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8" r:id="rId2"/>
    <p:sldId id="257" r:id="rId3"/>
    <p:sldId id="260" r:id="rId4"/>
    <p:sldId id="267" r:id="rId5"/>
    <p:sldId id="261" r:id="rId6"/>
    <p:sldId id="262" r:id="rId7"/>
    <p:sldId id="263" r:id="rId8"/>
    <p:sldId id="264" r:id="rId9"/>
    <p:sldId id="268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86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16272-617E-4DAF-98A7-1E249FC6E62B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306E6-DC10-44A3-83DD-EDA3C03FF5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3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/>
              <a:t>CS-FYP    Hamdard University 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Project Name Here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400800"/>
            <a:ext cx="2514600" cy="304800"/>
          </a:xfrm>
          <a:solidFill>
            <a:srgbClr val="008000"/>
          </a:solidFill>
        </p:spPr>
        <p:txBody>
          <a:bodyPr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400800"/>
            <a:ext cx="5410200" cy="288925"/>
          </a:xfrm>
          <a:solidFill>
            <a:srgbClr val="F86308"/>
          </a:solidFill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9524"/>
            <a:ext cx="533400" cy="244476"/>
          </a:xfrm>
          <a:solidFill>
            <a:srgbClr val="008000"/>
          </a:solidFill>
        </p:spPr>
        <p:txBody>
          <a:bodyPr>
            <a:no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buClr>
                <a:srgbClr val="008000"/>
              </a:buClr>
              <a:defRPr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81000"/>
            <a:ext cx="732241" cy="63866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09600" y="1295400"/>
            <a:ext cx="8534400" cy="228600"/>
          </a:xfrm>
          <a:prstGeom prst="rect">
            <a:avLst/>
          </a:prstGeom>
          <a:solidFill>
            <a:srgbClr val="F86308"/>
          </a:solidFill>
          <a:ln>
            <a:solidFill>
              <a:srgbClr val="F86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599" y="2743200"/>
            <a:ext cx="6742113" cy="1676400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008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F86308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solidFill>
            <a:srgbClr val="F86308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Project Name 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899346"/>
            <a:ext cx="1295400" cy="112985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3"/>
          <p:cNvSpPr txBox="1">
            <a:spLocks/>
          </p:cNvSpPr>
          <p:nvPr userDrawn="1"/>
        </p:nvSpPr>
        <p:spPr>
          <a:xfrm>
            <a:off x="609600" y="6400606"/>
            <a:ext cx="5421083" cy="365125"/>
          </a:xfrm>
          <a:prstGeom prst="rect">
            <a:avLst/>
          </a:prstGeom>
          <a:solidFill>
            <a:srgbClr val="F86308"/>
          </a:solidFill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416675"/>
            <a:ext cx="2667000" cy="365125"/>
          </a:xfrm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Hamdard University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CS-FYP    Hamdard University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Project Name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/>
              <a:t>CS-FYP    Hamdard University 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Project Name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CS-FYP    Hamdard University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Project Name Here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36" y="2133600"/>
            <a:ext cx="6339563" cy="23201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04436" y="1066800"/>
            <a:ext cx="6339563" cy="10668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skerville Old Face" panose="02020602080505020303" pitchFamily="18" charset="0"/>
              </a:rPr>
              <a:t>E - HEALTH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020076"/>
            <a:ext cx="5465618" cy="830997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Department of Computing, FEST</a:t>
            </a:r>
          </a:p>
          <a:p>
            <a:pPr algn="ctr"/>
            <a:r>
              <a:rPr lang="en-US" sz="2800" dirty="0" err="1">
                <a:solidFill>
                  <a:schemeClr val="bg1"/>
                </a:solidFill>
              </a:rPr>
              <a:t>Hamdard</a:t>
            </a:r>
            <a:r>
              <a:rPr lang="en-US" sz="2800" baseline="0" dirty="0">
                <a:solidFill>
                  <a:schemeClr val="bg1"/>
                </a:solidFill>
              </a:rPr>
              <a:t> University </a:t>
            </a:r>
            <a:r>
              <a:rPr lang="en-US" sz="28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7" y="3124200"/>
            <a:ext cx="1572567" cy="1371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0" y="4763869"/>
            <a:ext cx="388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Syed Fazalullah (2173-2021)</a:t>
            </a:r>
          </a:p>
          <a:p>
            <a:pPr algn="ctr"/>
            <a:r>
              <a:rPr lang="en-US" sz="2000" dirty="0"/>
              <a:t>S.M Hamza </a:t>
            </a:r>
            <a:r>
              <a:rPr lang="en-US" sz="2000" dirty="0" err="1"/>
              <a:t>Sohail</a:t>
            </a:r>
            <a:r>
              <a:rPr lang="en-US" sz="2000" dirty="0"/>
              <a:t> (2271-2021)</a:t>
            </a:r>
          </a:p>
          <a:p>
            <a:pPr algn="ctr"/>
            <a:r>
              <a:rPr lang="en-US" sz="2000" dirty="0" err="1"/>
              <a:t>Muaaz</a:t>
            </a:r>
            <a:r>
              <a:rPr lang="en-US" sz="2000" dirty="0"/>
              <a:t> Ahmed </a:t>
            </a:r>
            <a:r>
              <a:rPr lang="en-US" sz="2000" dirty="0" err="1"/>
              <a:t>Baig</a:t>
            </a:r>
            <a:r>
              <a:rPr lang="en-US" sz="2000" dirty="0"/>
              <a:t> (1726-2021)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Supervisor</a:t>
            </a:r>
          </a:p>
          <a:p>
            <a:pPr algn="ctr"/>
            <a:r>
              <a:rPr lang="en-US" sz="2000" dirty="0"/>
              <a:t> Sir </a:t>
            </a:r>
            <a:r>
              <a:rPr lang="en-US" sz="2000" dirty="0" err="1"/>
              <a:t>Mohsin</a:t>
            </a:r>
            <a:r>
              <a:rPr lang="en-US" sz="2000" dirty="0"/>
              <a:t> Khan    </a:t>
            </a:r>
          </a:p>
        </p:txBody>
      </p:sp>
      <p:sp>
        <p:nvSpPr>
          <p:cNvPr id="10" name="Isosceles Triangle 9"/>
          <p:cNvSpPr/>
          <p:nvPr/>
        </p:nvSpPr>
        <p:spPr>
          <a:xfrm flipV="1">
            <a:off x="2209800" y="1066800"/>
            <a:ext cx="1143000" cy="10668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2424622" cy="523220"/>
          </a:xfrm>
          <a:prstGeom prst="rect">
            <a:avLst/>
          </a:prstGeom>
          <a:solidFill>
            <a:srgbClr val="F86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FYP </a:t>
            </a:r>
            <a:r>
              <a:rPr lang="en-US" sz="2800" b="1" dirty="0" smtClean="0">
                <a:solidFill>
                  <a:schemeClr val="bg1"/>
                </a:solidFill>
                <a:latin typeface="Calibri" pitchFamily="34" charset="0"/>
              </a:rPr>
              <a:t>2</a:t>
            </a:r>
            <a:endParaRPr lang="en-US" sz="28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" name="Isosceles Triangle 11"/>
          <p:cNvSpPr/>
          <p:nvPr/>
        </p:nvSpPr>
        <p:spPr>
          <a:xfrm flipV="1">
            <a:off x="4894118" y="6020076"/>
            <a:ext cx="1143000" cy="83792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24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2C74B5"/>
                </a:solidFill>
                <a:latin typeface="Times New Roman" panose="02020603050405020304" pitchFamily="18" charset="0"/>
              </a:rPr>
              <a:t>https://www.dvago.pk/</a:t>
            </a:r>
          </a:p>
          <a:p>
            <a:r>
              <a:rPr lang="en-US" sz="1800" b="0" i="0" u="none" strike="noStrike" baseline="0" dirty="0">
                <a:solidFill>
                  <a:srgbClr val="2C74B5"/>
                </a:solidFill>
                <a:latin typeface="Times New Roman" panose="02020603050405020304" pitchFamily="18" charset="0"/>
              </a:rPr>
              <a:t>https://www.cbc.ca/news/health/hospital-patients-may-worry-less-after- seeing-their -medical-records 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461C1"/>
                </a:solidFill>
                <a:latin typeface="Times New Roman" panose="02020603050405020304" pitchFamily="18" charset="0"/>
              </a:rPr>
              <a:t>https://www.cbc.ca/news/health/patients-gain-when-doctors-notes- are%20online </a:t>
            </a:r>
          </a:p>
          <a:p>
            <a:r>
              <a:rPr lang="en-US" sz="1800" b="0" i="0" u="none" strike="noStrike" baseline="0" dirty="0">
                <a:solidFill>
                  <a:srgbClr val="2C74B5"/>
                </a:solidFill>
                <a:latin typeface="Times New Roman" panose="02020603050405020304" pitchFamily="18" charset="0"/>
              </a:rPr>
              <a:t>https://doi.org/10.1145/2379776.2379779 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461C1"/>
                </a:solidFill>
                <a:latin typeface="Times New Roman" panose="02020603050405020304" pitchFamily="18" charset="0"/>
              </a:rPr>
              <a:t>https://doi.org/10.1258/1357633001934113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Online Health Records (2011) </a:t>
            </a:r>
            <a:r>
              <a:rPr lang="en-US" sz="1800" b="0" i="0" u="none" strike="noStrike" baseline="0" dirty="0">
                <a:solidFill>
                  <a:srgbClr val="0461C1"/>
                </a:solidFill>
                <a:latin typeface="Times New Roman" panose="02020603050405020304" pitchFamily="18" charset="0"/>
              </a:rPr>
              <a:t>https://www.cbc.ca/news/canada/toronto/online-health-records-popular-with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461C1"/>
                </a:solidFill>
                <a:latin typeface="Times New Roman" panose="02020603050405020304" pitchFamily="18" charset="0"/>
              </a:rPr>
              <a:t> 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E - HEALTH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1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Problem Statement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FYP Scope</a:t>
            </a:r>
          </a:p>
          <a:p>
            <a:r>
              <a:rPr lang="en-US" dirty="0"/>
              <a:t>Our methodology</a:t>
            </a:r>
          </a:p>
          <a:p>
            <a:r>
              <a:rPr lang="en-US" dirty="0"/>
              <a:t>Our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 Plan </a:t>
            </a:r>
            <a:r>
              <a:rPr lang="en-US" dirty="0"/>
              <a:t>(Time lines)</a:t>
            </a:r>
          </a:p>
          <a:p>
            <a:r>
              <a:rPr lang="en-US" dirty="0"/>
              <a:t>Budget / </a:t>
            </a:r>
            <a:r>
              <a:rPr lang="en-US"/>
              <a:t>Costing </a:t>
            </a:r>
            <a:endParaRPr lang="en-US" dirty="0"/>
          </a:p>
          <a:p>
            <a:r>
              <a:rPr lang="en-US" dirty="0"/>
              <a:t>FYP Deliverables </a:t>
            </a:r>
          </a:p>
          <a:p>
            <a:r>
              <a:rPr lang="en-US" dirty="0"/>
              <a:t>References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E - HEALTH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5000" y="2590800"/>
            <a:ext cx="2286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8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300" dirty="0">
                <a:cs typeface="Calibri" panose="020F0502020204030204" pitchFamily="34" charset="0"/>
              </a:rPr>
              <a:t>The problem statement for the application is made are that when a patient go to the clinic so he has to be waited so long for the doctor and also have to take the appointment by going to that clinic. </a:t>
            </a:r>
          </a:p>
          <a:p>
            <a:pPr>
              <a:lnSpc>
                <a:spcPct val="120000"/>
              </a:lnSpc>
            </a:pPr>
            <a:r>
              <a:rPr lang="en-US" sz="2300" dirty="0">
                <a:cs typeface="Calibri" panose="020F0502020204030204" pitchFamily="34" charset="0"/>
              </a:rPr>
              <a:t>As same for the laboratory the patient have to waited for long to make conduct his test.</a:t>
            </a:r>
          </a:p>
          <a:p>
            <a:pPr>
              <a:lnSpc>
                <a:spcPct val="120000"/>
              </a:lnSpc>
            </a:pPr>
            <a:r>
              <a:rPr lang="en-US" sz="2300" dirty="0">
                <a:cs typeface="Calibri" panose="020F0502020204030204" pitchFamily="34" charset="0"/>
              </a:rPr>
              <a:t>And for medical store people can’t get the medicine from there nearby medical store.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E - HEALTH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endParaRPr lang="en-US" sz="2100" dirty="0"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100" dirty="0">
                <a:cs typeface="Calibri" panose="020F0502020204030204" pitchFamily="34" charset="0"/>
              </a:rPr>
              <a:t>The primary objectives of the E-Health project are to design a secure and user-friendly messaging system for efficient communication, develop an intuitive appointment scheduling feature to reduce wait times and improve patient engagement, and create a secure and easily accessible platform for patients to view their medical records and test results.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100" dirty="0">
                <a:cs typeface="Calibri" panose="020F0502020204030204" pitchFamily="34" charset="0"/>
              </a:rPr>
              <a:t>Additionally, the project aims to improve patient engagement by providing educational resources and health tips, ensure the application meets industry standards for data security and privacy, design an intuitive and user-friendly interface for both doctors and patients, and develop a scalable and flexible application for future updates and feature additions. The overall goal is to create a comprehensive and user-friendly application that improves healthcare outcomes, enhances patient engagement, and streamlines communication between doctors and patients.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E - HEALTH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2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FYP Scope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fontAlgn="base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100" dirty="0"/>
              <a:t>Through this E – Health System, Patients can search clinic or doctors based on specialization, name, or availability.</a:t>
            </a:r>
          </a:p>
          <a:p>
            <a:pPr fontAlgn="base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100" dirty="0"/>
              <a:t>Patients can receive a token number online for their appointment. Displays the current token number being served and an estimated wait time.</a:t>
            </a:r>
          </a:p>
          <a:p>
            <a:pPr fontAlgn="base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100" dirty="0"/>
              <a:t>A laboratory management system will work in the same way as a clinic management system.</a:t>
            </a:r>
          </a:p>
          <a:p>
            <a:pPr fontAlgn="base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100" dirty="0"/>
              <a:t>When scheduling a test, you can see a list of laboratories, their prices, and any other relevant details.</a:t>
            </a:r>
          </a:p>
          <a:p>
            <a:pPr fontAlgn="base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100" dirty="0"/>
              <a:t>This application will provide online service of medical store and patients can buy their prescribed medicines.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E - HEALTH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6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Methodology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200" u="sng" dirty="0">
                <a:cs typeface="Calibri" panose="020F0502020204030204" pitchFamily="34" charset="0"/>
              </a:rPr>
              <a:t>AGILE _ Methodology</a:t>
            </a:r>
          </a:p>
          <a:p>
            <a:r>
              <a:rPr lang="en-US" sz="2200" dirty="0">
                <a:cs typeface="Calibri" panose="020F0502020204030204" pitchFamily="34" charset="0"/>
              </a:rPr>
              <a:t> Flexibility: Agile adapts to changing requirements and healthcare needs.</a:t>
            </a:r>
          </a:p>
          <a:p>
            <a:endParaRPr lang="en-US" sz="2200" dirty="0">
              <a:cs typeface="Calibri" panose="020F0502020204030204" pitchFamily="34" charset="0"/>
            </a:endParaRPr>
          </a:p>
          <a:p>
            <a:r>
              <a:rPr lang="en-US" sz="2200" dirty="0">
                <a:cs typeface="Calibri" panose="020F0502020204030204" pitchFamily="34" charset="0"/>
              </a:rPr>
              <a:t> Collaboration: Agile ensures communication and collaboration among team members and stakeholders.</a:t>
            </a:r>
          </a:p>
          <a:p>
            <a:endParaRPr lang="en-US" sz="2200" dirty="0">
              <a:cs typeface="Calibri" panose="020F0502020204030204" pitchFamily="34" charset="0"/>
            </a:endParaRPr>
          </a:p>
          <a:p>
            <a:r>
              <a:rPr lang="en-US" sz="2200" dirty="0">
                <a:cs typeface="Calibri" panose="020F0502020204030204" pitchFamily="34" charset="0"/>
              </a:rPr>
              <a:t> Rapid Feedback: Agile provides continuous feedback and iteration, improving the system's quality and responsiveness.</a:t>
            </a:r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E - HEALTH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7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 Plan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E - HEALTH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  <p:pic>
        <p:nvPicPr>
          <p:cNvPr id="8" name="Content Placeholder 5" descr="Timeline1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4506" t="15677" r="4476" b="25318"/>
          <a:stretch>
            <a:fillRect/>
          </a:stretch>
        </p:blipFill>
        <p:spPr>
          <a:xfrm>
            <a:off x="612775" y="1865973"/>
            <a:ext cx="8153400" cy="396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5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 / Costing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300" dirty="0">
                <a:latin typeface="Sitka Display" panose="02000505000000020004" pitchFamily="2" charset="0"/>
              </a:rPr>
              <a:t>Internet </a:t>
            </a:r>
          </a:p>
          <a:p>
            <a:r>
              <a:rPr lang="en-US" sz="2300" dirty="0">
                <a:latin typeface="Sitka Display" panose="02000505000000020004" pitchFamily="2" charset="0"/>
              </a:rPr>
              <a:t>Electricity </a:t>
            </a:r>
          </a:p>
          <a:p>
            <a:r>
              <a:rPr lang="en-US" sz="2300" dirty="0">
                <a:latin typeface="Sitka Display" panose="02000505000000020004" pitchFamily="2" charset="0"/>
              </a:rPr>
              <a:t>Fuel Expense</a:t>
            </a:r>
          </a:p>
          <a:p>
            <a:r>
              <a:rPr lang="en-US" sz="2300" dirty="0">
                <a:latin typeface="Sitka Display" panose="02000505000000020004" pitchFamily="2" charset="0"/>
              </a:rPr>
              <a:t>Efforts (3 Person) </a:t>
            </a:r>
          </a:p>
          <a:p>
            <a:r>
              <a:rPr lang="en-US" sz="2300" dirty="0">
                <a:latin typeface="Sitka Display" panose="02000505000000020004" pitchFamily="2" charset="0"/>
              </a:rPr>
              <a:t>Others</a:t>
            </a:r>
            <a:endParaRPr lang="aa-ET" sz="2300" dirty="0">
              <a:latin typeface="Sitka Display" panose="02000505000000020004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E - HEALTH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FYP  Deliverables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Sitka Display" panose="02000505000000020004" pitchFamily="2" charset="0"/>
              </a:rPr>
              <a:t>SRS Document</a:t>
            </a:r>
          </a:p>
          <a:p>
            <a:r>
              <a:rPr lang="en-US" sz="2000" dirty="0">
                <a:latin typeface="Sitka Display" panose="02000505000000020004" pitchFamily="2" charset="0"/>
              </a:rPr>
              <a:t>Project Plan</a:t>
            </a:r>
          </a:p>
          <a:p>
            <a:r>
              <a:rPr lang="en-US" sz="2000" dirty="0">
                <a:latin typeface="Sitka Display" panose="02000505000000020004" pitchFamily="2" charset="0"/>
              </a:rPr>
              <a:t>Prototype </a:t>
            </a:r>
          </a:p>
          <a:p>
            <a:r>
              <a:rPr lang="en-US" sz="2000" dirty="0">
                <a:latin typeface="Sitka Display" panose="02000505000000020004" pitchFamily="2" charset="0"/>
              </a:rPr>
              <a:t>Project Report - I</a:t>
            </a:r>
          </a:p>
          <a:p>
            <a:r>
              <a:rPr lang="en-US" sz="2000" dirty="0">
                <a:latin typeface="Sitka Display" panose="02000505000000020004" pitchFamily="2" charset="0"/>
              </a:rPr>
              <a:t>Front-end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Sitka Display" panose="02000505000000020004" pitchFamily="2" charset="0"/>
              </a:rPr>
              <a:t>Database Design </a:t>
            </a:r>
          </a:p>
          <a:p>
            <a:r>
              <a:rPr lang="en-US" sz="2000" dirty="0">
                <a:latin typeface="Sitka Display" panose="02000505000000020004" pitchFamily="2" charset="0"/>
              </a:rPr>
              <a:t>Back-end</a:t>
            </a:r>
          </a:p>
          <a:p>
            <a:r>
              <a:rPr lang="en-US" sz="2000" dirty="0">
                <a:latin typeface="Sitka Display" panose="02000505000000020004" pitchFamily="2" charset="0"/>
              </a:rPr>
              <a:t>Role base data shown on App</a:t>
            </a:r>
          </a:p>
          <a:p>
            <a:r>
              <a:rPr lang="en-US" sz="2000" dirty="0">
                <a:latin typeface="Sitka Display" panose="02000505000000020004" pitchFamily="2" charset="0"/>
              </a:rPr>
              <a:t>Hosting and Deployment</a:t>
            </a:r>
          </a:p>
          <a:p>
            <a:r>
              <a:rPr lang="en-US" sz="2000" dirty="0">
                <a:latin typeface="Sitka Display" panose="02000505000000020004" pitchFamily="2" charset="0"/>
              </a:rPr>
              <a:t>Project Report - II</a:t>
            </a:r>
          </a:p>
          <a:p>
            <a:r>
              <a:rPr lang="en-US" sz="2000" dirty="0">
                <a:latin typeface="Sitka Display" panose="02000505000000020004" pitchFamily="2" charset="0"/>
              </a:rPr>
              <a:t>Reporting</a:t>
            </a:r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CS-FYP    </a:t>
            </a:r>
            <a:r>
              <a:rPr lang="en-US" dirty="0" err="1">
                <a:solidFill>
                  <a:schemeClr val="bg1"/>
                </a:solidFill>
              </a:rPr>
              <a:t>Hamdard</a:t>
            </a:r>
            <a:r>
              <a:rPr lang="en-US" dirty="0">
                <a:solidFill>
                  <a:schemeClr val="bg1"/>
                </a:solidFill>
              </a:rPr>
              <a:t> University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EBC64C3-3FC7-4C40-910B-2643F037F02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>
          <a:solidFill>
            <a:srgbClr val="F86308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E - HEALTH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FYP-I Evaluation</a:t>
            </a:r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FYP-II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916913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113</TotalTime>
  <Words>565</Words>
  <Application>Microsoft Office PowerPoint</Application>
  <PresentationFormat>On-screen Show (4:3)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Baskerville Old Face</vt:lpstr>
      <vt:lpstr>Calibri</vt:lpstr>
      <vt:lpstr>Sitka Display</vt:lpstr>
      <vt:lpstr>Times New Roman</vt:lpstr>
      <vt:lpstr>Tw Cen MT</vt:lpstr>
      <vt:lpstr>Wingdings</vt:lpstr>
      <vt:lpstr>Wingdings 2</vt:lpstr>
      <vt:lpstr>Median</vt:lpstr>
      <vt:lpstr>PowerPoint Presentation</vt:lpstr>
      <vt:lpstr>Summary </vt:lpstr>
      <vt:lpstr>Problem Statement </vt:lpstr>
      <vt:lpstr>Objective</vt:lpstr>
      <vt:lpstr>FYP Scope </vt:lpstr>
      <vt:lpstr>Our Methodology </vt:lpstr>
      <vt:lpstr>Our Project Plan  </vt:lpstr>
      <vt:lpstr>Budget / Costing </vt:lpstr>
      <vt:lpstr>FYP  Deliverables </vt:lpstr>
      <vt:lpstr>Reference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Ur Rehman</dc:creator>
  <cp:lastModifiedBy>Hp</cp:lastModifiedBy>
  <cp:revision>49</cp:revision>
  <dcterms:created xsi:type="dcterms:W3CDTF">2015-09-23T05:32:20Z</dcterms:created>
  <dcterms:modified xsi:type="dcterms:W3CDTF">2025-07-03T18:59:29Z</dcterms:modified>
</cp:coreProperties>
</file>