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83" r:id="rId5"/>
  </p:sldMasterIdLst>
  <p:notesMasterIdLst>
    <p:notesMasterId r:id="rId40"/>
  </p:notesMasterIdLst>
  <p:sldIdLst>
    <p:sldId id="256" r:id="rId6"/>
    <p:sldId id="635" r:id="rId7"/>
    <p:sldId id="609" r:id="rId8"/>
    <p:sldId id="498" r:id="rId9"/>
    <p:sldId id="568" r:id="rId10"/>
    <p:sldId id="511" r:id="rId11"/>
    <p:sldId id="513" r:id="rId12"/>
    <p:sldId id="610" r:id="rId13"/>
    <p:sldId id="611" r:id="rId14"/>
    <p:sldId id="612" r:id="rId15"/>
    <p:sldId id="283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5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C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3792" autoAdjust="0"/>
  </p:normalViewPr>
  <p:slideViewPr>
    <p:cSldViewPr>
      <p:cViewPr varScale="1">
        <p:scale>
          <a:sx n="68" d="100"/>
          <a:sy n="68" d="100"/>
        </p:scale>
        <p:origin x="142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B13DA23-A224-40EE-A28C-B976ADA2CC9E}" type="datetimeFigureOut">
              <a:rPr lang="en-US"/>
              <a:pPr>
                <a:defRPr/>
              </a:pPr>
              <a:t>20-May-23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F6A932-D04E-413D-A939-FC473FBAE2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135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9C987C5B-89E6-618B-A3A2-63523C6D00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FB3893-D8A7-45F0-B8A7-7831AC99382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C1C70352-C0D3-B80F-BF27-9E8FF54A47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17C68619-7773-3CB7-834F-E0F93047B2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A8A75F-1324-43FB-B976-FB7EC29D2BE3}" type="slidenum">
              <a:rPr lang="en-US"/>
              <a:pPr/>
              <a:t>12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10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0A6CCA-7118-4DD7-ABA4-80A48C04970E}" type="slidenum">
              <a:rPr lang="en-US"/>
              <a:pPr/>
              <a:t>13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06EBBB-BA48-4CE8-B3B4-592014A204BA}" type="slidenum">
              <a:rPr lang="en-US"/>
              <a:pPr/>
              <a:t>14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91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EF3944-7B2C-4649-900B-1F888AE5DA82}" type="slidenum">
              <a:rPr lang="en-US"/>
              <a:pPr/>
              <a:t>15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39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1DA2B-5220-444A-86A3-DFC7A8371DC7}" type="slidenum">
              <a:rPr lang="en-US"/>
              <a:pPr/>
              <a:t>16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03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C2967-FAFC-47AB-A101-D7FBEC854C03}" type="slidenum">
              <a:rPr lang="en-US"/>
              <a:pPr/>
              <a:t>17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82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F774B8-738F-400C-A43F-A8EC864882CF}" type="slidenum">
              <a:rPr lang="en-US"/>
              <a:pPr/>
              <a:t>18</a:t>
            </a:fld>
            <a:endParaRPr 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28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C97D0-4C5A-4748-A898-777703F4A1DE}" type="slidenum">
              <a:rPr lang="en-US"/>
              <a:pPr/>
              <a:t>19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32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422669-EB52-4E6A-9637-401EFC53FF01}" type="slidenum">
              <a:rPr lang="en-US"/>
              <a:pPr/>
              <a:t>20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13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5B707C-B749-42ED-8409-000C9D174728}" type="slidenum">
              <a:rPr lang="en-US"/>
              <a:pPr/>
              <a:t>21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69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AEA40A51-9FD6-6EF5-BDB3-2F8D5A901A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E7E60B-B81E-4F97-B86F-97F6B9792A0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18197C8-DA8A-A2A0-CF31-86D59517A7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63D71A1-387C-98EB-5E3E-7E99B5F0D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057F25-85E3-4225-BFEF-309833F936D6}" type="slidenum">
              <a:rPr lang="en-US"/>
              <a:pPr/>
              <a:t>22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88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CC9387-8E3F-4357-A39F-BF414D0E03B7}" type="slidenum">
              <a:rPr lang="en-US"/>
              <a:pPr/>
              <a:t>23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96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532032-851C-4A42-B581-D36EC929265F}" type="slidenum">
              <a:rPr lang="en-US"/>
              <a:pPr/>
              <a:t>24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939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435924-F98C-4DE3-A2E9-4EA8602F6DDB}" type="slidenum">
              <a:rPr lang="en-US"/>
              <a:pPr/>
              <a:t>25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468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5849CD-DA6C-4267-95AF-D83ECD8EA95D}" type="slidenum">
              <a:rPr lang="en-US"/>
              <a:pPr/>
              <a:t>26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434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D03CFD-2CA4-4E80-BC0C-7D4C2195C55E}" type="slidenum">
              <a:rPr lang="en-US"/>
              <a:pPr/>
              <a:t>27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874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C3AFFF-895C-40AB-A50E-70355DBD3D03}" type="slidenum">
              <a:rPr lang="en-US"/>
              <a:pPr/>
              <a:t>28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671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D8EC15-CF38-441E-8B6D-F7E144F1D57A}" type="slidenum">
              <a:rPr lang="en-US"/>
              <a:pPr/>
              <a:t>29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491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EFD071-38A6-495D-9BFA-FCD9F0193734}" type="slidenum">
              <a:rPr lang="en-US"/>
              <a:pPr/>
              <a:t>30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094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340B35-E48E-495A-98A8-33E7B7488A81}" type="slidenum">
              <a:rPr lang="en-US"/>
              <a:pPr/>
              <a:t>31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2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FDE0CCB3-F2A0-8337-9270-12B6943244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1524FA-2257-4648-AE7A-DF78B8873E7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F18B90B-08E4-6193-FB3D-239CF8342F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09EF050-49A7-84B4-C4C1-A5202C0EC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29F7B7-04CD-4BC1-839B-DE5F2346D4AF}" type="slidenum">
              <a:rPr lang="en-US"/>
              <a:pPr/>
              <a:t>32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332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2AC8C8-E594-40B6-B792-8EE6672D72C2}" type="slidenum">
              <a:rPr lang="en-US"/>
              <a:pPr/>
              <a:t>33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42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29F7B7-04CD-4BC1-839B-DE5F2346D4AF}" type="slidenum">
              <a:rPr lang="en-US"/>
              <a:pPr/>
              <a:t>34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7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C58355BC-31BD-EC97-6114-5870E01EAE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935C61-4EFD-46D9-BC40-5DDFDCEFA18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F10BF3F-4DB8-8FD2-AADE-B27D37F3C9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BFE18B6D-B2FC-ED24-E0D8-30B6D7CFA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5842ECD6-9133-6528-C296-8165CE23DF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91EE45-B3CE-4A66-8C20-AA083856BB5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E1891CD-953D-EF18-F57A-88EE3B7135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1202CFFF-9320-D0F7-E5B4-7ECDC2607F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B4813FCC-DB71-5EA1-C45E-C7D8326239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F5F196-D7DB-4DFE-BC02-6BCC593121E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4C567E5B-BDF0-CA42-2178-FE9EBE2245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B42840F-47B1-08DD-F986-3C5A80ED1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2950B18A-E845-2266-22BA-7D94FFCCB5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6E7FFC-65FA-4B3A-9C3C-86E60794103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2CF1CA6-CFFA-EE9C-6222-7012BD35FB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5B12D3E-FBA7-DD8A-AE28-A14B0CB5A6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137B978C-09D0-199F-4688-B105429823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680976-0202-46BF-8695-4A5B4D80391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0F0BCB4-8B3B-E760-5F6F-B4D28A155B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BA78D49B-46A3-C5C4-E7FC-58EF56058A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8A29C0-3F2C-437A-840C-18CCFEA58DD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59237"/>
          </a:xfrm>
          <a:noFill/>
          <a:ln/>
        </p:spPr>
        <p:txBody>
          <a:bodyPr/>
          <a:lstStyle/>
          <a:p>
            <a:pPr defTabSz="457200"/>
            <a:r>
              <a:rPr lang="en-US" sz="1400">
                <a:latin typeface="Trebuchet MS" panose="020B0603020202020204" pitchFamily="34" charset="0"/>
              </a:rPr>
              <a:t>Initial Population:</a:t>
            </a:r>
          </a:p>
          <a:p>
            <a:pPr defTabSz="457200"/>
            <a:r>
              <a:rPr lang="en-US">
                <a:latin typeface="Trebuchet MS" panose="020B0603020202020204" pitchFamily="34" charset="0"/>
              </a:rPr>
              <a:t>	Start with a large “population” of randomly generated “attempted solutions” to a problem</a:t>
            </a:r>
            <a:endParaRPr lang="en-US" sz="1400">
              <a:latin typeface="Trebuchet MS" panose="020B0603020202020204" pitchFamily="34" charset="0"/>
            </a:endParaRPr>
          </a:p>
          <a:p>
            <a:pPr defTabSz="457200"/>
            <a:r>
              <a:rPr lang="en-US" sz="1400">
                <a:latin typeface="Trebuchet MS" panose="020B0603020202020204" pitchFamily="34" charset="0"/>
              </a:rPr>
              <a:t>Evaluation Function:</a:t>
            </a:r>
          </a:p>
          <a:p>
            <a:pPr defTabSz="457200"/>
            <a:r>
              <a:rPr lang="en-US" sz="1400">
                <a:latin typeface="Trebuchet MS" panose="020B0603020202020204" pitchFamily="34" charset="0"/>
              </a:rPr>
              <a:t>	Evaluate each of the attempted solutions</a:t>
            </a:r>
          </a:p>
          <a:p>
            <a:pPr defTabSz="457200"/>
            <a:r>
              <a:rPr lang="en-US" sz="1400">
                <a:latin typeface="Trebuchet MS" panose="020B0603020202020204" pitchFamily="34" charset="0"/>
              </a:rPr>
              <a:t>	Keep a subset of these solutions (the “best” ones)</a:t>
            </a:r>
          </a:p>
          <a:p>
            <a:pPr defTabSz="457200"/>
            <a:r>
              <a:rPr lang="en-US" sz="1400">
                <a:latin typeface="Trebuchet MS" panose="020B0603020202020204" pitchFamily="34" charset="0"/>
              </a:rPr>
              <a:t>Mutation and Crossover:</a:t>
            </a:r>
          </a:p>
          <a:p>
            <a:pPr defTabSz="457200"/>
            <a:r>
              <a:rPr lang="en-US" sz="1400">
                <a:latin typeface="Trebuchet MS" panose="020B0603020202020204" pitchFamily="34" charset="0"/>
              </a:rPr>
              <a:t>	Use these solutions to generate a new population</a:t>
            </a:r>
          </a:p>
          <a:p>
            <a:pPr defTabSz="457200"/>
            <a:endParaRPr lang="en-US" sz="1400">
              <a:latin typeface="Trebuchet MS" panose="020B0603020202020204" pitchFamily="34" charset="0"/>
            </a:endParaRPr>
          </a:p>
          <a:p>
            <a:pPr defTabSz="457200"/>
            <a:endParaRPr lang="en-US" sz="1400">
              <a:latin typeface="Trebuchet MS" panose="020B0603020202020204" pitchFamily="34" charset="0"/>
            </a:endParaRPr>
          </a:p>
          <a:p>
            <a:pPr defTabSz="457200"/>
            <a:endParaRPr lang="en-US" sz="1400">
              <a:latin typeface="Trebuchet MS" panose="020B0603020202020204" pitchFamily="34" charset="0"/>
            </a:endParaRPr>
          </a:p>
          <a:p>
            <a:pPr defTabSz="457200"/>
            <a:endParaRPr lang="en-US" sz="1400">
              <a:latin typeface="Trebuchet MS" panose="020B0603020202020204" pitchFamily="34" charset="0"/>
            </a:endParaRPr>
          </a:p>
          <a:p>
            <a:pPr defTabSz="457200"/>
            <a:endParaRPr lang="en-US" sz="1400">
              <a:latin typeface="Trebuchet MS" panose="020B0603020202020204" pitchFamily="34" charset="0"/>
            </a:endParaRPr>
          </a:p>
          <a:p>
            <a:pPr defTabSz="457200"/>
            <a:endParaRPr lang="en-US" sz="14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806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5F0CBB-4F5F-4373-90F8-B0A8127803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6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0B2B0E-8A94-48CE-9FE7-91E5E2BE39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9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2392BA-76CB-4386-9D66-37919B5097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19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B264835-18FF-41B1-8BDC-8E35DAEDE0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4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C13D558-3471-456F-99DD-C157E8CD57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43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05A8A7F-D0EB-4A34-BDE9-AAD83B38F7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38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1683331-CB0B-4675-9731-FB4E08B6C6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35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FF8DB-D05C-546A-00DB-0FE6FD7D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0C2AB-6476-5EE4-7927-6B055DE3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6107F-9DAC-E490-C880-F6BFAC44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719A4-AB9C-4A25-8E0E-1DF29235FC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320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40C3C-E02E-B711-B143-22950E469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85950-9F01-D231-68C2-6ED61980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99982-16E3-0DB9-92AB-A4AD4D10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B1E0F-8772-4747-B243-5811575D81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4063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A42F6-8CA4-3C69-996C-446C5893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30CA2-824B-093A-6470-DF157572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F28D6-FD9C-5FE3-E51F-81410FAD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DACCD-9001-42B8-8C46-D6CECA96F7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2274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60FFD73-C918-8B68-6CF5-4208A8C8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6B1010D-95BC-B1E1-4B67-19F1A1D5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2894C3-4AE8-72B4-2627-A484B821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B85FA-CFA5-468F-8C22-88A900297D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42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86261-7C93-431F-8838-A26FD79957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906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038739A-9E14-AA4F-7060-7A9382E8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3085DAE-49DE-4F87-0B82-F2B36173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EA77E54-D7E0-EC8A-A2B8-F1E0497A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D5F93-700F-4618-B683-DE2ED4F022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6601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E136672-46BB-D8F9-66DD-B8F684EE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D48101C-5AAB-B3B3-47C4-611C7899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97FF73-3C97-FCDB-EC22-A5FE4A12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7BE71-56CB-4153-8E1F-CE3710A817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7896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9F4B87C-786D-C796-443E-4D30D881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F95C974-5033-7A9A-1575-4E77AAC7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3C9D1A-ACB1-8F61-98EA-FFEEDDFD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EE35A-866D-4BF3-881E-61BF34A812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846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5CA002B-1B1E-D301-F4FF-8126DE0E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828A9CB-1EE0-62A2-950E-64E7C40B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DCED1EA-EE56-21EB-9285-48B54FD59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7C4BC-B061-4F3F-BC16-A55AA82CE8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6852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AF3EC04-0351-E496-656E-E5991514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24BFEE-CA00-43EE-68AF-A3D70EB21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193C066-1395-09B0-40A4-886573F4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09249-DE4B-435C-8F32-06A32F7FD6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6329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34236-2F34-7C83-6098-F42F99D5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E0291-81F5-04BA-991D-D2C28B8D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3CA12-7164-53AB-DD9C-3BBEA0BC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6CD84-4949-4E2B-A0E1-85B051912F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0288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87DD7-B618-B319-AF6B-4568ABB3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BEA3C-1CE2-FD11-A0BC-4B3ABBD6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B063A-36EF-B01F-4E30-3B979588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70C2D-BB53-441F-9450-A1ADFEDA29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240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14EED5-FEE9-4D36-8A5C-7FECF99135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9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F4574-463F-42BA-874D-C6DB0CC882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0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9D7C6F-01CA-4293-93A4-090A15DA54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4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D6E6E9-249F-4C33-BD75-92B50A202E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498E1A-B7A9-4C57-92DF-69C5D2C9A2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0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0C816-1500-410B-A251-468DEFE475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4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F7EDFE-EC25-4C74-9F79-3C712EF1F4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3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C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CF8173A-5694-49B8-82AC-91F63F60C10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5BEC2AC-F666-5669-2EB8-BF3A6E711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C245F03-BC18-46A4-7C68-2B5FADFDC1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BB265-5B42-621E-86F8-F6F11CF52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B29D0-85C2-07DC-6F94-15F42D17E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D76C7-F2F1-0A33-5C6D-50D839CBE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5F4F262-B8C8-4CA8-B048-DDD2359199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89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838200" y="2438400"/>
            <a:ext cx="7467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4800" b="1" dirty="0">
                <a:solidFill>
                  <a:srgbClr val="FFFF00"/>
                </a:solidFill>
                <a:latin typeface="Comic Sans MS" panose="030F0702030302020204" pitchFamily="66" charset="0"/>
              </a:rPr>
              <a:t>Machine Learning</a:t>
            </a: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2362200" y="4343400"/>
            <a:ext cx="47990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 b="1" dirty="0">
                <a:solidFill>
                  <a:srgbClr val="92D050"/>
                </a:solidFill>
                <a:latin typeface="Comic Sans MS" panose="030F0702030302020204" pitchFamily="66" charset="0"/>
              </a:rPr>
              <a:t>Zahoor </a:t>
            </a:r>
            <a:r>
              <a:rPr lang="en-US" sz="2400" b="1" dirty="0" err="1">
                <a:solidFill>
                  <a:srgbClr val="92D050"/>
                </a:solidFill>
                <a:latin typeface="Comic Sans MS" panose="030F0702030302020204" pitchFamily="66" charset="0"/>
              </a:rPr>
              <a:t>Tanoli</a:t>
            </a:r>
            <a:r>
              <a:rPr lang="en-US" sz="2400" b="1" dirty="0">
                <a:solidFill>
                  <a:srgbClr val="92D050"/>
                </a:solidFill>
                <a:latin typeface="Comic Sans MS" panose="030F0702030302020204" pitchFamily="66" charset="0"/>
              </a:rPr>
              <a:t> (PhD)</a:t>
            </a:r>
          </a:p>
          <a:p>
            <a:pPr algn="ctr" eaLnBrk="1" hangingPunct="1"/>
            <a:r>
              <a:rPr lang="en-US" sz="2400" b="1" dirty="0">
                <a:solidFill>
                  <a:srgbClr val="92D050"/>
                </a:solidFill>
                <a:latin typeface="Comic Sans MS" panose="030F0702030302020204" pitchFamily="66" charset="0"/>
              </a:rPr>
              <a:t>CUI </a:t>
            </a:r>
            <a:r>
              <a:rPr lang="en-US" sz="2400" b="1" dirty="0" err="1">
                <a:solidFill>
                  <a:srgbClr val="92D050"/>
                </a:solidFill>
                <a:latin typeface="Comic Sans MS" panose="030F0702030302020204" pitchFamily="66" charset="0"/>
              </a:rPr>
              <a:t>Attock</a:t>
            </a: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>
            <a:extLst>
              <a:ext uri="{FF2B5EF4-FFF2-40B4-BE49-F238E27FC236}">
                <a16:creationId xmlns:a16="http://schemas.microsoft.com/office/drawing/2014/main" id="{50E96355-F8E2-9C0C-898D-4544D5666B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529039-CB27-4E4F-B73B-91BC71548ED3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37EDDDBC-6B52-9DA5-528C-0E4AFFB04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70025"/>
            <a:ext cx="822960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Fitness Function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Example: Cookies Problem</a:t>
            </a:r>
            <a:endParaRPr kumimoji="0" lang="en-GB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Two parameters sugar and flour (in kgs). The range for both is 0 to 9 kgs. Therefore a chromosome will comprise of two genes called sugar and flour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	  5	 1			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	  2	 4				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The fitness function for a chromosome is the taste of the resulting cookies; values can be from 1 to 100</a:t>
            </a:r>
          </a:p>
        </p:txBody>
      </p:sp>
      <p:grpSp>
        <p:nvGrpSpPr>
          <p:cNvPr id="30724" name="Group 3">
            <a:extLst>
              <a:ext uri="{FF2B5EF4-FFF2-40B4-BE49-F238E27FC236}">
                <a16:creationId xmlns:a16="http://schemas.microsoft.com/office/drawing/2014/main" id="{33029DC3-D44A-7E35-CF2A-80D83B882696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419600"/>
            <a:ext cx="1524000" cy="1066800"/>
            <a:chOff x="912" y="2352"/>
            <a:chExt cx="960" cy="672"/>
          </a:xfrm>
        </p:grpSpPr>
        <p:sp>
          <p:nvSpPr>
            <p:cNvPr id="30726" name="Rectangle 4">
              <a:extLst>
                <a:ext uri="{FF2B5EF4-FFF2-40B4-BE49-F238E27FC236}">
                  <a16:creationId xmlns:a16="http://schemas.microsoft.com/office/drawing/2014/main" id="{80FDE249-02F3-2DD2-7312-F12E19855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35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0727" name="Rectangle 5">
              <a:extLst>
                <a:ext uri="{FF2B5EF4-FFF2-40B4-BE49-F238E27FC236}">
                  <a16:creationId xmlns:a16="http://schemas.microsoft.com/office/drawing/2014/main" id="{56E5070A-AB5B-A626-3EEB-3B489BC86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78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0728" name="Rectangle 6">
              <a:extLst>
                <a:ext uri="{FF2B5EF4-FFF2-40B4-BE49-F238E27FC236}">
                  <a16:creationId xmlns:a16="http://schemas.microsoft.com/office/drawing/2014/main" id="{5A2209ED-E482-7627-0A46-BDDB685D1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78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0729" name="Rectangle 7">
              <a:extLst>
                <a:ext uri="{FF2B5EF4-FFF2-40B4-BE49-F238E27FC236}">
                  <a16:creationId xmlns:a16="http://schemas.microsoft.com/office/drawing/2014/main" id="{E706FB7F-DC1E-AB8E-208C-15F7EC7DD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35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1400840" name="Text Box 8">
            <a:extLst>
              <a:ext uri="{FF2B5EF4-FFF2-40B4-BE49-F238E27FC236}">
                <a16:creationId xmlns:a16="http://schemas.microsoft.com/office/drawing/2014/main" id="{13A97D32-9C74-5983-4028-0B85BD88D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7162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GENETIC ALGORITHM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002" name="Group 34"/>
          <p:cNvGrpSpPr>
            <a:grpSpLocks/>
          </p:cNvGrpSpPr>
          <p:nvPr/>
        </p:nvGrpSpPr>
        <p:grpSpPr bwMode="auto">
          <a:xfrm>
            <a:off x="990600" y="838200"/>
            <a:ext cx="7621588" cy="4922838"/>
            <a:chOff x="624" y="528"/>
            <a:chExt cx="4801" cy="3101"/>
          </a:xfrm>
        </p:grpSpPr>
        <p:sp>
          <p:nvSpPr>
            <p:cNvPr id="83970" name="Freeform 2"/>
            <p:cNvSpPr>
              <a:spLocks/>
            </p:cNvSpPr>
            <p:nvPr/>
          </p:nvSpPr>
          <p:spPr bwMode="auto">
            <a:xfrm>
              <a:off x="624" y="528"/>
              <a:ext cx="4801" cy="3101"/>
            </a:xfrm>
            <a:custGeom>
              <a:avLst/>
              <a:gdLst>
                <a:gd name="T0" fmla="*/ 0 w 4801"/>
                <a:gd name="T1" fmla="*/ 0 h 3101"/>
                <a:gd name="T2" fmla="*/ 0 w 4801"/>
                <a:gd name="T3" fmla="*/ 3100 h 3101"/>
                <a:gd name="T4" fmla="*/ 4800 w 4801"/>
                <a:gd name="T5" fmla="*/ 3100 h 3101"/>
                <a:gd name="T6" fmla="*/ 4800 w 4801"/>
                <a:gd name="T7" fmla="*/ 0 h 3101"/>
                <a:gd name="T8" fmla="*/ 0 w 4801"/>
                <a:gd name="T9" fmla="*/ 0 h 3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1" h="3101">
                  <a:moveTo>
                    <a:pt x="0" y="0"/>
                  </a:moveTo>
                  <a:lnTo>
                    <a:pt x="0" y="3100"/>
                  </a:lnTo>
                  <a:lnTo>
                    <a:pt x="4800" y="3100"/>
                  </a:lnTo>
                  <a:lnTo>
                    <a:pt x="480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84001" name="Group 33"/>
            <p:cNvGrpSpPr>
              <a:grpSpLocks/>
            </p:cNvGrpSpPr>
            <p:nvPr/>
          </p:nvGrpSpPr>
          <p:grpSpPr bwMode="auto">
            <a:xfrm>
              <a:off x="864" y="628"/>
              <a:ext cx="4001" cy="2901"/>
              <a:chOff x="864" y="628"/>
              <a:chExt cx="4001" cy="2901"/>
            </a:xfrm>
          </p:grpSpPr>
          <p:sp>
            <p:nvSpPr>
              <p:cNvPr id="83971" name="Rectangle 3"/>
              <p:cNvSpPr>
                <a:spLocks noChangeArrowheads="1"/>
              </p:cNvSpPr>
              <p:nvPr/>
            </p:nvSpPr>
            <p:spPr bwMode="auto">
              <a:xfrm>
                <a:off x="1964" y="3028"/>
                <a:ext cx="400" cy="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+mn-ea"/>
                    <a:cs typeface="+mn-cs"/>
                  </a:rPr>
                  <a:t>No</a:t>
                </a:r>
              </a:p>
            </p:txBody>
          </p:sp>
          <p:sp>
            <p:nvSpPr>
              <p:cNvPr id="83972" name="Rectangle 4"/>
              <p:cNvSpPr>
                <a:spLocks noChangeArrowheads="1"/>
              </p:cNvSpPr>
              <p:nvPr/>
            </p:nvSpPr>
            <p:spPr bwMode="auto">
              <a:xfrm>
                <a:off x="3464" y="3028"/>
                <a:ext cx="400" cy="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+mn-ea"/>
                    <a:cs typeface="+mn-cs"/>
                  </a:rPr>
                  <a:t>Yes</a:t>
                </a:r>
              </a:p>
            </p:txBody>
          </p:sp>
          <p:grpSp>
            <p:nvGrpSpPr>
              <p:cNvPr id="83975" name="Group 7"/>
              <p:cNvGrpSpPr>
                <a:grpSpLocks/>
              </p:cNvGrpSpPr>
              <p:nvPr/>
            </p:nvGrpSpPr>
            <p:grpSpPr bwMode="auto">
              <a:xfrm>
                <a:off x="2464" y="628"/>
                <a:ext cx="801" cy="301"/>
                <a:chOff x="2464" y="628"/>
                <a:chExt cx="801" cy="301"/>
              </a:xfrm>
            </p:grpSpPr>
            <p:sp>
              <p:nvSpPr>
                <p:cNvPr id="83973" name="Freeform 5"/>
                <p:cNvSpPr>
                  <a:spLocks/>
                </p:cNvSpPr>
                <p:nvPr/>
              </p:nvSpPr>
              <p:spPr bwMode="auto">
                <a:xfrm>
                  <a:off x="2464" y="628"/>
                  <a:ext cx="801" cy="301"/>
                </a:xfrm>
                <a:custGeom>
                  <a:avLst/>
                  <a:gdLst>
                    <a:gd name="T0" fmla="*/ 129 w 801"/>
                    <a:gd name="T1" fmla="*/ 0 h 301"/>
                    <a:gd name="T2" fmla="*/ 103 w 801"/>
                    <a:gd name="T3" fmla="*/ 3 h 301"/>
                    <a:gd name="T4" fmla="*/ 79 w 801"/>
                    <a:gd name="T5" fmla="*/ 12 h 301"/>
                    <a:gd name="T6" fmla="*/ 57 w 801"/>
                    <a:gd name="T7" fmla="*/ 26 h 301"/>
                    <a:gd name="T8" fmla="*/ 38 w 801"/>
                    <a:gd name="T9" fmla="*/ 44 h 301"/>
                    <a:gd name="T10" fmla="*/ 22 w 801"/>
                    <a:gd name="T11" fmla="*/ 66 h 301"/>
                    <a:gd name="T12" fmla="*/ 10 w 801"/>
                    <a:gd name="T13" fmla="*/ 92 h 301"/>
                    <a:gd name="T14" fmla="*/ 3 w 801"/>
                    <a:gd name="T15" fmla="*/ 120 h 301"/>
                    <a:gd name="T16" fmla="*/ 0 w 801"/>
                    <a:gd name="T17" fmla="*/ 150 h 301"/>
                    <a:gd name="T18" fmla="*/ 3 w 801"/>
                    <a:gd name="T19" fmla="*/ 180 h 301"/>
                    <a:gd name="T20" fmla="*/ 10 w 801"/>
                    <a:gd name="T21" fmla="*/ 208 h 301"/>
                    <a:gd name="T22" fmla="*/ 22 w 801"/>
                    <a:gd name="T23" fmla="*/ 234 h 301"/>
                    <a:gd name="T24" fmla="*/ 38 w 801"/>
                    <a:gd name="T25" fmla="*/ 256 h 301"/>
                    <a:gd name="T26" fmla="*/ 57 w 801"/>
                    <a:gd name="T27" fmla="*/ 274 h 301"/>
                    <a:gd name="T28" fmla="*/ 79 w 801"/>
                    <a:gd name="T29" fmla="*/ 288 h 301"/>
                    <a:gd name="T30" fmla="*/ 103 w 801"/>
                    <a:gd name="T31" fmla="*/ 297 h 301"/>
                    <a:gd name="T32" fmla="*/ 129 w 801"/>
                    <a:gd name="T33" fmla="*/ 300 h 301"/>
                    <a:gd name="T34" fmla="*/ 671 w 801"/>
                    <a:gd name="T35" fmla="*/ 300 h 301"/>
                    <a:gd name="T36" fmla="*/ 697 w 801"/>
                    <a:gd name="T37" fmla="*/ 297 h 301"/>
                    <a:gd name="T38" fmla="*/ 721 w 801"/>
                    <a:gd name="T39" fmla="*/ 288 h 301"/>
                    <a:gd name="T40" fmla="*/ 743 w 801"/>
                    <a:gd name="T41" fmla="*/ 274 h 301"/>
                    <a:gd name="T42" fmla="*/ 762 w 801"/>
                    <a:gd name="T43" fmla="*/ 256 h 301"/>
                    <a:gd name="T44" fmla="*/ 778 w 801"/>
                    <a:gd name="T45" fmla="*/ 234 h 301"/>
                    <a:gd name="T46" fmla="*/ 790 w 801"/>
                    <a:gd name="T47" fmla="*/ 208 h 301"/>
                    <a:gd name="T48" fmla="*/ 797 w 801"/>
                    <a:gd name="T49" fmla="*/ 180 h 301"/>
                    <a:gd name="T50" fmla="*/ 800 w 801"/>
                    <a:gd name="T51" fmla="*/ 150 h 301"/>
                    <a:gd name="T52" fmla="*/ 797 w 801"/>
                    <a:gd name="T53" fmla="*/ 120 h 301"/>
                    <a:gd name="T54" fmla="*/ 790 w 801"/>
                    <a:gd name="T55" fmla="*/ 92 h 301"/>
                    <a:gd name="T56" fmla="*/ 778 w 801"/>
                    <a:gd name="T57" fmla="*/ 66 h 301"/>
                    <a:gd name="T58" fmla="*/ 762 w 801"/>
                    <a:gd name="T59" fmla="*/ 44 h 301"/>
                    <a:gd name="T60" fmla="*/ 743 w 801"/>
                    <a:gd name="T61" fmla="*/ 26 h 301"/>
                    <a:gd name="T62" fmla="*/ 721 w 801"/>
                    <a:gd name="T63" fmla="*/ 12 h 301"/>
                    <a:gd name="T64" fmla="*/ 697 w 801"/>
                    <a:gd name="T65" fmla="*/ 3 h 301"/>
                    <a:gd name="T66" fmla="*/ 671 w 801"/>
                    <a:gd name="T67" fmla="*/ 0 h 301"/>
                    <a:gd name="T68" fmla="*/ 129 w 801"/>
                    <a:gd name="T69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01" h="301">
                      <a:moveTo>
                        <a:pt x="129" y="0"/>
                      </a:moveTo>
                      <a:lnTo>
                        <a:pt x="103" y="3"/>
                      </a:lnTo>
                      <a:lnTo>
                        <a:pt x="79" y="12"/>
                      </a:lnTo>
                      <a:lnTo>
                        <a:pt x="57" y="26"/>
                      </a:lnTo>
                      <a:lnTo>
                        <a:pt x="38" y="44"/>
                      </a:lnTo>
                      <a:lnTo>
                        <a:pt x="22" y="66"/>
                      </a:lnTo>
                      <a:lnTo>
                        <a:pt x="10" y="92"/>
                      </a:lnTo>
                      <a:lnTo>
                        <a:pt x="3" y="120"/>
                      </a:lnTo>
                      <a:lnTo>
                        <a:pt x="0" y="150"/>
                      </a:lnTo>
                      <a:lnTo>
                        <a:pt x="3" y="180"/>
                      </a:lnTo>
                      <a:lnTo>
                        <a:pt x="10" y="208"/>
                      </a:lnTo>
                      <a:lnTo>
                        <a:pt x="22" y="234"/>
                      </a:lnTo>
                      <a:lnTo>
                        <a:pt x="38" y="256"/>
                      </a:lnTo>
                      <a:lnTo>
                        <a:pt x="57" y="274"/>
                      </a:lnTo>
                      <a:lnTo>
                        <a:pt x="79" y="288"/>
                      </a:lnTo>
                      <a:lnTo>
                        <a:pt x="103" y="297"/>
                      </a:lnTo>
                      <a:lnTo>
                        <a:pt x="129" y="300"/>
                      </a:lnTo>
                      <a:lnTo>
                        <a:pt x="671" y="300"/>
                      </a:lnTo>
                      <a:lnTo>
                        <a:pt x="697" y="297"/>
                      </a:lnTo>
                      <a:lnTo>
                        <a:pt x="721" y="288"/>
                      </a:lnTo>
                      <a:lnTo>
                        <a:pt x="743" y="274"/>
                      </a:lnTo>
                      <a:lnTo>
                        <a:pt x="762" y="256"/>
                      </a:lnTo>
                      <a:lnTo>
                        <a:pt x="778" y="234"/>
                      </a:lnTo>
                      <a:lnTo>
                        <a:pt x="790" y="208"/>
                      </a:lnTo>
                      <a:lnTo>
                        <a:pt x="797" y="180"/>
                      </a:lnTo>
                      <a:lnTo>
                        <a:pt x="800" y="150"/>
                      </a:lnTo>
                      <a:lnTo>
                        <a:pt x="797" y="120"/>
                      </a:lnTo>
                      <a:lnTo>
                        <a:pt x="790" y="92"/>
                      </a:lnTo>
                      <a:lnTo>
                        <a:pt x="778" y="66"/>
                      </a:lnTo>
                      <a:lnTo>
                        <a:pt x="762" y="44"/>
                      </a:lnTo>
                      <a:lnTo>
                        <a:pt x="743" y="26"/>
                      </a:lnTo>
                      <a:lnTo>
                        <a:pt x="721" y="12"/>
                      </a:lnTo>
                      <a:lnTo>
                        <a:pt x="697" y="3"/>
                      </a:lnTo>
                      <a:lnTo>
                        <a:pt x="671" y="0"/>
                      </a:lnTo>
                      <a:lnTo>
                        <a:pt x="129" y="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974" name="Rectangle 6"/>
                <p:cNvSpPr>
                  <a:spLocks noChangeArrowheads="1"/>
                </p:cNvSpPr>
                <p:nvPr/>
              </p:nvSpPr>
              <p:spPr bwMode="auto">
                <a:xfrm>
                  <a:off x="2557" y="695"/>
                  <a:ext cx="614" cy="1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Verdana" panose="020B0604030504040204" pitchFamily="34" charset="0"/>
                      <a:ea typeface="+mn-ea"/>
                      <a:cs typeface="+mn-cs"/>
                    </a:rPr>
                    <a:t>Start</a:t>
                  </a:r>
                </a:p>
              </p:txBody>
            </p:sp>
          </p:grpSp>
          <p:sp>
            <p:nvSpPr>
              <p:cNvPr id="83976" name="Line 8"/>
              <p:cNvSpPr>
                <a:spLocks noChangeShapeType="1"/>
              </p:cNvSpPr>
              <p:nvPr/>
            </p:nvSpPr>
            <p:spPr bwMode="auto">
              <a:xfrm>
                <a:off x="2864" y="928"/>
                <a:ext cx="0" cy="4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83979" name="Group 11"/>
              <p:cNvGrpSpPr>
                <a:grpSpLocks/>
              </p:cNvGrpSpPr>
              <p:nvPr/>
            </p:nvGrpSpPr>
            <p:grpSpPr bwMode="auto">
              <a:xfrm>
                <a:off x="2464" y="1328"/>
                <a:ext cx="901" cy="401"/>
                <a:chOff x="2464" y="1328"/>
                <a:chExt cx="901" cy="401"/>
              </a:xfrm>
            </p:grpSpPr>
            <p:sp>
              <p:nvSpPr>
                <p:cNvPr id="83977" name="Freeform 9"/>
                <p:cNvSpPr>
                  <a:spLocks/>
                </p:cNvSpPr>
                <p:nvPr/>
              </p:nvSpPr>
              <p:spPr bwMode="auto">
                <a:xfrm>
                  <a:off x="2464" y="1328"/>
                  <a:ext cx="901" cy="401"/>
                </a:xfrm>
                <a:custGeom>
                  <a:avLst/>
                  <a:gdLst>
                    <a:gd name="T0" fmla="*/ 0 w 901"/>
                    <a:gd name="T1" fmla="*/ 0 h 401"/>
                    <a:gd name="T2" fmla="*/ 0 w 901"/>
                    <a:gd name="T3" fmla="*/ 400 h 401"/>
                    <a:gd name="T4" fmla="*/ 900 w 901"/>
                    <a:gd name="T5" fmla="*/ 400 h 401"/>
                    <a:gd name="T6" fmla="*/ 900 w 901"/>
                    <a:gd name="T7" fmla="*/ 0 h 401"/>
                    <a:gd name="T8" fmla="*/ 0 w 901"/>
                    <a:gd name="T9" fmla="*/ 0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1" h="401">
                      <a:moveTo>
                        <a:pt x="0" y="0"/>
                      </a:moveTo>
                      <a:lnTo>
                        <a:pt x="0" y="400"/>
                      </a:lnTo>
                      <a:lnTo>
                        <a:pt x="900" y="400"/>
                      </a:lnTo>
                      <a:lnTo>
                        <a:pt x="90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978" name="Rectangle 10"/>
                <p:cNvSpPr>
                  <a:spLocks noChangeArrowheads="1"/>
                </p:cNvSpPr>
                <p:nvPr/>
              </p:nvSpPr>
              <p:spPr bwMode="auto">
                <a:xfrm>
                  <a:off x="2525" y="1360"/>
                  <a:ext cx="778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Verdana" panose="020B0604030504040204" pitchFamily="34" charset="0"/>
                      <a:ea typeface="+mn-ea"/>
                      <a:cs typeface="+mn-cs"/>
                    </a:rPr>
                    <a:t>Initialize Population</a:t>
                  </a:r>
                </a:p>
              </p:txBody>
            </p:sp>
          </p:grpSp>
          <p:sp>
            <p:nvSpPr>
              <p:cNvPr id="83980" name="Line 12"/>
              <p:cNvSpPr>
                <a:spLocks noChangeShapeType="1"/>
              </p:cNvSpPr>
              <p:nvPr/>
            </p:nvSpPr>
            <p:spPr bwMode="auto">
              <a:xfrm>
                <a:off x="2864" y="1728"/>
                <a:ext cx="0" cy="399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83983" name="Group 15"/>
              <p:cNvGrpSpPr>
                <a:grpSpLocks/>
              </p:cNvGrpSpPr>
              <p:nvPr/>
            </p:nvGrpSpPr>
            <p:grpSpPr bwMode="auto">
              <a:xfrm>
                <a:off x="2364" y="2129"/>
                <a:ext cx="1001" cy="400"/>
                <a:chOff x="2364" y="2129"/>
                <a:chExt cx="1001" cy="400"/>
              </a:xfrm>
            </p:grpSpPr>
            <p:sp>
              <p:nvSpPr>
                <p:cNvPr id="83981" name="Freeform 13"/>
                <p:cNvSpPr>
                  <a:spLocks/>
                </p:cNvSpPr>
                <p:nvPr/>
              </p:nvSpPr>
              <p:spPr bwMode="auto">
                <a:xfrm>
                  <a:off x="2364" y="2129"/>
                  <a:ext cx="1001" cy="400"/>
                </a:xfrm>
                <a:custGeom>
                  <a:avLst/>
                  <a:gdLst>
                    <a:gd name="T0" fmla="*/ 0 w 1001"/>
                    <a:gd name="T1" fmla="*/ 0 h 400"/>
                    <a:gd name="T2" fmla="*/ 0 w 1001"/>
                    <a:gd name="T3" fmla="*/ 399 h 400"/>
                    <a:gd name="T4" fmla="*/ 1000 w 1001"/>
                    <a:gd name="T5" fmla="*/ 399 h 400"/>
                    <a:gd name="T6" fmla="*/ 1000 w 1001"/>
                    <a:gd name="T7" fmla="*/ 0 h 400"/>
                    <a:gd name="T8" fmla="*/ 0 w 1001"/>
                    <a:gd name="T9" fmla="*/ 0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1" h="400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1000" y="399"/>
                      </a:lnTo>
                      <a:lnTo>
                        <a:pt x="100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982" name="Rectangle 14"/>
                <p:cNvSpPr>
                  <a:spLocks noChangeArrowheads="1"/>
                </p:cNvSpPr>
                <p:nvPr/>
              </p:nvSpPr>
              <p:spPr bwMode="auto">
                <a:xfrm>
                  <a:off x="2425" y="2161"/>
                  <a:ext cx="878" cy="3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Verdana" panose="020B0604030504040204" pitchFamily="34" charset="0"/>
                      <a:ea typeface="+mn-ea"/>
                      <a:cs typeface="+mn-cs"/>
                    </a:rPr>
                    <a:t>Evaluate Fitness of Population</a:t>
                  </a:r>
                </a:p>
              </p:txBody>
            </p:sp>
          </p:grpSp>
          <p:grpSp>
            <p:nvGrpSpPr>
              <p:cNvPr id="83986" name="Group 18"/>
              <p:cNvGrpSpPr>
                <a:grpSpLocks/>
              </p:cNvGrpSpPr>
              <p:nvPr/>
            </p:nvGrpSpPr>
            <p:grpSpPr bwMode="auto">
              <a:xfrm>
                <a:off x="2364" y="2928"/>
                <a:ext cx="1001" cy="601"/>
                <a:chOff x="2364" y="2928"/>
                <a:chExt cx="1001" cy="601"/>
              </a:xfrm>
            </p:grpSpPr>
            <p:sp>
              <p:nvSpPr>
                <p:cNvPr id="83984" name="Freeform 16"/>
                <p:cNvSpPr>
                  <a:spLocks/>
                </p:cNvSpPr>
                <p:nvPr/>
              </p:nvSpPr>
              <p:spPr bwMode="auto">
                <a:xfrm>
                  <a:off x="2364" y="2928"/>
                  <a:ext cx="1001" cy="601"/>
                </a:xfrm>
                <a:custGeom>
                  <a:avLst/>
                  <a:gdLst>
                    <a:gd name="T0" fmla="*/ 500 w 1001"/>
                    <a:gd name="T1" fmla="*/ 0 h 601"/>
                    <a:gd name="T2" fmla="*/ 0 w 1001"/>
                    <a:gd name="T3" fmla="*/ 300 h 601"/>
                    <a:gd name="T4" fmla="*/ 500 w 1001"/>
                    <a:gd name="T5" fmla="*/ 600 h 601"/>
                    <a:gd name="T6" fmla="*/ 1000 w 1001"/>
                    <a:gd name="T7" fmla="*/ 300 h 601"/>
                    <a:gd name="T8" fmla="*/ 500 w 1001"/>
                    <a:gd name="T9" fmla="*/ 0 h 6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1" h="601">
                      <a:moveTo>
                        <a:pt x="500" y="0"/>
                      </a:moveTo>
                      <a:lnTo>
                        <a:pt x="0" y="300"/>
                      </a:lnTo>
                      <a:lnTo>
                        <a:pt x="500" y="600"/>
                      </a:lnTo>
                      <a:lnTo>
                        <a:pt x="1000" y="300"/>
                      </a:lnTo>
                      <a:lnTo>
                        <a:pt x="500" y="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985" name="Rectangle 17"/>
                <p:cNvSpPr>
                  <a:spLocks noChangeArrowheads="1"/>
                </p:cNvSpPr>
                <p:nvPr/>
              </p:nvSpPr>
              <p:spPr bwMode="auto">
                <a:xfrm>
                  <a:off x="2645" y="3094"/>
                  <a:ext cx="438" cy="2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Verdana" panose="020B0604030504040204" pitchFamily="34" charset="0"/>
                      <a:ea typeface="+mn-ea"/>
                      <a:cs typeface="+mn-cs"/>
                    </a:rPr>
                    <a:t>Solution Found?</a:t>
                  </a:r>
                </a:p>
              </p:txBody>
            </p:sp>
          </p:grpSp>
          <p:sp>
            <p:nvSpPr>
              <p:cNvPr id="83987" name="Line 19"/>
              <p:cNvSpPr>
                <a:spLocks noChangeShapeType="1"/>
              </p:cNvSpPr>
              <p:nvPr/>
            </p:nvSpPr>
            <p:spPr bwMode="auto">
              <a:xfrm>
                <a:off x="2864" y="2528"/>
                <a:ext cx="1" cy="4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3988" name="Line 20"/>
              <p:cNvSpPr>
                <a:spLocks noChangeShapeType="1"/>
              </p:cNvSpPr>
              <p:nvPr/>
            </p:nvSpPr>
            <p:spPr bwMode="auto">
              <a:xfrm flipH="1">
                <a:off x="1764" y="3228"/>
                <a:ext cx="600" cy="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3989" name="Line 21"/>
              <p:cNvSpPr>
                <a:spLocks noChangeShapeType="1"/>
              </p:cNvSpPr>
              <p:nvPr/>
            </p:nvSpPr>
            <p:spPr bwMode="auto">
              <a:xfrm>
                <a:off x="3364" y="3228"/>
                <a:ext cx="700" cy="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83992" name="Group 24"/>
              <p:cNvGrpSpPr>
                <a:grpSpLocks/>
              </p:cNvGrpSpPr>
              <p:nvPr/>
            </p:nvGrpSpPr>
            <p:grpSpPr bwMode="auto">
              <a:xfrm>
                <a:off x="4064" y="3061"/>
                <a:ext cx="801" cy="268"/>
                <a:chOff x="4064" y="3061"/>
                <a:chExt cx="801" cy="268"/>
              </a:xfrm>
            </p:grpSpPr>
            <p:sp>
              <p:nvSpPr>
                <p:cNvPr id="83990" name="Freeform 22"/>
                <p:cNvSpPr>
                  <a:spLocks/>
                </p:cNvSpPr>
                <p:nvPr/>
              </p:nvSpPr>
              <p:spPr bwMode="auto">
                <a:xfrm>
                  <a:off x="4064" y="3061"/>
                  <a:ext cx="801" cy="268"/>
                </a:xfrm>
                <a:custGeom>
                  <a:avLst/>
                  <a:gdLst>
                    <a:gd name="T0" fmla="*/ 129 w 801"/>
                    <a:gd name="T1" fmla="*/ 0 h 268"/>
                    <a:gd name="T2" fmla="*/ 103 w 801"/>
                    <a:gd name="T3" fmla="*/ 3 h 268"/>
                    <a:gd name="T4" fmla="*/ 79 w 801"/>
                    <a:gd name="T5" fmla="*/ 11 h 268"/>
                    <a:gd name="T6" fmla="*/ 57 w 801"/>
                    <a:gd name="T7" fmla="*/ 23 h 268"/>
                    <a:gd name="T8" fmla="*/ 38 w 801"/>
                    <a:gd name="T9" fmla="*/ 39 h 268"/>
                    <a:gd name="T10" fmla="*/ 22 w 801"/>
                    <a:gd name="T11" fmla="*/ 59 h 268"/>
                    <a:gd name="T12" fmla="*/ 10 w 801"/>
                    <a:gd name="T13" fmla="*/ 82 h 268"/>
                    <a:gd name="T14" fmla="*/ 3 w 801"/>
                    <a:gd name="T15" fmla="*/ 107 h 268"/>
                    <a:gd name="T16" fmla="*/ 0 w 801"/>
                    <a:gd name="T17" fmla="*/ 134 h 268"/>
                    <a:gd name="T18" fmla="*/ 3 w 801"/>
                    <a:gd name="T19" fmla="*/ 160 h 268"/>
                    <a:gd name="T20" fmla="*/ 10 w 801"/>
                    <a:gd name="T21" fmla="*/ 186 h 268"/>
                    <a:gd name="T22" fmla="*/ 22 w 801"/>
                    <a:gd name="T23" fmla="*/ 208 h 268"/>
                    <a:gd name="T24" fmla="*/ 38 w 801"/>
                    <a:gd name="T25" fmla="*/ 228 h 268"/>
                    <a:gd name="T26" fmla="*/ 57 w 801"/>
                    <a:gd name="T27" fmla="*/ 244 h 268"/>
                    <a:gd name="T28" fmla="*/ 79 w 801"/>
                    <a:gd name="T29" fmla="*/ 256 h 268"/>
                    <a:gd name="T30" fmla="*/ 103 w 801"/>
                    <a:gd name="T31" fmla="*/ 264 h 268"/>
                    <a:gd name="T32" fmla="*/ 129 w 801"/>
                    <a:gd name="T33" fmla="*/ 267 h 268"/>
                    <a:gd name="T34" fmla="*/ 671 w 801"/>
                    <a:gd name="T35" fmla="*/ 267 h 268"/>
                    <a:gd name="T36" fmla="*/ 697 w 801"/>
                    <a:gd name="T37" fmla="*/ 264 h 268"/>
                    <a:gd name="T38" fmla="*/ 721 w 801"/>
                    <a:gd name="T39" fmla="*/ 256 h 268"/>
                    <a:gd name="T40" fmla="*/ 743 w 801"/>
                    <a:gd name="T41" fmla="*/ 244 h 268"/>
                    <a:gd name="T42" fmla="*/ 762 w 801"/>
                    <a:gd name="T43" fmla="*/ 228 h 268"/>
                    <a:gd name="T44" fmla="*/ 778 w 801"/>
                    <a:gd name="T45" fmla="*/ 208 h 268"/>
                    <a:gd name="T46" fmla="*/ 790 w 801"/>
                    <a:gd name="T47" fmla="*/ 186 h 268"/>
                    <a:gd name="T48" fmla="*/ 797 w 801"/>
                    <a:gd name="T49" fmla="*/ 160 h 268"/>
                    <a:gd name="T50" fmla="*/ 800 w 801"/>
                    <a:gd name="T51" fmla="*/ 134 h 268"/>
                    <a:gd name="T52" fmla="*/ 797 w 801"/>
                    <a:gd name="T53" fmla="*/ 107 h 268"/>
                    <a:gd name="T54" fmla="*/ 790 w 801"/>
                    <a:gd name="T55" fmla="*/ 82 h 268"/>
                    <a:gd name="T56" fmla="*/ 778 w 801"/>
                    <a:gd name="T57" fmla="*/ 59 h 268"/>
                    <a:gd name="T58" fmla="*/ 762 w 801"/>
                    <a:gd name="T59" fmla="*/ 39 h 268"/>
                    <a:gd name="T60" fmla="*/ 743 w 801"/>
                    <a:gd name="T61" fmla="*/ 23 h 268"/>
                    <a:gd name="T62" fmla="*/ 721 w 801"/>
                    <a:gd name="T63" fmla="*/ 11 h 268"/>
                    <a:gd name="T64" fmla="*/ 697 w 801"/>
                    <a:gd name="T65" fmla="*/ 3 h 268"/>
                    <a:gd name="T66" fmla="*/ 671 w 801"/>
                    <a:gd name="T67" fmla="*/ 0 h 268"/>
                    <a:gd name="T68" fmla="*/ 129 w 801"/>
                    <a:gd name="T69" fmla="*/ 0 h 2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01" h="268">
                      <a:moveTo>
                        <a:pt x="129" y="0"/>
                      </a:moveTo>
                      <a:lnTo>
                        <a:pt x="103" y="3"/>
                      </a:lnTo>
                      <a:lnTo>
                        <a:pt x="79" y="11"/>
                      </a:lnTo>
                      <a:lnTo>
                        <a:pt x="57" y="23"/>
                      </a:lnTo>
                      <a:lnTo>
                        <a:pt x="38" y="39"/>
                      </a:lnTo>
                      <a:lnTo>
                        <a:pt x="22" y="59"/>
                      </a:lnTo>
                      <a:lnTo>
                        <a:pt x="10" y="82"/>
                      </a:lnTo>
                      <a:lnTo>
                        <a:pt x="3" y="107"/>
                      </a:lnTo>
                      <a:lnTo>
                        <a:pt x="0" y="134"/>
                      </a:lnTo>
                      <a:lnTo>
                        <a:pt x="3" y="160"/>
                      </a:lnTo>
                      <a:lnTo>
                        <a:pt x="10" y="186"/>
                      </a:lnTo>
                      <a:lnTo>
                        <a:pt x="22" y="208"/>
                      </a:lnTo>
                      <a:lnTo>
                        <a:pt x="38" y="228"/>
                      </a:lnTo>
                      <a:lnTo>
                        <a:pt x="57" y="244"/>
                      </a:lnTo>
                      <a:lnTo>
                        <a:pt x="79" y="256"/>
                      </a:lnTo>
                      <a:lnTo>
                        <a:pt x="103" y="264"/>
                      </a:lnTo>
                      <a:lnTo>
                        <a:pt x="129" y="267"/>
                      </a:lnTo>
                      <a:lnTo>
                        <a:pt x="671" y="267"/>
                      </a:lnTo>
                      <a:lnTo>
                        <a:pt x="697" y="264"/>
                      </a:lnTo>
                      <a:lnTo>
                        <a:pt x="721" y="256"/>
                      </a:lnTo>
                      <a:lnTo>
                        <a:pt x="743" y="244"/>
                      </a:lnTo>
                      <a:lnTo>
                        <a:pt x="762" y="228"/>
                      </a:lnTo>
                      <a:lnTo>
                        <a:pt x="778" y="208"/>
                      </a:lnTo>
                      <a:lnTo>
                        <a:pt x="790" y="186"/>
                      </a:lnTo>
                      <a:lnTo>
                        <a:pt x="797" y="160"/>
                      </a:lnTo>
                      <a:lnTo>
                        <a:pt x="800" y="134"/>
                      </a:lnTo>
                      <a:lnTo>
                        <a:pt x="797" y="107"/>
                      </a:lnTo>
                      <a:lnTo>
                        <a:pt x="790" y="82"/>
                      </a:lnTo>
                      <a:lnTo>
                        <a:pt x="778" y="59"/>
                      </a:lnTo>
                      <a:lnTo>
                        <a:pt x="762" y="39"/>
                      </a:lnTo>
                      <a:lnTo>
                        <a:pt x="743" y="23"/>
                      </a:lnTo>
                      <a:lnTo>
                        <a:pt x="721" y="11"/>
                      </a:lnTo>
                      <a:lnTo>
                        <a:pt x="697" y="3"/>
                      </a:lnTo>
                      <a:lnTo>
                        <a:pt x="671" y="0"/>
                      </a:lnTo>
                      <a:lnTo>
                        <a:pt x="129" y="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991" name="Rectangle 23"/>
                <p:cNvSpPr>
                  <a:spLocks noChangeArrowheads="1"/>
                </p:cNvSpPr>
                <p:nvPr/>
              </p:nvSpPr>
              <p:spPr bwMode="auto">
                <a:xfrm>
                  <a:off x="4157" y="3123"/>
                  <a:ext cx="614" cy="14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Verdana" panose="020B0604030504040204" pitchFamily="34" charset="0"/>
                      <a:ea typeface="+mn-ea"/>
                      <a:cs typeface="+mn-cs"/>
                    </a:rPr>
                    <a:t>End</a:t>
                  </a:r>
                </a:p>
              </p:txBody>
            </p:sp>
          </p:grpSp>
          <p:grpSp>
            <p:nvGrpSpPr>
              <p:cNvPr id="83995" name="Group 27"/>
              <p:cNvGrpSpPr>
                <a:grpSpLocks/>
              </p:cNvGrpSpPr>
              <p:nvPr/>
            </p:nvGrpSpPr>
            <p:grpSpPr bwMode="auto">
              <a:xfrm>
                <a:off x="964" y="3028"/>
                <a:ext cx="801" cy="501"/>
                <a:chOff x="964" y="3028"/>
                <a:chExt cx="801" cy="501"/>
              </a:xfrm>
            </p:grpSpPr>
            <p:sp>
              <p:nvSpPr>
                <p:cNvPr id="83993" name="Freeform 25"/>
                <p:cNvSpPr>
                  <a:spLocks/>
                </p:cNvSpPr>
                <p:nvPr/>
              </p:nvSpPr>
              <p:spPr bwMode="auto">
                <a:xfrm>
                  <a:off x="964" y="3028"/>
                  <a:ext cx="801" cy="501"/>
                </a:xfrm>
                <a:custGeom>
                  <a:avLst/>
                  <a:gdLst>
                    <a:gd name="T0" fmla="*/ 0 w 801"/>
                    <a:gd name="T1" fmla="*/ 0 h 501"/>
                    <a:gd name="T2" fmla="*/ 0 w 801"/>
                    <a:gd name="T3" fmla="*/ 500 h 501"/>
                    <a:gd name="T4" fmla="*/ 800 w 801"/>
                    <a:gd name="T5" fmla="*/ 500 h 501"/>
                    <a:gd name="T6" fmla="*/ 800 w 801"/>
                    <a:gd name="T7" fmla="*/ 0 h 501"/>
                    <a:gd name="T8" fmla="*/ 0 w 801"/>
                    <a:gd name="T9" fmla="*/ 0 h 5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1" h="501">
                      <a:moveTo>
                        <a:pt x="0" y="0"/>
                      </a:moveTo>
                      <a:lnTo>
                        <a:pt x="0" y="500"/>
                      </a:lnTo>
                      <a:lnTo>
                        <a:pt x="800" y="500"/>
                      </a:lnTo>
                      <a:lnTo>
                        <a:pt x="80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994" name="Rectangle 26"/>
                <p:cNvSpPr>
                  <a:spLocks noChangeArrowheads="1"/>
                </p:cNvSpPr>
                <p:nvPr/>
              </p:nvSpPr>
              <p:spPr bwMode="auto">
                <a:xfrm>
                  <a:off x="1025" y="3060"/>
                  <a:ext cx="678" cy="4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Verdana" panose="020B0604030504040204" pitchFamily="34" charset="0"/>
                      <a:ea typeface="+mn-ea"/>
                      <a:cs typeface="+mn-cs"/>
                    </a:rPr>
                    <a:t>Mate individuals in population</a:t>
                  </a:r>
                </a:p>
              </p:txBody>
            </p:sp>
          </p:grpSp>
          <p:sp>
            <p:nvSpPr>
              <p:cNvPr id="83996" name="Line 28"/>
              <p:cNvSpPr>
                <a:spLocks noChangeShapeType="1"/>
              </p:cNvSpPr>
              <p:nvPr/>
            </p:nvSpPr>
            <p:spPr bwMode="auto">
              <a:xfrm flipV="1">
                <a:off x="1363" y="2528"/>
                <a:ext cx="1" cy="5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83999" name="Group 31"/>
              <p:cNvGrpSpPr>
                <a:grpSpLocks/>
              </p:cNvGrpSpPr>
              <p:nvPr/>
            </p:nvGrpSpPr>
            <p:grpSpPr bwMode="auto">
              <a:xfrm>
                <a:off x="864" y="2228"/>
                <a:ext cx="1001" cy="301"/>
                <a:chOff x="864" y="2228"/>
                <a:chExt cx="1001" cy="301"/>
              </a:xfrm>
            </p:grpSpPr>
            <p:sp>
              <p:nvSpPr>
                <p:cNvPr id="83997" name="Freeform 29"/>
                <p:cNvSpPr>
                  <a:spLocks/>
                </p:cNvSpPr>
                <p:nvPr/>
              </p:nvSpPr>
              <p:spPr bwMode="auto">
                <a:xfrm>
                  <a:off x="864" y="2228"/>
                  <a:ext cx="1001" cy="301"/>
                </a:xfrm>
                <a:custGeom>
                  <a:avLst/>
                  <a:gdLst>
                    <a:gd name="T0" fmla="*/ 0 w 1001"/>
                    <a:gd name="T1" fmla="*/ 0 h 301"/>
                    <a:gd name="T2" fmla="*/ 0 w 1001"/>
                    <a:gd name="T3" fmla="*/ 300 h 301"/>
                    <a:gd name="T4" fmla="*/ 1000 w 1001"/>
                    <a:gd name="T5" fmla="*/ 300 h 301"/>
                    <a:gd name="T6" fmla="*/ 1000 w 1001"/>
                    <a:gd name="T7" fmla="*/ 0 h 301"/>
                    <a:gd name="T8" fmla="*/ 0 w 1001"/>
                    <a:gd name="T9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1" h="301">
                      <a:moveTo>
                        <a:pt x="0" y="0"/>
                      </a:moveTo>
                      <a:lnTo>
                        <a:pt x="0" y="300"/>
                      </a:lnTo>
                      <a:lnTo>
                        <a:pt x="1000" y="300"/>
                      </a:lnTo>
                      <a:lnTo>
                        <a:pt x="100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998" name="Rectangle 30"/>
                <p:cNvSpPr>
                  <a:spLocks noChangeArrowheads="1"/>
                </p:cNvSpPr>
                <p:nvPr/>
              </p:nvSpPr>
              <p:spPr bwMode="auto">
                <a:xfrm>
                  <a:off x="925" y="2260"/>
                  <a:ext cx="878" cy="2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Verdana" panose="020B0604030504040204" pitchFamily="34" charset="0"/>
                      <a:ea typeface="+mn-ea"/>
                      <a:cs typeface="+mn-cs"/>
                    </a:rPr>
                    <a:t>Apply mutation </a:t>
                  </a:r>
                </a:p>
              </p:txBody>
            </p:sp>
          </p:grpSp>
          <p:sp>
            <p:nvSpPr>
              <p:cNvPr id="84000" name="Line 32"/>
              <p:cNvSpPr>
                <a:spLocks noChangeShapeType="1"/>
              </p:cNvSpPr>
              <p:nvPr/>
            </p:nvSpPr>
            <p:spPr bwMode="auto">
              <a:xfrm>
                <a:off x="1864" y="2327"/>
                <a:ext cx="500" cy="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1496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defTabSz="457200"/>
            <a:r>
              <a:rPr lang="en-US" sz="4600" b="1">
                <a:solidFill>
                  <a:srgbClr val="FFFF00"/>
                </a:solidFill>
                <a:latin typeface="Arial Black" panose="020B0A04020102020204" pitchFamily="34" charset="0"/>
              </a:rPr>
              <a:t>A More Realistic Example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506788"/>
          </a:xfrm>
          <a:noFill/>
          <a:ln/>
        </p:spPr>
        <p:txBody>
          <a:bodyPr/>
          <a:lstStyle/>
          <a:p>
            <a:pPr marL="341313" indent="-341313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</a:rPr>
              <a:t>Suppose you have a large number of </a:t>
            </a:r>
            <a:r>
              <a:rPr lang="en-US" sz="2000" b="1">
                <a:solidFill>
                  <a:srgbClr val="FFFF00"/>
                </a:solidFill>
              </a:rPr>
              <a:t>(x, y)</a:t>
            </a:r>
            <a:r>
              <a:rPr lang="en-US" sz="2000" b="1">
                <a:solidFill>
                  <a:schemeClr val="bg1"/>
                </a:solidFill>
              </a:rPr>
              <a:t> data points</a:t>
            </a:r>
          </a:p>
          <a:p>
            <a:pPr marL="741363" lvl="1" indent="-284163" defTabSz="457200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 b="1">
                <a:solidFill>
                  <a:schemeClr val="bg1"/>
                </a:solidFill>
              </a:rPr>
              <a:t>For example, </a:t>
            </a:r>
            <a:r>
              <a:rPr lang="en-US" sz="2000" b="1">
                <a:solidFill>
                  <a:srgbClr val="FFFF00"/>
                </a:solidFill>
              </a:rPr>
              <a:t>(1, 4)</a:t>
            </a:r>
            <a:r>
              <a:rPr lang="en-US" sz="2000" b="1">
                <a:solidFill>
                  <a:schemeClr val="bg1"/>
                </a:solidFill>
              </a:rPr>
              <a:t>, </a:t>
            </a:r>
            <a:r>
              <a:rPr lang="en-US" sz="2000" b="1">
                <a:solidFill>
                  <a:srgbClr val="FFFF00"/>
                </a:solidFill>
              </a:rPr>
              <a:t>(3, 9)</a:t>
            </a:r>
            <a:r>
              <a:rPr lang="en-US" sz="2000" b="1">
                <a:solidFill>
                  <a:schemeClr val="bg1"/>
                </a:solidFill>
              </a:rPr>
              <a:t>, </a:t>
            </a:r>
            <a:r>
              <a:rPr lang="en-US" sz="2000" b="1">
                <a:solidFill>
                  <a:srgbClr val="FFFF00"/>
                </a:solidFill>
              </a:rPr>
              <a:t>(5, 8)</a:t>
            </a:r>
            <a:r>
              <a:rPr lang="en-US" sz="2000" b="1">
                <a:solidFill>
                  <a:schemeClr val="bg1"/>
                </a:solidFill>
              </a:rPr>
              <a:t>, ...</a:t>
            </a:r>
          </a:p>
          <a:p>
            <a:pPr marL="341313" indent="-341313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</a:rPr>
              <a:t>You would like to fit a polynomial (of up to degree 1) through these data points</a:t>
            </a:r>
          </a:p>
          <a:p>
            <a:pPr marL="741363" lvl="1" indent="-284163" defTabSz="457200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 b="1">
                <a:solidFill>
                  <a:schemeClr val="bg1"/>
                </a:solidFill>
              </a:rPr>
              <a:t>That is, you want a formula </a:t>
            </a:r>
            <a:r>
              <a:rPr lang="en-US" sz="2000" b="1">
                <a:solidFill>
                  <a:srgbClr val="FFFF00"/>
                </a:solidFill>
              </a:rPr>
              <a:t>y = mx + c</a:t>
            </a:r>
            <a:r>
              <a:rPr lang="en-US" sz="2000" b="1">
                <a:solidFill>
                  <a:schemeClr val="bg1"/>
                </a:solidFill>
              </a:rPr>
              <a:t> that gives you a reasonably good fit to the actual data</a:t>
            </a:r>
          </a:p>
          <a:p>
            <a:pPr marL="741363" lvl="1" indent="-284163" defTabSz="457200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 b="1">
                <a:solidFill>
                  <a:schemeClr val="bg1"/>
                </a:solidFill>
              </a:rPr>
              <a:t>Here’s the usual way to compute goodness of fit:</a:t>
            </a:r>
          </a:p>
          <a:p>
            <a:pPr lvl="2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</a:rPr>
              <a:t>Compute the sum of </a:t>
            </a:r>
            <a:r>
              <a:rPr lang="en-US" sz="2000" b="1">
                <a:solidFill>
                  <a:srgbClr val="FFFF00"/>
                </a:solidFill>
              </a:rPr>
              <a:t>(actual y – predicted y)</a:t>
            </a:r>
            <a:r>
              <a:rPr lang="en-US" sz="2000" b="1" baseline="30000">
                <a:solidFill>
                  <a:srgbClr val="FFFF00"/>
                </a:solidFill>
              </a:rPr>
              <a:t>2</a:t>
            </a:r>
            <a:r>
              <a:rPr lang="en-US" sz="2000" b="1">
                <a:solidFill>
                  <a:schemeClr val="bg1"/>
                </a:solidFill>
              </a:rPr>
              <a:t> for all the data points</a:t>
            </a:r>
          </a:p>
          <a:p>
            <a:pPr lvl="2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</a:rPr>
              <a:t>The lowest sum represents the best fit</a:t>
            </a:r>
          </a:p>
          <a:p>
            <a:pPr marL="341313" indent="-341313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</a:rPr>
              <a:t>You can use a genetic algorithm to find a “pretty good” solution</a:t>
            </a:r>
          </a:p>
        </p:txBody>
      </p:sp>
    </p:spTree>
    <p:extLst>
      <p:ext uri="{BB962C8B-B14F-4D97-AF65-F5344CB8AC3E}">
        <p14:creationId xmlns:p14="http://schemas.microsoft.com/office/powerpoint/2010/main" val="1260703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defTabSz="457200"/>
            <a:r>
              <a:rPr lang="en-US" sz="4600" b="1">
                <a:solidFill>
                  <a:srgbClr val="FFFF00"/>
                </a:solidFill>
                <a:latin typeface="Arial Black" panose="020B0A04020102020204" pitchFamily="34" charset="0"/>
              </a:rPr>
              <a:t>A More Realistic Example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86800" cy="4525963"/>
          </a:xfrm>
          <a:noFill/>
          <a:ln/>
        </p:spPr>
        <p:txBody>
          <a:bodyPr/>
          <a:lstStyle/>
          <a:p>
            <a:pPr marL="341313" indent="-341313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1" dirty="0">
                <a:solidFill>
                  <a:schemeClr val="bg1"/>
                </a:solidFill>
              </a:rPr>
              <a:t>Your formula is </a:t>
            </a:r>
            <a:r>
              <a:rPr lang="en-US" sz="1800" b="1" dirty="0">
                <a:solidFill>
                  <a:srgbClr val="FFFF00"/>
                </a:solidFill>
              </a:rPr>
              <a:t>y = mx + c</a:t>
            </a:r>
          </a:p>
          <a:p>
            <a:pPr marL="341313" indent="-341313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1" dirty="0">
                <a:solidFill>
                  <a:schemeClr val="bg1"/>
                </a:solidFill>
              </a:rPr>
              <a:t>Your unknowns are </a:t>
            </a:r>
            <a:r>
              <a:rPr lang="en-US" sz="1800" b="1" dirty="0">
                <a:solidFill>
                  <a:srgbClr val="FFFF00"/>
                </a:solidFill>
              </a:rPr>
              <a:t>m and c; </a:t>
            </a:r>
            <a:r>
              <a:rPr lang="en-US" sz="1800" b="1" dirty="0">
                <a:solidFill>
                  <a:schemeClr val="bg1"/>
                </a:solidFill>
              </a:rPr>
              <a:t>where m and c are integers</a:t>
            </a:r>
          </a:p>
          <a:p>
            <a:pPr marL="341313" indent="-341313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1" dirty="0">
                <a:solidFill>
                  <a:schemeClr val="bg1"/>
                </a:solidFill>
              </a:rPr>
              <a:t>Your representation is the array </a:t>
            </a:r>
            <a:r>
              <a:rPr lang="en-US" sz="1800" b="1" dirty="0">
                <a:solidFill>
                  <a:srgbClr val="FFFF00"/>
                </a:solidFill>
              </a:rPr>
              <a:t>[m, c]</a:t>
            </a:r>
          </a:p>
          <a:p>
            <a:pPr marL="341313" indent="-341313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1" dirty="0">
                <a:solidFill>
                  <a:schemeClr val="bg1"/>
                </a:solidFill>
              </a:rPr>
              <a:t>Your evaluation function for one array is:</a:t>
            </a:r>
          </a:p>
          <a:p>
            <a:pPr marL="741363" lvl="1" indent="-284163" defTabSz="457200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For every actual data point (x, y)</a:t>
            </a:r>
          </a:p>
          <a:p>
            <a:pPr lvl="2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1" dirty="0">
                <a:solidFill>
                  <a:schemeClr val="bg1"/>
                </a:solidFill>
              </a:rPr>
              <a:t>Compute </a:t>
            </a:r>
            <a:r>
              <a:rPr lang="en-US" sz="1800" b="1" dirty="0">
                <a:solidFill>
                  <a:srgbClr val="FFFF00"/>
                </a:solidFill>
              </a:rPr>
              <a:t>ý</a:t>
            </a:r>
            <a:r>
              <a:rPr lang="en-US" sz="1800" b="1" dirty="0">
                <a:solidFill>
                  <a:schemeClr val="bg1"/>
                </a:solidFill>
              </a:rPr>
              <a:t> = </a:t>
            </a:r>
            <a:r>
              <a:rPr lang="en-US" sz="1800" b="1" dirty="0">
                <a:solidFill>
                  <a:srgbClr val="FFFF00"/>
                </a:solidFill>
              </a:rPr>
              <a:t>m</a:t>
            </a:r>
            <a:r>
              <a:rPr lang="en-US" sz="1800" b="1" dirty="0">
                <a:solidFill>
                  <a:schemeClr val="bg1"/>
                </a:solidFill>
              </a:rPr>
              <a:t>x + </a:t>
            </a:r>
            <a:r>
              <a:rPr lang="en-US" sz="1800" b="1" dirty="0">
                <a:solidFill>
                  <a:srgbClr val="FFFF00"/>
                </a:solidFill>
              </a:rPr>
              <a:t>c</a:t>
            </a:r>
          </a:p>
          <a:p>
            <a:pPr lvl="2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1" dirty="0">
                <a:solidFill>
                  <a:schemeClr val="bg1"/>
                </a:solidFill>
              </a:rPr>
              <a:t>Find the sum of (y – </a:t>
            </a:r>
            <a:r>
              <a:rPr lang="en-US" sz="1800" b="1" dirty="0">
                <a:solidFill>
                  <a:srgbClr val="FFFF00"/>
                </a:solidFill>
              </a:rPr>
              <a:t>ý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  <a:r>
              <a:rPr lang="en-US" sz="1800" b="1" baseline="30000" dirty="0">
                <a:solidFill>
                  <a:schemeClr val="bg1"/>
                </a:solidFill>
              </a:rPr>
              <a:t>2</a:t>
            </a:r>
            <a:r>
              <a:rPr lang="en-US" sz="1800" b="1" dirty="0">
                <a:solidFill>
                  <a:schemeClr val="bg1"/>
                </a:solidFill>
              </a:rPr>
              <a:t> over all x</a:t>
            </a:r>
          </a:p>
          <a:p>
            <a:pPr lvl="2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1" dirty="0">
                <a:solidFill>
                  <a:schemeClr val="bg1"/>
                </a:solidFill>
              </a:rPr>
              <a:t>The sum is your measure of “badness” (larger numbers are worse)</a:t>
            </a:r>
          </a:p>
          <a:p>
            <a:pPr marL="741363" lvl="1" indent="-284163" defTabSz="457200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Example: For </a:t>
            </a:r>
            <a:r>
              <a:rPr lang="en-US" sz="1800" b="1" dirty="0">
                <a:solidFill>
                  <a:srgbClr val="FFFF00"/>
                </a:solidFill>
              </a:rPr>
              <a:t>[</a:t>
            </a:r>
            <a:r>
              <a:rPr lang="en-US" sz="1800" b="1" dirty="0" err="1">
                <a:solidFill>
                  <a:srgbClr val="FFFF00"/>
                </a:solidFill>
              </a:rPr>
              <a:t>m,c</a:t>
            </a:r>
            <a:r>
              <a:rPr lang="en-US" sz="1800" b="1" dirty="0">
                <a:solidFill>
                  <a:srgbClr val="FFFF00"/>
                </a:solidFill>
              </a:rPr>
              <a:t>]</a:t>
            </a:r>
            <a:r>
              <a:rPr lang="en-US" sz="1800" b="1" dirty="0">
                <a:solidFill>
                  <a:schemeClr val="bg1"/>
                </a:solidFill>
              </a:rPr>
              <a:t> = </a:t>
            </a:r>
            <a:r>
              <a:rPr lang="en-US" sz="1800" b="1" dirty="0">
                <a:solidFill>
                  <a:srgbClr val="FFFF00"/>
                </a:solidFill>
              </a:rPr>
              <a:t>[5, 7]</a:t>
            </a:r>
            <a:r>
              <a:rPr lang="en-US" sz="1800" b="1" dirty="0">
                <a:solidFill>
                  <a:schemeClr val="bg1"/>
                </a:solidFill>
              </a:rPr>
              <a:t> and the data points (1, 10) and (2, 13):</a:t>
            </a:r>
          </a:p>
          <a:p>
            <a:pPr lvl="2" defTabSz="457200" eaLnBrk="0" hangingPunct="0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sz="1800" b="1" dirty="0">
                <a:solidFill>
                  <a:srgbClr val="FFFF00"/>
                </a:solidFill>
              </a:rPr>
              <a:t>ý</a:t>
            </a:r>
            <a:r>
              <a:rPr lang="en-US" sz="1800" b="1" dirty="0">
                <a:solidFill>
                  <a:schemeClr val="bg1"/>
                </a:solidFill>
              </a:rPr>
              <a:t> = </a:t>
            </a:r>
            <a:r>
              <a:rPr lang="en-US" sz="1800" b="1" dirty="0">
                <a:solidFill>
                  <a:srgbClr val="FFFF00"/>
                </a:solidFill>
              </a:rPr>
              <a:t>5</a:t>
            </a:r>
            <a:r>
              <a:rPr lang="en-US" sz="1800" b="1" dirty="0">
                <a:solidFill>
                  <a:schemeClr val="bg1"/>
                </a:solidFill>
              </a:rPr>
              <a:t>x + </a:t>
            </a:r>
            <a:r>
              <a:rPr lang="en-US" sz="1800" b="1" dirty="0">
                <a:solidFill>
                  <a:srgbClr val="FFFF00"/>
                </a:solidFill>
              </a:rPr>
              <a:t>7</a:t>
            </a:r>
            <a:r>
              <a:rPr lang="en-US" sz="1800" b="1" dirty="0">
                <a:solidFill>
                  <a:schemeClr val="bg1"/>
                </a:solidFill>
              </a:rPr>
              <a:t> = </a:t>
            </a:r>
            <a:r>
              <a:rPr lang="en-US" sz="1800" b="1" dirty="0">
                <a:solidFill>
                  <a:srgbClr val="FFFF00"/>
                </a:solidFill>
              </a:rPr>
              <a:t>12</a:t>
            </a:r>
            <a:r>
              <a:rPr lang="en-US" sz="1800" b="1" dirty="0">
                <a:solidFill>
                  <a:schemeClr val="bg1"/>
                </a:solidFill>
              </a:rPr>
              <a:t> when x is 1</a:t>
            </a:r>
          </a:p>
          <a:p>
            <a:pPr lvl="2" defTabSz="457200" eaLnBrk="0" hangingPunct="0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sz="1800" b="1" dirty="0">
                <a:solidFill>
                  <a:srgbClr val="FFFF00"/>
                </a:solidFill>
              </a:rPr>
              <a:t>ý</a:t>
            </a:r>
            <a:r>
              <a:rPr lang="en-US" sz="1800" b="1" dirty="0">
                <a:solidFill>
                  <a:schemeClr val="bg1"/>
                </a:solidFill>
              </a:rPr>
              <a:t> = </a:t>
            </a:r>
            <a:r>
              <a:rPr lang="en-US" sz="1800" b="1" dirty="0">
                <a:solidFill>
                  <a:srgbClr val="FFFF00"/>
                </a:solidFill>
              </a:rPr>
              <a:t>5</a:t>
            </a:r>
            <a:r>
              <a:rPr lang="en-US" sz="1800" b="1" dirty="0">
                <a:solidFill>
                  <a:schemeClr val="bg1"/>
                </a:solidFill>
              </a:rPr>
              <a:t>x + </a:t>
            </a:r>
            <a:r>
              <a:rPr lang="en-US" sz="1800" b="1" dirty="0">
                <a:solidFill>
                  <a:srgbClr val="FFFF00"/>
                </a:solidFill>
              </a:rPr>
              <a:t>7</a:t>
            </a:r>
            <a:r>
              <a:rPr lang="en-US" sz="1800" b="1" dirty="0">
                <a:solidFill>
                  <a:schemeClr val="bg1"/>
                </a:solidFill>
              </a:rPr>
              <a:t> = </a:t>
            </a:r>
            <a:r>
              <a:rPr lang="en-US" sz="1800" b="1" dirty="0">
                <a:solidFill>
                  <a:srgbClr val="FFFF00"/>
                </a:solidFill>
              </a:rPr>
              <a:t>17</a:t>
            </a:r>
            <a:r>
              <a:rPr lang="en-US" sz="1800" b="1" dirty="0">
                <a:solidFill>
                  <a:schemeClr val="bg1"/>
                </a:solidFill>
              </a:rPr>
              <a:t> when x is 2</a:t>
            </a:r>
          </a:p>
          <a:p>
            <a:pPr lvl="2" defTabSz="457200" eaLnBrk="0" hangingPunct="0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sz="1800" b="1" dirty="0">
                <a:solidFill>
                  <a:schemeClr val="bg1"/>
                </a:solidFill>
              </a:rPr>
              <a:t>Now compute the badness</a:t>
            </a:r>
            <a:br>
              <a:rPr lang="en-US" sz="1800" b="1" dirty="0">
                <a:solidFill>
                  <a:schemeClr val="bg1"/>
                </a:solidFill>
              </a:rPr>
            </a:br>
            <a:r>
              <a:rPr lang="en-US" sz="1800" b="1" dirty="0">
                <a:solidFill>
                  <a:schemeClr val="bg1"/>
                </a:solidFill>
              </a:rPr>
              <a:t>	(10 - </a:t>
            </a:r>
            <a:r>
              <a:rPr lang="en-US" sz="1800" b="1" dirty="0">
                <a:solidFill>
                  <a:srgbClr val="FFFF00"/>
                </a:solidFill>
              </a:rPr>
              <a:t>12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  <a:r>
              <a:rPr lang="en-US" sz="1800" b="1" baseline="30000" dirty="0">
                <a:solidFill>
                  <a:schemeClr val="bg1"/>
                </a:solidFill>
              </a:rPr>
              <a:t>2</a:t>
            </a:r>
            <a:r>
              <a:rPr lang="en-US" sz="1800" b="1" dirty="0">
                <a:solidFill>
                  <a:schemeClr val="bg1"/>
                </a:solidFill>
              </a:rPr>
              <a:t> + (13 – </a:t>
            </a:r>
            <a:r>
              <a:rPr lang="en-US" sz="1800" b="1" dirty="0">
                <a:solidFill>
                  <a:srgbClr val="FFFF00"/>
                </a:solidFill>
              </a:rPr>
              <a:t>17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  <a:r>
              <a:rPr lang="en-US" sz="1800" b="1" baseline="30000" dirty="0">
                <a:solidFill>
                  <a:schemeClr val="bg1"/>
                </a:solidFill>
              </a:rPr>
              <a:t>2</a:t>
            </a:r>
            <a:r>
              <a:rPr lang="en-US" sz="1800" b="1" dirty="0">
                <a:solidFill>
                  <a:schemeClr val="bg1"/>
                </a:solidFill>
              </a:rPr>
              <a:t> = </a:t>
            </a:r>
            <a:r>
              <a:rPr lang="en-US" sz="1800" b="1" dirty="0">
                <a:solidFill>
                  <a:srgbClr val="FFFF00"/>
                </a:solidFill>
              </a:rPr>
              <a:t>2</a:t>
            </a:r>
            <a:r>
              <a:rPr lang="en-US" sz="1800" b="1" baseline="30000" dirty="0">
                <a:solidFill>
                  <a:srgbClr val="FFFF00"/>
                </a:solidFill>
              </a:rPr>
              <a:t>2</a:t>
            </a:r>
            <a:r>
              <a:rPr lang="en-US" sz="1800" b="1" dirty="0">
                <a:solidFill>
                  <a:srgbClr val="FFFF00"/>
                </a:solidFill>
              </a:rPr>
              <a:t> + 4</a:t>
            </a:r>
            <a:r>
              <a:rPr lang="en-US" sz="1800" b="1" baseline="30000" dirty="0">
                <a:solidFill>
                  <a:srgbClr val="FFFF00"/>
                </a:solidFill>
              </a:rPr>
              <a:t>2</a:t>
            </a:r>
            <a:r>
              <a:rPr lang="en-US" sz="1800" b="1" dirty="0">
                <a:solidFill>
                  <a:schemeClr val="bg1"/>
                </a:solidFill>
              </a:rPr>
              <a:t> = </a:t>
            </a:r>
            <a:r>
              <a:rPr lang="en-US" sz="1800" b="1" dirty="0">
                <a:solidFill>
                  <a:srgbClr val="FFFF00"/>
                </a:solidFill>
              </a:rPr>
              <a:t>20</a:t>
            </a:r>
          </a:p>
          <a:p>
            <a:pPr lvl="2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1" dirty="0">
                <a:solidFill>
                  <a:schemeClr val="bg1"/>
                </a:solidFill>
              </a:rPr>
              <a:t>If these are the only two data points, the “badness” of </a:t>
            </a:r>
            <a:r>
              <a:rPr lang="en-US" sz="1800" b="1" dirty="0">
                <a:solidFill>
                  <a:srgbClr val="FFFF00"/>
                </a:solidFill>
              </a:rPr>
              <a:t>[5, 7]</a:t>
            </a:r>
            <a:r>
              <a:rPr lang="en-US" sz="1800" b="1" dirty="0">
                <a:solidFill>
                  <a:schemeClr val="bg1"/>
                </a:solidFill>
              </a:rPr>
              <a:t> is </a:t>
            </a:r>
            <a:r>
              <a:rPr lang="en-US" sz="1800" b="1" dirty="0">
                <a:solidFill>
                  <a:srgbClr val="FFFF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015672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defTabSz="457200"/>
            <a:r>
              <a:rPr lang="en-US" sz="4600" b="1">
                <a:solidFill>
                  <a:srgbClr val="FFFF00"/>
                </a:solidFill>
                <a:latin typeface="Arial Black" panose="020B0A04020102020204" pitchFamily="34" charset="0"/>
              </a:rPr>
              <a:t>A More Realistic Example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1313" indent="-341313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</a:rPr>
              <a:t>Your GA might be as follows:</a:t>
            </a:r>
          </a:p>
          <a:p>
            <a:pPr marL="741363" lvl="1" indent="-284163" defTabSz="457200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 b="1">
                <a:solidFill>
                  <a:schemeClr val="bg1"/>
                </a:solidFill>
              </a:rPr>
              <a:t>Create two-element arrays of random numbers</a:t>
            </a:r>
          </a:p>
          <a:p>
            <a:pPr marL="741363" lvl="1" indent="-284163" defTabSz="457200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 b="1">
                <a:solidFill>
                  <a:schemeClr val="bg1"/>
                </a:solidFill>
              </a:rPr>
              <a:t>Repeat 50 times (or any other number):</a:t>
            </a:r>
          </a:p>
          <a:p>
            <a:pPr lvl="2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</a:rPr>
              <a:t>For each of the arrays, compute its badness (using all data points)</a:t>
            </a:r>
          </a:p>
          <a:p>
            <a:pPr lvl="2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</a:rPr>
              <a:t>Keep the best arrays (with low badness)</a:t>
            </a:r>
          </a:p>
          <a:p>
            <a:pPr lvl="2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</a:rPr>
              <a:t>From the arrays you keep, generate new arrays as follows:</a:t>
            </a:r>
          </a:p>
          <a:p>
            <a:pPr lvl="3" defTabSz="457200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b="1">
                <a:solidFill>
                  <a:schemeClr val="bg1"/>
                </a:solidFill>
              </a:rPr>
              <a:t>Convert the numbers in the array to binary, toggle one of the bits at random</a:t>
            </a:r>
          </a:p>
          <a:p>
            <a:pPr marL="741363" lvl="1" indent="-284163" defTabSz="457200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 b="1">
                <a:solidFill>
                  <a:schemeClr val="bg1"/>
                </a:solidFill>
              </a:rPr>
              <a:t>Quit if the badness of any of the solution is zero</a:t>
            </a:r>
          </a:p>
          <a:p>
            <a:pPr marL="741363" lvl="1" indent="-284163" defTabSz="457200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 b="1">
                <a:solidFill>
                  <a:schemeClr val="bg1"/>
                </a:solidFill>
              </a:rPr>
              <a:t>After all 50 trials, pick the best array as your final answer</a:t>
            </a:r>
          </a:p>
        </p:txBody>
      </p:sp>
    </p:spTree>
    <p:extLst>
      <p:ext uri="{BB962C8B-B14F-4D97-AF65-F5344CB8AC3E}">
        <p14:creationId xmlns:p14="http://schemas.microsoft.com/office/powerpoint/2010/main" val="1140155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defTabSz="457200"/>
            <a:r>
              <a:rPr lang="en-US" sz="4600" b="1">
                <a:solidFill>
                  <a:srgbClr val="FFFF00"/>
                </a:solidFill>
                <a:latin typeface="Arial Black" panose="020B0A04020102020204" pitchFamily="34" charset="0"/>
              </a:rPr>
              <a:t>A More Realistic Example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1313" indent="-341313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600" b="1" dirty="0">
                <a:solidFill>
                  <a:schemeClr val="bg1"/>
                </a:solidFill>
              </a:rPr>
              <a:t>(x, y) : {(1,5) (3, 9)}</a:t>
            </a:r>
          </a:p>
          <a:p>
            <a:pPr marL="341313" indent="-341313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600" b="1" dirty="0">
                <a:solidFill>
                  <a:srgbClr val="FFFF00"/>
                </a:solidFill>
              </a:rPr>
              <a:t>[2 7][1 3] (initial random population, where m and c represent genes)</a:t>
            </a:r>
          </a:p>
          <a:p>
            <a:pPr lvl="2" defTabSz="457200" eaLnBrk="0" hangingPunct="0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sz="1600" b="1" dirty="0">
                <a:solidFill>
                  <a:srgbClr val="FFFF00"/>
                </a:solidFill>
              </a:rPr>
              <a:t>ý</a:t>
            </a:r>
            <a:r>
              <a:rPr lang="en-US" sz="1600" b="1" dirty="0">
                <a:solidFill>
                  <a:schemeClr val="bg1"/>
                </a:solidFill>
              </a:rPr>
              <a:t> = </a:t>
            </a:r>
            <a:r>
              <a:rPr lang="en-US" sz="1600" b="1" dirty="0">
                <a:solidFill>
                  <a:srgbClr val="FFFF00"/>
                </a:solidFill>
              </a:rPr>
              <a:t>2</a:t>
            </a:r>
            <a:r>
              <a:rPr lang="en-US" sz="1600" b="1" dirty="0">
                <a:solidFill>
                  <a:schemeClr val="bg1"/>
                </a:solidFill>
              </a:rPr>
              <a:t>x + </a:t>
            </a:r>
            <a:r>
              <a:rPr lang="en-US" sz="1600" b="1" dirty="0">
                <a:solidFill>
                  <a:srgbClr val="FFFF00"/>
                </a:solidFill>
              </a:rPr>
              <a:t>7</a:t>
            </a:r>
            <a:r>
              <a:rPr lang="en-US" sz="1600" b="1" dirty="0">
                <a:solidFill>
                  <a:schemeClr val="bg1"/>
                </a:solidFill>
              </a:rPr>
              <a:t> = </a:t>
            </a:r>
            <a:r>
              <a:rPr lang="en-US" sz="1600" b="1" dirty="0">
                <a:solidFill>
                  <a:srgbClr val="FFFF00"/>
                </a:solidFill>
              </a:rPr>
              <a:t>9</a:t>
            </a:r>
            <a:r>
              <a:rPr lang="en-US" sz="1600" b="1" dirty="0">
                <a:solidFill>
                  <a:schemeClr val="bg1"/>
                </a:solidFill>
              </a:rPr>
              <a:t> when x is 1</a:t>
            </a:r>
          </a:p>
          <a:p>
            <a:pPr lvl="2" defTabSz="457200" eaLnBrk="0" hangingPunct="0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sz="1600" b="1" dirty="0">
                <a:solidFill>
                  <a:srgbClr val="FFFF00"/>
                </a:solidFill>
              </a:rPr>
              <a:t>ý</a:t>
            </a:r>
            <a:r>
              <a:rPr lang="en-US" sz="1600" b="1" dirty="0">
                <a:solidFill>
                  <a:schemeClr val="bg1"/>
                </a:solidFill>
              </a:rPr>
              <a:t> = </a:t>
            </a:r>
            <a:r>
              <a:rPr lang="en-US" sz="1600" b="1" dirty="0">
                <a:solidFill>
                  <a:srgbClr val="FFFF00"/>
                </a:solidFill>
              </a:rPr>
              <a:t>2</a:t>
            </a:r>
            <a:r>
              <a:rPr lang="en-US" sz="1600" b="1" dirty="0">
                <a:solidFill>
                  <a:schemeClr val="bg1"/>
                </a:solidFill>
              </a:rPr>
              <a:t>x + </a:t>
            </a:r>
            <a:r>
              <a:rPr lang="en-US" sz="1600" b="1" dirty="0">
                <a:solidFill>
                  <a:srgbClr val="FFFF00"/>
                </a:solidFill>
              </a:rPr>
              <a:t>7</a:t>
            </a:r>
            <a:r>
              <a:rPr lang="en-US" sz="1600" b="1" dirty="0">
                <a:solidFill>
                  <a:schemeClr val="bg1"/>
                </a:solidFill>
              </a:rPr>
              <a:t> = </a:t>
            </a:r>
            <a:r>
              <a:rPr lang="en-US" sz="1600" b="1" dirty="0">
                <a:solidFill>
                  <a:srgbClr val="FFFF00"/>
                </a:solidFill>
              </a:rPr>
              <a:t>13</a:t>
            </a:r>
            <a:r>
              <a:rPr lang="en-US" sz="1600" b="1" dirty="0">
                <a:solidFill>
                  <a:schemeClr val="bg1"/>
                </a:solidFill>
              </a:rPr>
              <a:t> when x is 3</a:t>
            </a:r>
          </a:p>
          <a:p>
            <a:pPr lvl="2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600" b="1" dirty="0">
                <a:solidFill>
                  <a:schemeClr val="bg1"/>
                </a:solidFill>
              </a:rPr>
              <a:t>Badness: (5 – </a:t>
            </a:r>
            <a:r>
              <a:rPr lang="en-US" sz="1600" b="1" dirty="0">
                <a:solidFill>
                  <a:srgbClr val="FFFF00"/>
                </a:solidFill>
              </a:rPr>
              <a:t>9</a:t>
            </a:r>
            <a:r>
              <a:rPr lang="en-US" sz="1600" b="1" dirty="0">
                <a:solidFill>
                  <a:schemeClr val="bg1"/>
                </a:solidFill>
              </a:rPr>
              <a:t>)</a:t>
            </a:r>
            <a:r>
              <a:rPr lang="en-US" sz="1600" b="1" baseline="30000" dirty="0">
                <a:solidFill>
                  <a:schemeClr val="bg1"/>
                </a:solidFill>
              </a:rPr>
              <a:t>2</a:t>
            </a:r>
            <a:r>
              <a:rPr lang="en-US" sz="1600" b="1" dirty="0">
                <a:solidFill>
                  <a:schemeClr val="bg1"/>
                </a:solidFill>
              </a:rPr>
              <a:t> + (9 – </a:t>
            </a:r>
            <a:r>
              <a:rPr lang="en-US" sz="1600" b="1" dirty="0">
                <a:solidFill>
                  <a:srgbClr val="FFFF00"/>
                </a:solidFill>
              </a:rPr>
              <a:t>13</a:t>
            </a:r>
            <a:r>
              <a:rPr lang="en-US" sz="1600" b="1" dirty="0">
                <a:solidFill>
                  <a:schemeClr val="bg1"/>
                </a:solidFill>
              </a:rPr>
              <a:t>)</a:t>
            </a:r>
            <a:r>
              <a:rPr lang="en-US" sz="1600" b="1" baseline="30000" dirty="0">
                <a:solidFill>
                  <a:schemeClr val="bg1"/>
                </a:solidFill>
              </a:rPr>
              <a:t>2</a:t>
            </a:r>
            <a:r>
              <a:rPr lang="en-US" sz="1600" b="1" dirty="0">
                <a:solidFill>
                  <a:schemeClr val="bg1"/>
                </a:solidFill>
              </a:rPr>
              <a:t> = </a:t>
            </a:r>
            <a:r>
              <a:rPr lang="en-US" sz="1600" b="1" dirty="0">
                <a:solidFill>
                  <a:srgbClr val="FFFF00"/>
                </a:solidFill>
              </a:rPr>
              <a:t>4</a:t>
            </a:r>
            <a:r>
              <a:rPr lang="en-US" sz="1600" b="1" baseline="30000" dirty="0">
                <a:solidFill>
                  <a:srgbClr val="FFFF00"/>
                </a:solidFill>
              </a:rPr>
              <a:t>2</a:t>
            </a:r>
            <a:r>
              <a:rPr lang="en-US" sz="1600" b="1" dirty="0">
                <a:solidFill>
                  <a:srgbClr val="FFFF00"/>
                </a:solidFill>
              </a:rPr>
              <a:t> + 4</a:t>
            </a:r>
            <a:r>
              <a:rPr lang="en-US" sz="1600" b="1" baseline="30000" dirty="0">
                <a:solidFill>
                  <a:srgbClr val="FFFF00"/>
                </a:solidFill>
              </a:rPr>
              <a:t>2</a:t>
            </a:r>
            <a:r>
              <a:rPr lang="en-US" sz="1600" b="1" dirty="0">
                <a:solidFill>
                  <a:schemeClr val="bg1"/>
                </a:solidFill>
              </a:rPr>
              <a:t> =</a:t>
            </a:r>
            <a:r>
              <a:rPr lang="en-US" sz="1600" b="1" dirty="0">
                <a:solidFill>
                  <a:srgbClr val="FFFF00"/>
                </a:solidFill>
              </a:rPr>
              <a:t> 32</a:t>
            </a:r>
          </a:p>
          <a:p>
            <a:pPr lvl="2" defTabSz="457200" eaLnBrk="0" hangingPunct="0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lvl="2" defTabSz="457200" eaLnBrk="0" hangingPunct="0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sz="1600" b="1" dirty="0">
                <a:solidFill>
                  <a:srgbClr val="FFFF00"/>
                </a:solidFill>
              </a:rPr>
              <a:t>ý</a:t>
            </a:r>
            <a:r>
              <a:rPr lang="en-US" sz="1600" b="1" dirty="0">
                <a:solidFill>
                  <a:schemeClr val="bg1"/>
                </a:solidFill>
              </a:rPr>
              <a:t> = </a:t>
            </a:r>
            <a:r>
              <a:rPr lang="en-US" sz="1600" b="1" dirty="0">
                <a:solidFill>
                  <a:srgbClr val="FFFF00"/>
                </a:solidFill>
              </a:rPr>
              <a:t>1</a:t>
            </a:r>
            <a:r>
              <a:rPr lang="en-US" sz="1600" b="1" dirty="0">
                <a:solidFill>
                  <a:schemeClr val="bg1"/>
                </a:solidFill>
              </a:rPr>
              <a:t>x + </a:t>
            </a:r>
            <a:r>
              <a:rPr lang="en-US" sz="1600" b="1" dirty="0">
                <a:solidFill>
                  <a:srgbClr val="FFFF00"/>
                </a:solidFill>
              </a:rPr>
              <a:t>3</a:t>
            </a:r>
            <a:r>
              <a:rPr lang="en-US" sz="1600" b="1" dirty="0">
                <a:solidFill>
                  <a:schemeClr val="bg1"/>
                </a:solidFill>
              </a:rPr>
              <a:t> = </a:t>
            </a:r>
            <a:r>
              <a:rPr lang="en-US" sz="1600" b="1" dirty="0">
                <a:solidFill>
                  <a:srgbClr val="FFFF00"/>
                </a:solidFill>
              </a:rPr>
              <a:t>4</a:t>
            </a:r>
            <a:r>
              <a:rPr lang="en-US" sz="1600" b="1" dirty="0">
                <a:solidFill>
                  <a:schemeClr val="bg1"/>
                </a:solidFill>
              </a:rPr>
              <a:t> when x is 1</a:t>
            </a:r>
          </a:p>
          <a:p>
            <a:pPr lvl="2" defTabSz="457200" eaLnBrk="0" hangingPunct="0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sz="1600" b="1" dirty="0">
                <a:solidFill>
                  <a:srgbClr val="FFFF00"/>
                </a:solidFill>
              </a:rPr>
              <a:t>ý</a:t>
            </a:r>
            <a:r>
              <a:rPr lang="en-US" sz="1600" b="1" dirty="0">
                <a:solidFill>
                  <a:schemeClr val="bg1"/>
                </a:solidFill>
              </a:rPr>
              <a:t> = </a:t>
            </a:r>
            <a:r>
              <a:rPr lang="en-US" sz="1600" b="1" dirty="0">
                <a:solidFill>
                  <a:srgbClr val="FFFF00"/>
                </a:solidFill>
              </a:rPr>
              <a:t>1</a:t>
            </a:r>
            <a:r>
              <a:rPr lang="en-US" sz="1600" b="1" dirty="0">
                <a:solidFill>
                  <a:schemeClr val="bg1"/>
                </a:solidFill>
              </a:rPr>
              <a:t>x + </a:t>
            </a:r>
            <a:r>
              <a:rPr lang="en-US" sz="1600" b="1" dirty="0">
                <a:solidFill>
                  <a:srgbClr val="FFFF00"/>
                </a:solidFill>
              </a:rPr>
              <a:t>3</a:t>
            </a:r>
            <a:r>
              <a:rPr lang="en-US" sz="1600" b="1" dirty="0">
                <a:solidFill>
                  <a:schemeClr val="bg1"/>
                </a:solidFill>
              </a:rPr>
              <a:t> = </a:t>
            </a:r>
            <a:r>
              <a:rPr lang="en-US" sz="1600" b="1" dirty="0">
                <a:solidFill>
                  <a:srgbClr val="FFFF00"/>
                </a:solidFill>
              </a:rPr>
              <a:t>6</a:t>
            </a:r>
            <a:r>
              <a:rPr lang="en-US" sz="1600" b="1" dirty="0">
                <a:solidFill>
                  <a:schemeClr val="bg1"/>
                </a:solidFill>
              </a:rPr>
              <a:t> when x is 3</a:t>
            </a:r>
          </a:p>
          <a:p>
            <a:pPr lvl="2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600" b="1" dirty="0">
                <a:solidFill>
                  <a:schemeClr val="bg1"/>
                </a:solidFill>
              </a:rPr>
              <a:t>Badness: (5 – </a:t>
            </a:r>
            <a:r>
              <a:rPr lang="en-US" sz="1600" b="1" dirty="0">
                <a:solidFill>
                  <a:srgbClr val="FFFF00"/>
                </a:solidFill>
              </a:rPr>
              <a:t>4</a:t>
            </a:r>
            <a:r>
              <a:rPr lang="en-US" sz="1600" b="1" dirty="0">
                <a:solidFill>
                  <a:schemeClr val="bg1"/>
                </a:solidFill>
              </a:rPr>
              <a:t>)</a:t>
            </a:r>
            <a:r>
              <a:rPr lang="en-US" sz="1600" b="1" baseline="30000" dirty="0">
                <a:solidFill>
                  <a:schemeClr val="bg1"/>
                </a:solidFill>
              </a:rPr>
              <a:t>2</a:t>
            </a:r>
            <a:r>
              <a:rPr lang="en-US" sz="1600" b="1" dirty="0">
                <a:solidFill>
                  <a:schemeClr val="bg1"/>
                </a:solidFill>
              </a:rPr>
              <a:t> + (9 – </a:t>
            </a:r>
            <a:r>
              <a:rPr lang="en-US" sz="1600" b="1" dirty="0">
                <a:solidFill>
                  <a:srgbClr val="FFFF00"/>
                </a:solidFill>
              </a:rPr>
              <a:t>6</a:t>
            </a:r>
            <a:r>
              <a:rPr lang="en-US" sz="1600" b="1" dirty="0">
                <a:solidFill>
                  <a:schemeClr val="bg1"/>
                </a:solidFill>
              </a:rPr>
              <a:t>)2 = </a:t>
            </a:r>
            <a:r>
              <a:rPr lang="en-US" sz="1600" b="1" dirty="0">
                <a:solidFill>
                  <a:srgbClr val="FFFF00"/>
                </a:solidFill>
              </a:rPr>
              <a:t>1</a:t>
            </a:r>
            <a:r>
              <a:rPr lang="en-US" sz="1600" b="1" baseline="30000" dirty="0">
                <a:solidFill>
                  <a:srgbClr val="FFFF00"/>
                </a:solidFill>
              </a:rPr>
              <a:t>2</a:t>
            </a:r>
            <a:r>
              <a:rPr lang="en-US" sz="1600" b="1" dirty="0">
                <a:solidFill>
                  <a:srgbClr val="FFFF00"/>
                </a:solidFill>
              </a:rPr>
              <a:t> + 3</a:t>
            </a:r>
            <a:r>
              <a:rPr lang="en-US" sz="1600" b="1" baseline="30000" dirty="0">
                <a:solidFill>
                  <a:srgbClr val="FFFF00"/>
                </a:solidFill>
              </a:rPr>
              <a:t>2</a:t>
            </a:r>
            <a:r>
              <a:rPr lang="en-US" sz="1600" b="1" dirty="0">
                <a:solidFill>
                  <a:schemeClr val="bg1"/>
                </a:solidFill>
              </a:rPr>
              <a:t> = </a:t>
            </a:r>
            <a:r>
              <a:rPr lang="en-US" sz="1600" b="1" dirty="0">
                <a:solidFill>
                  <a:srgbClr val="FFFF00"/>
                </a:solidFill>
              </a:rPr>
              <a:t>10</a:t>
            </a:r>
          </a:p>
          <a:p>
            <a:pPr lvl="2" defTabSz="457200" eaLnBrk="0" hangingPunct="0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341313" indent="-341313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600" b="1" dirty="0">
                <a:solidFill>
                  <a:schemeClr val="bg1"/>
                </a:solidFill>
              </a:rPr>
              <a:t>Now, lets keep the one with low “badness” </a:t>
            </a:r>
            <a:r>
              <a:rPr lang="en-US" sz="1600" b="1" dirty="0">
                <a:solidFill>
                  <a:srgbClr val="FFFF00"/>
                </a:solidFill>
              </a:rPr>
              <a:t>[1 3]</a:t>
            </a:r>
          </a:p>
          <a:p>
            <a:pPr marL="341313" indent="-341313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600" b="1" dirty="0">
                <a:solidFill>
                  <a:schemeClr val="bg1"/>
                </a:solidFill>
              </a:rPr>
              <a:t>Binary representation [001 011]</a:t>
            </a:r>
          </a:p>
          <a:p>
            <a:pPr marL="341313" indent="-341313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600" b="1" dirty="0">
                <a:solidFill>
                  <a:schemeClr val="bg1"/>
                </a:solidFill>
              </a:rPr>
              <a:t>Apply mutation to generate new arrays [0</a:t>
            </a:r>
            <a:r>
              <a:rPr lang="en-US" sz="1600" b="1" dirty="0">
                <a:solidFill>
                  <a:srgbClr val="99FF33"/>
                </a:solidFill>
              </a:rPr>
              <a:t>1</a:t>
            </a:r>
            <a:r>
              <a:rPr lang="en-US" sz="1600" b="1" dirty="0">
                <a:solidFill>
                  <a:schemeClr val="bg1"/>
                </a:solidFill>
              </a:rPr>
              <a:t>1 011]</a:t>
            </a:r>
          </a:p>
          <a:p>
            <a:pPr marL="341313" indent="-341313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600" b="1" dirty="0">
                <a:solidFill>
                  <a:schemeClr val="bg1"/>
                </a:solidFill>
              </a:rPr>
              <a:t>Now we have </a:t>
            </a:r>
            <a:r>
              <a:rPr lang="en-US" sz="1600" b="1" dirty="0">
                <a:solidFill>
                  <a:srgbClr val="FFFF00"/>
                </a:solidFill>
              </a:rPr>
              <a:t>[1 3] [3 3]</a:t>
            </a:r>
            <a:r>
              <a:rPr lang="en-US" sz="1600" b="1" dirty="0">
                <a:solidFill>
                  <a:schemeClr val="bg1"/>
                </a:solidFill>
              </a:rPr>
              <a:t> as the new population considering that we keep the two best individuals</a:t>
            </a:r>
          </a:p>
        </p:txBody>
      </p:sp>
    </p:spTree>
    <p:extLst>
      <p:ext uri="{BB962C8B-B14F-4D97-AF65-F5344CB8AC3E}">
        <p14:creationId xmlns:p14="http://schemas.microsoft.com/office/powerpoint/2010/main" val="820942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defTabSz="457200"/>
            <a:r>
              <a:rPr lang="en-US" sz="4600" b="1">
                <a:solidFill>
                  <a:srgbClr val="FFFF00"/>
                </a:solidFill>
                <a:latin typeface="Arial Black" panose="020B0A04020102020204" pitchFamily="34" charset="0"/>
              </a:rPr>
              <a:t>A More Realistic Example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1313" indent="-341313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</a:rPr>
              <a:t>(x, y) : {(1,5) (3, 9)}</a:t>
            </a:r>
          </a:p>
          <a:p>
            <a:pPr marL="341313" indent="-341313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 b="1">
                <a:solidFill>
                  <a:srgbClr val="FFFF00"/>
                </a:solidFill>
              </a:rPr>
              <a:t>[1 3][3 3] </a:t>
            </a:r>
            <a:r>
              <a:rPr lang="en-US" sz="1600" b="1">
                <a:solidFill>
                  <a:srgbClr val="FFFF00"/>
                </a:solidFill>
              </a:rPr>
              <a:t>(current population)</a:t>
            </a:r>
            <a:endParaRPr lang="en-US" sz="1400" b="1">
              <a:solidFill>
                <a:srgbClr val="FFFF00"/>
              </a:solidFill>
            </a:endParaRPr>
          </a:p>
          <a:p>
            <a:pPr lvl="2" defTabSz="457200" eaLnBrk="0" hangingPunct="0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sz="1400" b="1">
                <a:solidFill>
                  <a:srgbClr val="FFFF00"/>
                </a:solidFill>
              </a:rPr>
              <a:t>ý</a:t>
            </a:r>
            <a:r>
              <a:rPr lang="en-US" sz="1600" b="1">
                <a:solidFill>
                  <a:schemeClr val="bg1"/>
                </a:solidFill>
              </a:rPr>
              <a:t> = </a:t>
            </a:r>
            <a:r>
              <a:rPr lang="en-US" sz="1400" b="1">
                <a:solidFill>
                  <a:srgbClr val="FFFF00"/>
                </a:solidFill>
              </a:rPr>
              <a:t>1</a:t>
            </a:r>
            <a:r>
              <a:rPr lang="en-US" sz="1600" b="1">
                <a:solidFill>
                  <a:schemeClr val="bg1"/>
                </a:solidFill>
              </a:rPr>
              <a:t>x + </a:t>
            </a:r>
            <a:r>
              <a:rPr lang="en-US" sz="1400" b="1">
                <a:solidFill>
                  <a:srgbClr val="FFFF00"/>
                </a:solidFill>
              </a:rPr>
              <a:t>3</a:t>
            </a:r>
            <a:r>
              <a:rPr lang="en-US" sz="1600" b="1">
                <a:solidFill>
                  <a:schemeClr val="bg1"/>
                </a:solidFill>
              </a:rPr>
              <a:t> = </a:t>
            </a:r>
            <a:r>
              <a:rPr lang="en-US" sz="1400" b="1">
                <a:solidFill>
                  <a:srgbClr val="FFFF00"/>
                </a:solidFill>
              </a:rPr>
              <a:t>4</a:t>
            </a:r>
            <a:r>
              <a:rPr lang="en-US" sz="1600" b="1">
                <a:solidFill>
                  <a:schemeClr val="bg1"/>
                </a:solidFill>
              </a:rPr>
              <a:t> when x is 1</a:t>
            </a:r>
          </a:p>
          <a:p>
            <a:pPr lvl="2" defTabSz="457200" eaLnBrk="0" hangingPunct="0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sz="1400" b="1">
                <a:solidFill>
                  <a:srgbClr val="FFFF00"/>
                </a:solidFill>
              </a:rPr>
              <a:t>ý</a:t>
            </a:r>
            <a:r>
              <a:rPr lang="en-US" sz="1600" b="1">
                <a:solidFill>
                  <a:schemeClr val="bg1"/>
                </a:solidFill>
              </a:rPr>
              <a:t> = </a:t>
            </a:r>
            <a:r>
              <a:rPr lang="en-US" sz="1400" b="1">
                <a:solidFill>
                  <a:srgbClr val="FFFF00"/>
                </a:solidFill>
              </a:rPr>
              <a:t>1</a:t>
            </a:r>
            <a:r>
              <a:rPr lang="en-US" sz="1600" b="1">
                <a:solidFill>
                  <a:schemeClr val="bg1"/>
                </a:solidFill>
              </a:rPr>
              <a:t>x + </a:t>
            </a:r>
            <a:r>
              <a:rPr lang="en-US" sz="1400" b="1">
                <a:solidFill>
                  <a:srgbClr val="FFFF00"/>
                </a:solidFill>
              </a:rPr>
              <a:t>3</a:t>
            </a:r>
            <a:r>
              <a:rPr lang="en-US" sz="1600" b="1">
                <a:solidFill>
                  <a:schemeClr val="bg1"/>
                </a:solidFill>
              </a:rPr>
              <a:t> = </a:t>
            </a:r>
            <a:r>
              <a:rPr lang="en-US" sz="1400" b="1">
                <a:solidFill>
                  <a:srgbClr val="FFFF00"/>
                </a:solidFill>
              </a:rPr>
              <a:t>6</a:t>
            </a:r>
            <a:r>
              <a:rPr lang="en-US" sz="1600" b="1">
                <a:solidFill>
                  <a:schemeClr val="bg1"/>
                </a:solidFill>
              </a:rPr>
              <a:t> when x is 3</a:t>
            </a:r>
          </a:p>
          <a:p>
            <a:pPr lvl="2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</a:rPr>
              <a:t>Badness: (5 – </a:t>
            </a:r>
            <a:r>
              <a:rPr lang="en-US" sz="1400" b="1">
                <a:solidFill>
                  <a:srgbClr val="FFFF00"/>
                </a:solidFill>
              </a:rPr>
              <a:t>4</a:t>
            </a:r>
            <a:r>
              <a:rPr lang="en-US" sz="1600" b="1">
                <a:solidFill>
                  <a:schemeClr val="bg1"/>
                </a:solidFill>
              </a:rPr>
              <a:t>)</a:t>
            </a:r>
            <a:r>
              <a:rPr lang="en-US" sz="1600" b="1" baseline="30000">
                <a:solidFill>
                  <a:schemeClr val="bg1"/>
                </a:solidFill>
              </a:rPr>
              <a:t>2</a:t>
            </a:r>
            <a:r>
              <a:rPr lang="en-US" sz="1600" b="1">
                <a:solidFill>
                  <a:schemeClr val="bg1"/>
                </a:solidFill>
              </a:rPr>
              <a:t> + (9 – </a:t>
            </a:r>
            <a:r>
              <a:rPr lang="en-US" sz="1400" b="1">
                <a:solidFill>
                  <a:srgbClr val="FFFF00"/>
                </a:solidFill>
              </a:rPr>
              <a:t>6</a:t>
            </a:r>
            <a:r>
              <a:rPr lang="en-US" sz="1600" b="1">
                <a:solidFill>
                  <a:schemeClr val="bg1"/>
                </a:solidFill>
              </a:rPr>
              <a:t>)</a:t>
            </a:r>
            <a:r>
              <a:rPr lang="en-US" sz="1600" b="1" baseline="30000">
                <a:solidFill>
                  <a:schemeClr val="bg1"/>
                </a:solidFill>
              </a:rPr>
              <a:t>2</a:t>
            </a:r>
            <a:r>
              <a:rPr lang="en-US" sz="1600" b="1">
                <a:solidFill>
                  <a:schemeClr val="bg1"/>
                </a:solidFill>
              </a:rPr>
              <a:t> = </a:t>
            </a:r>
            <a:r>
              <a:rPr lang="en-US" sz="1400" b="1">
                <a:solidFill>
                  <a:srgbClr val="FFFF00"/>
                </a:solidFill>
              </a:rPr>
              <a:t>1 + 9</a:t>
            </a:r>
            <a:r>
              <a:rPr lang="en-US" sz="1600" b="1">
                <a:solidFill>
                  <a:schemeClr val="bg1"/>
                </a:solidFill>
              </a:rPr>
              <a:t> = </a:t>
            </a:r>
            <a:r>
              <a:rPr lang="en-US" sz="1400" b="1">
                <a:solidFill>
                  <a:srgbClr val="FFFF00"/>
                </a:solidFill>
              </a:rPr>
              <a:t>10</a:t>
            </a:r>
          </a:p>
          <a:p>
            <a:pPr lvl="2" defTabSz="457200" eaLnBrk="0" hangingPunct="0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FFFF00"/>
              </a:solidFill>
            </a:endParaRPr>
          </a:p>
          <a:p>
            <a:pPr lvl="2" defTabSz="457200" eaLnBrk="0" hangingPunct="0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sz="1400" b="1">
                <a:solidFill>
                  <a:srgbClr val="FFFF00"/>
                </a:solidFill>
              </a:rPr>
              <a:t>ý</a:t>
            </a:r>
            <a:r>
              <a:rPr lang="en-US" sz="1600" b="1">
                <a:solidFill>
                  <a:schemeClr val="bg1"/>
                </a:solidFill>
              </a:rPr>
              <a:t> = </a:t>
            </a:r>
            <a:r>
              <a:rPr lang="en-US" sz="1400" b="1">
                <a:solidFill>
                  <a:srgbClr val="FFFF00"/>
                </a:solidFill>
              </a:rPr>
              <a:t>3</a:t>
            </a:r>
            <a:r>
              <a:rPr lang="en-US" sz="1600" b="1">
                <a:solidFill>
                  <a:schemeClr val="bg1"/>
                </a:solidFill>
              </a:rPr>
              <a:t>x + </a:t>
            </a:r>
            <a:r>
              <a:rPr lang="en-US" sz="1400" b="1">
                <a:solidFill>
                  <a:srgbClr val="FFFF00"/>
                </a:solidFill>
              </a:rPr>
              <a:t>3</a:t>
            </a:r>
            <a:r>
              <a:rPr lang="en-US" sz="1600" b="1">
                <a:solidFill>
                  <a:schemeClr val="bg1"/>
                </a:solidFill>
              </a:rPr>
              <a:t> = </a:t>
            </a:r>
            <a:r>
              <a:rPr lang="en-US" sz="1400" b="1">
                <a:solidFill>
                  <a:srgbClr val="FFFF00"/>
                </a:solidFill>
              </a:rPr>
              <a:t>6</a:t>
            </a:r>
            <a:r>
              <a:rPr lang="en-US" sz="1600" b="1">
                <a:solidFill>
                  <a:schemeClr val="bg1"/>
                </a:solidFill>
              </a:rPr>
              <a:t> when x is 1</a:t>
            </a:r>
          </a:p>
          <a:p>
            <a:pPr lvl="2" defTabSz="457200" eaLnBrk="0" hangingPunct="0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sz="1400" b="1">
                <a:solidFill>
                  <a:srgbClr val="FFFF00"/>
                </a:solidFill>
              </a:rPr>
              <a:t>ý</a:t>
            </a:r>
            <a:r>
              <a:rPr lang="en-US" sz="1600" b="1">
                <a:solidFill>
                  <a:schemeClr val="bg1"/>
                </a:solidFill>
              </a:rPr>
              <a:t> = </a:t>
            </a:r>
            <a:r>
              <a:rPr lang="en-US" sz="1400" b="1">
                <a:solidFill>
                  <a:srgbClr val="FFFF00"/>
                </a:solidFill>
              </a:rPr>
              <a:t>3</a:t>
            </a:r>
            <a:r>
              <a:rPr lang="en-US" sz="1600" b="1">
                <a:solidFill>
                  <a:schemeClr val="bg1"/>
                </a:solidFill>
              </a:rPr>
              <a:t>x + </a:t>
            </a:r>
            <a:r>
              <a:rPr lang="en-US" sz="1400" b="1">
                <a:solidFill>
                  <a:srgbClr val="FFFF00"/>
                </a:solidFill>
              </a:rPr>
              <a:t>3</a:t>
            </a:r>
            <a:r>
              <a:rPr lang="en-US" sz="1600" b="1">
                <a:solidFill>
                  <a:schemeClr val="bg1"/>
                </a:solidFill>
              </a:rPr>
              <a:t> = </a:t>
            </a:r>
            <a:r>
              <a:rPr lang="en-US" sz="1400" b="1">
                <a:solidFill>
                  <a:srgbClr val="FFFF00"/>
                </a:solidFill>
              </a:rPr>
              <a:t>12</a:t>
            </a:r>
            <a:r>
              <a:rPr lang="en-US" sz="1600" b="1">
                <a:solidFill>
                  <a:schemeClr val="bg1"/>
                </a:solidFill>
              </a:rPr>
              <a:t> when x is 3</a:t>
            </a:r>
          </a:p>
          <a:p>
            <a:pPr lvl="2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</a:rPr>
              <a:t>Badness: (5 – </a:t>
            </a:r>
            <a:r>
              <a:rPr lang="en-US" sz="1400" b="1">
                <a:solidFill>
                  <a:srgbClr val="FFFF00"/>
                </a:solidFill>
              </a:rPr>
              <a:t>6</a:t>
            </a:r>
            <a:r>
              <a:rPr lang="en-US" sz="1600" b="1">
                <a:solidFill>
                  <a:schemeClr val="bg1"/>
                </a:solidFill>
              </a:rPr>
              <a:t>)</a:t>
            </a:r>
            <a:r>
              <a:rPr lang="en-US" sz="1600" b="1" baseline="30000">
                <a:solidFill>
                  <a:schemeClr val="bg1"/>
                </a:solidFill>
              </a:rPr>
              <a:t>2</a:t>
            </a:r>
            <a:r>
              <a:rPr lang="en-US" sz="1600" b="1">
                <a:solidFill>
                  <a:schemeClr val="bg1"/>
                </a:solidFill>
              </a:rPr>
              <a:t> + (9 – </a:t>
            </a:r>
            <a:r>
              <a:rPr lang="en-US" sz="1400" b="1">
                <a:solidFill>
                  <a:srgbClr val="FFFF00"/>
                </a:solidFill>
              </a:rPr>
              <a:t>12</a:t>
            </a:r>
            <a:r>
              <a:rPr lang="en-US" sz="1600" b="1">
                <a:solidFill>
                  <a:schemeClr val="bg1"/>
                </a:solidFill>
              </a:rPr>
              <a:t>)</a:t>
            </a:r>
            <a:r>
              <a:rPr lang="en-US" sz="1600" b="1" baseline="30000">
                <a:solidFill>
                  <a:schemeClr val="bg1"/>
                </a:solidFill>
              </a:rPr>
              <a:t>2</a:t>
            </a:r>
            <a:r>
              <a:rPr lang="en-US" sz="1600" b="1">
                <a:solidFill>
                  <a:schemeClr val="bg1"/>
                </a:solidFill>
              </a:rPr>
              <a:t> = </a:t>
            </a:r>
            <a:r>
              <a:rPr lang="en-US" sz="1400" b="1">
                <a:solidFill>
                  <a:srgbClr val="FFFF00"/>
                </a:solidFill>
              </a:rPr>
              <a:t>1 + 9</a:t>
            </a:r>
            <a:r>
              <a:rPr lang="en-US" sz="1600" b="1">
                <a:solidFill>
                  <a:schemeClr val="bg1"/>
                </a:solidFill>
              </a:rPr>
              <a:t> = </a:t>
            </a:r>
            <a:r>
              <a:rPr lang="en-US" sz="1400" b="1">
                <a:solidFill>
                  <a:srgbClr val="FFFF00"/>
                </a:solidFill>
              </a:rPr>
              <a:t>10</a:t>
            </a:r>
            <a:endParaRPr lang="en-US" sz="1600" b="1">
              <a:solidFill>
                <a:schemeClr val="bg1"/>
              </a:solidFill>
            </a:endParaRPr>
          </a:p>
          <a:p>
            <a:pPr marL="341313" indent="-341313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</a:rPr>
              <a:t>Lets keep the </a:t>
            </a:r>
            <a:r>
              <a:rPr lang="en-US" sz="1400" b="1">
                <a:solidFill>
                  <a:srgbClr val="FFFF00"/>
                </a:solidFill>
              </a:rPr>
              <a:t>[3 3]</a:t>
            </a:r>
          </a:p>
          <a:p>
            <a:pPr marL="341313" indent="-341313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</a:rPr>
              <a:t>Representation [011 011]</a:t>
            </a:r>
          </a:p>
          <a:p>
            <a:pPr marL="341313" indent="-341313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</a:rPr>
              <a:t>Apply mutation to generate new arrays [01</a:t>
            </a:r>
            <a:r>
              <a:rPr lang="en-US" sz="1600" b="1">
                <a:solidFill>
                  <a:srgbClr val="99FF33"/>
                </a:solidFill>
              </a:rPr>
              <a:t>0</a:t>
            </a:r>
            <a:r>
              <a:rPr lang="en-US" sz="1600" b="1">
                <a:solidFill>
                  <a:schemeClr val="bg1"/>
                </a:solidFill>
              </a:rPr>
              <a:t> 011] i.e. </a:t>
            </a:r>
            <a:r>
              <a:rPr lang="en-US" sz="1400" b="1">
                <a:solidFill>
                  <a:srgbClr val="FFFF00"/>
                </a:solidFill>
              </a:rPr>
              <a:t>[2,3]</a:t>
            </a:r>
          </a:p>
          <a:p>
            <a:pPr marL="341313" indent="-341313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</a:rPr>
              <a:t>Now we have </a:t>
            </a:r>
            <a:r>
              <a:rPr lang="en-US" sz="1400" b="1">
                <a:solidFill>
                  <a:srgbClr val="FFFF00"/>
                </a:solidFill>
              </a:rPr>
              <a:t>[3 3] [2</a:t>
            </a:r>
            <a:r>
              <a:rPr lang="en-US" sz="1600" b="1">
                <a:solidFill>
                  <a:schemeClr val="bg1"/>
                </a:solidFill>
              </a:rPr>
              <a:t> </a:t>
            </a:r>
            <a:r>
              <a:rPr lang="en-US" sz="1400" b="1">
                <a:solidFill>
                  <a:srgbClr val="FFFF00"/>
                </a:solidFill>
              </a:rPr>
              <a:t>3]</a:t>
            </a:r>
            <a:r>
              <a:rPr lang="en-US" sz="1600" b="1">
                <a:solidFill>
                  <a:schemeClr val="bg1"/>
                </a:solidFill>
              </a:rPr>
              <a:t> as the new population</a:t>
            </a:r>
          </a:p>
        </p:txBody>
      </p:sp>
    </p:spTree>
    <p:extLst>
      <p:ext uri="{BB962C8B-B14F-4D97-AF65-F5344CB8AC3E}">
        <p14:creationId xmlns:p14="http://schemas.microsoft.com/office/powerpoint/2010/main" val="137778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defTabSz="457200"/>
            <a:r>
              <a:rPr lang="en-US" sz="4600" b="1">
                <a:solidFill>
                  <a:srgbClr val="FFFF00"/>
                </a:solidFill>
                <a:latin typeface="Arial Black" panose="020B0A04020102020204" pitchFamily="34" charset="0"/>
              </a:rPr>
              <a:t>A More Realistic Example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noFill/>
          <a:ln/>
        </p:spPr>
        <p:txBody>
          <a:bodyPr/>
          <a:lstStyle/>
          <a:p>
            <a:pPr marL="341313" indent="-341313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</a:rPr>
              <a:t>(x, y) : {(1,5) (3, 9)}</a:t>
            </a:r>
          </a:p>
          <a:p>
            <a:pPr marL="341313" indent="-341313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200" b="1">
                <a:solidFill>
                  <a:srgbClr val="FFFF00"/>
                </a:solidFill>
              </a:rPr>
              <a:t>[3 3][2 3] </a:t>
            </a:r>
            <a:r>
              <a:rPr lang="en-US" sz="1600" b="1">
                <a:solidFill>
                  <a:srgbClr val="FFFF00"/>
                </a:solidFill>
              </a:rPr>
              <a:t>(current population)</a:t>
            </a:r>
            <a:endParaRPr lang="en-US" sz="1200" b="1">
              <a:solidFill>
                <a:srgbClr val="FFFF00"/>
              </a:solidFill>
            </a:endParaRPr>
          </a:p>
          <a:p>
            <a:pPr lvl="2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200" b="1">
                <a:solidFill>
                  <a:srgbClr val="FFFF00"/>
                </a:solidFill>
              </a:rPr>
              <a:t>ý</a:t>
            </a:r>
            <a:r>
              <a:rPr lang="en-US" sz="1400" b="1">
                <a:solidFill>
                  <a:schemeClr val="bg1"/>
                </a:solidFill>
              </a:rPr>
              <a:t> = </a:t>
            </a:r>
            <a:r>
              <a:rPr lang="en-US" sz="1200" b="1">
                <a:solidFill>
                  <a:srgbClr val="FFFF00"/>
                </a:solidFill>
              </a:rPr>
              <a:t>3</a:t>
            </a:r>
            <a:r>
              <a:rPr lang="en-US" sz="1400" b="1">
                <a:solidFill>
                  <a:schemeClr val="bg1"/>
                </a:solidFill>
              </a:rPr>
              <a:t>x + </a:t>
            </a:r>
            <a:r>
              <a:rPr lang="en-US" sz="1200" b="1">
                <a:solidFill>
                  <a:srgbClr val="FFFF00"/>
                </a:solidFill>
              </a:rPr>
              <a:t>3</a:t>
            </a:r>
            <a:r>
              <a:rPr lang="en-US" sz="1400" b="1">
                <a:solidFill>
                  <a:schemeClr val="bg1"/>
                </a:solidFill>
              </a:rPr>
              <a:t> = </a:t>
            </a:r>
            <a:r>
              <a:rPr lang="en-US" sz="1200" b="1">
                <a:solidFill>
                  <a:srgbClr val="FFFF00"/>
                </a:solidFill>
              </a:rPr>
              <a:t>6</a:t>
            </a:r>
            <a:r>
              <a:rPr lang="en-US" sz="1400" b="1">
                <a:solidFill>
                  <a:schemeClr val="bg1"/>
                </a:solidFill>
              </a:rPr>
              <a:t> when x is 1</a:t>
            </a:r>
          </a:p>
          <a:p>
            <a:pPr lvl="2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200" b="1">
                <a:solidFill>
                  <a:srgbClr val="FFFF00"/>
                </a:solidFill>
              </a:rPr>
              <a:t>ý</a:t>
            </a:r>
            <a:r>
              <a:rPr lang="en-US" sz="1400" b="1">
                <a:solidFill>
                  <a:schemeClr val="bg1"/>
                </a:solidFill>
              </a:rPr>
              <a:t> = </a:t>
            </a:r>
            <a:r>
              <a:rPr lang="en-US" sz="1200" b="1">
                <a:solidFill>
                  <a:srgbClr val="FFFF00"/>
                </a:solidFill>
              </a:rPr>
              <a:t>3</a:t>
            </a:r>
            <a:r>
              <a:rPr lang="en-US" sz="1400" b="1">
                <a:solidFill>
                  <a:schemeClr val="bg1"/>
                </a:solidFill>
              </a:rPr>
              <a:t>x + </a:t>
            </a:r>
            <a:r>
              <a:rPr lang="en-US" sz="1200" b="1">
                <a:solidFill>
                  <a:srgbClr val="FFFF00"/>
                </a:solidFill>
              </a:rPr>
              <a:t>3</a:t>
            </a:r>
            <a:r>
              <a:rPr lang="en-US" sz="1400" b="1">
                <a:solidFill>
                  <a:schemeClr val="bg1"/>
                </a:solidFill>
              </a:rPr>
              <a:t> = </a:t>
            </a:r>
            <a:r>
              <a:rPr lang="en-US" sz="1200" b="1">
                <a:solidFill>
                  <a:srgbClr val="FFFF00"/>
                </a:solidFill>
              </a:rPr>
              <a:t>12</a:t>
            </a:r>
            <a:r>
              <a:rPr lang="en-US" sz="1400" b="1">
                <a:solidFill>
                  <a:schemeClr val="bg1"/>
                </a:solidFill>
              </a:rPr>
              <a:t> when x is 3</a:t>
            </a:r>
          </a:p>
          <a:p>
            <a:pPr lvl="2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</a:rPr>
              <a:t>Badness: </a:t>
            </a:r>
            <a:r>
              <a:rPr lang="en-US" sz="1400" b="1">
                <a:solidFill>
                  <a:schemeClr val="bg1"/>
                </a:solidFill>
              </a:rPr>
              <a:t>(5 – </a:t>
            </a:r>
            <a:r>
              <a:rPr lang="en-US" sz="1200" b="1">
                <a:solidFill>
                  <a:srgbClr val="FFFF00"/>
                </a:solidFill>
              </a:rPr>
              <a:t>6</a:t>
            </a:r>
            <a:r>
              <a:rPr lang="en-US" sz="1400" b="1">
                <a:solidFill>
                  <a:schemeClr val="bg1"/>
                </a:solidFill>
              </a:rPr>
              <a:t>)</a:t>
            </a:r>
            <a:r>
              <a:rPr lang="en-US" sz="1400" b="1" baseline="30000">
                <a:solidFill>
                  <a:schemeClr val="bg1"/>
                </a:solidFill>
              </a:rPr>
              <a:t>2</a:t>
            </a:r>
            <a:r>
              <a:rPr lang="en-US" sz="1400" b="1">
                <a:solidFill>
                  <a:schemeClr val="bg1"/>
                </a:solidFill>
              </a:rPr>
              <a:t> + (9 – </a:t>
            </a:r>
            <a:r>
              <a:rPr lang="en-US" sz="1200" b="1">
                <a:solidFill>
                  <a:srgbClr val="FFFF00"/>
                </a:solidFill>
              </a:rPr>
              <a:t>12</a:t>
            </a:r>
            <a:r>
              <a:rPr lang="en-US" sz="1400" b="1">
                <a:solidFill>
                  <a:schemeClr val="bg1"/>
                </a:solidFill>
              </a:rPr>
              <a:t>)</a:t>
            </a:r>
            <a:r>
              <a:rPr lang="en-US" sz="1400" b="1" baseline="30000">
                <a:solidFill>
                  <a:schemeClr val="bg1"/>
                </a:solidFill>
              </a:rPr>
              <a:t>2</a:t>
            </a:r>
            <a:r>
              <a:rPr lang="en-US" sz="1400" b="1">
                <a:solidFill>
                  <a:schemeClr val="bg1"/>
                </a:solidFill>
              </a:rPr>
              <a:t> = </a:t>
            </a:r>
            <a:r>
              <a:rPr lang="en-US" sz="1200" b="1">
                <a:solidFill>
                  <a:srgbClr val="FFFF00"/>
                </a:solidFill>
              </a:rPr>
              <a:t>1 + 9</a:t>
            </a:r>
            <a:r>
              <a:rPr lang="en-US" sz="1400" b="1">
                <a:solidFill>
                  <a:schemeClr val="bg1"/>
                </a:solidFill>
              </a:rPr>
              <a:t> = </a:t>
            </a:r>
            <a:r>
              <a:rPr lang="en-US" sz="1200" b="1">
                <a:solidFill>
                  <a:srgbClr val="FFFF00"/>
                </a:solidFill>
              </a:rPr>
              <a:t>10</a:t>
            </a:r>
          </a:p>
          <a:p>
            <a:pPr lvl="2" defTabSz="457200" eaLnBrk="0" hangingPunct="0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en-US" sz="1200" b="1">
              <a:solidFill>
                <a:srgbClr val="FFFF00"/>
              </a:solidFill>
            </a:endParaRPr>
          </a:p>
          <a:p>
            <a:pPr lvl="2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200" b="1">
                <a:solidFill>
                  <a:srgbClr val="FFFF00"/>
                </a:solidFill>
              </a:rPr>
              <a:t>ý</a:t>
            </a:r>
            <a:r>
              <a:rPr lang="en-US" sz="1400" b="1">
                <a:solidFill>
                  <a:schemeClr val="bg1"/>
                </a:solidFill>
              </a:rPr>
              <a:t> = </a:t>
            </a:r>
            <a:r>
              <a:rPr lang="en-US" sz="1200" b="1">
                <a:solidFill>
                  <a:srgbClr val="FFFF00"/>
                </a:solidFill>
              </a:rPr>
              <a:t>2</a:t>
            </a:r>
            <a:r>
              <a:rPr lang="en-US" sz="1400" b="1">
                <a:solidFill>
                  <a:schemeClr val="bg1"/>
                </a:solidFill>
              </a:rPr>
              <a:t>x + </a:t>
            </a:r>
            <a:r>
              <a:rPr lang="en-US" sz="1200" b="1">
                <a:solidFill>
                  <a:srgbClr val="FFFF00"/>
                </a:solidFill>
              </a:rPr>
              <a:t>3</a:t>
            </a:r>
            <a:r>
              <a:rPr lang="en-US" sz="1400" b="1">
                <a:solidFill>
                  <a:schemeClr val="bg1"/>
                </a:solidFill>
              </a:rPr>
              <a:t> = </a:t>
            </a:r>
            <a:r>
              <a:rPr lang="en-US" sz="1200" b="1">
                <a:solidFill>
                  <a:srgbClr val="FFFF00"/>
                </a:solidFill>
              </a:rPr>
              <a:t>5</a:t>
            </a:r>
            <a:r>
              <a:rPr lang="en-US" sz="1400" b="1">
                <a:solidFill>
                  <a:schemeClr val="bg1"/>
                </a:solidFill>
              </a:rPr>
              <a:t> when x is 1</a:t>
            </a:r>
          </a:p>
          <a:p>
            <a:pPr lvl="2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200" b="1">
                <a:solidFill>
                  <a:srgbClr val="FFFF00"/>
                </a:solidFill>
              </a:rPr>
              <a:t>ý</a:t>
            </a:r>
            <a:r>
              <a:rPr lang="en-US" sz="1400" b="1">
                <a:solidFill>
                  <a:schemeClr val="bg1"/>
                </a:solidFill>
              </a:rPr>
              <a:t> = </a:t>
            </a:r>
            <a:r>
              <a:rPr lang="en-US" sz="1200" b="1">
                <a:solidFill>
                  <a:srgbClr val="FFFF00"/>
                </a:solidFill>
              </a:rPr>
              <a:t>2</a:t>
            </a:r>
            <a:r>
              <a:rPr lang="en-US" sz="1400" b="1">
                <a:solidFill>
                  <a:schemeClr val="bg1"/>
                </a:solidFill>
              </a:rPr>
              <a:t>x + </a:t>
            </a:r>
            <a:r>
              <a:rPr lang="en-US" sz="1200" b="1">
                <a:solidFill>
                  <a:srgbClr val="FFFF00"/>
                </a:solidFill>
              </a:rPr>
              <a:t>3</a:t>
            </a:r>
            <a:r>
              <a:rPr lang="en-US" sz="1400" b="1">
                <a:solidFill>
                  <a:schemeClr val="bg1"/>
                </a:solidFill>
              </a:rPr>
              <a:t> = </a:t>
            </a:r>
            <a:r>
              <a:rPr lang="en-US" sz="1200" b="1">
                <a:solidFill>
                  <a:srgbClr val="FFFF00"/>
                </a:solidFill>
              </a:rPr>
              <a:t>9</a:t>
            </a:r>
            <a:r>
              <a:rPr lang="en-US" sz="1400" b="1">
                <a:solidFill>
                  <a:schemeClr val="bg1"/>
                </a:solidFill>
              </a:rPr>
              <a:t> when x is 3</a:t>
            </a:r>
          </a:p>
          <a:p>
            <a:pPr lvl="2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600" b="1" u="sng">
                <a:solidFill>
                  <a:schemeClr val="bg1"/>
                </a:solidFill>
              </a:rPr>
              <a:t>Badness: </a:t>
            </a:r>
            <a:r>
              <a:rPr lang="en-US" sz="1400" b="1" u="sng">
                <a:solidFill>
                  <a:schemeClr val="bg1"/>
                </a:solidFill>
              </a:rPr>
              <a:t>(5 – </a:t>
            </a:r>
            <a:r>
              <a:rPr lang="en-US" sz="1200" b="1" u="sng">
                <a:solidFill>
                  <a:srgbClr val="FFFF00"/>
                </a:solidFill>
              </a:rPr>
              <a:t>5</a:t>
            </a:r>
            <a:r>
              <a:rPr lang="en-US" sz="1400" b="1" u="sng">
                <a:solidFill>
                  <a:schemeClr val="bg1"/>
                </a:solidFill>
              </a:rPr>
              <a:t>)</a:t>
            </a:r>
            <a:r>
              <a:rPr lang="en-US" sz="1400" b="1" u="sng" baseline="30000">
                <a:solidFill>
                  <a:schemeClr val="bg1"/>
                </a:solidFill>
              </a:rPr>
              <a:t>2</a:t>
            </a:r>
            <a:r>
              <a:rPr lang="en-US" sz="1400" b="1" u="sng">
                <a:solidFill>
                  <a:schemeClr val="bg1"/>
                </a:solidFill>
              </a:rPr>
              <a:t> + (9 – </a:t>
            </a:r>
            <a:r>
              <a:rPr lang="en-US" sz="1200" b="1" u="sng">
                <a:solidFill>
                  <a:srgbClr val="FFFF00"/>
                </a:solidFill>
              </a:rPr>
              <a:t>9</a:t>
            </a:r>
            <a:r>
              <a:rPr lang="en-US" sz="1400" b="1" u="sng">
                <a:solidFill>
                  <a:schemeClr val="bg1"/>
                </a:solidFill>
              </a:rPr>
              <a:t>)</a:t>
            </a:r>
            <a:r>
              <a:rPr lang="en-US" sz="1400" b="1" u="sng" baseline="30000">
                <a:solidFill>
                  <a:schemeClr val="bg1"/>
                </a:solidFill>
              </a:rPr>
              <a:t>2</a:t>
            </a:r>
            <a:r>
              <a:rPr lang="en-US" sz="1400" b="1" u="sng">
                <a:solidFill>
                  <a:schemeClr val="bg1"/>
                </a:solidFill>
              </a:rPr>
              <a:t> = </a:t>
            </a:r>
            <a:r>
              <a:rPr lang="en-US" sz="1200" b="1" u="sng">
                <a:solidFill>
                  <a:srgbClr val="FFFF00"/>
                </a:solidFill>
              </a:rPr>
              <a:t>0</a:t>
            </a:r>
            <a:r>
              <a:rPr lang="en-US" sz="1200" b="1" u="sng" baseline="30000">
                <a:solidFill>
                  <a:srgbClr val="FFFF00"/>
                </a:solidFill>
              </a:rPr>
              <a:t>2</a:t>
            </a:r>
            <a:r>
              <a:rPr lang="en-US" sz="1200" b="1" u="sng">
                <a:solidFill>
                  <a:srgbClr val="FFFF00"/>
                </a:solidFill>
              </a:rPr>
              <a:t> + 0</a:t>
            </a:r>
            <a:r>
              <a:rPr lang="en-US" sz="1200" b="1" u="sng" baseline="30000">
                <a:solidFill>
                  <a:srgbClr val="FFFF00"/>
                </a:solidFill>
              </a:rPr>
              <a:t>2</a:t>
            </a:r>
            <a:r>
              <a:rPr lang="en-US" sz="1400" b="1" u="sng">
                <a:solidFill>
                  <a:schemeClr val="bg1"/>
                </a:solidFill>
              </a:rPr>
              <a:t> = 0</a:t>
            </a:r>
          </a:p>
          <a:p>
            <a:pPr lvl="2" defTabSz="457200" eaLnBrk="0" hangingPunct="0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en-US" sz="1400" b="1">
              <a:solidFill>
                <a:schemeClr val="bg1"/>
              </a:solidFill>
            </a:endParaRPr>
          </a:p>
          <a:p>
            <a:pPr marL="341313" indent="-341313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400" b="1">
                <a:solidFill>
                  <a:srgbClr val="99FF33"/>
                </a:solidFill>
              </a:rPr>
              <a:t>Solution found [2 3]</a:t>
            </a:r>
          </a:p>
          <a:p>
            <a:pPr marL="341313" indent="-341313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400" b="1">
                <a:solidFill>
                  <a:srgbClr val="99FF33"/>
                </a:solidFill>
              </a:rPr>
              <a:t>y = 2x+3</a:t>
            </a:r>
          </a:p>
          <a:p>
            <a:pPr marL="341313" indent="-341313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400" b="1">
                <a:solidFill>
                  <a:srgbClr val="99FF33"/>
                </a:solidFill>
              </a:rPr>
              <a:t>Note: It is not necessary that the badness must always be zero. It can be some other threshold value as well.</a:t>
            </a:r>
          </a:p>
        </p:txBody>
      </p:sp>
    </p:spTree>
    <p:extLst>
      <p:ext uri="{BB962C8B-B14F-4D97-AF65-F5344CB8AC3E}">
        <p14:creationId xmlns:p14="http://schemas.microsoft.com/office/powerpoint/2010/main" val="71056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defTabSz="457200"/>
            <a:r>
              <a:rPr lang="en-US" sz="4600" b="1">
                <a:solidFill>
                  <a:srgbClr val="FFFF00"/>
                </a:solidFill>
                <a:latin typeface="Arial Black" panose="020B0A04020102020204" pitchFamily="34" charset="0"/>
              </a:rPr>
              <a:t>The simple example again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1313" indent="-341313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</a:rPr>
              <a:t>Suppose your “individuals” are 32-bit computer words, and you want a string in which all the bits are ones</a:t>
            </a:r>
          </a:p>
          <a:p>
            <a:pPr marL="341313" indent="-341313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</a:rPr>
              <a:t>Here’s how you can do it:</a:t>
            </a:r>
          </a:p>
          <a:p>
            <a:pPr marL="741363" lvl="1" indent="-284163" defTabSz="457200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 b="1">
                <a:solidFill>
                  <a:schemeClr val="bg1"/>
                </a:solidFill>
              </a:rPr>
              <a:t>Create 100 randomly generated computer words</a:t>
            </a:r>
          </a:p>
          <a:p>
            <a:pPr marL="741363" lvl="1" indent="-284163" defTabSz="457200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 b="1">
                <a:solidFill>
                  <a:schemeClr val="bg1"/>
                </a:solidFill>
              </a:rPr>
              <a:t>Repeatedly do the following:</a:t>
            </a:r>
          </a:p>
          <a:p>
            <a:pPr lvl="2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</a:rPr>
              <a:t>Count the 1 bits in each word</a:t>
            </a:r>
          </a:p>
          <a:p>
            <a:pPr lvl="2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</a:rPr>
              <a:t>Exit if any of the words have all 32 bits set to 1</a:t>
            </a:r>
          </a:p>
          <a:p>
            <a:pPr lvl="2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</a:rPr>
              <a:t>Keep the 10 words that have the most 1s (discard the rest). </a:t>
            </a:r>
          </a:p>
          <a:p>
            <a:pPr lvl="2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</a:rPr>
              <a:t>From each word, generate 9 new words as follows:</a:t>
            </a:r>
          </a:p>
          <a:p>
            <a:pPr lvl="3" defTabSz="457200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b="1">
                <a:solidFill>
                  <a:schemeClr val="bg1"/>
                </a:solidFill>
              </a:rPr>
              <a:t>Choose one of the words</a:t>
            </a:r>
          </a:p>
          <a:p>
            <a:pPr lvl="3" defTabSz="457200" eaLnBrk="0" hangingPunct="0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  <a:buFontTx/>
              <a:buChar char="•"/>
            </a:pPr>
            <a:r>
              <a:rPr lang="en-US" b="1">
                <a:solidFill>
                  <a:srgbClr val="FFFF00"/>
                </a:solidFill>
              </a:rPr>
              <a:t>Take the first half of this word and combine it with the second half of some other word</a:t>
            </a:r>
          </a:p>
        </p:txBody>
      </p:sp>
    </p:spTree>
    <p:extLst>
      <p:ext uri="{BB962C8B-B14F-4D97-AF65-F5344CB8AC3E}">
        <p14:creationId xmlns:p14="http://schemas.microsoft.com/office/powerpoint/2010/main" val="2587273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defTabSz="457200"/>
            <a:r>
              <a:rPr lang="en-US" sz="4600" b="1">
                <a:solidFill>
                  <a:srgbClr val="FFFF00"/>
                </a:solidFill>
                <a:latin typeface="Arial Black" panose="020B0A04020102020204" pitchFamily="34" charset="0"/>
              </a:rPr>
              <a:t>The simple example again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22438"/>
            <a:ext cx="8229600" cy="4525962"/>
          </a:xfrm>
          <a:noFill/>
          <a:ln/>
        </p:spPr>
        <p:txBody>
          <a:bodyPr/>
          <a:lstStyle/>
          <a:p>
            <a:pPr marL="341313" indent="-341313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4000" b="1" dirty="0">
                <a:solidFill>
                  <a:schemeClr val="bg1"/>
                </a:solidFill>
              </a:rPr>
              <a:t>Half from one, half from the other:</a:t>
            </a:r>
            <a:br>
              <a:rPr lang="en-US" sz="4000" b="1" dirty="0">
                <a:solidFill>
                  <a:schemeClr val="bg1"/>
                </a:solidFill>
              </a:rPr>
            </a:br>
            <a:endParaRPr lang="en-US" sz="4000" b="1" dirty="0">
              <a:solidFill>
                <a:schemeClr val="bg1"/>
              </a:solidFill>
            </a:endParaRPr>
          </a:p>
          <a:p>
            <a:pPr marL="341313" indent="-341313" defTabSz="457200" eaLnBrk="0" hangingPunct="0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800" b="1" dirty="0">
                <a:solidFill>
                  <a:schemeClr val="bg1"/>
                </a:solidFill>
              </a:rPr>
              <a:t>A = 0110 1001 0100 1110   1010 1101 1011 0101 </a:t>
            </a:r>
          </a:p>
          <a:p>
            <a:pPr marL="341313" indent="-341313" defTabSz="457200" eaLnBrk="0" hangingPunct="0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800" b="1" dirty="0">
                <a:solidFill>
                  <a:schemeClr val="bg1"/>
                </a:solidFill>
              </a:rPr>
              <a:t>B = </a:t>
            </a:r>
            <a:r>
              <a:rPr lang="en-US" sz="2800" b="1" dirty="0">
                <a:solidFill>
                  <a:srgbClr val="FFFF00"/>
                </a:solidFill>
              </a:rPr>
              <a:t>1101 0100 0101 1010   1011 0100 1010 0101</a:t>
            </a:r>
          </a:p>
          <a:p>
            <a:pPr marL="341313" indent="-341313" defTabSz="457200" eaLnBrk="0" hangingPunct="0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800" b="1" dirty="0">
                <a:solidFill>
                  <a:schemeClr val="bg1"/>
                </a:solidFill>
              </a:rPr>
              <a:t>-----------------------------------------------------------------</a:t>
            </a:r>
          </a:p>
          <a:p>
            <a:pPr marL="341313" indent="-341313" defTabSz="457200" eaLnBrk="0" hangingPunct="0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800" b="1" dirty="0">
                <a:solidFill>
                  <a:srgbClr val="92D050"/>
                </a:solidFill>
              </a:rPr>
              <a:t>C</a:t>
            </a:r>
            <a:r>
              <a:rPr lang="en-US" sz="2800" b="1" dirty="0">
                <a:solidFill>
                  <a:schemeClr val="bg1"/>
                </a:solidFill>
              </a:rPr>
              <a:t> = 0110 1001 0100 1110 </a:t>
            </a:r>
            <a:r>
              <a:rPr lang="en-US" sz="2800" b="1" dirty="0">
                <a:solidFill>
                  <a:srgbClr val="FFFF00"/>
                </a:solidFill>
              </a:rPr>
              <a:t>1011 0100 1010 0101</a:t>
            </a:r>
            <a:br>
              <a:rPr lang="en-US" sz="2800" b="1" dirty="0">
                <a:solidFill>
                  <a:schemeClr val="bg1"/>
                </a:solidFill>
              </a:rPr>
            </a:b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35172" name="Line 4"/>
          <p:cNvSpPr>
            <a:spLocks noChangeShapeType="1"/>
          </p:cNvSpPr>
          <p:nvPr/>
        </p:nvSpPr>
        <p:spPr bwMode="auto">
          <a:xfrm flipH="1">
            <a:off x="4616450" y="3025775"/>
            <a:ext cx="381000" cy="1828800"/>
          </a:xfrm>
          <a:prstGeom prst="line">
            <a:avLst/>
          </a:prstGeom>
          <a:noFill/>
          <a:ln w="50800">
            <a:solidFill>
              <a:srgbClr val="99FF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8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>
            <a:extLst>
              <a:ext uri="{FF2B5EF4-FFF2-40B4-BE49-F238E27FC236}">
                <a16:creationId xmlns:a16="http://schemas.microsoft.com/office/drawing/2014/main" id="{F1DBEA98-CB14-C017-5847-8E28998FC7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i="1" u="sng"/>
              <a:t>Main Decisions</a:t>
            </a:r>
            <a:r>
              <a:rPr lang="en-US" altLang="en-US" sz="2800"/>
              <a:t>:</a:t>
            </a:r>
          </a:p>
          <a:p>
            <a:pPr lvl="1" eaLnBrk="1" hangingPunct="1"/>
            <a:r>
              <a:rPr lang="en-US" altLang="en-US" sz="2800"/>
              <a:t>Representation/ Encoding of Individuals/ Chromosome</a:t>
            </a:r>
          </a:p>
          <a:p>
            <a:pPr lvl="1" eaLnBrk="1" hangingPunct="1"/>
            <a:r>
              <a:rPr lang="en-US" altLang="en-US" sz="2800"/>
              <a:t>Fitness/ Evaluation Function</a:t>
            </a:r>
          </a:p>
          <a:p>
            <a:pPr lvl="1" eaLnBrk="1" hangingPunct="1"/>
            <a:r>
              <a:rPr lang="en-US" altLang="en-US" sz="2800"/>
              <a:t>Stochastic Operators for reproduction [Evolution]</a:t>
            </a:r>
          </a:p>
          <a:p>
            <a:pPr lvl="2" eaLnBrk="1" hangingPunct="1"/>
            <a:r>
              <a:rPr lang="en-US" altLang="en-US" sz="1800"/>
              <a:t>Crossover</a:t>
            </a:r>
          </a:p>
          <a:p>
            <a:pPr lvl="2" eaLnBrk="1" hangingPunct="1"/>
            <a:r>
              <a:rPr lang="en-US" altLang="en-US" sz="1800"/>
              <a:t>Mutation</a:t>
            </a:r>
          </a:p>
          <a:p>
            <a:pPr lvl="1" eaLnBrk="1" hangingPunct="1"/>
            <a:r>
              <a:rPr lang="en-US" altLang="en-US" sz="2800"/>
              <a:t>Selection</a:t>
            </a:r>
          </a:p>
          <a:p>
            <a:pPr eaLnBrk="1" hangingPunct="1"/>
            <a:endParaRPr lang="en-US" altLang="en-US" sz="280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91C3264-4FE1-9C32-4216-E48AE60AF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7162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GENETIC ALGORITHM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defTabSz="457200"/>
            <a:r>
              <a:rPr lang="en-US" sz="5000" b="1">
                <a:solidFill>
                  <a:srgbClr val="FFFF00"/>
                </a:solidFill>
                <a:latin typeface="Arial Black" panose="020B0A04020102020204" pitchFamily="34" charset="0"/>
              </a:rPr>
              <a:t>Mutation vs Crossover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1313" indent="-341313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1" dirty="0">
                <a:solidFill>
                  <a:schemeClr val="bg1"/>
                </a:solidFill>
              </a:rPr>
              <a:t>In the simple example of 32-bit words (trying to get all 1s):</a:t>
            </a:r>
          </a:p>
          <a:p>
            <a:pPr marL="741363" lvl="1" indent="-284163" defTabSz="457200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The (two-parent, no mutation) approach, if it succeeds, is likely to succeed much faster</a:t>
            </a:r>
          </a:p>
          <a:p>
            <a:pPr lvl="2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1" dirty="0">
                <a:solidFill>
                  <a:schemeClr val="bg1"/>
                </a:solidFill>
              </a:rPr>
              <a:t>Because up to half of the bits change each time, not just one bit</a:t>
            </a:r>
          </a:p>
          <a:p>
            <a:pPr marL="741363" lvl="1" indent="-284163" defTabSz="457200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However, without mutation, it may not succeed at all</a:t>
            </a:r>
          </a:p>
          <a:p>
            <a:pPr lvl="2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1" dirty="0">
                <a:solidFill>
                  <a:schemeClr val="bg1"/>
                </a:solidFill>
              </a:rPr>
              <a:t>By pure bad luck, maybe none of the first randomly generated words have (say) bit 17 set to 1</a:t>
            </a:r>
          </a:p>
          <a:p>
            <a:pPr lvl="3" defTabSz="457200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Then there is no way a 1 could ever occur in this position as we are not changing individual bits separately</a:t>
            </a:r>
          </a:p>
          <a:p>
            <a:pPr lvl="2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1" dirty="0">
                <a:solidFill>
                  <a:schemeClr val="bg1"/>
                </a:solidFill>
              </a:rPr>
              <a:t>Another problem is </a:t>
            </a:r>
            <a:r>
              <a:rPr lang="en-US" sz="1800" b="1" dirty="0">
                <a:solidFill>
                  <a:srgbClr val="FFFF00"/>
                </a:solidFill>
              </a:rPr>
              <a:t>lack of genetic diversity</a:t>
            </a:r>
          </a:p>
          <a:p>
            <a:pPr lvl="3" defTabSz="457200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Maybe some of the first generation did have bit 17 set to 1, but none of them were selected for the second generation</a:t>
            </a:r>
          </a:p>
          <a:p>
            <a:pPr marL="341313" indent="-341313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FFFF00"/>
                </a:solidFill>
              </a:rPr>
              <a:t>The best technique in general turns out to be crossover with mutation</a:t>
            </a:r>
          </a:p>
        </p:txBody>
      </p:sp>
    </p:spTree>
    <p:extLst>
      <p:ext uri="{BB962C8B-B14F-4D97-AF65-F5344CB8AC3E}">
        <p14:creationId xmlns:p14="http://schemas.microsoft.com/office/powerpoint/2010/main" val="3234009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defTabSz="457200"/>
            <a:r>
              <a:rPr lang="en-US" sz="4600" b="1">
                <a:solidFill>
                  <a:srgbClr val="FFFF00"/>
                </a:solidFill>
                <a:latin typeface="Arial Black" panose="020B0A04020102020204" pitchFamily="34" charset="0"/>
              </a:rPr>
              <a:t>Project - Curve </a:t>
            </a:r>
            <a:r>
              <a:rPr lang="en-US" sz="4600" b="1" dirty="0">
                <a:solidFill>
                  <a:srgbClr val="FFFF00"/>
                </a:solidFill>
                <a:latin typeface="Arial Black" panose="020B0A04020102020204" pitchFamily="34" charset="0"/>
              </a:rPr>
              <a:t>Fitting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8638"/>
            <a:ext cx="8229600" cy="4525962"/>
          </a:xfrm>
          <a:noFill/>
          <a:ln/>
        </p:spPr>
        <p:txBody>
          <a:bodyPr/>
          <a:lstStyle/>
          <a:p>
            <a:pPr marL="341313" indent="-341313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</a:rPr>
              <a:t>Your formula is y = ax</a:t>
            </a:r>
            <a:r>
              <a:rPr lang="en-US" sz="2400" b="1" baseline="30000" dirty="0">
                <a:solidFill>
                  <a:schemeClr val="bg1"/>
                </a:solidFill>
              </a:rPr>
              <a:t>5</a:t>
            </a:r>
            <a:r>
              <a:rPr lang="en-US" sz="2400" b="1" dirty="0">
                <a:solidFill>
                  <a:schemeClr val="bg1"/>
                </a:solidFill>
              </a:rPr>
              <a:t> + bx</a:t>
            </a:r>
            <a:r>
              <a:rPr lang="en-US" sz="2400" b="1" baseline="30000" dirty="0">
                <a:solidFill>
                  <a:schemeClr val="bg1"/>
                </a:solidFill>
              </a:rPr>
              <a:t>4</a:t>
            </a:r>
            <a:r>
              <a:rPr lang="en-US" sz="2400" b="1" dirty="0">
                <a:solidFill>
                  <a:schemeClr val="bg1"/>
                </a:solidFill>
              </a:rPr>
              <a:t> + cx</a:t>
            </a:r>
            <a:r>
              <a:rPr lang="en-US" sz="2400" b="1" baseline="30000" dirty="0">
                <a:solidFill>
                  <a:schemeClr val="bg1"/>
                </a:solidFill>
              </a:rPr>
              <a:t>3</a:t>
            </a:r>
            <a:r>
              <a:rPr lang="en-US" sz="2400" b="1" dirty="0">
                <a:solidFill>
                  <a:schemeClr val="bg1"/>
                </a:solidFill>
              </a:rPr>
              <a:t> + dx</a:t>
            </a:r>
            <a:r>
              <a:rPr lang="en-US" sz="2400" b="1" baseline="30000" dirty="0">
                <a:solidFill>
                  <a:schemeClr val="bg1"/>
                </a:solidFill>
              </a:rPr>
              <a:t>2</a:t>
            </a:r>
            <a:r>
              <a:rPr lang="en-US" sz="2400" b="1" dirty="0">
                <a:solidFill>
                  <a:schemeClr val="bg1"/>
                </a:solidFill>
              </a:rPr>
              <a:t> +ex + f</a:t>
            </a:r>
          </a:p>
          <a:p>
            <a:pPr marL="341313" indent="-341313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</a:rPr>
              <a:t>Your “genes” are a, b, c, d, e, and f</a:t>
            </a:r>
          </a:p>
          <a:p>
            <a:pPr marL="341313" indent="-341313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</a:rPr>
              <a:t>Your “solution”/chromosome is the array [a, b, c, d, e, f]</a:t>
            </a:r>
          </a:p>
          <a:p>
            <a:pPr marL="341313" indent="-341313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</a:rPr>
              <a:t>Generate a random initial population of likely solutions to the problem</a:t>
            </a:r>
          </a:p>
          <a:p>
            <a:pPr marL="341313" indent="-341313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</a:rPr>
              <a:t>Apply Genetic Algorithm using Crossover and Mutation both to find the best curve that fits a given data set of (x, y) points</a:t>
            </a:r>
          </a:p>
          <a:p>
            <a:pPr marL="341313" indent="-341313" defTabSz="457200" eaLnBrk="0" hangingPunct="0">
              <a:lnSpc>
                <a:spcPct val="80000"/>
              </a:lnSpc>
              <a:spcBef>
                <a:spcPct val="50000"/>
              </a:spcBef>
            </a:pP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78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defTabSz="457200"/>
            <a:r>
              <a:rPr lang="en-US" sz="5000" b="1">
                <a:solidFill>
                  <a:srgbClr val="FFFF00"/>
                </a:solidFill>
                <a:latin typeface="Arial Black" panose="020B0A04020102020204" pitchFamily="34" charset="0"/>
              </a:rPr>
              <a:t>Eight Queens Problem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7013" cy="4525963"/>
          </a:xfrm>
          <a:noFill/>
          <a:ln/>
        </p:spPr>
        <p:txBody>
          <a:bodyPr/>
          <a:lstStyle/>
          <a:p>
            <a:pPr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chemeClr val="bg1"/>
                </a:solidFill>
              </a:rPr>
              <a:t>The problem is to place 8 queens on a chess board so that none of them can attack the other. A chess board can be considered a plain board with eight columns and eight rows. </a:t>
            </a:r>
          </a:p>
        </p:txBody>
      </p:sp>
      <p:grpSp>
        <p:nvGrpSpPr>
          <p:cNvPr id="57430" name="Group 86"/>
          <p:cNvGrpSpPr>
            <a:grpSpLocks/>
          </p:cNvGrpSpPr>
          <p:nvPr/>
        </p:nvGrpSpPr>
        <p:grpSpPr bwMode="auto">
          <a:xfrm>
            <a:off x="4640263" y="1593850"/>
            <a:ext cx="3976687" cy="3670300"/>
            <a:chOff x="2923" y="1004"/>
            <a:chExt cx="2505" cy="2312"/>
          </a:xfrm>
        </p:grpSpPr>
        <p:sp>
          <p:nvSpPr>
            <p:cNvPr id="57348" name="Rectangle 4"/>
            <p:cNvSpPr>
              <a:spLocks noChangeArrowheads="1"/>
            </p:cNvSpPr>
            <p:nvPr/>
          </p:nvSpPr>
          <p:spPr bwMode="auto">
            <a:xfrm>
              <a:off x="5108" y="3020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49" name="Rectangle 5"/>
            <p:cNvSpPr>
              <a:spLocks noChangeArrowheads="1"/>
            </p:cNvSpPr>
            <p:nvPr/>
          </p:nvSpPr>
          <p:spPr bwMode="auto">
            <a:xfrm>
              <a:off x="4796" y="3020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50" name="Rectangle 6"/>
            <p:cNvSpPr>
              <a:spLocks noChangeArrowheads="1"/>
            </p:cNvSpPr>
            <p:nvPr/>
          </p:nvSpPr>
          <p:spPr bwMode="auto">
            <a:xfrm>
              <a:off x="4484" y="3020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51" name="Rectangle 7"/>
            <p:cNvSpPr>
              <a:spLocks noChangeArrowheads="1"/>
            </p:cNvSpPr>
            <p:nvPr/>
          </p:nvSpPr>
          <p:spPr bwMode="auto">
            <a:xfrm>
              <a:off x="4172" y="3020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52" name="Rectangle 8"/>
            <p:cNvSpPr>
              <a:spLocks noChangeArrowheads="1"/>
            </p:cNvSpPr>
            <p:nvPr/>
          </p:nvSpPr>
          <p:spPr bwMode="auto">
            <a:xfrm>
              <a:off x="3859" y="3020"/>
              <a:ext cx="321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53" name="Rectangle 9"/>
            <p:cNvSpPr>
              <a:spLocks noChangeArrowheads="1"/>
            </p:cNvSpPr>
            <p:nvPr/>
          </p:nvSpPr>
          <p:spPr bwMode="auto">
            <a:xfrm>
              <a:off x="3547" y="3020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>
              <a:off x="3235" y="3020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55" name="Rectangle 11"/>
            <p:cNvSpPr>
              <a:spLocks noChangeArrowheads="1"/>
            </p:cNvSpPr>
            <p:nvPr/>
          </p:nvSpPr>
          <p:spPr bwMode="auto">
            <a:xfrm>
              <a:off x="2923" y="3020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56" name="Rectangle 12"/>
            <p:cNvSpPr>
              <a:spLocks noChangeArrowheads="1"/>
            </p:cNvSpPr>
            <p:nvPr/>
          </p:nvSpPr>
          <p:spPr bwMode="auto">
            <a:xfrm>
              <a:off x="5108" y="2732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57" name="Rectangle 13"/>
            <p:cNvSpPr>
              <a:spLocks noChangeArrowheads="1"/>
            </p:cNvSpPr>
            <p:nvPr/>
          </p:nvSpPr>
          <p:spPr bwMode="auto">
            <a:xfrm>
              <a:off x="4796" y="2732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58" name="Rectangle 14"/>
            <p:cNvSpPr>
              <a:spLocks noChangeArrowheads="1"/>
            </p:cNvSpPr>
            <p:nvPr/>
          </p:nvSpPr>
          <p:spPr bwMode="auto">
            <a:xfrm>
              <a:off x="4484" y="2732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59" name="Rectangle 15"/>
            <p:cNvSpPr>
              <a:spLocks noChangeArrowheads="1"/>
            </p:cNvSpPr>
            <p:nvPr/>
          </p:nvSpPr>
          <p:spPr bwMode="auto">
            <a:xfrm>
              <a:off x="4172" y="2732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60" name="Rectangle 16"/>
            <p:cNvSpPr>
              <a:spLocks noChangeArrowheads="1"/>
            </p:cNvSpPr>
            <p:nvPr/>
          </p:nvSpPr>
          <p:spPr bwMode="auto">
            <a:xfrm>
              <a:off x="3859" y="2732"/>
              <a:ext cx="321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61" name="Rectangle 17"/>
            <p:cNvSpPr>
              <a:spLocks noChangeArrowheads="1"/>
            </p:cNvSpPr>
            <p:nvPr/>
          </p:nvSpPr>
          <p:spPr bwMode="auto">
            <a:xfrm>
              <a:off x="3547" y="2732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62" name="Rectangle 18"/>
            <p:cNvSpPr>
              <a:spLocks noChangeArrowheads="1"/>
            </p:cNvSpPr>
            <p:nvPr/>
          </p:nvSpPr>
          <p:spPr bwMode="auto">
            <a:xfrm>
              <a:off x="3235" y="2732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63" name="Rectangle 19"/>
            <p:cNvSpPr>
              <a:spLocks noChangeArrowheads="1"/>
            </p:cNvSpPr>
            <p:nvPr/>
          </p:nvSpPr>
          <p:spPr bwMode="auto">
            <a:xfrm>
              <a:off x="2923" y="2732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64" name="Rectangle 20"/>
            <p:cNvSpPr>
              <a:spLocks noChangeArrowheads="1"/>
            </p:cNvSpPr>
            <p:nvPr/>
          </p:nvSpPr>
          <p:spPr bwMode="auto">
            <a:xfrm>
              <a:off x="5108" y="2444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65" name="Rectangle 21"/>
            <p:cNvSpPr>
              <a:spLocks noChangeArrowheads="1"/>
            </p:cNvSpPr>
            <p:nvPr/>
          </p:nvSpPr>
          <p:spPr bwMode="auto">
            <a:xfrm>
              <a:off x="4796" y="2444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66" name="Rectangle 22"/>
            <p:cNvSpPr>
              <a:spLocks noChangeArrowheads="1"/>
            </p:cNvSpPr>
            <p:nvPr/>
          </p:nvSpPr>
          <p:spPr bwMode="auto">
            <a:xfrm>
              <a:off x="4484" y="2444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67" name="Rectangle 23"/>
            <p:cNvSpPr>
              <a:spLocks noChangeArrowheads="1"/>
            </p:cNvSpPr>
            <p:nvPr/>
          </p:nvSpPr>
          <p:spPr bwMode="auto">
            <a:xfrm>
              <a:off x="4172" y="2444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68" name="Rectangle 24"/>
            <p:cNvSpPr>
              <a:spLocks noChangeArrowheads="1"/>
            </p:cNvSpPr>
            <p:nvPr/>
          </p:nvSpPr>
          <p:spPr bwMode="auto">
            <a:xfrm>
              <a:off x="3859" y="2444"/>
              <a:ext cx="321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69" name="Rectangle 25"/>
            <p:cNvSpPr>
              <a:spLocks noChangeArrowheads="1"/>
            </p:cNvSpPr>
            <p:nvPr/>
          </p:nvSpPr>
          <p:spPr bwMode="auto">
            <a:xfrm>
              <a:off x="3547" y="2444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70" name="Rectangle 26"/>
            <p:cNvSpPr>
              <a:spLocks noChangeArrowheads="1"/>
            </p:cNvSpPr>
            <p:nvPr/>
          </p:nvSpPr>
          <p:spPr bwMode="auto">
            <a:xfrm>
              <a:off x="3235" y="2444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71" name="Rectangle 27"/>
            <p:cNvSpPr>
              <a:spLocks noChangeArrowheads="1"/>
            </p:cNvSpPr>
            <p:nvPr/>
          </p:nvSpPr>
          <p:spPr bwMode="auto">
            <a:xfrm>
              <a:off x="2923" y="2444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72" name="Rectangle 28"/>
            <p:cNvSpPr>
              <a:spLocks noChangeArrowheads="1"/>
            </p:cNvSpPr>
            <p:nvPr/>
          </p:nvSpPr>
          <p:spPr bwMode="auto">
            <a:xfrm>
              <a:off x="5108" y="2156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73" name="Rectangle 29"/>
            <p:cNvSpPr>
              <a:spLocks noChangeArrowheads="1"/>
            </p:cNvSpPr>
            <p:nvPr/>
          </p:nvSpPr>
          <p:spPr bwMode="auto">
            <a:xfrm>
              <a:off x="4796" y="2156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74" name="Rectangle 30"/>
            <p:cNvSpPr>
              <a:spLocks noChangeArrowheads="1"/>
            </p:cNvSpPr>
            <p:nvPr/>
          </p:nvSpPr>
          <p:spPr bwMode="auto">
            <a:xfrm>
              <a:off x="4484" y="2156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75" name="Rectangle 31"/>
            <p:cNvSpPr>
              <a:spLocks noChangeArrowheads="1"/>
            </p:cNvSpPr>
            <p:nvPr/>
          </p:nvSpPr>
          <p:spPr bwMode="auto">
            <a:xfrm>
              <a:off x="4172" y="2156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76" name="Rectangle 32"/>
            <p:cNvSpPr>
              <a:spLocks noChangeArrowheads="1"/>
            </p:cNvSpPr>
            <p:nvPr/>
          </p:nvSpPr>
          <p:spPr bwMode="auto">
            <a:xfrm>
              <a:off x="3859" y="2156"/>
              <a:ext cx="321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77" name="Rectangle 33"/>
            <p:cNvSpPr>
              <a:spLocks noChangeArrowheads="1"/>
            </p:cNvSpPr>
            <p:nvPr/>
          </p:nvSpPr>
          <p:spPr bwMode="auto">
            <a:xfrm>
              <a:off x="3547" y="2156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78" name="Rectangle 34"/>
            <p:cNvSpPr>
              <a:spLocks noChangeArrowheads="1"/>
            </p:cNvSpPr>
            <p:nvPr/>
          </p:nvSpPr>
          <p:spPr bwMode="auto">
            <a:xfrm>
              <a:off x="3235" y="2156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79" name="Rectangle 35"/>
            <p:cNvSpPr>
              <a:spLocks noChangeArrowheads="1"/>
            </p:cNvSpPr>
            <p:nvPr/>
          </p:nvSpPr>
          <p:spPr bwMode="auto">
            <a:xfrm>
              <a:off x="2923" y="2156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80" name="Rectangle 36"/>
            <p:cNvSpPr>
              <a:spLocks noChangeArrowheads="1"/>
            </p:cNvSpPr>
            <p:nvPr/>
          </p:nvSpPr>
          <p:spPr bwMode="auto">
            <a:xfrm>
              <a:off x="5108" y="1868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81" name="Rectangle 37"/>
            <p:cNvSpPr>
              <a:spLocks noChangeArrowheads="1"/>
            </p:cNvSpPr>
            <p:nvPr/>
          </p:nvSpPr>
          <p:spPr bwMode="auto">
            <a:xfrm>
              <a:off x="4796" y="1868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82" name="Rectangle 38"/>
            <p:cNvSpPr>
              <a:spLocks noChangeArrowheads="1"/>
            </p:cNvSpPr>
            <p:nvPr/>
          </p:nvSpPr>
          <p:spPr bwMode="auto">
            <a:xfrm>
              <a:off x="4484" y="1868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83" name="Rectangle 39"/>
            <p:cNvSpPr>
              <a:spLocks noChangeArrowheads="1"/>
            </p:cNvSpPr>
            <p:nvPr/>
          </p:nvSpPr>
          <p:spPr bwMode="auto">
            <a:xfrm>
              <a:off x="4172" y="1868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84" name="Rectangle 40"/>
            <p:cNvSpPr>
              <a:spLocks noChangeArrowheads="1"/>
            </p:cNvSpPr>
            <p:nvPr/>
          </p:nvSpPr>
          <p:spPr bwMode="auto">
            <a:xfrm>
              <a:off x="3859" y="1868"/>
              <a:ext cx="321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85" name="Rectangle 41"/>
            <p:cNvSpPr>
              <a:spLocks noChangeArrowheads="1"/>
            </p:cNvSpPr>
            <p:nvPr/>
          </p:nvSpPr>
          <p:spPr bwMode="auto">
            <a:xfrm>
              <a:off x="3547" y="1868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86" name="Rectangle 42"/>
            <p:cNvSpPr>
              <a:spLocks noChangeArrowheads="1"/>
            </p:cNvSpPr>
            <p:nvPr/>
          </p:nvSpPr>
          <p:spPr bwMode="auto">
            <a:xfrm>
              <a:off x="3235" y="1868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87" name="Rectangle 43"/>
            <p:cNvSpPr>
              <a:spLocks noChangeArrowheads="1"/>
            </p:cNvSpPr>
            <p:nvPr/>
          </p:nvSpPr>
          <p:spPr bwMode="auto">
            <a:xfrm>
              <a:off x="2923" y="1868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88" name="Rectangle 44"/>
            <p:cNvSpPr>
              <a:spLocks noChangeArrowheads="1"/>
            </p:cNvSpPr>
            <p:nvPr/>
          </p:nvSpPr>
          <p:spPr bwMode="auto">
            <a:xfrm>
              <a:off x="5108" y="1580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89" name="Rectangle 45"/>
            <p:cNvSpPr>
              <a:spLocks noChangeArrowheads="1"/>
            </p:cNvSpPr>
            <p:nvPr/>
          </p:nvSpPr>
          <p:spPr bwMode="auto">
            <a:xfrm>
              <a:off x="4796" y="1580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90" name="Rectangle 46"/>
            <p:cNvSpPr>
              <a:spLocks noChangeArrowheads="1"/>
            </p:cNvSpPr>
            <p:nvPr/>
          </p:nvSpPr>
          <p:spPr bwMode="auto">
            <a:xfrm>
              <a:off x="4484" y="1580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91" name="Rectangle 47"/>
            <p:cNvSpPr>
              <a:spLocks noChangeArrowheads="1"/>
            </p:cNvSpPr>
            <p:nvPr/>
          </p:nvSpPr>
          <p:spPr bwMode="auto">
            <a:xfrm>
              <a:off x="4172" y="1580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92" name="Rectangle 48"/>
            <p:cNvSpPr>
              <a:spLocks noChangeArrowheads="1"/>
            </p:cNvSpPr>
            <p:nvPr/>
          </p:nvSpPr>
          <p:spPr bwMode="auto">
            <a:xfrm>
              <a:off x="3859" y="1580"/>
              <a:ext cx="321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93" name="Rectangle 49"/>
            <p:cNvSpPr>
              <a:spLocks noChangeArrowheads="1"/>
            </p:cNvSpPr>
            <p:nvPr/>
          </p:nvSpPr>
          <p:spPr bwMode="auto">
            <a:xfrm>
              <a:off x="3547" y="1580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94" name="Rectangle 50"/>
            <p:cNvSpPr>
              <a:spLocks noChangeArrowheads="1"/>
            </p:cNvSpPr>
            <p:nvPr/>
          </p:nvSpPr>
          <p:spPr bwMode="auto">
            <a:xfrm>
              <a:off x="3235" y="1580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95" name="Rectangle 51"/>
            <p:cNvSpPr>
              <a:spLocks noChangeArrowheads="1"/>
            </p:cNvSpPr>
            <p:nvPr/>
          </p:nvSpPr>
          <p:spPr bwMode="auto">
            <a:xfrm>
              <a:off x="2923" y="1580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96" name="Rectangle 52"/>
            <p:cNvSpPr>
              <a:spLocks noChangeArrowheads="1"/>
            </p:cNvSpPr>
            <p:nvPr/>
          </p:nvSpPr>
          <p:spPr bwMode="auto">
            <a:xfrm>
              <a:off x="5108" y="1292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97" name="Rectangle 53"/>
            <p:cNvSpPr>
              <a:spLocks noChangeArrowheads="1"/>
            </p:cNvSpPr>
            <p:nvPr/>
          </p:nvSpPr>
          <p:spPr bwMode="auto">
            <a:xfrm>
              <a:off x="4796" y="1292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98" name="Rectangle 54"/>
            <p:cNvSpPr>
              <a:spLocks noChangeArrowheads="1"/>
            </p:cNvSpPr>
            <p:nvPr/>
          </p:nvSpPr>
          <p:spPr bwMode="auto">
            <a:xfrm>
              <a:off x="4484" y="1292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399" name="Rectangle 55"/>
            <p:cNvSpPr>
              <a:spLocks noChangeArrowheads="1"/>
            </p:cNvSpPr>
            <p:nvPr/>
          </p:nvSpPr>
          <p:spPr bwMode="auto">
            <a:xfrm>
              <a:off x="4172" y="1292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400" name="Rectangle 56"/>
            <p:cNvSpPr>
              <a:spLocks noChangeArrowheads="1"/>
            </p:cNvSpPr>
            <p:nvPr/>
          </p:nvSpPr>
          <p:spPr bwMode="auto">
            <a:xfrm>
              <a:off x="3859" y="1292"/>
              <a:ext cx="321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401" name="Rectangle 57"/>
            <p:cNvSpPr>
              <a:spLocks noChangeArrowheads="1"/>
            </p:cNvSpPr>
            <p:nvPr/>
          </p:nvSpPr>
          <p:spPr bwMode="auto">
            <a:xfrm>
              <a:off x="3547" y="1292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402" name="Rectangle 58"/>
            <p:cNvSpPr>
              <a:spLocks noChangeArrowheads="1"/>
            </p:cNvSpPr>
            <p:nvPr/>
          </p:nvSpPr>
          <p:spPr bwMode="auto">
            <a:xfrm>
              <a:off x="3235" y="1292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403" name="Rectangle 59"/>
            <p:cNvSpPr>
              <a:spLocks noChangeArrowheads="1"/>
            </p:cNvSpPr>
            <p:nvPr/>
          </p:nvSpPr>
          <p:spPr bwMode="auto">
            <a:xfrm>
              <a:off x="2923" y="1292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404" name="Rectangle 60"/>
            <p:cNvSpPr>
              <a:spLocks noChangeArrowheads="1"/>
            </p:cNvSpPr>
            <p:nvPr/>
          </p:nvSpPr>
          <p:spPr bwMode="auto">
            <a:xfrm>
              <a:off x="5108" y="1004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405" name="Rectangle 61"/>
            <p:cNvSpPr>
              <a:spLocks noChangeArrowheads="1"/>
            </p:cNvSpPr>
            <p:nvPr/>
          </p:nvSpPr>
          <p:spPr bwMode="auto">
            <a:xfrm>
              <a:off x="4796" y="1004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406" name="Rectangle 62"/>
            <p:cNvSpPr>
              <a:spLocks noChangeArrowheads="1"/>
            </p:cNvSpPr>
            <p:nvPr/>
          </p:nvSpPr>
          <p:spPr bwMode="auto">
            <a:xfrm>
              <a:off x="4484" y="1004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407" name="Rectangle 63"/>
            <p:cNvSpPr>
              <a:spLocks noChangeArrowheads="1"/>
            </p:cNvSpPr>
            <p:nvPr/>
          </p:nvSpPr>
          <p:spPr bwMode="auto">
            <a:xfrm>
              <a:off x="4172" y="1004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408" name="Rectangle 64"/>
            <p:cNvSpPr>
              <a:spLocks noChangeArrowheads="1"/>
            </p:cNvSpPr>
            <p:nvPr/>
          </p:nvSpPr>
          <p:spPr bwMode="auto">
            <a:xfrm>
              <a:off x="3859" y="1004"/>
              <a:ext cx="321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409" name="Rectangle 65"/>
            <p:cNvSpPr>
              <a:spLocks noChangeArrowheads="1"/>
            </p:cNvSpPr>
            <p:nvPr/>
          </p:nvSpPr>
          <p:spPr bwMode="auto">
            <a:xfrm>
              <a:off x="3547" y="1004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410" name="Rectangle 66"/>
            <p:cNvSpPr>
              <a:spLocks noChangeArrowheads="1"/>
            </p:cNvSpPr>
            <p:nvPr/>
          </p:nvSpPr>
          <p:spPr bwMode="auto">
            <a:xfrm>
              <a:off x="3235" y="1004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411" name="Rectangle 67"/>
            <p:cNvSpPr>
              <a:spLocks noChangeArrowheads="1"/>
            </p:cNvSpPr>
            <p:nvPr/>
          </p:nvSpPr>
          <p:spPr bwMode="auto">
            <a:xfrm>
              <a:off x="2923" y="1004"/>
              <a:ext cx="320" cy="296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57412" name="Line 68"/>
            <p:cNvSpPr>
              <a:spLocks noChangeShapeType="1"/>
            </p:cNvSpPr>
            <p:nvPr/>
          </p:nvSpPr>
          <p:spPr bwMode="auto">
            <a:xfrm>
              <a:off x="2927" y="1008"/>
              <a:ext cx="2497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3" name="Line 69"/>
            <p:cNvSpPr>
              <a:spLocks noChangeShapeType="1"/>
            </p:cNvSpPr>
            <p:nvPr/>
          </p:nvSpPr>
          <p:spPr bwMode="auto">
            <a:xfrm>
              <a:off x="2927" y="3312"/>
              <a:ext cx="2497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4" name="Line 70"/>
            <p:cNvSpPr>
              <a:spLocks noChangeShapeType="1"/>
            </p:cNvSpPr>
            <p:nvPr/>
          </p:nvSpPr>
          <p:spPr bwMode="auto">
            <a:xfrm>
              <a:off x="2927" y="1008"/>
              <a:ext cx="0" cy="230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5" name="Line 71"/>
            <p:cNvSpPr>
              <a:spLocks noChangeShapeType="1"/>
            </p:cNvSpPr>
            <p:nvPr/>
          </p:nvSpPr>
          <p:spPr bwMode="auto">
            <a:xfrm>
              <a:off x="5424" y="1008"/>
              <a:ext cx="0" cy="230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6" name="Line 72"/>
            <p:cNvSpPr>
              <a:spLocks noChangeShapeType="1"/>
            </p:cNvSpPr>
            <p:nvPr/>
          </p:nvSpPr>
          <p:spPr bwMode="auto">
            <a:xfrm>
              <a:off x="2927" y="1296"/>
              <a:ext cx="2497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7" name="Line 73"/>
            <p:cNvSpPr>
              <a:spLocks noChangeShapeType="1"/>
            </p:cNvSpPr>
            <p:nvPr/>
          </p:nvSpPr>
          <p:spPr bwMode="auto">
            <a:xfrm>
              <a:off x="3239" y="1008"/>
              <a:ext cx="0" cy="230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8" name="Line 74"/>
            <p:cNvSpPr>
              <a:spLocks noChangeShapeType="1"/>
            </p:cNvSpPr>
            <p:nvPr/>
          </p:nvSpPr>
          <p:spPr bwMode="auto">
            <a:xfrm>
              <a:off x="3551" y="1008"/>
              <a:ext cx="0" cy="230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9" name="Line 75"/>
            <p:cNvSpPr>
              <a:spLocks noChangeShapeType="1"/>
            </p:cNvSpPr>
            <p:nvPr/>
          </p:nvSpPr>
          <p:spPr bwMode="auto">
            <a:xfrm>
              <a:off x="3863" y="1008"/>
              <a:ext cx="0" cy="230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20" name="Line 76"/>
            <p:cNvSpPr>
              <a:spLocks noChangeShapeType="1"/>
            </p:cNvSpPr>
            <p:nvPr/>
          </p:nvSpPr>
          <p:spPr bwMode="auto">
            <a:xfrm>
              <a:off x="4176" y="1008"/>
              <a:ext cx="0" cy="230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21" name="Line 77"/>
            <p:cNvSpPr>
              <a:spLocks noChangeShapeType="1"/>
            </p:cNvSpPr>
            <p:nvPr/>
          </p:nvSpPr>
          <p:spPr bwMode="auto">
            <a:xfrm>
              <a:off x="4488" y="1008"/>
              <a:ext cx="0" cy="230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22" name="Line 78"/>
            <p:cNvSpPr>
              <a:spLocks noChangeShapeType="1"/>
            </p:cNvSpPr>
            <p:nvPr/>
          </p:nvSpPr>
          <p:spPr bwMode="auto">
            <a:xfrm>
              <a:off x="4800" y="1008"/>
              <a:ext cx="0" cy="230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23" name="Line 79"/>
            <p:cNvSpPr>
              <a:spLocks noChangeShapeType="1"/>
            </p:cNvSpPr>
            <p:nvPr/>
          </p:nvSpPr>
          <p:spPr bwMode="auto">
            <a:xfrm>
              <a:off x="5112" y="1008"/>
              <a:ext cx="0" cy="230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24" name="Line 80"/>
            <p:cNvSpPr>
              <a:spLocks noChangeShapeType="1"/>
            </p:cNvSpPr>
            <p:nvPr/>
          </p:nvSpPr>
          <p:spPr bwMode="auto">
            <a:xfrm>
              <a:off x="2927" y="1584"/>
              <a:ext cx="2497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25" name="Line 81"/>
            <p:cNvSpPr>
              <a:spLocks noChangeShapeType="1"/>
            </p:cNvSpPr>
            <p:nvPr/>
          </p:nvSpPr>
          <p:spPr bwMode="auto">
            <a:xfrm>
              <a:off x="2927" y="1872"/>
              <a:ext cx="2497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26" name="Line 82"/>
            <p:cNvSpPr>
              <a:spLocks noChangeShapeType="1"/>
            </p:cNvSpPr>
            <p:nvPr/>
          </p:nvSpPr>
          <p:spPr bwMode="auto">
            <a:xfrm>
              <a:off x="2927" y="2160"/>
              <a:ext cx="2497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27" name="Line 83"/>
            <p:cNvSpPr>
              <a:spLocks noChangeShapeType="1"/>
            </p:cNvSpPr>
            <p:nvPr/>
          </p:nvSpPr>
          <p:spPr bwMode="auto">
            <a:xfrm>
              <a:off x="2927" y="2448"/>
              <a:ext cx="2497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28" name="Line 84"/>
            <p:cNvSpPr>
              <a:spLocks noChangeShapeType="1"/>
            </p:cNvSpPr>
            <p:nvPr/>
          </p:nvSpPr>
          <p:spPr bwMode="auto">
            <a:xfrm>
              <a:off x="2927" y="2736"/>
              <a:ext cx="2497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29" name="Line 85"/>
            <p:cNvSpPr>
              <a:spLocks noChangeShapeType="1"/>
            </p:cNvSpPr>
            <p:nvPr/>
          </p:nvSpPr>
          <p:spPr bwMode="auto">
            <a:xfrm>
              <a:off x="2927" y="3024"/>
              <a:ext cx="2497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1718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defTabSz="457200"/>
            <a:r>
              <a:rPr lang="en-US" sz="5000" b="1">
                <a:solidFill>
                  <a:srgbClr val="FFFF00"/>
                </a:solidFill>
                <a:latin typeface="Arial Black" panose="020B0A04020102020204" pitchFamily="34" charset="0"/>
              </a:rPr>
              <a:t>Eight Queens Problem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7013" cy="4525963"/>
          </a:xfrm>
          <a:noFill/>
          <a:ln/>
        </p:spPr>
        <p:txBody>
          <a:bodyPr/>
          <a:lstStyle/>
          <a:p>
            <a:pPr defTabSz="457200" eaLnBrk="0" hangingPunct="0">
              <a:spcBef>
                <a:spcPct val="50000"/>
              </a:spcBef>
            </a:pPr>
            <a:r>
              <a:rPr lang="en-US" sz="3600" b="1">
                <a:solidFill>
                  <a:schemeClr val="bg1"/>
                </a:solidFill>
              </a:rPr>
              <a:t>The possible cells that the Queen can move to when placed in a particular square are shaded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8242300" y="4794250"/>
            <a:ext cx="527050" cy="4699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7727950" y="4794250"/>
            <a:ext cx="527050" cy="4699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7213600" y="4794250"/>
            <a:ext cx="527050" cy="4699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6699250" y="4794250"/>
            <a:ext cx="527050" cy="4699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6183313" y="4794250"/>
            <a:ext cx="528637" cy="4699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5668963" y="4794250"/>
            <a:ext cx="527050" cy="4699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5154613" y="4794250"/>
            <a:ext cx="527050" cy="4699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4640263" y="4794250"/>
            <a:ext cx="527050" cy="4699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8242300" y="4337050"/>
            <a:ext cx="527050" cy="4699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7727950" y="4337050"/>
            <a:ext cx="527050" cy="4699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7213600" y="4337050"/>
            <a:ext cx="527050" cy="4699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6699250" y="4337050"/>
            <a:ext cx="527050" cy="4699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6183313" y="4337050"/>
            <a:ext cx="528637" cy="4699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5668963" y="4337050"/>
            <a:ext cx="527050" cy="4699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5154613" y="4337050"/>
            <a:ext cx="527050" cy="4699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4640263" y="4337050"/>
            <a:ext cx="527050" cy="4699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8242300" y="3879850"/>
            <a:ext cx="527050" cy="4699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7727950" y="3879850"/>
            <a:ext cx="527050" cy="4699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14" name="Rectangle 22"/>
          <p:cNvSpPr>
            <a:spLocks noChangeArrowheads="1"/>
          </p:cNvSpPr>
          <p:nvPr/>
        </p:nvSpPr>
        <p:spPr bwMode="auto">
          <a:xfrm>
            <a:off x="7213600" y="3879850"/>
            <a:ext cx="527050" cy="4699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15" name="Rectangle 23"/>
          <p:cNvSpPr>
            <a:spLocks noChangeArrowheads="1"/>
          </p:cNvSpPr>
          <p:nvPr/>
        </p:nvSpPr>
        <p:spPr bwMode="auto">
          <a:xfrm>
            <a:off x="6699250" y="3879850"/>
            <a:ext cx="527050" cy="4699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16" name="Rectangle 24"/>
          <p:cNvSpPr>
            <a:spLocks noChangeArrowheads="1"/>
          </p:cNvSpPr>
          <p:nvPr/>
        </p:nvSpPr>
        <p:spPr bwMode="auto">
          <a:xfrm>
            <a:off x="6183313" y="3879850"/>
            <a:ext cx="528637" cy="4699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17" name="Rectangle 25"/>
          <p:cNvSpPr>
            <a:spLocks noChangeArrowheads="1"/>
          </p:cNvSpPr>
          <p:nvPr/>
        </p:nvSpPr>
        <p:spPr bwMode="auto">
          <a:xfrm>
            <a:off x="5668963" y="3879850"/>
            <a:ext cx="527050" cy="4699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18" name="Rectangle 26"/>
          <p:cNvSpPr>
            <a:spLocks noChangeArrowheads="1"/>
          </p:cNvSpPr>
          <p:nvPr/>
        </p:nvSpPr>
        <p:spPr bwMode="auto">
          <a:xfrm>
            <a:off x="5154613" y="3879850"/>
            <a:ext cx="527050" cy="4699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19" name="Rectangle 27"/>
          <p:cNvSpPr>
            <a:spLocks noChangeArrowheads="1"/>
          </p:cNvSpPr>
          <p:nvPr/>
        </p:nvSpPr>
        <p:spPr bwMode="auto">
          <a:xfrm>
            <a:off x="4640263" y="3879850"/>
            <a:ext cx="527050" cy="4699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20" name="Rectangle 28"/>
          <p:cNvSpPr>
            <a:spLocks noChangeArrowheads="1"/>
          </p:cNvSpPr>
          <p:nvPr/>
        </p:nvSpPr>
        <p:spPr bwMode="auto">
          <a:xfrm>
            <a:off x="8242300" y="3422650"/>
            <a:ext cx="527050" cy="4699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21" name="Rectangle 29"/>
          <p:cNvSpPr>
            <a:spLocks noChangeArrowheads="1"/>
          </p:cNvSpPr>
          <p:nvPr/>
        </p:nvSpPr>
        <p:spPr bwMode="auto">
          <a:xfrm>
            <a:off x="7727950" y="3422650"/>
            <a:ext cx="527050" cy="4699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22" name="Rectangle 30"/>
          <p:cNvSpPr>
            <a:spLocks noChangeArrowheads="1"/>
          </p:cNvSpPr>
          <p:nvPr/>
        </p:nvSpPr>
        <p:spPr bwMode="auto">
          <a:xfrm>
            <a:off x="7213600" y="3422650"/>
            <a:ext cx="527050" cy="4699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23" name="Rectangle 31"/>
          <p:cNvSpPr>
            <a:spLocks noChangeArrowheads="1"/>
          </p:cNvSpPr>
          <p:nvPr/>
        </p:nvSpPr>
        <p:spPr bwMode="auto">
          <a:xfrm>
            <a:off x="6699250" y="3422650"/>
            <a:ext cx="527050" cy="4699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24" name="Rectangle 32"/>
          <p:cNvSpPr>
            <a:spLocks noChangeArrowheads="1"/>
          </p:cNvSpPr>
          <p:nvPr/>
        </p:nvSpPr>
        <p:spPr bwMode="auto">
          <a:xfrm>
            <a:off x="6183313" y="3422650"/>
            <a:ext cx="528637" cy="4699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25" name="Rectangle 33"/>
          <p:cNvSpPr>
            <a:spLocks noChangeArrowheads="1"/>
          </p:cNvSpPr>
          <p:nvPr/>
        </p:nvSpPr>
        <p:spPr bwMode="auto">
          <a:xfrm>
            <a:off x="5668963" y="3422650"/>
            <a:ext cx="527050" cy="4699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26" name="Rectangle 34"/>
          <p:cNvSpPr>
            <a:spLocks noChangeArrowheads="1"/>
          </p:cNvSpPr>
          <p:nvPr/>
        </p:nvSpPr>
        <p:spPr bwMode="auto">
          <a:xfrm>
            <a:off x="5154613" y="3422650"/>
            <a:ext cx="527050" cy="4699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27" name="Rectangle 35"/>
          <p:cNvSpPr>
            <a:spLocks noChangeArrowheads="1"/>
          </p:cNvSpPr>
          <p:nvPr/>
        </p:nvSpPr>
        <p:spPr bwMode="auto">
          <a:xfrm>
            <a:off x="4640263" y="3422650"/>
            <a:ext cx="527050" cy="4699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28" name="Rectangle 36"/>
          <p:cNvSpPr>
            <a:spLocks noChangeArrowheads="1"/>
          </p:cNvSpPr>
          <p:nvPr/>
        </p:nvSpPr>
        <p:spPr bwMode="auto">
          <a:xfrm>
            <a:off x="8242300" y="2965450"/>
            <a:ext cx="527050" cy="4699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29" name="Rectangle 37"/>
          <p:cNvSpPr>
            <a:spLocks noChangeArrowheads="1"/>
          </p:cNvSpPr>
          <p:nvPr/>
        </p:nvSpPr>
        <p:spPr bwMode="auto">
          <a:xfrm>
            <a:off x="7727950" y="2965450"/>
            <a:ext cx="527050" cy="4699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30" name="Rectangle 38"/>
          <p:cNvSpPr>
            <a:spLocks noChangeArrowheads="1"/>
          </p:cNvSpPr>
          <p:nvPr/>
        </p:nvSpPr>
        <p:spPr bwMode="auto">
          <a:xfrm>
            <a:off x="7213600" y="2965450"/>
            <a:ext cx="527050" cy="4699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31" name="Rectangle 39"/>
          <p:cNvSpPr>
            <a:spLocks noChangeArrowheads="1"/>
          </p:cNvSpPr>
          <p:nvPr/>
        </p:nvSpPr>
        <p:spPr bwMode="auto">
          <a:xfrm>
            <a:off x="6699250" y="2965450"/>
            <a:ext cx="527050" cy="4699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32" name="Rectangle 40"/>
          <p:cNvSpPr>
            <a:spLocks noChangeArrowheads="1"/>
          </p:cNvSpPr>
          <p:nvPr/>
        </p:nvSpPr>
        <p:spPr bwMode="auto">
          <a:xfrm>
            <a:off x="6183313" y="2965450"/>
            <a:ext cx="528637" cy="4699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33" name="Rectangle 41"/>
          <p:cNvSpPr>
            <a:spLocks noChangeArrowheads="1"/>
          </p:cNvSpPr>
          <p:nvPr/>
        </p:nvSpPr>
        <p:spPr bwMode="auto">
          <a:xfrm>
            <a:off x="5668963" y="2965450"/>
            <a:ext cx="527050" cy="4699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59434" name="Rectangle 42"/>
          <p:cNvSpPr>
            <a:spLocks noChangeArrowheads="1"/>
          </p:cNvSpPr>
          <p:nvPr/>
        </p:nvSpPr>
        <p:spPr bwMode="auto">
          <a:xfrm>
            <a:off x="5154613" y="2965450"/>
            <a:ext cx="527050" cy="4699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35" name="Rectangle 43"/>
          <p:cNvSpPr>
            <a:spLocks noChangeArrowheads="1"/>
          </p:cNvSpPr>
          <p:nvPr/>
        </p:nvSpPr>
        <p:spPr bwMode="auto">
          <a:xfrm>
            <a:off x="4640263" y="2965450"/>
            <a:ext cx="527050" cy="4699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36" name="Rectangle 44"/>
          <p:cNvSpPr>
            <a:spLocks noChangeArrowheads="1"/>
          </p:cNvSpPr>
          <p:nvPr/>
        </p:nvSpPr>
        <p:spPr bwMode="auto">
          <a:xfrm>
            <a:off x="8242300" y="2508250"/>
            <a:ext cx="527050" cy="4699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37" name="Rectangle 45"/>
          <p:cNvSpPr>
            <a:spLocks noChangeArrowheads="1"/>
          </p:cNvSpPr>
          <p:nvPr/>
        </p:nvSpPr>
        <p:spPr bwMode="auto">
          <a:xfrm>
            <a:off x="7727950" y="2508250"/>
            <a:ext cx="527050" cy="4699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38" name="Rectangle 46"/>
          <p:cNvSpPr>
            <a:spLocks noChangeArrowheads="1"/>
          </p:cNvSpPr>
          <p:nvPr/>
        </p:nvSpPr>
        <p:spPr bwMode="auto">
          <a:xfrm>
            <a:off x="7213600" y="2508250"/>
            <a:ext cx="527050" cy="4699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39" name="Rectangle 47"/>
          <p:cNvSpPr>
            <a:spLocks noChangeArrowheads="1"/>
          </p:cNvSpPr>
          <p:nvPr/>
        </p:nvSpPr>
        <p:spPr bwMode="auto">
          <a:xfrm>
            <a:off x="6699250" y="2508250"/>
            <a:ext cx="527050" cy="4699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40" name="Rectangle 48"/>
          <p:cNvSpPr>
            <a:spLocks noChangeArrowheads="1"/>
          </p:cNvSpPr>
          <p:nvPr/>
        </p:nvSpPr>
        <p:spPr bwMode="auto">
          <a:xfrm>
            <a:off x="6183313" y="2508250"/>
            <a:ext cx="528637" cy="4699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41" name="Rectangle 49"/>
          <p:cNvSpPr>
            <a:spLocks noChangeArrowheads="1"/>
          </p:cNvSpPr>
          <p:nvPr/>
        </p:nvSpPr>
        <p:spPr bwMode="auto">
          <a:xfrm>
            <a:off x="5668963" y="2508250"/>
            <a:ext cx="527050" cy="4699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42" name="Rectangle 50"/>
          <p:cNvSpPr>
            <a:spLocks noChangeArrowheads="1"/>
          </p:cNvSpPr>
          <p:nvPr/>
        </p:nvSpPr>
        <p:spPr bwMode="auto">
          <a:xfrm>
            <a:off x="5154613" y="2508250"/>
            <a:ext cx="527050" cy="4699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43" name="Rectangle 51"/>
          <p:cNvSpPr>
            <a:spLocks noChangeArrowheads="1"/>
          </p:cNvSpPr>
          <p:nvPr/>
        </p:nvSpPr>
        <p:spPr bwMode="auto">
          <a:xfrm>
            <a:off x="4640263" y="2508250"/>
            <a:ext cx="527050" cy="4699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44" name="Rectangle 52"/>
          <p:cNvSpPr>
            <a:spLocks noChangeArrowheads="1"/>
          </p:cNvSpPr>
          <p:nvPr/>
        </p:nvSpPr>
        <p:spPr bwMode="auto">
          <a:xfrm>
            <a:off x="8242300" y="2051050"/>
            <a:ext cx="527050" cy="4699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45" name="Rectangle 53"/>
          <p:cNvSpPr>
            <a:spLocks noChangeArrowheads="1"/>
          </p:cNvSpPr>
          <p:nvPr/>
        </p:nvSpPr>
        <p:spPr bwMode="auto">
          <a:xfrm>
            <a:off x="7727950" y="2051050"/>
            <a:ext cx="527050" cy="4699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46" name="Rectangle 54"/>
          <p:cNvSpPr>
            <a:spLocks noChangeArrowheads="1"/>
          </p:cNvSpPr>
          <p:nvPr/>
        </p:nvSpPr>
        <p:spPr bwMode="auto">
          <a:xfrm>
            <a:off x="7213600" y="2051050"/>
            <a:ext cx="527050" cy="4699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47" name="Rectangle 55"/>
          <p:cNvSpPr>
            <a:spLocks noChangeArrowheads="1"/>
          </p:cNvSpPr>
          <p:nvPr/>
        </p:nvSpPr>
        <p:spPr bwMode="auto">
          <a:xfrm>
            <a:off x="6699250" y="2051050"/>
            <a:ext cx="527050" cy="4699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48" name="Rectangle 56"/>
          <p:cNvSpPr>
            <a:spLocks noChangeArrowheads="1"/>
          </p:cNvSpPr>
          <p:nvPr/>
        </p:nvSpPr>
        <p:spPr bwMode="auto">
          <a:xfrm>
            <a:off x="6183313" y="2051050"/>
            <a:ext cx="528637" cy="4699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49" name="Rectangle 57"/>
          <p:cNvSpPr>
            <a:spLocks noChangeArrowheads="1"/>
          </p:cNvSpPr>
          <p:nvPr/>
        </p:nvSpPr>
        <p:spPr bwMode="auto">
          <a:xfrm>
            <a:off x="5668963" y="2051050"/>
            <a:ext cx="527050" cy="4699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50" name="Rectangle 58"/>
          <p:cNvSpPr>
            <a:spLocks noChangeArrowheads="1"/>
          </p:cNvSpPr>
          <p:nvPr/>
        </p:nvSpPr>
        <p:spPr bwMode="auto">
          <a:xfrm>
            <a:off x="5154613" y="2051050"/>
            <a:ext cx="527050" cy="4699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51" name="Rectangle 59"/>
          <p:cNvSpPr>
            <a:spLocks noChangeArrowheads="1"/>
          </p:cNvSpPr>
          <p:nvPr/>
        </p:nvSpPr>
        <p:spPr bwMode="auto">
          <a:xfrm>
            <a:off x="4640263" y="2051050"/>
            <a:ext cx="527050" cy="4699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52" name="Rectangle 60"/>
          <p:cNvSpPr>
            <a:spLocks noChangeArrowheads="1"/>
          </p:cNvSpPr>
          <p:nvPr/>
        </p:nvSpPr>
        <p:spPr bwMode="auto">
          <a:xfrm>
            <a:off x="8242300" y="1593850"/>
            <a:ext cx="527050" cy="4699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53" name="Rectangle 61"/>
          <p:cNvSpPr>
            <a:spLocks noChangeArrowheads="1"/>
          </p:cNvSpPr>
          <p:nvPr/>
        </p:nvSpPr>
        <p:spPr bwMode="auto">
          <a:xfrm>
            <a:off x="7727950" y="1593850"/>
            <a:ext cx="527050" cy="4699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54" name="Rectangle 62"/>
          <p:cNvSpPr>
            <a:spLocks noChangeArrowheads="1"/>
          </p:cNvSpPr>
          <p:nvPr/>
        </p:nvSpPr>
        <p:spPr bwMode="auto">
          <a:xfrm>
            <a:off x="7213600" y="1593850"/>
            <a:ext cx="527050" cy="4699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55" name="Rectangle 63"/>
          <p:cNvSpPr>
            <a:spLocks noChangeArrowheads="1"/>
          </p:cNvSpPr>
          <p:nvPr/>
        </p:nvSpPr>
        <p:spPr bwMode="auto">
          <a:xfrm>
            <a:off x="6699250" y="1593850"/>
            <a:ext cx="527050" cy="4699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56" name="Rectangle 64"/>
          <p:cNvSpPr>
            <a:spLocks noChangeArrowheads="1"/>
          </p:cNvSpPr>
          <p:nvPr/>
        </p:nvSpPr>
        <p:spPr bwMode="auto">
          <a:xfrm>
            <a:off x="6183313" y="1593850"/>
            <a:ext cx="528637" cy="4699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57" name="Rectangle 65"/>
          <p:cNvSpPr>
            <a:spLocks noChangeArrowheads="1"/>
          </p:cNvSpPr>
          <p:nvPr/>
        </p:nvSpPr>
        <p:spPr bwMode="auto">
          <a:xfrm>
            <a:off x="5668963" y="1593850"/>
            <a:ext cx="527050" cy="4699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58" name="Rectangle 66"/>
          <p:cNvSpPr>
            <a:spLocks noChangeArrowheads="1"/>
          </p:cNvSpPr>
          <p:nvPr/>
        </p:nvSpPr>
        <p:spPr bwMode="auto">
          <a:xfrm>
            <a:off x="5154613" y="1593850"/>
            <a:ext cx="527050" cy="4699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59" name="Rectangle 67"/>
          <p:cNvSpPr>
            <a:spLocks noChangeArrowheads="1"/>
          </p:cNvSpPr>
          <p:nvPr/>
        </p:nvSpPr>
        <p:spPr bwMode="auto">
          <a:xfrm>
            <a:off x="4640263" y="1593850"/>
            <a:ext cx="527050" cy="4699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/>
          </a:p>
        </p:txBody>
      </p:sp>
      <p:sp>
        <p:nvSpPr>
          <p:cNvPr id="59460" name="Line 68"/>
          <p:cNvSpPr>
            <a:spLocks noChangeShapeType="1"/>
          </p:cNvSpPr>
          <p:nvPr/>
        </p:nvSpPr>
        <p:spPr bwMode="auto">
          <a:xfrm>
            <a:off x="4646613" y="1600200"/>
            <a:ext cx="4116387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61" name="Line 69"/>
          <p:cNvSpPr>
            <a:spLocks noChangeShapeType="1"/>
          </p:cNvSpPr>
          <p:nvPr/>
        </p:nvSpPr>
        <p:spPr bwMode="auto">
          <a:xfrm>
            <a:off x="4646613" y="5257800"/>
            <a:ext cx="4116387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62" name="Line 70"/>
          <p:cNvSpPr>
            <a:spLocks noChangeShapeType="1"/>
          </p:cNvSpPr>
          <p:nvPr/>
        </p:nvSpPr>
        <p:spPr bwMode="auto">
          <a:xfrm>
            <a:off x="4646613" y="1600200"/>
            <a:ext cx="0" cy="3657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63" name="Line 71"/>
          <p:cNvSpPr>
            <a:spLocks noChangeShapeType="1"/>
          </p:cNvSpPr>
          <p:nvPr/>
        </p:nvSpPr>
        <p:spPr bwMode="auto">
          <a:xfrm>
            <a:off x="8763000" y="1600200"/>
            <a:ext cx="0" cy="3657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64" name="Line 72"/>
          <p:cNvSpPr>
            <a:spLocks noChangeShapeType="1"/>
          </p:cNvSpPr>
          <p:nvPr/>
        </p:nvSpPr>
        <p:spPr bwMode="auto">
          <a:xfrm>
            <a:off x="4646613" y="2057400"/>
            <a:ext cx="4116387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65" name="Line 73"/>
          <p:cNvSpPr>
            <a:spLocks noChangeShapeType="1"/>
          </p:cNvSpPr>
          <p:nvPr/>
        </p:nvSpPr>
        <p:spPr bwMode="auto">
          <a:xfrm>
            <a:off x="5160963" y="1600200"/>
            <a:ext cx="0" cy="3657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66" name="Line 74"/>
          <p:cNvSpPr>
            <a:spLocks noChangeShapeType="1"/>
          </p:cNvSpPr>
          <p:nvPr/>
        </p:nvSpPr>
        <p:spPr bwMode="auto">
          <a:xfrm>
            <a:off x="5675313" y="1600200"/>
            <a:ext cx="0" cy="3657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67" name="Line 75"/>
          <p:cNvSpPr>
            <a:spLocks noChangeShapeType="1"/>
          </p:cNvSpPr>
          <p:nvPr/>
        </p:nvSpPr>
        <p:spPr bwMode="auto">
          <a:xfrm>
            <a:off x="6189663" y="1600200"/>
            <a:ext cx="0" cy="3657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68" name="Line 76"/>
          <p:cNvSpPr>
            <a:spLocks noChangeShapeType="1"/>
          </p:cNvSpPr>
          <p:nvPr/>
        </p:nvSpPr>
        <p:spPr bwMode="auto">
          <a:xfrm>
            <a:off x="6705600" y="1600200"/>
            <a:ext cx="0" cy="3657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69" name="Line 77"/>
          <p:cNvSpPr>
            <a:spLocks noChangeShapeType="1"/>
          </p:cNvSpPr>
          <p:nvPr/>
        </p:nvSpPr>
        <p:spPr bwMode="auto">
          <a:xfrm>
            <a:off x="7219950" y="1600200"/>
            <a:ext cx="0" cy="3657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70" name="Line 78"/>
          <p:cNvSpPr>
            <a:spLocks noChangeShapeType="1"/>
          </p:cNvSpPr>
          <p:nvPr/>
        </p:nvSpPr>
        <p:spPr bwMode="auto">
          <a:xfrm>
            <a:off x="7734300" y="1600200"/>
            <a:ext cx="0" cy="3657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71" name="Line 79"/>
          <p:cNvSpPr>
            <a:spLocks noChangeShapeType="1"/>
          </p:cNvSpPr>
          <p:nvPr/>
        </p:nvSpPr>
        <p:spPr bwMode="auto">
          <a:xfrm>
            <a:off x="8248650" y="1600200"/>
            <a:ext cx="0" cy="3657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72" name="Line 80"/>
          <p:cNvSpPr>
            <a:spLocks noChangeShapeType="1"/>
          </p:cNvSpPr>
          <p:nvPr/>
        </p:nvSpPr>
        <p:spPr bwMode="auto">
          <a:xfrm>
            <a:off x="4646613" y="2514600"/>
            <a:ext cx="4116387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73" name="Line 81"/>
          <p:cNvSpPr>
            <a:spLocks noChangeShapeType="1"/>
          </p:cNvSpPr>
          <p:nvPr/>
        </p:nvSpPr>
        <p:spPr bwMode="auto">
          <a:xfrm>
            <a:off x="4646613" y="2971800"/>
            <a:ext cx="4116387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74" name="Line 82"/>
          <p:cNvSpPr>
            <a:spLocks noChangeShapeType="1"/>
          </p:cNvSpPr>
          <p:nvPr/>
        </p:nvSpPr>
        <p:spPr bwMode="auto">
          <a:xfrm>
            <a:off x="4646613" y="3429000"/>
            <a:ext cx="4116387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75" name="Line 83"/>
          <p:cNvSpPr>
            <a:spLocks noChangeShapeType="1"/>
          </p:cNvSpPr>
          <p:nvPr/>
        </p:nvSpPr>
        <p:spPr bwMode="auto">
          <a:xfrm>
            <a:off x="4646613" y="3886200"/>
            <a:ext cx="4116387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76" name="Line 84"/>
          <p:cNvSpPr>
            <a:spLocks noChangeShapeType="1"/>
          </p:cNvSpPr>
          <p:nvPr/>
        </p:nvSpPr>
        <p:spPr bwMode="auto">
          <a:xfrm>
            <a:off x="4646613" y="4343400"/>
            <a:ext cx="4116387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77" name="Line 85"/>
          <p:cNvSpPr>
            <a:spLocks noChangeShapeType="1"/>
          </p:cNvSpPr>
          <p:nvPr/>
        </p:nvSpPr>
        <p:spPr bwMode="auto">
          <a:xfrm>
            <a:off x="4646613" y="4800600"/>
            <a:ext cx="4116387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13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defTabSz="457200"/>
            <a:r>
              <a:rPr lang="en-US" sz="5000" b="1" dirty="0">
                <a:solidFill>
                  <a:srgbClr val="FFFF00"/>
                </a:solidFill>
                <a:latin typeface="Arial Black" panose="020B0A04020102020204" pitchFamily="34" charset="0"/>
              </a:rPr>
              <a:t>Board Positions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8091488" y="4972050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7653338" y="4972050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7215188" y="4972050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6777038" y="4972050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6338888" y="4972050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5900738" y="4972050"/>
            <a:ext cx="450850" cy="407988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5462588" y="4972050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5024438" y="4972050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8091488" y="4576763"/>
            <a:ext cx="45085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7653338" y="4576763"/>
            <a:ext cx="45085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7215188" y="4576763"/>
            <a:ext cx="45085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6777038" y="4576763"/>
            <a:ext cx="45085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6338888" y="4576763"/>
            <a:ext cx="45085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5900738" y="4576763"/>
            <a:ext cx="45085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5462588" y="4576763"/>
            <a:ext cx="45085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58" name="Rectangle 18"/>
          <p:cNvSpPr>
            <a:spLocks noChangeArrowheads="1"/>
          </p:cNvSpPr>
          <p:nvPr/>
        </p:nvSpPr>
        <p:spPr bwMode="auto">
          <a:xfrm>
            <a:off x="5024438" y="4576763"/>
            <a:ext cx="45085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8091488" y="4181475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60" name="Rectangle 20"/>
          <p:cNvSpPr>
            <a:spLocks noChangeArrowheads="1"/>
          </p:cNvSpPr>
          <p:nvPr/>
        </p:nvSpPr>
        <p:spPr bwMode="auto">
          <a:xfrm>
            <a:off x="7653338" y="4181475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61" name="Rectangle 21"/>
          <p:cNvSpPr>
            <a:spLocks noChangeArrowheads="1"/>
          </p:cNvSpPr>
          <p:nvPr/>
        </p:nvSpPr>
        <p:spPr bwMode="auto">
          <a:xfrm>
            <a:off x="7215188" y="4181475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62" name="Rectangle 22"/>
          <p:cNvSpPr>
            <a:spLocks noChangeArrowheads="1"/>
          </p:cNvSpPr>
          <p:nvPr/>
        </p:nvSpPr>
        <p:spPr bwMode="auto">
          <a:xfrm>
            <a:off x="6777038" y="4181475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63" name="Rectangle 23"/>
          <p:cNvSpPr>
            <a:spLocks noChangeArrowheads="1"/>
          </p:cNvSpPr>
          <p:nvPr/>
        </p:nvSpPr>
        <p:spPr bwMode="auto">
          <a:xfrm>
            <a:off x="6338888" y="4181475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64" name="Rectangle 24"/>
          <p:cNvSpPr>
            <a:spLocks noChangeArrowheads="1"/>
          </p:cNvSpPr>
          <p:nvPr/>
        </p:nvSpPr>
        <p:spPr bwMode="auto">
          <a:xfrm>
            <a:off x="5900738" y="4181475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65" name="Rectangle 25"/>
          <p:cNvSpPr>
            <a:spLocks noChangeArrowheads="1"/>
          </p:cNvSpPr>
          <p:nvPr/>
        </p:nvSpPr>
        <p:spPr bwMode="auto">
          <a:xfrm>
            <a:off x="5462588" y="4181475"/>
            <a:ext cx="450850" cy="407988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61466" name="Rectangle 26"/>
          <p:cNvSpPr>
            <a:spLocks noChangeArrowheads="1"/>
          </p:cNvSpPr>
          <p:nvPr/>
        </p:nvSpPr>
        <p:spPr bwMode="auto">
          <a:xfrm>
            <a:off x="5024438" y="4181475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67" name="Rectangle 27"/>
          <p:cNvSpPr>
            <a:spLocks noChangeArrowheads="1"/>
          </p:cNvSpPr>
          <p:nvPr/>
        </p:nvSpPr>
        <p:spPr bwMode="auto">
          <a:xfrm>
            <a:off x="8091488" y="3786188"/>
            <a:ext cx="45085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68" name="Rectangle 28"/>
          <p:cNvSpPr>
            <a:spLocks noChangeArrowheads="1"/>
          </p:cNvSpPr>
          <p:nvPr/>
        </p:nvSpPr>
        <p:spPr bwMode="auto">
          <a:xfrm>
            <a:off x="7653338" y="3786188"/>
            <a:ext cx="45085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69" name="Rectangle 29"/>
          <p:cNvSpPr>
            <a:spLocks noChangeArrowheads="1"/>
          </p:cNvSpPr>
          <p:nvPr/>
        </p:nvSpPr>
        <p:spPr bwMode="auto">
          <a:xfrm>
            <a:off x="7215188" y="3786188"/>
            <a:ext cx="450850" cy="407987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61470" name="Rectangle 30"/>
          <p:cNvSpPr>
            <a:spLocks noChangeArrowheads="1"/>
          </p:cNvSpPr>
          <p:nvPr/>
        </p:nvSpPr>
        <p:spPr bwMode="auto">
          <a:xfrm>
            <a:off x="6777038" y="3786188"/>
            <a:ext cx="45085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71" name="Rectangle 31"/>
          <p:cNvSpPr>
            <a:spLocks noChangeArrowheads="1"/>
          </p:cNvSpPr>
          <p:nvPr/>
        </p:nvSpPr>
        <p:spPr bwMode="auto">
          <a:xfrm>
            <a:off x="6338888" y="3786188"/>
            <a:ext cx="45085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72" name="Rectangle 32"/>
          <p:cNvSpPr>
            <a:spLocks noChangeArrowheads="1"/>
          </p:cNvSpPr>
          <p:nvPr/>
        </p:nvSpPr>
        <p:spPr bwMode="auto">
          <a:xfrm>
            <a:off x="5900738" y="3786188"/>
            <a:ext cx="45085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73" name="Rectangle 33"/>
          <p:cNvSpPr>
            <a:spLocks noChangeArrowheads="1"/>
          </p:cNvSpPr>
          <p:nvPr/>
        </p:nvSpPr>
        <p:spPr bwMode="auto">
          <a:xfrm>
            <a:off x="5462588" y="3786188"/>
            <a:ext cx="45085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74" name="Rectangle 34"/>
          <p:cNvSpPr>
            <a:spLocks noChangeArrowheads="1"/>
          </p:cNvSpPr>
          <p:nvPr/>
        </p:nvSpPr>
        <p:spPr bwMode="auto">
          <a:xfrm>
            <a:off x="5024438" y="3786188"/>
            <a:ext cx="45085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75" name="Rectangle 35"/>
          <p:cNvSpPr>
            <a:spLocks noChangeArrowheads="1"/>
          </p:cNvSpPr>
          <p:nvPr/>
        </p:nvSpPr>
        <p:spPr bwMode="auto">
          <a:xfrm>
            <a:off x="8091488" y="3389313"/>
            <a:ext cx="450850" cy="4095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76" name="Rectangle 36"/>
          <p:cNvSpPr>
            <a:spLocks noChangeArrowheads="1"/>
          </p:cNvSpPr>
          <p:nvPr/>
        </p:nvSpPr>
        <p:spPr bwMode="auto">
          <a:xfrm>
            <a:off x="7653338" y="3389313"/>
            <a:ext cx="450850" cy="4095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77" name="Rectangle 37"/>
          <p:cNvSpPr>
            <a:spLocks noChangeArrowheads="1"/>
          </p:cNvSpPr>
          <p:nvPr/>
        </p:nvSpPr>
        <p:spPr bwMode="auto">
          <a:xfrm>
            <a:off x="7215188" y="3389313"/>
            <a:ext cx="450850" cy="4095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78" name="Rectangle 38"/>
          <p:cNvSpPr>
            <a:spLocks noChangeArrowheads="1"/>
          </p:cNvSpPr>
          <p:nvPr/>
        </p:nvSpPr>
        <p:spPr bwMode="auto">
          <a:xfrm>
            <a:off x="6777038" y="3389313"/>
            <a:ext cx="450850" cy="40957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61479" name="Rectangle 39"/>
          <p:cNvSpPr>
            <a:spLocks noChangeArrowheads="1"/>
          </p:cNvSpPr>
          <p:nvPr/>
        </p:nvSpPr>
        <p:spPr bwMode="auto">
          <a:xfrm>
            <a:off x="6338888" y="3389313"/>
            <a:ext cx="450850" cy="4095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80" name="Rectangle 40"/>
          <p:cNvSpPr>
            <a:spLocks noChangeArrowheads="1"/>
          </p:cNvSpPr>
          <p:nvPr/>
        </p:nvSpPr>
        <p:spPr bwMode="auto">
          <a:xfrm>
            <a:off x="5900738" y="3389313"/>
            <a:ext cx="450850" cy="4095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81" name="Rectangle 41"/>
          <p:cNvSpPr>
            <a:spLocks noChangeArrowheads="1"/>
          </p:cNvSpPr>
          <p:nvPr/>
        </p:nvSpPr>
        <p:spPr bwMode="auto">
          <a:xfrm>
            <a:off x="5462588" y="3389313"/>
            <a:ext cx="450850" cy="4095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82" name="Rectangle 42"/>
          <p:cNvSpPr>
            <a:spLocks noChangeArrowheads="1"/>
          </p:cNvSpPr>
          <p:nvPr/>
        </p:nvSpPr>
        <p:spPr bwMode="auto">
          <a:xfrm>
            <a:off x="5024438" y="3389313"/>
            <a:ext cx="450850" cy="4095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83" name="Rectangle 43"/>
          <p:cNvSpPr>
            <a:spLocks noChangeArrowheads="1"/>
          </p:cNvSpPr>
          <p:nvPr/>
        </p:nvSpPr>
        <p:spPr bwMode="auto">
          <a:xfrm>
            <a:off x="8091488" y="2994025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84" name="Rectangle 44"/>
          <p:cNvSpPr>
            <a:spLocks noChangeArrowheads="1"/>
          </p:cNvSpPr>
          <p:nvPr/>
        </p:nvSpPr>
        <p:spPr bwMode="auto">
          <a:xfrm>
            <a:off x="7653338" y="2994025"/>
            <a:ext cx="450850" cy="407988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61485" name="Rectangle 45"/>
          <p:cNvSpPr>
            <a:spLocks noChangeArrowheads="1"/>
          </p:cNvSpPr>
          <p:nvPr/>
        </p:nvSpPr>
        <p:spPr bwMode="auto">
          <a:xfrm>
            <a:off x="7215188" y="2994025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86" name="Rectangle 46"/>
          <p:cNvSpPr>
            <a:spLocks noChangeArrowheads="1"/>
          </p:cNvSpPr>
          <p:nvPr/>
        </p:nvSpPr>
        <p:spPr bwMode="auto">
          <a:xfrm>
            <a:off x="6777038" y="2994025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87" name="Rectangle 47"/>
          <p:cNvSpPr>
            <a:spLocks noChangeArrowheads="1"/>
          </p:cNvSpPr>
          <p:nvPr/>
        </p:nvSpPr>
        <p:spPr bwMode="auto">
          <a:xfrm>
            <a:off x="6338888" y="2994025"/>
            <a:ext cx="450850" cy="407988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61488" name="Rectangle 48"/>
          <p:cNvSpPr>
            <a:spLocks noChangeArrowheads="1"/>
          </p:cNvSpPr>
          <p:nvPr/>
        </p:nvSpPr>
        <p:spPr bwMode="auto">
          <a:xfrm>
            <a:off x="5900738" y="2994025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89" name="Rectangle 49"/>
          <p:cNvSpPr>
            <a:spLocks noChangeArrowheads="1"/>
          </p:cNvSpPr>
          <p:nvPr/>
        </p:nvSpPr>
        <p:spPr bwMode="auto">
          <a:xfrm>
            <a:off x="5462588" y="2994025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90" name="Rectangle 50"/>
          <p:cNvSpPr>
            <a:spLocks noChangeArrowheads="1"/>
          </p:cNvSpPr>
          <p:nvPr/>
        </p:nvSpPr>
        <p:spPr bwMode="auto">
          <a:xfrm>
            <a:off x="5024438" y="2994025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91" name="Rectangle 51"/>
          <p:cNvSpPr>
            <a:spLocks noChangeArrowheads="1"/>
          </p:cNvSpPr>
          <p:nvPr/>
        </p:nvSpPr>
        <p:spPr bwMode="auto">
          <a:xfrm>
            <a:off x="8091488" y="2598738"/>
            <a:ext cx="45085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92" name="Rectangle 52"/>
          <p:cNvSpPr>
            <a:spLocks noChangeArrowheads="1"/>
          </p:cNvSpPr>
          <p:nvPr/>
        </p:nvSpPr>
        <p:spPr bwMode="auto">
          <a:xfrm>
            <a:off x="7653338" y="2598738"/>
            <a:ext cx="45085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93" name="Rectangle 53"/>
          <p:cNvSpPr>
            <a:spLocks noChangeArrowheads="1"/>
          </p:cNvSpPr>
          <p:nvPr/>
        </p:nvSpPr>
        <p:spPr bwMode="auto">
          <a:xfrm>
            <a:off x="7215188" y="2598738"/>
            <a:ext cx="45085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94" name="Rectangle 54"/>
          <p:cNvSpPr>
            <a:spLocks noChangeArrowheads="1"/>
          </p:cNvSpPr>
          <p:nvPr/>
        </p:nvSpPr>
        <p:spPr bwMode="auto">
          <a:xfrm>
            <a:off x="6777038" y="2598738"/>
            <a:ext cx="45085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95" name="Rectangle 55"/>
          <p:cNvSpPr>
            <a:spLocks noChangeArrowheads="1"/>
          </p:cNvSpPr>
          <p:nvPr/>
        </p:nvSpPr>
        <p:spPr bwMode="auto">
          <a:xfrm>
            <a:off x="6338888" y="2598738"/>
            <a:ext cx="45085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96" name="Rectangle 56"/>
          <p:cNvSpPr>
            <a:spLocks noChangeArrowheads="1"/>
          </p:cNvSpPr>
          <p:nvPr/>
        </p:nvSpPr>
        <p:spPr bwMode="auto">
          <a:xfrm>
            <a:off x="5900738" y="2598738"/>
            <a:ext cx="45085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97" name="Rectangle 57"/>
          <p:cNvSpPr>
            <a:spLocks noChangeArrowheads="1"/>
          </p:cNvSpPr>
          <p:nvPr/>
        </p:nvSpPr>
        <p:spPr bwMode="auto">
          <a:xfrm>
            <a:off x="5462588" y="2598738"/>
            <a:ext cx="45085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498" name="Rectangle 58"/>
          <p:cNvSpPr>
            <a:spLocks noChangeArrowheads="1"/>
          </p:cNvSpPr>
          <p:nvPr/>
        </p:nvSpPr>
        <p:spPr bwMode="auto">
          <a:xfrm>
            <a:off x="5024438" y="2598738"/>
            <a:ext cx="450850" cy="407987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61499" name="Rectangle 59"/>
          <p:cNvSpPr>
            <a:spLocks noChangeArrowheads="1"/>
          </p:cNvSpPr>
          <p:nvPr/>
        </p:nvSpPr>
        <p:spPr bwMode="auto">
          <a:xfrm>
            <a:off x="8091488" y="2203450"/>
            <a:ext cx="450850" cy="407988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61500" name="Rectangle 60"/>
          <p:cNvSpPr>
            <a:spLocks noChangeArrowheads="1"/>
          </p:cNvSpPr>
          <p:nvPr/>
        </p:nvSpPr>
        <p:spPr bwMode="auto">
          <a:xfrm>
            <a:off x="7653338" y="2203450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501" name="Rectangle 61"/>
          <p:cNvSpPr>
            <a:spLocks noChangeArrowheads="1"/>
          </p:cNvSpPr>
          <p:nvPr/>
        </p:nvSpPr>
        <p:spPr bwMode="auto">
          <a:xfrm>
            <a:off x="7215188" y="2203450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502" name="Rectangle 62"/>
          <p:cNvSpPr>
            <a:spLocks noChangeArrowheads="1"/>
          </p:cNvSpPr>
          <p:nvPr/>
        </p:nvSpPr>
        <p:spPr bwMode="auto">
          <a:xfrm>
            <a:off x="6777038" y="2203450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503" name="Rectangle 63"/>
          <p:cNvSpPr>
            <a:spLocks noChangeArrowheads="1"/>
          </p:cNvSpPr>
          <p:nvPr/>
        </p:nvSpPr>
        <p:spPr bwMode="auto">
          <a:xfrm>
            <a:off x="6338888" y="2203450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504" name="Rectangle 64"/>
          <p:cNvSpPr>
            <a:spLocks noChangeArrowheads="1"/>
          </p:cNvSpPr>
          <p:nvPr/>
        </p:nvSpPr>
        <p:spPr bwMode="auto">
          <a:xfrm>
            <a:off x="5900738" y="2203450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505" name="Rectangle 65"/>
          <p:cNvSpPr>
            <a:spLocks noChangeArrowheads="1"/>
          </p:cNvSpPr>
          <p:nvPr/>
        </p:nvSpPr>
        <p:spPr bwMode="auto">
          <a:xfrm>
            <a:off x="5462588" y="2203450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506" name="Rectangle 66"/>
          <p:cNvSpPr>
            <a:spLocks noChangeArrowheads="1"/>
          </p:cNvSpPr>
          <p:nvPr/>
        </p:nvSpPr>
        <p:spPr bwMode="auto">
          <a:xfrm>
            <a:off x="5024438" y="2203450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1507" name="Line 67"/>
          <p:cNvSpPr>
            <a:spLocks noChangeShapeType="1"/>
          </p:cNvSpPr>
          <p:nvPr/>
        </p:nvSpPr>
        <p:spPr bwMode="auto">
          <a:xfrm>
            <a:off x="5030788" y="2209800"/>
            <a:ext cx="3505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8" name="Line 68"/>
          <p:cNvSpPr>
            <a:spLocks noChangeShapeType="1"/>
          </p:cNvSpPr>
          <p:nvPr/>
        </p:nvSpPr>
        <p:spPr bwMode="auto">
          <a:xfrm>
            <a:off x="5030788" y="5373688"/>
            <a:ext cx="3505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9" name="Line 69"/>
          <p:cNvSpPr>
            <a:spLocks noChangeShapeType="1"/>
          </p:cNvSpPr>
          <p:nvPr/>
        </p:nvSpPr>
        <p:spPr bwMode="auto">
          <a:xfrm>
            <a:off x="5030788" y="2209800"/>
            <a:ext cx="0" cy="31638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0" name="Line 70"/>
          <p:cNvSpPr>
            <a:spLocks noChangeShapeType="1"/>
          </p:cNvSpPr>
          <p:nvPr/>
        </p:nvSpPr>
        <p:spPr bwMode="auto">
          <a:xfrm>
            <a:off x="8535988" y="2209800"/>
            <a:ext cx="0" cy="31638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1" name="Line 71"/>
          <p:cNvSpPr>
            <a:spLocks noChangeShapeType="1"/>
          </p:cNvSpPr>
          <p:nvPr/>
        </p:nvSpPr>
        <p:spPr bwMode="auto">
          <a:xfrm>
            <a:off x="5030788" y="2605088"/>
            <a:ext cx="3505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2" name="Line 72"/>
          <p:cNvSpPr>
            <a:spLocks noChangeShapeType="1"/>
          </p:cNvSpPr>
          <p:nvPr/>
        </p:nvSpPr>
        <p:spPr bwMode="auto">
          <a:xfrm>
            <a:off x="5468938" y="2209800"/>
            <a:ext cx="0" cy="31638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3" name="Line 73"/>
          <p:cNvSpPr>
            <a:spLocks noChangeShapeType="1"/>
          </p:cNvSpPr>
          <p:nvPr/>
        </p:nvSpPr>
        <p:spPr bwMode="auto">
          <a:xfrm>
            <a:off x="5907088" y="2209800"/>
            <a:ext cx="0" cy="31638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4" name="Line 74"/>
          <p:cNvSpPr>
            <a:spLocks noChangeShapeType="1"/>
          </p:cNvSpPr>
          <p:nvPr/>
        </p:nvSpPr>
        <p:spPr bwMode="auto">
          <a:xfrm>
            <a:off x="6345238" y="2209800"/>
            <a:ext cx="0" cy="31638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5" name="Line 75"/>
          <p:cNvSpPr>
            <a:spLocks noChangeShapeType="1"/>
          </p:cNvSpPr>
          <p:nvPr/>
        </p:nvSpPr>
        <p:spPr bwMode="auto">
          <a:xfrm>
            <a:off x="6783388" y="2209800"/>
            <a:ext cx="0" cy="31638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6" name="Line 76"/>
          <p:cNvSpPr>
            <a:spLocks noChangeShapeType="1"/>
          </p:cNvSpPr>
          <p:nvPr/>
        </p:nvSpPr>
        <p:spPr bwMode="auto">
          <a:xfrm>
            <a:off x="7221538" y="2209800"/>
            <a:ext cx="0" cy="31638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7" name="Line 77"/>
          <p:cNvSpPr>
            <a:spLocks noChangeShapeType="1"/>
          </p:cNvSpPr>
          <p:nvPr/>
        </p:nvSpPr>
        <p:spPr bwMode="auto">
          <a:xfrm>
            <a:off x="7659688" y="2209800"/>
            <a:ext cx="0" cy="31638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8" name="Line 78"/>
          <p:cNvSpPr>
            <a:spLocks noChangeShapeType="1"/>
          </p:cNvSpPr>
          <p:nvPr/>
        </p:nvSpPr>
        <p:spPr bwMode="auto">
          <a:xfrm>
            <a:off x="8097838" y="2209800"/>
            <a:ext cx="0" cy="31638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9" name="Line 79"/>
          <p:cNvSpPr>
            <a:spLocks noChangeShapeType="1"/>
          </p:cNvSpPr>
          <p:nvPr/>
        </p:nvSpPr>
        <p:spPr bwMode="auto">
          <a:xfrm>
            <a:off x="5030788" y="3000375"/>
            <a:ext cx="3505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0" name="Line 80"/>
          <p:cNvSpPr>
            <a:spLocks noChangeShapeType="1"/>
          </p:cNvSpPr>
          <p:nvPr/>
        </p:nvSpPr>
        <p:spPr bwMode="auto">
          <a:xfrm>
            <a:off x="5030788" y="3395663"/>
            <a:ext cx="3505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1" name="Line 81"/>
          <p:cNvSpPr>
            <a:spLocks noChangeShapeType="1"/>
          </p:cNvSpPr>
          <p:nvPr/>
        </p:nvSpPr>
        <p:spPr bwMode="auto">
          <a:xfrm>
            <a:off x="5030788" y="3792538"/>
            <a:ext cx="3505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2" name="Line 82"/>
          <p:cNvSpPr>
            <a:spLocks noChangeShapeType="1"/>
          </p:cNvSpPr>
          <p:nvPr/>
        </p:nvSpPr>
        <p:spPr bwMode="auto">
          <a:xfrm>
            <a:off x="5030788" y="4187825"/>
            <a:ext cx="3505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3" name="Line 83"/>
          <p:cNvSpPr>
            <a:spLocks noChangeShapeType="1"/>
          </p:cNvSpPr>
          <p:nvPr/>
        </p:nvSpPr>
        <p:spPr bwMode="auto">
          <a:xfrm>
            <a:off x="5030788" y="4583113"/>
            <a:ext cx="3505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4" name="Line 84"/>
          <p:cNvSpPr>
            <a:spLocks noChangeShapeType="1"/>
          </p:cNvSpPr>
          <p:nvPr/>
        </p:nvSpPr>
        <p:spPr bwMode="auto">
          <a:xfrm>
            <a:off x="5030788" y="4978400"/>
            <a:ext cx="3505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5" name="Rectangle 85"/>
          <p:cNvSpPr>
            <a:spLocks noChangeArrowheads="1"/>
          </p:cNvSpPr>
          <p:nvPr/>
        </p:nvSpPr>
        <p:spPr bwMode="auto">
          <a:xfrm>
            <a:off x="304800" y="1658044"/>
            <a:ext cx="4419600" cy="147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We need a scheme to denote the board’s position at any given time </a:t>
            </a:r>
          </a:p>
        </p:txBody>
      </p:sp>
      <p:sp>
        <p:nvSpPr>
          <p:cNvPr id="61526" name="Rectangle 86"/>
          <p:cNvSpPr>
            <a:spLocks noChangeArrowheads="1"/>
          </p:cNvSpPr>
          <p:nvPr/>
        </p:nvSpPr>
        <p:spPr bwMode="auto">
          <a:xfrm>
            <a:off x="984250" y="3879850"/>
            <a:ext cx="2755900" cy="4841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3000" b="1">
                <a:solidFill>
                  <a:schemeClr val="bg1"/>
                </a:solidFill>
              </a:rPr>
              <a:t>2 6 8 3 4 5 3 1</a:t>
            </a:r>
          </a:p>
        </p:txBody>
      </p:sp>
    </p:spTree>
    <p:extLst>
      <p:ext uri="{BB962C8B-B14F-4D97-AF65-F5344CB8AC3E}">
        <p14:creationId xmlns:p14="http://schemas.microsoft.com/office/powerpoint/2010/main" val="3977189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defTabSz="457200"/>
            <a:r>
              <a:rPr lang="en-US" sz="5000" b="1" dirty="0">
                <a:solidFill>
                  <a:srgbClr val="FFFF00"/>
                </a:solidFill>
                <a:latin typeface="Arial Black" panose="020B0A04020102020204" pitchFamily="34" charset="0"/>
              </a:rPr>
              <a:t>Fitness Function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1313" indent="-341313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</a:rPr>
              <a:t>Now we need a fitness function, a function by which we can tell which board position is nearer to our goal</a:t>
            </a:r>
          </a:p>
          <a:p>
            <a:pPr marL="341313" indent="-341313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</a:rPr>
              <a:t>Define a method to rate board positions. </a:t>
            </a:r>
          </a:p>
          <a:p>
            <a:pPr marL="341313" indent="-341313" defTabSz="4572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</a:rPr>
              <a:t>E.g. count the number of Queens that do not attack others </a:t>
            </a:r>
          </a:p>
        </p:txBody>
      </p:sp>
    </p:spTree>
    <p:extLst>
      <p:ext uri="{BB962C8B-B14F-4D97-AF65-F5344CB8AC3E}">
        <p14:creationId xmlns:p14="http://schemas.microsoft.com/office/powerpoint/2010/main" val="501109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defTabSz="457200"/>
            <a:r>
              <a:rPr lang="en-US" sz="5000" b="1" dirty="0">
                <a:solidFill>
                  <a:srgbClr val="FFFF00"/>
                </a:solidFill>
                <a:latin typeface="Arial Black" panose="020B0A04020102020204" pitchFamily="34" charset="0"/>
              </a:rPr>
              <a:t>Fitness Function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600200"/>
            <a:ext cx="8839200" cy="4800600"/>
          </a:xfrm>
          <a:noFill/>
          <a:ln/>
        </p:spPr>
        <p:txBody>
          <a:bodyPr/>
          <a:lstStyle/>
          <a:p>
            <a:pPr defTabSz="457200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Fitness Function: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Q1 can attack NONE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Q2 can attack NONE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Q3 can attack Q6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Q4 can attack Q5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Q5 can attack Q4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Q6 can attack Q5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Q7 can attack Q4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Q8 can attack Q5</a:t>
            </a:r>
          </a:p>
          <a:p>
            <a:pPr defTabSz="457200">
              <a:lnSpc>
                <a:spcPct val="90000"/>
              </a:lnSpc>
              <a:buFontTx/>
              <a:buNone/>
            </a:pP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defTabSz="457200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FF00"/>
                </a:solidFill>
                <a:latin typeface="Verdana" panose="020B0604030504040204" pitchFamily="34" charset="0"/>
              </a:rPr>
              <a:t>Fitness = No of. Queens that can attack none (Fitness = 2)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8175625" y="4362450"/>
            <a:ext cx="517525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7670800" y="4362450"/>
            <a:ext cx="517525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7165975" y="4362450"/>
            <a:ext cx="517525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6661150" y="4362450"/>
            <a:ext cx="517525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6156325" y="4362450"/>
            <a:ext cx="517525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5651500" y="4362450"/>
            <a:ext cx="517525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Q3</a:t>
            </a:r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5146675" y="4362450"/>
            <a:ext cx="517525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47" name="Rectangle 11"/>
          <p:cNvSpPr>
            <a:spLocks noChangeArrowheads="1"/>
          </p:cNvSpPr>
          <p:nvPr/>
        </p:nvSpPr>
        <p:spPr bwMode="auto">
          <a:xfrm>
            <a:off x="4641850" y="4362450"/>
            <a:ext cx="517525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48" name="Rectangle 12"/>
          <p:cNvSpPr>
            <a:spLocks noChangeArrowheads="1"/>
          </p:cNvSpPr>
          <p:nvPr/>
        </p:nvSpPr>
        <p:spPr bwMode="auto">
          <a:xfrm>
            <a:off x="8175625" y="3967163"/>
            <a:ext cx="517525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49" name="Rectangle 13"/>
          <p:cNvSpPr>
            <a:spLocks noChangeArrowheads="1"/>
          </p:cNvSpPr>
          <p:nvPr/>
        </p:nvSpPr>
        <p:spPr bwMode="auto">
          <a:xfrm>
            <a:off x="7670800" y="3967163"/>
            <a:ext cx="517525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50" name="Rectangle 14"/>
          <p:cNvSpPr>
            <a:spLocks noChangeArrowheads="1"/>
          </p:cNvSpPr>
          <p:nvPr/>
        </p:nvSpPr>
        <p:spPr bwMode="auto">
          <a:xfrm>
            <a:off x="7165975" y="3967163"/>
            <a:ext cx="517525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51" name="Rectangle 15"/>
          <p:cNvSpPr>
            <a:spLocks noChangeArrowheads="1"/>
          </p:cNvSpPr>
          <p:nvPr/>
        </p:nvSpPr>
        <p:spPr bwMode="auto">
          <a:xfrm>
            <a:off x="6661150" y="3967163"/>
            <a:ext cx="517525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52" name="Rectangle 16"/>
          <p:cNvSpPr>
            <a:spLocks noChangeArrowheads="1"/>
          </p:cNvSpPr>
          <p:nvPr/>
        </p:nvSpPr>
        <p:spPr bwMode="auto">
          <a:xfrm>
            <a:off x="6156325" y="3967163"/>
            <a:ext cx="517525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53" name="Rectangle 17"/>
          <p:cNvSpPr>
            <a:spLocks noChangeArrowheads="1"/>
          </p:cNvSpPr>
          <p:nvPr/>
        </p:nvSpPr>
        <p:spPr bwMode="auto">
          <a:xfrm>
            <a:off x="5651500" y="3967163"/>
            <a:ext cx="517525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54" name="Rectangle 18"/>
          <p:cNvSpPr>
            <a:spLocks noChangeArrowheads="1"/>
          </p:cNvSpPr>
          <p:nvPr/>
        </p:nvSpPr>
        <p:spPr bwMode="auto">
          <a:xfrm>
            <a:off x="5146675" y="3967163"/>
            <a:ext cx="517525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55" name="Rectangle 19"/>
          <p:cNvSpPr>
            <a:spLocks noChangeArrowheads="1"/>
          </p:cNvSpPr>
          <p:nvPr/>
        </p:nvSpPr>
        <p:spPr bwMode="auto">
          <a:xfrm>
            <a:off x="4641850" y="3967163"/>
            <a:ext cx="517525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56" name="Rectangle 20"/>
          <p:cNvSpPr>
            <a:spLocks noChangeArrowheads="1"/>
          </p:cNvSpPr>
          <p:nvPr/>
        </p:nvSpPr>
        <p:spPr bwMode="auto">
          <a:xfrm>
            <a:off x="8175625" y="3571875"/>
            <a:ext cx="517525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57" name="Rectangle 21"/>
          <p:cNvSpPr>
            <a:spLocks noChangeArrowheads="1"/>
          </p:cNvSpPr>
          <p:nvPr/>
        </p:nvSpPr>
        <p:spPr bwMode="auto">
          <a:xfrm>
            <a:off x="7670800" y="3571875"/>
            <a:ext cx="517525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58" name="Rectangle 22"/>
          <p:cNvSpPr>
            <a:spLocks noChangeArrowheads="1"/>
          </p:cNvSpPr>
          <p:nvPr/>
        </p:nvSpPr>
        <p:spPr bwMode="auto">
          <a:xfrm>
            <a:off x="7165975" y="3571875"/>
            <a:ext cx="517525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59" name="Rectangle 23"/>
          <p:cNvSpPr>
            <a:spLocks noChangeArrowheads="1"/>
          </p:cNvSpPr>
          <p:nvPr/>
        </p:nvSpPr>
        <p:spPr bwMode="auto">
          <a:xfrm>
            <a:off x="6661150" y="3571875"/>
            <a:ext cx="517525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60" name="Rectangle 24"/>
          <p:cNvSpPr>
            <a:spLocks noChangeArrowheads="1"/>
          </p:cNvSpPr>
          <p:nvPr/>
        </p:nvSpPr>
        <p:spPr bwMode="auto">
          <a:xfrm>
            <a:off x="6156325" y="3571875"/>
            <a:ext cx="517525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61" name="Rectangle 25"/>
          <p:cNvSpPr>
            <a:spLocks noChangeArrowheads="1"/>
          </p:cNvSpPr>
          <p:nvPr/>
        </p:nvSpPr>
        <p:spPr bwMode="auto">
          <a:xfrm>
            <a:off x="5651500" y="3571875"/>
            <a:ext cx="517525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62" name="Rectangle 26"/>
          <p:cNvSpPr>
            <a:spLocks noChangeArrowheads="1"/>
          </p:cNvSpPr>
          <p:nvPr/>
        </p:nvSpPr>
        <p:spPr bwMode="auto">
          <a:xfrm>
            <a:off x="5146675" y="3571875"/>
            <a:ext cx="517525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Q2</a:t>
            </a:r>
          </a:p>
        </p:txBody>
      </p:sp>
      <p:sp>
        <p:nvSpPr>
          <p:cNvPr id="65563" name="Rectangle 27"/>
          <p:cNvSpPr>
            <a:spLocks noChangeArrowheads="1"/>
          </p:cNvSpPr>
          <p:nvPr/>
        </p:nvSpPr>
        <p:spPr bwMode="auto">
          <a:xfrm>
            <a:off x="4641850" y="3571875"/>
            <a:ext cx="517525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64" name="Rectangle 28"/>
          <p:cNvSpPr>
            <a:spLocks noChangeArrowheads="1"/>
          </p:cNvSpPr>
          <p:nvPr/>
        </p:nvSpPr>
        <p:spPr bwMode="auto">
          <a:xfrm>
            <a:off x="8175625" y="3176588"/>
            <a:ext cx="517525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65" name="Rectangle 29"/>
          <p:cNvSpPr>
            <a:spLocks noChangeArrowheads="1"/>
          </p:cNvSpPr>
          <p:nvPr/>
        </p:nvSpPr>
        <p:spPr bwMode="auto">
          <a:xfrm>
            <a:off x="7670800" y="3176588"/>
            <a:ext cx="517525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66" name="Rectangle 30"/>
          <p:cNvSpPr>
            <a:spLocks noChangeArrowheads="1"/>
          </p:cNvSpPr>
          <p:nvPr/>
        </p:nvSpPr>
        <p:spPr bwMode="auto">
          <a:xfrm>
            <a:off x="7165975" y="3176588"/>
            <a:ext cx="517525" cy="407987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Q6</a:t>
            </a:r>
          </a:p>
        </p:txBody>
      </p:sp>
      <p:sp>
        <p:nvSpPr>
          <p:cNvPr id="65567" name="Rectangle 31"/>
          <p:cNvSpPr>
            <a:spLocks noChangeArrowheads="1"/>
          </p:cNvSpPr>
          <p:nvPr/>
        </p:nvSpPr>
        <p:spPr bwMode="auto">
          <a:xfrm>
            <a:off x="6661150" y="3176588"/>
            <a:ext cx="517525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68" name="Rectangle 32"/>
          <p:cNvSpPr>
            <a:spLocks noChangeArrowheads="1"/>
          </p:cNvSpPr>
          <p:nvPr/>
        </p:nvSpPr>
        <p:spPr bwMode="auto">
          <a:xfrm>
            <a:off x="6156325" y="3176588"/>
            <a:ext cx="517525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69" name="Rectangle 33"/>
          <p:cNvSpPr>
            <a:spLocks noChangeArrowheads="1"/>
          </p:cNvSpPr>
          <p:nvPr/>
        </p:nvSpPr>
        <p:spPr bwMode="auto">
          <a:xfrm>
            <a:off x="5651500" y="3176588"/>
            <a:ext cx="517525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70" name="Rectangle 34"/>
          <p:cNvSpPr>
            <a:spLocks noChangeArrowheads="1"/>
          </p:cNvSpPr>
          <p:nvPr/>
        </p:nvSpPr>
        <p:spPr bwMode="auto">
          <a:xfrm>
            <a:off x="5146675" y="3176588"/>
            <a:ext cx="517525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71" name="Rectangle 35"/>
          <p:cNvSpPr>
            <a:spLocks noChangeArrowheads="1"/>
          </p:cNvSpPr>
          <p:nvPr/>
        </p:nvSpPr>
        <p:spPr bwMode="auto">
          <a:xfrm>
            <a:off x="4641850" y="3176588"/>
            <a:ext cx="517525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72" name="Rectangle 36"/>
          <p:cNvSpPr>
            <a:spLocks noChangeArrowheads="1"/>
          </p:cNvSpPr>
          <p:nvPr/>
        </p:nvSpPr>
        <p:spPr bwMode="auto">
          <a:xfrm>
            <a:off x="8175625" y="2779713"/>
            <a:ext cx="517525" cy="4095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73" name="Rectangle 37"/>
          <p:cNvSpPr>
            <a:spLocks noChangeArrowheads="1"/>
          </p:cNvSpPr>
          <p:nvPr/>
        </p:nvSpPr>
        <p:spPr bwMode="auto">
          <a:xfrm>
            <a:off x="7670800" y="2779713"/>
            <a:ext cx="517525" cy="4095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74" name="Rectangle 38"/>
          <p:cNvSpPr>
            <a:spLocks noChangeArrowheads="1"/>
          </p:cNvSpPr>
          <p:nvPr/>
        </p:nvSpPr>
        <p:spPr bwMode="auto">
          <a:xfrm>
            <a:off x="7165975" y="2779713"/>
            <a:ext cx="517525" cy="4095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75" name="Rectangle 39"/>
          <p:cNvSpPr>
            <a:spLocks noChangeArrowheads="1"/>
          </p:cNvSpPr>
          <p:nvPr/>
        </p:nvSpPr>
        <p:spPr bwMode="auto">
          <a:xfrm>
            <a:off x="6661150" y="2779713"/>
            <a:ext cx="517525" cy="40957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Q5</a:t>
            </a:r>
          </a:p>
        </p:txBody>
      </p:sp>
      <p:sp>
        <p:nvSpPr>
          <p:cNvPr id="65576" name="Rectangle 40"/>
          <p:cNvSpPr>
            <a:spLocks noChangeArrowheads="1"/>
          </p:cNvSpPr>
          <p:nvPr/>
        </p:nvSpPr>
        <p:spPr bwMode="auto">
          <a:xfrm>
            <a:off x="6156325" y="2779713"/>
            <a:ext cx="517525" cy="4095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77" name="Rectangle 41"/>
          <p:cNvSpPr>
            <a:spLocks noChangeArrowheads="1"/>
          </p:cNvSpPr>
          <p:nvPr/>
        </p:nvSpPr>
        <p:spPr bwMode="auto">
          <a:xfrm>
            <a:off x="5651500" y="2779713"/>
            <a:ext cx="517525" cy="4095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78" name="Rectangle 42"/>
          <p:cNvSpPr>
            <a:spLocks noChangeArrowheads="1"/>
          </p:cNvSpPr>
          <p:nvPr/>
        </p:nvSpPr>
        <p:spPr bwMode="auto">
          <a:xfrm>
            <a:off x="5146675" y="2779713"/>
            <a:ext cx="517525" cy="4095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79" name="Rectangle 43"/>
          <p:cNvSpPr>
            <a:spLocks noChangeArrowheads="1"/>
          </p:cNvSpPr>
          <p:nvPr/>
        </p:nvSpPr>
        <p:spPr bwMode="auto">
          <a:xfrm>
            <a:off x="4641850" y="2779713"/>
            <a:ext cx="517525" cy="4095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80" name="Rectangle 44"/>
          <p:cNvSpPr>
            <a:spLocks noChangeArrowheads="1"/>
          </p:cNvSpPr>
          <p:nvPr/>
        </p:nvSpPr>
        <p:spPr bwMode="auto">
          <a:xfrm>
            <a:off x="8175625" y="2384425"/>
            <a:ext cx="517525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81" name="Rectangle 45"/>
          <p:cNvSpPr>
            <a:spLocks noChangeArrowheads="1"/>
          </p:cNvSpPr>
          <p:nvPr/>
        </p:nvSpPr>
        <p:spPr bwMode="auto">
          <a:xfrm>
            <a:off x="7670800" y="2384425"/>
            <a:ext cx="517525" cy="407988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Q7</a:t>
            </a:r>
          </a:p>
        </p:txBody>
      </p:sp>
      <p:sp>
        <p:nvSpPr>
          <p:cNvPr id="65582" name="Rectangle 46"/>
          <p:cNvSpPr>
            <a:spLocks noChangeArrowheads="1"/>
          </p:cNvSpPr>
          <p:nvPr/>
        </p:nvSpPr>
        <p:spPr bwMode="auto">
          <a:xfrm>
            <a:off x="7165975" y="2384425"/>
            <a:ext cx="517525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83" name="Rectangle 47"/>
          <p:cNvSpPr>
            <a:spLocks noChangeArrowheads="1"/>
          </p:cNvSpPr>
          <p:nvPr/>
        </p:nvSpPr>
        <p:spPr bwMode="auto">
          <a:xfrm>
            <a:off x="6661150" y="2384425"/>
            <a:ext cx="517525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84" name="Rectangle 48"/>
          <p:cNvSpPr>
            <a:spLocks noChangeArrowheads="1"/>
          </p:cNvSpPr>
          <p:nvPr/>
        </p:nvSpPr>
        <p:spPr bwMode="auto">
          <a:xfrm>
            <a:off x="6156325" y="2384425"/>
            <a:ext cx="517525" cy="407988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Q4</a:t>
            </a:r>
          </a:p>
        </p:txBody>
      </p:sp>
      <p:sp>
        <p:nvSpPr>
          <p:cNvPr id="65585" name="Rectangle 49"/>
          <p:cNvSpPr>
            <a:spLocks noChangeArrowheads="1"/>
          </p:cNvSpPr>
          <p:nvPr/>
        </p:nvSpPr>
        <p:spPr bwMode="auto">
          <a:xfrm>
            <a:off x="5651500" y="2384425"/>
            <a:ext cx="517525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86" name="Rectangle 50"/>
          <p:cNvSpPr>
            <a:spLocks noChangeArrowheads="1"/>
          </p:cNvSpPr>
          <p:nvPr/>
        </p:nvSpPr>
        <p:spPr bwMode="auto">
          <a:xfrm>
            <a:off x="5146675" y="2384425"/>
            <a:ext cx="517525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87" name="Rectangle 51"/>
          <p:cNvSpPr>
            <a:spLocks noChangeArrowheads="1"/>
          </p:cNvSpPr>
          <p:nvPr/>
        </p:nvSpPr>
        <p:spPr bwMode="auto">
          <a:xfrm>
            <a:off x="4641850" y="2384425"/>
            <a:ext cx="517525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88" name="Rectangle 52"/>
          <p:cNvSpPr>
            <a:spLocks noChangeArrowheads="1"/>
          </p:cNvSpPr>
          <p:nvPr/>
        </p:nvSpPr>
        <p:spPr bwMode="auto">
          <a:xfrm>
            <a:off x="8175625" y="1989138"/>
            <a:ext cx="517525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89" name="Rectangle 53"/>
          <p:cNvSpPr>
            <a:spLocks noChangeArrowheads="1"/>
          </p:cNvSpPr>
          <p:nvPr/>
        </p:nvSpPr>
        <p:spPr bwMode="auto">
          <a:xfrm>
            <a:off x="7670800" y="1989138"/>
            <a:ext cx="517525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90" name="Rectangle 54"/>
          <p:cNvSpPr>
            <a:spLocks noChangeArrowheads="1"/>
          </p:cNvSpPr>
          <p:nvPr/>
        </p:nvSpPr>
        <p:spPr bwMode="auto">
          <a:xfrm>
            <a:off x="7165975" y="1989138"/>
            <a:ext cx="517525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91" name="Rectangle 55"/>
          <p:cNvSpPr>
            <a:spLocks noChangeArrowheads="1"/>
          </p:cNvSpPr>
          <p:nvPr/>
        </p:nvSpPr>
        <p:spPr bwMode="auto">
          <a:xfrm>
            <a:off x="6661150" y="1989138"/>
            <a:ext cx="517525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92" name="Rectangle 56"/>
          <p:cNvSpPr>
            <a:spLocks noChangeArrowheads="1"/>
          </p:cNvSpPr>
          <p:nvPr/>
        </p:nvSpPr>
        <p:spPr bwMode="auto">
          <a:xfrm>
            <a:off x="6156325" y="1989138"/>
            <a:ext cx="517525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93" name="Rectangle 57"/>
          <p:cNvSpPr>
            <a:spLocks noChangeArrowheads="1"/>
          </p:cNvSpPr>
          <p:nvPr/>
        </p:nvSpPr>
        <p:spPr bwMode="auto">
          <a:xfrm>
            <a:off x="5651500" y="1989138"/>
            <a:ext cx="517525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94" name="Rectangle 58"/>
          <p:cNvSpPr>
            <a:spLocks noChangeArrowheads="1"/>
          </p:cNvSpPr>
          <p:nvPr/>
        </p:nvSpPr>
        <p:spPr bwMode="auto">
          <a:xfrm>
            <a:off x="5146675" y="1989138"/>
            <a:ext cx="517525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95" name="Rectangle 59"/>
          <p:cNvSpPr>
            <a:spLocks noChangeArrowheads="1"/>
          </p:cNvSpPr>
          <p:nvPr/>
        </p:nvSpPr>
        <p:spPr bwMode="auto">
          <a:xfrm>
            <a:off x="4641850" y="1989138"/>
            <a:ext cx="517525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Q1</a:t>
            </a:r>
          </a:p>
        </p:txBody>
      </p:sp>
      <p:sp>
        <p:nvSpPr>
          <p:cNvPr id="65596" name="Rectangle 60"/>
          <p:cNvSpPr>
            <a:spLocks noChangeArrowheads="1"/>
          </p:cNvSpPr>
          <p:nvPr/>
        </p:nvSpPr>
        <p:spPr bwMode="auto">
          <a:xfrm>
            <a:off x="8175625" y="1593850"/>
            <a:ext cx="517525" cy="407988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Q8</a:t>
            </a:r>
          </a:p>
        </p:txBody>
      </p:sp>
      <p:sp>
        <p:nvSpPr>
          <p:cNvPr id="65597" name="Rectangle 61"/>
          <p:cNvSpPr>
            <a:spLocks noChangeArrowheads="1"/>
          </p:cNvSpPr>
          <p:nvPr/>
        </p:nvSpPr>
        <p:spPr bwMode="auto">
          <a:xfrm>
            <a:off x="7670800" y="1593850"/>
            <a:ext cx="517525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98" name="Rectangle 62"/>
          <p:cNvSpPr>
            <a:spLocks noChangeArrowheads="1"/>
          </p:cNvSpPr>
          <p:nvPr/>
        </p:nvSpPr>
        <p:spPr bwMode="auto">
          <a:xfrm>
            <a:off x="7165975" y="1593850"/>
            <a:ext cx="517525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599" name="Rectangle 63"/>
          <p:cNvSpPr>
            <a:spLocks noChangeArrowheads="1"/>
          </p:cNvSpPr>
          <p:nvPr/>
        </p:nvSpPr>
        <p:spPr bwMode="auto">
          <a:xfrm>
            <a:off x="6661150" y="1593850"/>
            <a:ext cx="517525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600" name="Rectangle 64"/>
          <p:cNvSpPr>
            <a:spLocks noChangeArrowheads="1"/>
          </p:cNvSpPr>
          <p:nvPr/>
        </p:nvSpPr>
        <p:spPr bwMode="auto">
          <a:xfrm>
            <a:off x="6156325" y="1593850"/>
            <a:ext cx="517525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601" name="Rectangle 65"/>
          <p:cNvSpPr>
            <a:spLocks noChangeArrowheads="1"/>
          </p:cNvSpPr>
          <p:nvPr/>
        </p:nvSpPr>
        <p:spPr bwMode="auto">
          <a:xfrm>
            <a:off x="5651500" y="1593850"/>
            <a:ext cx="517525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602" name="Rectangle 66"/>
          <p:cNvSpPr>
            <a:spLocks noChangeArrowheads="1"/>
          </p:cNvSpPr>
          <p:nvPr/>
        </p:nvSpPr>
        <p:spPr bwMode="auto">
          <a:xfrm>
            <a:off x="5146675" y="1593850"/>
            <a:ext cx="517525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603" name="Rectangle 67"/>
          <p:cNvSpPr>
            <a:spLocks noChangeArrowheads="1"/>
          </p:cNvSpPr>
          <p:nvPr/>
        </p:nvSpPr>
        <p:spPr bwMode="auto">
          <a:xfrm>
            <a:off x="4641850" y="1593850"/>
            <a:ext cx="517525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65604" name="Line 68"/>
          <p:cNvSpPr>
            <a:spLocks noChangeShapeType="1"/>
          </p:cNvSpPr>
          <p:nvPr/>
        </p:nvSpPr>
        <p:spPr bwMode="auto">
          <a:xfrm>
            <a:off x="4648200" y="1600200"/>
            <a:ext cx="403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05" name="Line 69"/>
          <p:cNvSpPr>
            <a:spLocks noChangeShapeType="1"/>
          </p:cNvSpPr>
          <p:nvPr/>
        </p:nvSpPr>
        <p:spPr bwMode="auto">
          <a:xfrm>
            <a:off x="4648200" y="4764088"/>
            <a:ext cx="403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06" name="Line 70"/>
          <p:cNvSpPr>
            <a:spLocks noChangeShapeType="1"/>
          </p:cNvSpPr>
          <p:nvPr/>
        </p:nvSpPr>
        <p:spPr bwMode="auto">
          <a:xfrm>
            <a:off x="4648200" y="1600200"/>
            <a:ext cx="0" cy="31638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07" name="Line 71"/>
          <p:cNvSpPr>
            <a:spLocks noChangeShapeType="1"/>
          </p:cNvSpPr>
          <p:nvPr/>
        </p:nvSpPr>
        <p:spPr bwMode="auto">
          <a:xfrm>
            <a:off x="8686800" y="1600200"/>
            <a:ext cx="0" cy="31638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08" name="Line 72"/>
          <p:cNvSpPr>
            <a:spLocks noChangeShapeType="1"/>
          </p:cNvSpPr>
          <p:nvPr/>
        </p:nvSpPr>
        <p:spPr bwMode="auto">
          <a:xfrm>
            <a:off x="4648200" y="1995488"/>
            <a:ext cx="403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09" name="Line 73"/>
          <p:cNvSpPr>
            <a:spLocks noChangeShapeType="1"/>
          </p:cNvSpPr>
          <p:nvPr/>
        </p:nvSpPr>
        <p:spPr bwMode="auto">
          <a:xfrm>
            <a:off x="5153025" y="1600200"/>
            <a:ext cx="0" cy="31638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10" name="Line 74"/>
          <p:cNvSpPr>
            <a:spLocks noChangeShapeType="1"/>
          </p:cNvSpPr>
          <p:nvPr/>
        </p:nvSpPr>
        <p:spPr bwMode="auto">
          <a:xfrm>
            <a:off x="5657850" y="1600200"/>
            <a:ext cx="0" cy="31638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11" name="Line 75"/>
          <p:cNvSpPr>
            <a:spLocks noChangeShapeType="1"/>
          </p:cNvSpPr>
          <p:nvPr/>
        </p:nvSpPr>
        <p:spPr bwMode="auto">
          <a:xfrm>
            <a:off x="6162675" y="1600200"/>
            <a:ext cx="0" cy="31638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12" name="Line 76"/>
          <p:cNvSpPr>
            <a:spLocks noChangeShapeType="1"/>
          </p:cNvSpPr>
          <p:nvPr/>
        </p:nvSpPr>
        <p:spPr bwMode="auto">
          <a:xfrm>
            <a:off x="6667500" y="1600200"/>
            <a:ext cx="0" cy="31638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13" name="Line 77"/>
          <p:cNvSpPr>
            <a:spLocks noChangeShapeType="1"/>
          </p:cNvSpPr>
          <p:nvPr/>
        </p:nvSpPr>
        <p:spPr bwMode="auto">
          <a:xfrm>
            <a:off x="7172325" y="1600200"/>
            <a:ext cx="0" cy="31638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14" name="Line 78"/>
          <p:cNvSpPr>
            <a:spLocks noChangeShapeType="1"/>
          </p:cNvSpPr>
          <p:nvPr/>
        </p:nvSpPr>
        <p:spPr bwMode="auto">
          <a:xfrm>
            <a:off x="7677150" y="1600200"/>
            <a:ext cx="0" cy="31638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15" name="Line 79"/>
          <p:cNvSpPr>
            <a:spLocks noChangeShapeType="1"/>
          </p:cNvSpPr>
          <p:nvPr/>
        </p:nvSpPr>
        <p:spPr bwMode="auto">
          <a:xfrm>
            <a:off x="8181975" y="1600200"/>
            <a:ext cx="0" cy="31638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16" name="Line 80"/>
          <p:cNvSpPr>
            <a:spLocks noChangeShapeType="1"/>
          </p:cNvSpPr>
          <p:nvPr/>
        </p:nvSpPr>
        <p:spPr bwMode="auto">
          <a:xfrm>
            <a:off x="4648200" y="2390775"/>
            <a:ext cx="403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17" name="Line 81"/>
          <p:cNvSpPr>
            <a:spLocks noChangeShapeType="1"/>
          </p:cNvSpPr>
          <p:nvPr/>
        </p:nvSpPr>
        <p:spPr bwMode="auto">
          <a:xfrm>
            <a:off x="4648200" y="2786063"/>
            <a:ext cx="403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18" name="Line 82"/>
          <p:cNvSpPr>
            <a:spLocks noChangeShapeType="1"/>
          </p:cNvSpPr>
          <p:nvPr/>
        </p:nvSpPr>
        <p:spPr bwMode="auto">
          <a:xfrm>
            <a:off x="4648200" y="3182938"/>
            <a:ext cx="403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19" name="Line 83"/>
          <p:cNvSpPr>
            <a:spLocks noChangeShapeType="1"/>
          </p:cNvSpPr>
          <p:nvPr/>
        </p:nvSpPr>
        <p:spPr bwMode="auto">
          <a:xfrm>
            <a:off x="4648200" y="3578225"/>
            <a:ext cx="403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20" name="Line 84"/>
          <p:cNvSpPr>
            <a:spLocks noChangeShapeType="1"/>
          </p:cNvSpPr>
          <p:nvPr/>
        </p:nvSpPr>
        <p:spPr bwMode="auto">
          <a:xfrm>
            <a:off x="4648200" y="3973513"/>
            <a:ext cx="403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21" name="Line 85"/>
          <p:cNvSpPr>
            <a:spLocks noChangeShapeType="1"/>
          </p:cNvSpPr>
          <p:nvPr/>
        </p:nvSpPr>
        <p:spPr bwMode="auto">
          <a:xfrm>
            <a:off x="4648200" y="4368800"/>
            <a:ext cx="403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72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defTabSz="457200"/>
            <a:r>
              <a:rPr lang="en-US" sz="5000" b="1">
                <a:solidFill>
                  <a:srgbClr val="FFFF00"/>
                </a:solidFill>
                <a:latin typeface="Arial Black" panose="020B0A04020102020204" pitchFamily="34" charset="0"/>
              </a:rPr>
              <a:t>Eight Queens Problem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124200"/>
          </a:xfrm>
          <a:noFill/>
          <a:ln/>
        </p:spPr>
        <p:txBody>
          <a:bodyPr/>
          <a:lstStyle/>
          <a:p>
            <a:pPr marL="341313" indent="-341313" defTabSz="457200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</a:rPr>
              <a:t>Choose initial population of board configurations</a:t>
            </a:r>
          </a:p>
          <a:p>
            <a:pPr marL="341313" indent="-341313" defTabSz="457200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</a:rPr>
              <a:t>Evaluate the fitness of everyone </a:t>
            </a:r>
          </a:p>
          <a:p>
            <a:pPr marL="341313" indent="-341313" defTabSz="457200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</a:rPr>
              <a:t>Choose the best individuals from the population for crossover</a:t>
            </a:r>
          </a:p>
        </p:txBody>
      </p:sp>
    </p:spTree>
    <p:extLst>
      <p:ext uri="{BB962C8B-B14F-4D97-AF65-F5344CB8AC3E}">
        <p14:creationId xmlns:p14="http://schemas.microsoft.com/office/powerpoint/2010/main" val="3898865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defTabSz="457200"/>
            <a:r>
              <a:rPr lang="en-US" sz="5000" b="1" dirty="0">
                <a:solidFill>
                  <a:srgbClr val="FFFF00"/>
                </a:solidFill>
                <a:latin typeface="Arial Black" panose="020B0A04020102020204" pitchFamily="34" charset="0"/>
              </a:rPr>
              <a:t>Example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1066800"/>
          </a:xfrm>
          <a:noFill/>
          <a:ln/>
        </p:spPr>
        <p:txBody>
          <a:bodyPr/>
          <a:lstStyle/>
          <a:p>
            <a:pPr defTabSz="457200"/>
            <a:r>
              <a:rPr lang="en-US" sz="2800" b="1">
                <a:solidFill>
                  <a:schemeClr val="bg1"/>
                </a:solidFill>
              </a:rPr>
              <a:t>Suppose the following individuals are chosen for crossover 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4051300" y="5657850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3613150" y="5657850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3175000" y="5657850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2736850" y="5657850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2298700" y="5657850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1860550" y="5657850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1422400" y="5657850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984250" y="5657850"/>
            <a:ext cx="450850" cy="407988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69644" name="Rectangle 12"/>
          <p:cNvSpPr>
            <a:spLocks noChangeArrowheads="1"/>
          </p:cNvSpPr>
          <p:nvPr/>
        </p:nvSpPr>
        <p:spPr bwMode="auto">
          <a:xfrm>
            <a:off x="4051300" y="5262563"/>
            <a:ext cx="45085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45" name="Rectangle 13"/>
          <p:cNvSpPr>
            <a:spLocks noChangeArrowheads="1"/>
          </p:cNvSpPr>
          <p:nvPr/>
        </p:nvSpPr>
        <p:spPr bwMode="auto">
          <a:xfrm>
            <a:off x="3613150" y="5262563"/>
            <a:ext cx="45085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3175000" y="5262563"/>
            <a:ext cx="45085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47" name="Rectangle 15"/>
          <p:cNvSpPr>
            <a:spLocks noChangeArrowheads="1"/>
          </p:cNvSpPr>
          <p:nvPr/>
        </p:nvSpPr>
        <p:spPr bwMode="auto">
          <a:xfrm>
            <a:off x="2736850" y="5257800"/>
            <a:ext cx="450850" cy="407988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69648" name="Rectangle 16"/>
          <p:cNvSpPr>
            <a:spLocks noChangeArrowheads="1"/>
          </p:cNvSpPr>
          <p:nvPr/>
        </p:nvSpPr>
        <p:spPr bwMode="auto">
          <a:xfrm>
            <a:off x="2298700" y="5262563"/>
            <a:ext cx="45085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49" name="Rectangle 17"/>
          <p:cNvSpPr>
            <a:spLocks noChangeArrowheads="1"/>
          </p:cNvSpPr>
          <p:nvPr/>
        </p:nvSpPr>
        <p:spPr bwMode="auto">
          <a:xfrm>
            <a:off x="1860550" y="5262563"/>
            <a:ext cx="45085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50" name="Rectangle 18"/>
          <p:cNvSpPr>
            <a:spLocks noChangeArrowheads="1"/>
          </p:cNvSpPr>
          <p:nvPr/>
        </p:nvSpPr>
        <p:spPr bwMode="auto">
          <a:xfrm>
            <a:off x="1422400" y="5262563"/>
            <a:ext cx="45085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51" name="Rectangle 19"/>
          <p:cNvSpPr>
            <a:spLocks noChangeArrowheads="1"/>
          </p:cNvSpPr>
          <p:nvPr/>
        </p:nvSpPr>
        <p:spPr bwMode="auto">
          <a:xfrm>
            <a:off x="984250" y="5262563"/>
            <a:ext cx="45085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4051300" y="4867275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53" name="Rectangle 21"/>
          <p:cNvSpPr>
            <a:spLocks noChangeArrowheads="1"/>
          </p:cNvSpPr>
          <p:nvPr/>
        </p:nvSpPr>
        <p:spPr bwMode="auto">
          <a:xfrm>
            <a:off x="3613150" y="4867275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54" name="Rectangle 22"/>
          <p:cNvSpPr>
            <a:spLocks noChangeArrowheads="1"/>
          </p:cNvSpPr>
          <p:nvPr/>
        </p:nvSpPr>
        <p:spPr bwMode="auto">
          <a:xfrm>
            <a:off x="3175000" y="4867275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55" name="Rectangle 23"/>
          <p:cNvSpPr>
            <a:spLocks noChangeArrowheads="1"/>
          </p:cNvSpPr>
          <p:nvPr/>
        </p:nvSpPr>
        <p:spPr bwMode="auto">
          <a:xfrm>
            <a:off x="2736850" y="4867275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56" name="Rectangle 24"/>
          <p:cNvSpPr>
            <a:spLocks noChangeArrowheads="1"/>
          </p:cNvSpPr>
          <p:nvPr/>
        </p:nvSpPr>
        <p:spPr bwMode="auto">
          <a:xfrm>
            <a:off x="2298700" y="4867275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57" name="Rectangle 25"/>
          <p:cNvSpPr>
            <a:spLocks noChangeArrowheads="1"/>
          </p:cNvSpPr>
          <p:nvPr/>
        </p:nvSpPr>
        <p:spPr bwMode="auto">
          <a:xfrm>
            <a:off x="1860550" y="4867275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58" name="Rectangle 26"/>
          <p:cNvSpPr>
            <a:spLocks noChangeArrowheads="1"/>
          </p:cNvSpPr>
          <p:nvPr/>
        </p:nvSpPr>
        <p:spPr bwMode="auto">
          <a:xfrm>
            <a:off x="1422400" y="4867275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59" name="Rectangle 27"/>
          <p:cNvSpPr>
            <a:spLocks noChangeArrowheads="1"/>
          </p:cNvSpPr>
          <p:nvPr/>
        </p:nvSpPr>
        <p:spPr bwMode="auto">
          <a:xfrm>
            <a:off x="984250" y="4867275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60" name="Rectangle 28"/>
          <p:cNvSpPr>
            <a:spLocks noChangeArrowheads="1"/>
          </p:cNvSpPr>
          <p:nvPr/>
        </p:nvSpPr>
        <p:spPr bwMode="auto">
          <a:xfrm>
            <a:off x="4051300" y="4471988"/>
            <a:ext cx="45085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61" name="Rectangle 29"/>
          <p:cNvSpPr>
            <a:spLocks noChangeArrowheads="1"/>
          </p:cNvSpPr>
          <p:nvPr/>
        </p:nvSpPr>
        <p:spPr bwMode="auto">
          <a:xfrm>
            <a:off x="3613150" y="4471988"/>
            <a:ext cx="45085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62" name="Rectangle 30"/>
          <p:cNvSpPr>
            <a:spLocks noChangeArrowheads="1"/>
          </p:cNvSpPr>
          <p:nvPr/>
        </p:nvSpPr>
        <p:spPr bwMode="auto">
          <a:xfrm>
            <a:off x="3175000" y="4471988"/>
            <a:ext cx="45085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63" name="Rectangle 31"/>
          <p:cNvSpPr>
            <a:spLocks noChangeArrowheads="1"/>
          </p:cNvSpPr>
          <p:nvPr/>
        </p:nvSpPr>
        <p:spPr bwMode="auto">
          <a:xfrm>
            <a:off x="2736850" y="4471988"/>
            <a:ext cx="45085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64" name="Rectangle 32"/>
          <p:cNvSpPr>
            <a:spLocks noChangeArrowheads="1"/>
          </p:cNvSpPr>
          <p:nvPr/>
        </p:nvSpPr>
        <p:spPr bwMode="auto">
          <a:xfrm>
            <a:off x="2298700" y="3276600"/>
            <a:ext cx="450850" cy="407988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69665" name="Rectangle 33"/>
          <p:cNvSpPr>
            <a:spLocks noChangeArrowheads="1"/>
          </p:cNvSpPr>
          <p:nvPr/>
        </p:nvSpPr>
        <p:spPr bwMode="auto">
          <a:xfrm>
            <a:off x="1860550" y="4471988"/>
            <a:ext cx="45085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66" name="Rectangle 34"/>
          <p:cNvSpPr>
            <a:spLocks noChangeArrowheads="1"/>
          </p:cNvSpPr>
          <p:nvPr/>
        </p:nvSpPr>
        <p:spPr bwMode="auto">
          <a:xfrm>
            <a:off x="1422400" y="4471988"/>
            <a:ext cx="45085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67" name="Rectangle 35"/>
          <p:cNvSpPr>
            <a:spLocks noChangeArrowheads="1"/>
          </p:cNvSpPr>
          <p:nvPr/>
        </p:nvSpPr>
        <p:spPr bwMode="auto">
          <a:xfrm>
            <a:off x="984250" y="4471988"/>
            <a:ext cx="45085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68" name="Rectangle 36"/>
          <p:cNvSpPr>
            <a:spLocks noChangeArrowheads="1"/>
          </p:cNvSpPr>
          <p:nvPr/>
        </p:nvSpPr>
        <p:spPr bwMode="auto">
          <a:xfrm>
            <a:off x="4051300" y="4075113"/>
            <a:ext cx="450850" cy="4095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69" name="Rectangle 37"/>
          <p:cNvSpPr>
            <a:spLocks noChangeArrowheads="1"/>
          </p:cNvSpPr>
          <p:nvPr/>
        </p:nvSpPr>
        <p:spPr bwMode="auto">
          <a:xfrm>
            <a:off x="3613150" y="3670300"/>
            <a:ext cx="450850" cy="40957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69670" name="Rectangle 38"/>
          <p:cNvSpPr>
            <a:spLocks noChangeArrowheads="1"/>
          </p:cNvSpPr>
          <p:nvPr/>
        </p:nvSpPr>
        <p:spPr bwMode="auto">
          <a:xfrm>
            <a:off x="3175000" y="4075113"/>
            <a:ext cx="450850" cy="4095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71" name="Rectangle 39"/>
          <p:cNvSpPr>
            <a:spLocks noChangeArrowheads="1"/>
          </p:cNvSpPr>
          <p:nvPr/>
        </p:nvSpPr>
        <p:spPr bwMode="auto">
          <a:xfrm>
            <a:off x="2736850" y="4075113"/>
            <a:ext cx="450850" cy="4095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72" name="Rectangle 40"/>
          <p:cNvSpPr>
            <a:spLocks noChangeArrowheads="1"/>
          </p:cNvSpPr>
          <p:nvPr/>
        </p:nvSpPr>
        <p:spPr bwMode="auto">
          <a:xfrm>
            <a:off x="2298700" y="4075113"/>
            <a:ext cx="450850" cy="4095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73" name="Rectangle 41"/>
          <p:cNvSpPr>
            <a:spLocks noChangeArrowheads="1"/>
          </p:cNvSpPr>
          <p:nvPr/>
        </p:nvSpPr>
        <p:spPr bwMode="auto">
          <a:xfrm>
            <a:off x="1860550" y="4075113"/>
            <a:ext cx="450850" cy="4095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74" name="Rectangle 42"/>
          <p:cNvSpPr>
            <a:spLocks noChangeArrowheads="1"/>
          </p:cNvSpPr>
          <p:nvPr/>
        </p:nvSpPr>
        <p:spPr bwMode="auto">
          <a:xfrm>
            <a:off x="1422400" y="4075113"/>
            <a:ext cx="450850" cy="4095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75" name="Rectangle 43"/>
          <p:cNvSpPr>
            <a:spLocks noChangeArrowheads="1"/>
          </p:cNvSpPr>
          <p:nvPr/>
        </p:nvSpPr>
        <p:spPr bwMode="auto">
          <a:xfrm>
            <a:off x="984250" y="4075113"/>
            <a:ext cx="450850" cy="4095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76" name="Rectangle 44"/>
          <p:cNvSpPr>
            <a:spLocks noChangeArrowheads="1"/>
          </p:cNvSpPr>
          <p:nvPr/>
        </p:nvSpPr>
        <p:spPr bwMode="auto">
          <a:xfrm>
            <a:off x="4051300" y="3679825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77" name="Rectangle 45"/>
          <p:cNvSpPr>
            <a:spLocks noChangeArrowheads="1"/>
          </p:cNvSpPr>
          <p:nvPr/>
        </p:nvSpPr>
        <p:spPr bwMode="auto">
          <a:xfrm>
            <a:off x="3613150" y="3679825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78" name="Rectangle 46"/>
          <p:cNvSpPr>
            <a:spLocks noChangeArrowheads="1"/>
          </p:cNvSpPr>
          <p:nvPr/>
        </p:nvSpPr>
        <p:spPr bwMode="auto">
          <a:xfrm>
            <a:off x="3175000" y="2895600"/>
            <a:ext cx="450850" cy="407988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69679" name="Rectangle 47"/>
          <p:cNvSpPr>
            <a:spLocks noChangeArrowheads="1"/>
          </p:cNvSpPr>
          <p:nvPr/>
        </p:nvSpPr>
        <p:spPr bwMode="auto">
          <a:xfrm>
            <a:off x="2736850" y="3679825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80" name="Rectangle 48"/>
          <p:cNvSpPr>
            <a:spLocks noChangeArrowheads="1"/>
          </p:cNvSpPr>
          <p:nvPr/>
        </p:nvSpPr>
        <p:spPr bwMode="auto">
          <a:xfrm>
            <a:off x="2298700" y="3679825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81" name="Rectangle 49"/>
          <p:cNvSpPr>
            <a:spLocks noChangeArrowheads="1"/>
          </p:cNvSpPr>
          <p:nvPr/>
        </p:nvSpPr>
        <p:spPr bwMode="auto">
          <a:xfrm>
            <a:off x="1860550" y="3679825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82" name="Rectangle 50"/>
          <p:cNvSpPr>
            <a:spLocks noChangeArrowheads="1"/>
          </p:cNvSpPr>
          <p:nvPr/>
        </p:nvSpPr>
        <p:spPr bwMode="auto">
          <a:xfrm>
            <a:off x="1422400" y="4468813"/>
            <a:ext cx="450850" cy="407987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69683" name="Rectangle 51"/>
          <p:cNvSpPr>
            <a:spLocks noChangeArrowheads="1"/>
          </p:cNvSpPr>
          <p:nvPr/>
        </p:nvSpPr>
        <p:spPr bwMode="auto">
          <a:xfrm>
            <a:off x="984250" y="3679825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84" name="Rectangle 52"/>
          <p:cNvSpPr>
            <a:spLocks noChangeArrowheads="1"/>
          </p:cNvSpPr>
          <p:nvPr/>
        </p:nvSpPr>
        <p:spPr bwMode="auto">
          <a:xfrm>
            <a:off x="4051300" y="3284538"/>
            <a:ext cx="45085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85" name="Rectangle 53"/>
          <p:cNvSpPr>
            <a:spLocks noChangeArrowheads="1"/>
          </p:cNvSpPr>
          <p:nvPr/>
        </p:nvSpPr>
        <p:spPr bwMode="auto">
          <a:xfrm>
            <a:off x="3613150" y="3284538"/>
            <a:ext cx="45085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86" name="Rectangle 54"/>
          <p:cNvSpPr>
            <a:spLocks noChangeArrowheads="1"/>
          </p:cNvSpPr>
          <p:nvPr/>
        </p:nvSpPr>
        <p:spPr bwMode="auto">
          <a:xfrm>
            <a:off x="3175000" y="3284538"/>
            <a:ext cx="45085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87" name="Rectangle 55"/>
          <p:cNvSpPr>
            <a:spLocks noChangeArrowheads="1"/>
          </p:cNvSpPr>
          <p:nvPr/>
        </p:nvSpPr>
        <p:spPr bwMode="auto">
          <a:xfrm>
            <a:off x="2736850" y="3284538"/>
            <a:ext cx="45085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88" name="Rectangle 56"/>
          <p:cNvSpPr>
            <a:spLocks noChangeArrowheads="1"/>
          </p:cNvSpPr>
          <p:nvPr/>
        </p:nvSpPr>
        <p:spPr bwMode="auto">
          <a:xfrm>
            <a:off x="2298700" y="3284538"/>
            <a:ext cx="45085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89" name="Rectangle 57"/>
          <p:cNvSpPr>
            <a:spLocks noChangeArrowheads="1"/>
          </p:cNvSpPr>
          <p:nvPr/>
        </p:nvSpPr>
        <p:spPr bwMode="auto">
          <a:xfrm>
            <a:off x="1860550" y="5257800"/>
            <a:ext cx="450850" cy="407988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69690" name="Rectangle 58"/>
          <p:cNvSpPr>
            <a:spLocks noChangeArrowheads="1"/>
          </p:cNvSpPr>
          <p:nvPr/>
        </p:nvSpPr>
        <p:spPr bwMode="auto">
          <a:xfrm>
            <a:off x="1422400" y="3284538"/>
            <a:ext cx="45085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91" name="Rectangle 59"/>
          <p:cNvSpPr>
            <a:spLocks noChangeArrowheads="1"/>
          </p:cNvSpPr>
          <p:nvPr/>
        </p:nvSpPr>
        <p:spPr bwMode="auto">
          <a:xfrm>
            <a:off x="984250" y="3284538"/>
            <a:ext cx="45085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92" name="Rectangle 60"/>
          <p:cNvSpPr>
            <a:spLocks noChangeArrowheads="1"/>
          </p:cNvSpPr>
          <p:nvPr/>
        </p:nvSpPr>
        <p:spPr bwMode="auto">
          <a:xfrm>
            <a:off x="4051300" y="4468813"/>
            <a:ext cx="450850" cy="407987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69693" name="Rectangle 61"/>
          <p:cNvSpPr>
            <a:spLocks noChangeArrowheads="1"/>
          </p:cNvSpPr>
          <p:nvPr/>
        </p:nvSpPr>
        <p:spPr bwMode="auto">
          <a:xfrm>
            <a:off x="3613150" y="2889250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94" name="Rectangle 62"/>
          <p:cNvSpPr>
            <a:spLocks noChangeArrowheads="1"/>
          </p:cNvSpPr>
          <p:nvPr/>
        </p:nvSpPr>
        <p:spPr bwMode="auto">
          <a:xfrm>
            <a:off x="3175000" y="2889250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95" name="Rectangle 63"/>
          <p:cNvSpPr>
            <a:spLocks noChangeArrowheads="1"/>
          </p:cNvSpPr>
          <p:nvPr/>
        </p:nvSpPr>
        <p:spPr bwMode="auto">
          <a:xfrm>
            <a:off x="2736850" y="2889250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96" name="Rectangle 64"/>
          <p:cNvSpPr>
            <a:spLocks noChangeArrowheads="1"/>
          </p:cNvSpPr>
          <p:nvPr/>
        </p:nvSpPr>
        <p:spPr bwMode="auto">
          <a:xfrm>
            <a:off x="2298700" y="2889250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97" name="Rectangle 65"/>
          <p:cNvSpPr>
            <a:spLocks noChangeArrowheads="1"/>
          </p:cNvSpPr>
          <p:nvPr/>
        </p:nvSpPr>
        <p:spPr bwMode="auto">
          <a:xfrm>
            <a:off x="1860550" y="2889250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98" name="Rectangle 66"/>
          <p:cNvSpPr>
            <a:spLocks noChangeArrowheads="1"/>
          </p:cNvSpPr>
          <p:nvPr/>
        </p:nvSpPr>
        <p:spPr bwMode="auto">
          <a:xfrm>
            <a:off x="1422400" y="2889250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699" name="Rectangle 67"/>
          <p:cNvSpPr>
            <a:spLocks noChangeArrowheads="1"/>
          </p:cNvSpPr>
          <p:nvPr/>
        </p:nvSpPr>
        <p:spPr bwMode="auto">
          <a:xfrm>
            <a:off x="984250" y="2889250"/>
            <a:ext cx="45085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00" name="Line 68"/>
          <p:cNvSpPr>
            <a:spLocks noChangeShapeType="1"/>
          </p:cNvSpPr>
          <p:nvPr/>
        </p:nvSpPr>
        <p:spPr bwMode="auto">
          <a:xfrm>
            <a:off x="990600" y="2895600"/>
            <a:ext cx="3505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1" name="Line 69"/>
          <p:cNvSpPr>
            <a:spLocks noChangeShapeType="1"/>
          </p:cNvSpPr>
          <p:nvPr/>
        </p:nvSpPr>
        <p:spPr bwMode="auto">
          <a:xfrm>
            <a:off x="990600" y="6059488"/>
            <a:ext cx="3505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2" name="Line 70"/>
          <p:cNvSpPr>
            <a:spLocks noChangeShapeType="1"/>
          </p:cNvSpPr>
          <p:nvPr/>
        </p:nvSpPr>
        <p:spPr bwMode="auto">
          <a:xfrm>
            <a:off x="990600" y="2895600"/>
            <a:ext cx="0" cy="31638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3" name="Line 71"/>
          <p:cNvSpPr>
            <a:spLocks noChangeShapeType="1"/>
          </p:cNvSpPr>
          <p:nvPr/>
        </p:nvSpPr>
        <p:spPr bwMode="auto">
          <a:xfrm>
            <a:off x="4495800" y="2895600"/>
            <a:ext cx="0" cy="31638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4" name="Line 72"/>
          <p:cNvSpPr>
            <a:spLocks noChangeShapeType="1"/>
          </p:cNvSpPr>
          <p:nvPr/>
        </p:nvSpPr>
        <p:spPr bwMode="auto">
          <a:xfrm>
            <a:off x="990600" y="3290888"/>
            <a:ext cx="3505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5" name="Line 73"/>
          <p:cNvSpPr>
            <a:spLocks noChangeShapeType="1"/>
          </p:cNvSpPr>
          <p:nvPr/>
        </p:nvSpPr>
        <p:spPr bwMode="auto">
          <a:xfrm>
            <a:off x="1428750" y="2895600"/>
            <a:ext cx="0" cy="31638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6" name="Line 74"/>
          <p:cNvSpPr>
            <a:spLocks noChangeShapeType="1"/>
          </p:cNvSpPr>
          <p:nvPr/>
        </p:nvSpPr>
        <p:spPr bwMode="auto">
          <a:xfrm>
            <a:off x="1866900" y="2895600"/>
            <a:ext cx="0" cy="31638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7" name="Line 75"/>
          <p:cNvSpPr>
            <a:spLocks noChangeShapeType="1"/>
          </p:cNvSpPr>
          <p:nvPr/>
        </p:nvSpPr>
        <p:spPr bwMode="auto">
          <a:xfrm>
            <a:off x="2305050" y="2895600"/>
            <a:ext cx="0" cy="31638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8" name="Line 76"/>
          <p:cNvSpPr>
            <a:spLocks noChangeShapeType="1"/>
          </p:cNvSpPr>
          <p:nvPr/>
        </p:nvSpPr>
        <p:spPr bwMode="auto">
          <a:xfrm>
            <a:off x="2743200" y="2895600"/>
            <a:ext cx="0" cy="31638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9" name="Line 77"/>
          <p:cNvSpPr>
            <a:spLocks noChangeShapeType="1"/>
          </p:cNvSpPr>
          <p:nvPr/>
        </p:nvSpPr>
        <p:spPr bwMode="auto">
          <a:xfrm>
            <a:off x="3181350" y="2895600"/>
            <a:ext cx="0" cy="31638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10" name="Line 78"/>
          <p:cNvSpPr>
            <a:spLocks noChangeShapeType="1"/>
          </p:cNvSpPr>
          <p:nvPr/>
        </p:nvSpPr>
        <p:spPr bwMode="auto">
          <a:xfrm>
            <a:off x="3619500" y="2895600"/>
            <a:ext cx="0" cy="31638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11" name="Line 79"/>
          <p:cNvSpPr>
            <a:spLocks noChangeShapeType="1"/>
          </p:cNvSpPr>
          <p:nvPr/>
        </p:nvSpPr>
        <p:spPr bwMode="auto">
          <a:xfrm>
            <a:off x="4057650" y="2895600"/>
            <a:ext cx="0" cy="31638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12" name="Line 80"/>
          <p:cNvSpPr>
            <a:spLocks noChangeShapeType="1"/>
          </p:cNvSpPr>
          <p:nvPr/>
        </p:nvSpPr>
        <p:spPr bwMode="auto">
          <a:xfrm>
            <a:off x="990600" y="3686175"/>
            <a:ext cx="3505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13" name="Line 81"/>
          <p:cNvSpPr>
            <a:spLocks noChangeShapeType="1"/>
          </p:cNvSpPr>
          <p:nvPr/>
        </p:nvSpPr>
        <p:spPr bwMode="auto">
          <a:xfrm>
            <a:off x="990600" y="4081463"/>
            <a:ext cx="3505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14" name="Line 82"/>
          <p:cNvSpPr>
            <a:spLocks noChangeShapeType="1"/>
          </p:cNvSpPr>
          <p:nvPr/>
        </p:nvSpPr>
        <p:spPr bwMode="auto">
          <a:xfrm>
            <a:off x="990600" y="4478338"/>
            <a:ext cx="3505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15" name="Line 83"/>
          <p:cNvSpPr>
            <a:spLocks noChangeShapeType="1"/>
          </p:cNvSpPr>
          <p:nvPr/>
        </p:nvSpPr>
        <p:spPr bwMode="auto">
          <a:xfrm>
            <a:off x="990600" y="4873625"/>
            <a:ext cx="3505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16" name="Line 84"/>
          <p:cNvSpPr>
            <a:spLocks noChangeShapeType="1"/>
          </p:cNvSpPr>
          <p:nvPr/>
        </p:nvSpPr>
        <p:spPr bwMode="auto">
          <a:xfrm>
            <a:off x="990600" y="5268913"/>
            <a:ext cx="3505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17" name="Line 85"/>
          <p:cNvSpPr>
            <a:spLocks noChangeShapeType="1"/>
          </p:cNvSpPr>
          <p:nvPr/>
        </p:nvSpPr>
        <p:spPr bwMode="auto">
          <a:xfrm>
            <a:off x="990600" y="5664200"/>
            <a:ext cx="3505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18" name="Rectangle 86"/>
          <p:cNvSpPr>
            <a:spLocks noChangeArrowheads="1"/>
          </p:cNvSpPr>
          <p:nvPr/>
        </p:nvSpPr>
        <p:spPr bwMode="auto">
          <a:xfrm>
            <a:off x="7729538" y="5657850"/>
            <a:ext cx="43180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19" name="Rectangle 87"/>
          <p:cNvSpPr>
            <a:spLocks noChangeArrowheads="1"/>
          </p:cNvSpPr>
          <p:nvPr/>
        </p:nvSpPr>
        <p:spPr bwMode="auto">
          <a:xfrm>
            <a:off x="7310438" y="5657850"/>
            <a:ext cx="43180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20" name="Rectangle 88"/>
          <p:cNvSpPr>
            <a:spLocks noChangeArrowheads="1"/>
          </p:cNvSpPr>
          <p:nvPr/>
        </p:nvSpPr>
        <p:spPr bwMode="auto">
          <a:xfrm>
            <a:off x="6891338" y="5657850"/>
            <a:ext cx="43180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21" name="Rectangle 89"/>
          <p:cNvSpPr>
            <a:spLocks noChangeArrowheads="1"/>
          </p:cNvSpPr>
          <p:nvPr/>
        </p:nvSpPr>
        <p:spPr bwMode="auto">
          <a:xfrm>
            <a:off x="6472238" y="5657850"/>
            <a:ext cx="43180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23" name="Rectangle 91"/>
          <p:cNvSpPr>
            <a:spLocks noChangeArrowheads="1"/>
          </p:cNvSpPr>
          <p:nvPr/>
        </p:nvSpPr>
        <p:spPr bwMode="auto">
          <a:xfrm>
            <a:off x="5634038" y="5657850"/>
            <a:ext cx="43180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24" name="Rectangle 92"/>
          <p:cNvSpPr>
            <a:spLocks noChangeArrowheads="1"/>
          </p:cNvSpPr>
          <p:nvPr/>
        </p:nvSpPr>
        <p:spPr bwMode="auto">
          <a:xfrm>
            <a:off x="5214938" y="5657850"/>
            <a:ext cx="43180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25" name="Rectangle 93"/>
          <p:cNvSpPr>
            <a:spLocks noChangeArrowheads="1"/>
          </p:cNvSpPr>
          <p:nvPr/>
        </p:nvSpPr>
        <p:spPr bwMode="auto">
          <a:xfrm>
            <a:off x="4795838" y="5657850"/>
            <a:ext cx="43180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26" name="Rectangle 94"/>
          <p:cNvSpPr>
            <a:spLocks noChangeArrowheads="1"/>
          </p:cNvSpPr>
          <p:nvPr/>
        </p:nvSpPr>
        <p:spPr bwMode="auto">
          <a:xfrm>
            <a:off x="7729538" y="4495800"/>
            <a:ext cx="431800" cy="407988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69727" name="Rectangle 95"/>
          <p:cNvSpPr>
            <a:spLocks noChangeArrowheads="1"/>
          </p:cNvSpPr>
          <p:nvPr/>
        </p:nvSpPr>
        <p:spPr bwMode="auto">
          <a:xfrm>
            <a:off x="7310438" y="5262563"/>
            <a:ext cx="43180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28" name="Rectangle 96"/>
          <p:cNvSpPr>
            <a:spLocks noChangeArrowheads="1"/>
          </p:cNvSpPr>
          <p:nvPr/>
        </p:nvSpPr>
        <p:spPr bwMode="auto">
          <a:xfrm>
            <a:off x="6891338" y="2895600"/>
            <a:ext cx="431800" cy="407988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69729" name="Rectangle 97"/>
          <p:cNvSpPr>
            <a:spLocks noChangeArrowheads="1"/>
          </p:cNvSpPr>
          <p:nvPr/>
        </p:nvSpPr>
        <p:spPr bwMode="auto">
          <a:xfrm>
            <a:off x="6472238" y="5262563"/>
            <a:ext cx="43180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30" name="Rectangle 98"/>
          <p:cNvSpPr>
            <a:spLocks noChangeArrowheads="1"/>
          </p:cNvSpPr>
          <p:nvPr/>
        </p:nvSpPr>
        <p:spPr bwMode="auto">
          <a:xfrm>
            <a:off x="6053138" y="5262563"/>
            <a:ext cx="43180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31" name="Rectangle 99"/>
          <p:cNvSpPr>
            <a:spLocks noChangeArrowheads="1"/>
          </p:cNvSpPr>
          <p:nvPr/>
        </p:nvSpPr>
        <p:spPr bwMode="auto">
          <a:xfrm>
            <a:off x="5634038" y="5262563"/>
            <a:ext cx="43180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32" name="Rectangle 100"/>
          <p:cNvSpPr>
            <a:spLocks noChangeArrowheads="1"/>
          </p:cNvSpPr>
          <p:nvPr/>
        </p:nvSpPr>
        <p:spPr bwMode="auto">
          <a:xfrm>
            <a:off x="5214938" y="5262563"/>
            <a:ext cx="43180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33" name="Rectangle 101"/>
          <p:cNvSpPr>
            <a:spLocks noChangeArrowheads="1"/>
          </p:cNvSpPr>
          <p:nvPr/>
        </p:nvSpPr>
        <p:spPr bwMode="auto">
          <a:xfrm>
            <a:off x="4795838" y="5262563"/>
            <a:ext cx="43180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34" name="Rectangle 102"/>
          <p:cNvSpPr>
            <a:spLocks noChangeArrowheads="1"/>
          </p:cNvSpPr>
          <p:nvPr/>
        </p:nvSpPr>
        <p:spPr bwMode="auto">
          <a:xfrm>
            <a:off x="7729538" y="4867275"/>
            <a:ext cx="43180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35" name="Rectangle 103"/>
          <p:cNvSpPr>
            <a:spLocks noChangeArrowheads="1"/>
          </p:cNvSpPr>
          <p:nvPr/>
        </p:nvSpPr>
        <p:spPr bwMode="auto">
          <a:xfrm>
            <a:off x="7310438" y="4867275"/>
            <a:ext cx="43180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36" name="Rectangle 104"/>
          <p:cNvSpPr>
            <a:spLocks noChangeArrowheads="1"/>
          </p:cNvSpPr>
          <p:nvPr/>
        </p:nvSpPr>
        <p:spPr bwMode="auto">
          <a:xfrm>
            <a:off x="6891338" y="4867275"/>
            <a:ext cx="43180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37" name="Rectangle 105"/>
          <p:cNvSpPr>
            <a:spLocks noChangeArrowheads="1"/>
          </p:cNvSpPr>
          <p:nvPr/>
        </p:nvSpPr>
        <p:spPr bwMode="auto">
          <a:xfrm>
            <a:off x="6472238" y="5257800"/>
            <a:ext cx="431800" cy="407988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69738" name="Rectangle 106"/>
          <p:cNvSpPr>
            <a:spLocks noChangeArrowheads="1"/>
          </p:cNvSpPr>
          <p:nvPr/>
        </p:nvSpPr>
        <p:spPr bwMode="auto">
          <a:xfrm>
            <a:off x="6053138" y="4867275"/>
            <a:ext cx="43180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39" name="Rectangle 107"/>
          <p:cNvSpPr>
            <a:spLocks noChangeArrowheads="1"/>
          </p:cNvSpPr>
          <p:nvPr/>
        </p:nvSpPr>
        <p:spPr bwMode="auto">
          <a:xfrm>
            <a:off x="5634038" y="4867275"/>
            <a:ext cx="43180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40" name="Rectangle 108"/>
          <p:cNvSpPr>
            <a:spLocks noChangeArrowheads="1"/>
          </p:cNvSpPr>
          <p:nvPr/>
        </p:nvSpPr>
        <p:spPr bwMode="auto">
          <a:xfrm>
            <a:off x="5214938" y="4867275"/>
            <a:ext cx="43180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41" name="Rectangle 109"/>
          <p:cNvSpPr>
            <a:spLocks noChangeArrowheads="1"/>
          </p:cNvSpPr>
          <p:nvPr/>
        </p:nvSpPr>
        <p:spPr bwMode="auto">
          <a:xfrm>
            <a:off x="4795838" y="4867275"/>
            <a:ext cx="43180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42" name="Rectangle 110"/>
          <p:cNvSpPr>
            <a:spLocks noChangeArrowheads="1"/>
          </p:cNvSpPr>
          <p:nvPr/>
        </p:nvSpPr>
        <p:spPr bwMode="auto">
          <a:xfrm>
            <a:off x="7729538" y="4471988"/>
            <a:ext cx="43180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43" name="Rectangle 111"/>
          <p:cNvSpPr>
            <a:spLocks noChangeArrowheads="1"/>
          </p:cNvSpPr>
          <p:nvPr/>
        </p:nvSpPr>
        <p:spPr bwMode="auto">
          <a:xfrm>
            <a:off x="7310438" y="4471988"/>
            <a:ext cx="43180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44" name="Rectangle 112"/>
          <p:cNvSpPr>
            <a:spLocks noChangeArrowheads="1"/>
          </p:cNvSpPr>
          <p:nvPr/>
        </p:nvSpPr>
        <p:spPr bwMode="auto">
          <a:xfrm>
            <a:off x="6891338" y="4471988"/>
            <a:ext cx="43180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45" name="Rectangle 113"/>
          <p:cNvSpPr>
            <a:spLocks noChangeArrowheads="1"/>
          </p:cNvSpPr>
          <p:nvPr/>
        </p:nvSpPr>
        <p:spPr bwMode="auto">
          <a:xfrm>
            <a:off x="6472238" y="4471988"/>
            <a:ext cx="43180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46" name="Rectangle 114"/>
          <p:cNvSpPr>
            <a:spLocks noChangeArrowheads="1"/>
          </p:cNvSpPr>
          <p:nvPr/>
        </p:nvSpPr>
        <p:spPr bwMode="auto">
          <a:xfrm>
            <a:off x="6053138" y="4471988"/>
            <a:ext cx="43180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47" name="Rectangle 115"/>
          <p:cNvSpPr>
            <a:spLocks noChangeArrowheads="1"/>
          </p:cNvSpPr>
          <p:nvPr/>
        </p:nvSpPr>
        <p:spPr bwMode="auto">
          <a:xfrm>
            <a:off x="5634038" y="5637213"/>
            <a:ext cx="431800" cy="407987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69748" name="Rectangle 116"/>
          <p:cNvSpPr>
            <a:spLocks noChangeArrowheads="1"/>
          </p:cNvSpPr>
          <p:nvPr/>
        </p:nvSpPr>
        <p:spPr bwMode="auto">
          <a:xfrm>
            <a:off x="5214938" y="4471988"/>
            <a:ext cx="43180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49" name="Rectangle 117"/>
          <p:cNvSpPr>
            <a:spLocks noChangeArrowheads="1"/>
          </p:cNvSpPr>
          <p:nvPr/>
        </p:nvSpPr>
        <p:spPr bwMode="auto">
          <a:xfrm>
            <a:off x="4795838" y="4471988"/>
            <a:ext cx="43180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50" name="Rectangle 118"/>
          <p:cNvSpPr>
            <a:spLocks noChangeArrowheads="1"/>
          </p:cNvSpPr>
          <p:nvPr/>
        </p:nvSpPr>
        <p:spPr bwMode="auto">
          <a:xfrm>
            <a:off x="7729538" y="4075113"/>
            <a:ext cx="431800" cy="4095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51" name="Rectangle 119"/>
          <p:cNvSpPr>
            <a:spLocks noChangeArrowheads="1"/>
          </p:cNvSpPr>
          <p:nvPr/>
        </p:nvSpPr>
        <p:spPr bwMode="auto">
          <a:xfrm>
            <a:off x="7310438" y="4075113"/>
            <a:ext cx="431800" cy="4095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52" name="Rectangle 120"/>
          <p:cNvSpPr>
            <a:spLocks noChangeArrowheads="1"/>
          </p:cNvSpPr>
          <p:nvPr/>
        </p:nvSpPr>
        <p:spPr bwMode="auto">
          <a:xfrm>
            <a:off x="6891338" y="4075113"/>
            <a:ext cx="431800" cy="4095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53" name="Rectangle 121"/>
          <p:cNvSpPr>
            <a:spLocks noChangeArrowheads="1"/>
          </p:cNvSpPr>
          <p:nvPr/>
        </p:nvSpPr>
        <p:spPr bwMode="auto">
          <a:xfrm>
            <a:off x="6472238" y="4075113"/>
            <a:ext cx="431800" cy="4095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54" name="Rectangle 122"/>
          <p:cNvSpPr>
            <a:spLocks noChangeArrowheads="1"/>
          </p:cNvSpPr>
          <p:nvPr/>
        </p:nvSpPr>
        <p:spPr bwMode="auto">
          <a:xfrm>
            <a:off x="6053138" y="4075113"/>
            <a:ext cx="431800" cy="4095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55" name="Rectangle 123"/>
          <p:cNvSpPr>
            <a:spLocks noChangeArrowheads="1"/>
          </p:cNvSpPr>
          <p:nvPr/>
        </p:nvSpPr>
        <p:spPr bwMode="auto">
          <a:xfrm>
            <a:off x="5634038" y="4075113"/>
            <a:ext cx="431800" cy="4095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56" name="Rectangle 124"/>
          <p:cNvSpPr>
            <a:spLocks noChangeArrowheads="1"/>
          </p:cNvSpPr>
          <p:nvPr/>
        </p:nvSpPr>
        <p:spPr bwMode="auto">
          <a:xfrm>
            <a:off x="5214938" y="4075113"/>
            <a:ext cx="431800" cy="4095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57" name="Rectangle 125"/>
          <p:cNvSpPr>
            <a:spLocks noChangeArrowheads="1"/>
          </p:cNvSpPr>
          <p:nvPr/>
        </p:nvSpPr>
        <p:spPr bwMode="auto">
          <a:xfrm>
            <a:off x="4795838" y="4075113"/>
            <a:ext cx="431800" cy="4095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58" name="Rectangle 126"/>
          <p:cNvSpPr>
            <a:spLocks noChangeArrowheads="1"/>
          </p:cNvSpPr>
          <p:nvPr/>
        </p:nvSpPr>
        <p:spPr bwMode="auto">
          <a:xfrm>
            <a:off x="7729538" y="3679825"/>
            <a:ext cx="43180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59" name="Rectangle 127"/>
          <p:cNvSpPr>
            <a:spLocks noChangeArrowheads="1"/>
          </p:cNvSpPr>
          <p:nvPr/>
        </p:nvSpPr>
        <p:spPr bwMode="auto">
          <a:xfrm>
            <a:off x="7310438" y="4849813"/>
            <a:ext cx="431800" cy="407987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69760" name="Rectangle 128"/>
          <p:cNvSpPr>
            <a:spLocks noChangeArrowheads="1"/>
          </p:cNvSpPr>
          <p:nvPr/>
        </p:nvSpPr>
        <p:spPr bwMode="auto">
          <a:xfrm>
            <a:off x="6891338" y="3679825"/>
            <a:ext cx="43180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61" name="Rectangle 129"/>
          <p:cNvSpPr>
            <a:spLocks noChangeArrowheads="1"/>
          </p:cNvSpPr>
          <p:nvPr/>
        </p:nvSpPr>
        <p:spPr bwMode="auto">
          <a:xfrm>
            <a:off x="6472238" y="3679825"/>
            <a:ext cx="43180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62" name="Rectangle 130"/>
          <p:cNvSpPr>
            <a:spLocks noChangeArrowheads="1"/>
          </p:cNvSpPr>
          <p:nvPr/>
        </p:nvSpPr>
        <p:spPr bwMode="auto">
          <a:xfrm>
            <a:off x="6053138" y="3679825"/>
            <a:ext cx="43180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63" name="Rectangle 131"/>
          <p:cNvSpPr>
            <a:spLocks noChangeArrowheads="1"/>
          </p:cNvSpPr>
          <p:nvPr/>
        </p:nvSpPr>
        <p:spPr bwMode="auto">
          <a:xfrm>
            <a:off x="5634038" y="3679825"/>
            <a:ext cx="43180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64" name="Rectangle 132"/>
          <p:cNvSpPr>
            <a:spLocks noChangeArrowheads="1"/>
          </p:cNvSpPr>
          <p:nvPr/>
        </p:nvSpPr>
        <p:spPr bwMode="auto">
          <a:xfrm>
            <a:off x="5214938" y="3679825"/>
            <a:ext cx="43180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65" name="Rectangle 133"/>
          <p:cNvSpPr>
            <a:spLocks noChangeArrowheads="1"/>
          </p:cNvSpPr>
          <p:nvPr/>
        </p:nvSpPr>
        <p:spPr bwMode="auto">
          <a:xfrm>
            <a:off x="4795838" y="4087813"/>
            <a:ext cx="431800" cy="407987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69766" name="Rectangle 134"/>
          <p:cNvSpPr>
            <a:spLocks noChangeArrowheads="1"/>
          </p:cNvSpPr>
          <p:nvPr/>
        </p:nvSpPr>
        <p:spPr bwMode="auto">
          <a:xfrm>
            <a:off x="7729538" y="3284538"/>
            <a:ext cx="43180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67" name="Rectangle 135"/>
          <p:cNvSpPr>
            <a:spLocks noChangeArrowheads="1"/>
          </p:cNvSpPr>
          <p:nvPr/>
        </p:nvSpPr>
        <p:spPr bwMode="auto">
          <a:xfrm>
            <a:off x="7310438" y="3284538"/>
            <a:ext cx="43180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68" name="Rectangle 136"/>
          <p:cNvSpPr>
            <a:spLocks noChangeArrowheads="1"/>
          </p:cNvSpPr>
          <p:nvPr/>
        </p:nvSpPr>
        <p:spPr bwMode="auto">
          <a:xfrm>
            <a:off x="6891338" y="3284538"/>
            <a:ext cx="43180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69" name="Rectangle 137"/>
          <p:cNvSpPr>
            <a:spLocks noChangeArrowheads="1"/>
          </p:cNvSpPr>
          <p:nvPr/>
        </p:nvSpPr>
        <p:spPr bwMode="auto">
          <a:xfrm>
            <a:off x="6472238" y="3284538"/>
            <a:ext cx="43180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70" name="Rectangle 138"/>
          <p:cNvSpPr>
            <a:spLocks noChangeArrowheads="1"/>
          </p:cNvSpPr>
          <p:nvPr/>
        </p:nvSpPr>
        <p:spPr bwMode="auto">
          <a:xfrm>
            <a:off x="6053138" y="3284538"/>
            <a:ext cx="43180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71" name="Rectangle 139"/>
          <p:cNvSpPr>
            <a:spLocks noChangeArrowheads="1"/>
          </p:cNvSpPr>
          <p:nvPr/>
        </p:nvSpPr>
        <p:spPr bwMode="auto">
          <a:xfrm>
            <a:off x="5634038" y="3284538"/>
            <a:ext cx="43180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72" name="Rectangle 140"/>
          <p:cNvSpPr>
            <a:spLocks noChangeArrowheads="1"/>
          </p:cNvSpPr>
          <p:nvPr/>
        </p:nvSpPr>
        <p:spPr bwMode="auto">
          <a:xfrm>
            <a:off x="5214938" y="3284538"/>
            <a:ext cx="43180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73" name="Rectangle 141"/>
          <p:cNvSpPr>
            <a:spLocks noChangeArrowheads="1"/>
          </p:cNvSpPr>
          <p:nvPr/>
        </p:nvSpPr>
        <p:spPr bwMode="auto">
          <a:xfrm>
            <a:off x="4795838" y="3284538"/>
            <a:ext cx="431800" cy="4079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74" name="Rectangle 142"/>
          <p:cNvSpPr>
            <a:spLocks noChangeArrowheads="1"/>
          </p:cNvSpPr>
          <p:nvPr/>
        </p:nvSpPr>
        <p:spPr bwMode="auto">
          <a:xfrm>
            <a:off x="7729538" y="2889250"/>
            <a:ext cx="43180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75" name="Rectangle 143"/>
          <p:cNvSpPr>
            <a:spLocks noChangeArrowheads="1"/>
          </p:cNvSpPr>
          <p:nvPr/>
        </p:nvSpPr>
        <p:spPr bwMode="auto">
          <a:xfrm>
            <a:off x="7310438" y="2889250"/>
            <a:ext cx="43180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76" name="Rectangle 144"/>
          <p:cNvSpPr>
            <a:spLocks noChangeArrowheads="1"/>
          </p:cNvSpPr>
          <p:nvPr/>
        </p:nvSpPr>
        <p:spPr bwMode="auto">
          <a:xfrm>
            <a:off x="6891338" y="2889250"/>
            <a:ext cx="43180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77" name="Rectangle 145"/>
          <p:cNvSpPr>
            <a:spLocks noChangeArrowheads="1"/>
          </p:cNvSpPr>
          <p:nvPr/>
        </p:nvSpPr>
        <p:spPr bwMode="auto">
          <a:xfrm>
            <a:off x="6472238" y="2889250"/>
            <a:ext cx="43180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78" name="Rectangle 146"/>
          <p:cNvSpPr>
            <a:spLocks noChangeArrowheads="1"/>
          </p:cNvSpPr>
          <p:nvPr/>
        </p:nvSpPr>
        <p:spPr bwMode="auto">
          <a:xfrm>
            <a:off x="6053138" y="2889250"/>
            <a:ext cx="43180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79" name="Rectangle 147"/>
          <p:cNvSpPr>
            <a:spLocks noChangeArrowheads="1"/>
          </p:cNvSpPr>
          <p:nvPr/>
        </p:nvSpPr>
        <p:spPr bwMode="auto">
          <a:xfrm>
            <a:off x="5634038" y="2889250"/>
            <a:ext cx="43180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80" name="Rectangle 148"/>
          <p:cNvSpPr>
            <a:spLocks noChangeArrowheads="1"/>
          </p:cNvSpPr>
          <p:nvPr/>
        </p:nvSpPr>
        <p:spPr bwMode="auto">
          <a:xfrm>
            <a:off x="5214938" y="4468813"/>
            <a:ext cx="431800" cy="407987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69781" name="Rectangle 149"/>
          <p:cNvSpPr>
            <a:spLocks noChangeArrowheads="1"/>
          </p:cNvSpPr>
          <p:nvPr/>
        </p:nvSpPr>
        <p:spPr bwMode="auto">
          <a:xfrm>
            <a:off x="4795838" y="2889250"/>
            <a:ext cx="431800" cy="4079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9782" name="Line 150"/>
          <p:cNvSpPr>
            <a:spLocks noChangeShapeType="1"/>
          </p:cNvSpPr>
          <p:nvPr/>
        </p:nvSpPr>
        <p:spPr bwMode="auto">
          <a:xfrm>
            <a:off x="4802188" y="2895600"/>
            <a:ext cx="3352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83" name="Line 151"/>
          <p:cNvSpPr>
            <a:spLocks noChangeShapeType="1"/>
          </p:cNvSpPr>
          <p:nvPr/>
        </p:nvSpPr>
        <p:spPr bwMode="auto">
          <a:xfrm>
            <a:off x="4802188" y="6059488"/>
            <a:ext cx="3352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84" name="Line 152"/>
          <p:cNvSpPr>
            <a:spLocks noChangeShapeType="1"/>
          </p:cNvSpPr>
          <p:nvPr/>
        </p:nvSpPr>
        <p:spPr bwMode="auto">
          <a:xfrm>
            <a:off x="4802188" y="2895600"/>
            <a:ext cx="0" cy="31638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85" name="Line 153"/>
          <p:cNvSpPr>
            <a:spLocks noChangeShapeType="1"/>
          </p:cNvSpPr>
          <p:nvPr/>
        </p:nvSpPr>
        <p:spPr bwMode="auto">
          <a:xfrm>
            <a:off x="8154988" y="2895600"/>
            <a:ext cx="0" cy="31638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86" name="Line 154"/>
          <p:cNvSpPr>
            <a:spLocks noChangeShapeType="1"/>
          </p:cNvSpPr>
          <p:nvPr/>
        </p:nvSpPr>
        <p:spPr bwMode="auto">
          <a:xfrm>
            <a:off x="4802188" y="3290888"/>
            <a:ext cx="3352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87" name="Line 155"/>
          <p:cNvSpPr>
            <a:spLocks noChangeShapeType="1"/>
          </p:cNvSpPr>
          <p:nvPr/>
        </p:nvSpPr>
        <p:spPr bwMode="auto">
          <a:xfrm>
            <a:off x="5221288" y="2895600"/>
            <a:ext cx="0" cy="31638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88" name="Line 156"/>
          <p:cNvSpPr>
            <a:spLocks noChangeShapeType="1"/>
          </p:cNvSpPr>
          <p:nvPr/>
        </p:nvSpPr>
        <p:spPr bwMode="auto">
          <a:xfrm>
            <a:off x="5640388" y="2895600"/>
            <a:ext cx="0" cy="31638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89" name="Line 157"/>
          <p:cNvSpPr>
            <a:spLocks noChangeShapeType="1"/>
          </p:cNvSpPr>
          <p:nvPr/>
        </p:nvSpPr>
        <p:spPr bwMode="auto">
          <a:xfrm>
            <a:off x="6059488" y="2895600"/>
            <a:ext cx="0" cy="31638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90" name="Line 158"/>
          <p:cNvSpPr>
            <a:spLocks noChangeShapeType="1"/>
          </p:cNvSpPr>
          <p:nvPr/>
        </p:nvSpPr>
        <p:spPr bwMode="auto">
          <a:xfrm>
            <a:off x="6478588" y="2895600"/>
            <a:ext cx="0" cy="31638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91" name="Line 159"/>
          <p:cNvSpPr>
            <a:spLocks noChangeShapeType="1"/>
          </p:cNvSpPr>
          <p:nvPr/>
        </p:nvSpPr>
        <p:spPr bwMode="auto">
          <a:xfrm>
            <a:off x="6897688" y="2895600"/>
            <a:ext cx="0" cy="31638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92" name="Line 160"/>
          <p:cNvSpPr>
            <a:spLocks noChangeShapeType="1"/>
          </p:cNvSpPr>
          <p:nvPr/>
        </p:nvSpPr>
        <p:spPr bwMode="auto">
          <a:xfrm>
            <a:off x="7316788" y="2895600"/>
            <a:ext cx="0" cy="31638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93" name="Line 161"/>
          <p:cNvSpPr>
            <a:spLocks noChangeShapeType="1"/>
          </p:cNvSpPr>
          <p:nvPr/>
        </p:nvSpPr>
        <p:spPr bwMode="auto">
          <a:xfrm>
            <a:off x="7735888" y="2895600"/>
            <a:ext cx="0" cy="31638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94" name="Line 162"/>
          <p:cNvSpPr>
            <a:spLocks noChangeShapeType="1"/>
          </p:cNvSpPr>
          <p:nvPr/>
        </p:nvSpPr>
        <p:spPr bwMode="auto">
          <a:xfrm>
            <a:off x="4802188" y="3686175"/>
            <a:ext cx="3352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95" name="Line 163"/>
          <p:cNvSpPr>
            <a:spLocks noChangeShapeType="1"/>
          </p:cNvSpPr>
          <p:nvPr/>
        </p:nvSpPr>
        <p:spPr bwMode="auto">
          <a:xfrm>
            <a:off x="4802188" y="4081463"/>
            <a:ext cx="3352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96" name="Line 164"/>
          <p:cNvSpPr>
            <a:spLocks noChangeShapeType="1"/>
          </p:cNvSpPr>
          <p:nvPr/>
        </p:nvSpPr>
        <p:spPr bwMode="auto">
          <a:xfrm>
            <a:off x="4802188" y="4478338"/>
            <a:ext cx="3352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97" name="Line 165"/>
          <p:cNvSpPr>
            <a:spLocks noChangeShapeType="1"/>
          </p:cNvSpPr>
          <p:nvPr/>
        </p:nvSpPr>
        <p:spPr bwMode="auto">
          <a:xfrm>
            <a:off x="4802188" y="4873625"/>
            <a:ext cx="3352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98" name="Line 166"/>
          <p:cNvSpPr>
            <a:spLocks noChangeShapeType="1"/>
          </p:cNvSpPr>
          <p:nvPr/>
        </p:nvSpPr>
        <p:spPr bwMode="auto">
          <a:xfrm>
            <a:off x="4802188" y="5268913"/>
            <a:ext cx="3352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99" name="Line 167"/>
          <p:cNvSpPr>
            <a:spLocks noChangeShapeType="1"/>
          </p:cNvSpPr>
          <p:nvPr/>
        </p:nvSpPr>
        <p:spPr bwMode="auto">
          <a:xfrm>
            <a:off x="4802188" y="5664200"/>
            <a:ext cx="3352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00" name="Rectangle 168"/>
          <p:cNvSpPr>
            <a:spLocks noChangeArrowheads="1"/>
          </p:cNvSpPr>
          <p:nvPr/>
        </p:nvSpPr>
        <p:spPr bwMode="auto">
          <a:xfrm>
            <a:off x="1898650" y="6235700"/>
            <a:ext cx="17272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8 5 7 2 7 1 3 5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9801" name="Rectangle 169"/>
          <p:cNvSpPr>
            <a:spLocks noChangeArrowheads="1"/>
          </p:cNvSpPr>
          <p:nvPr/>
        </p:nvSpPr>
        <p:spPr bwMode="auto">
          <a:xfrm>
            <a:off x="5549900" y="6235700"/>
            <a:ext cx="16700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4 5 8 2 7 1 6 5</a:t>
            </a:r>
          </a:p>
        </p:txBody>
      </p:sp>
      <p:sp>
        <p:nvSpPr>
          <p:cNvPr id="69802" name="Rectangle 170"/>
          <p:cNvSpPr>
            <a:spLocks noChangeArrowheads="1"/>
          </p:cNvSpPr>
          <p:nvPr/>
        </p:nvSpPr>
        <p:spPr bwMode="auto">
          <a:xfrm>
            <a:off x="152400" y="4114800"/>
            <a:ext cx="3937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>
                <a:solidFill>
                  <a:srgbClr val="FFFF00"/>
                </a:solidFill>
              </a:rPr>
              <a:t>2</a:t>
            </a:r>
            <a:r>
              <a:rPr lang="en-US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9804" name="Rectangle 172"/>
          <p:cNvSpPr>
            <a:spLocks noChangeArrowheads="1"/>
          </p:cNvSpPr>
          <p:nvPr/>
        </p:nvSpPr>
        <p:spPr bwMode="auto">
          <a:xfrm>
            <a:off x="6042025" y="3289300"/>
            <a:ext cx="431800" cy="407988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69805" name="Rectangle 173"/>
          <p:cNvSpPr>
            <a:spLocks noChangeArrowheads="1"/>
          </p:cNvSpPr>
          <p:nvPr/>
        </p:nvSpPr>
        <p:spPr bwMode="auto">
          <a:xfrm>
            <a:off x="8445500" y="4191000"/>
            <a:ext cx="3365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>
                <a:solidFill>
                  <a:srgbClr val="FFFF00"/>
                </a:solidFill>
              </a:rPr>
              <a:t>3</a:t>
            </a:r>
            <a:endParaRPr lang="en-US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9807" name="AutoShape 175"/>
          <p:cNvCxnSpPr>
            <a:cxnSpLocks noChangeShapeType="1"/>
            <a:endCxn id="69643" idx="0"/>
          </p:cNvCxnSpPr>
          <p:nvPr/>
        </p:nvCxnSpPr>
        <p:spPr bwMode="auto">
          <a:xfrm rot="16200000" flipH="1">
            <a:off x="144463" y="4579937"/>
            <a:ext cx="1454150" cy="676275"/>
          </a:xfrm>
          <a:prstGeom prst="curvedConnector3">
            <a:avLst>
              <a:gd name="adj1" fmla="val 50435"/>
            </a:avLst>
          </a:prstGeom>
          <a:noFill/>
          <a:ln w="76200">
            <a:solidFill>
              <a:srgbClr val="00FF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808" name="AutoShape 176"/>
          <p:cNvCxnSpPr>
            <a:cxnSpLocks noChangeShapeType="1"/>
          </p:cNvCxnSpPr>
          <p:nvPr/>
        </p:nvCxnSpPr>
        <p:spPr bwMode="auto">
          <a:xfrm rot="10800000" flipV="1">
            <a:off x="6019800" y="4419600"/>
            <a:ext cx="2362200" cy="1500188"/>
          </a:xfrm>
          <a:prstGeom prst="curvedConnector3">
            <a:avLst>
              <a:gd name="adj1" fmla="val 3222"/>
            </a:avLst>
          </a:prstGeom>
          <a:noFill/>
          <a:ln w="76200">
            <a:solidFill>
              <a:srgbClr val="00FF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809" name="AutoShape 177"/>
          <p:cNvCxnSpPr>
            <a:cxnSpLocks noChangeShapeType="1"/>
            <a:stCxn id="69802" idx="0"/>
            <a:endCxn id="69688" idx="1"/>
          </p:cNvCxnSpPr>
          <p:nvPr/>
        </p:nvCxnSpPr>
        <p:spPr bwMode="auto">
          <a:xfrm rot="16200000">
            <a:off x="1011237" y="2827338"/>
            <a:ext cx="612775" cy="1936750"/>
          </a:xfrm>
          <a:prstGeom prst="curvedConnector2">
            <a:avLst/>
          </a:prstGeom>
          <a:noFill/>
          <a:ln w="76200">
            <a:solidFill>
              <a:srgbClr val="00FF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810" name="AutoShape 178"/>
          <p:cNvCxnSpPr>
            <a:cxnSpLocks noChangeShapeType="1"/>
            <a:endCxn id="69804" idx="2"/>
          </p:cNvCxnSpPr>
          <p:nvPr/>
        </p:nvCxnSpPr>
        <p:spPr bwMode="auto">
          <a:xfrm rot="10800000">
            <a:off x="6257925" y="3709988"/>
            <a:ext cx="2200275" cy="633412"/>
          </a:xfrm>
          <a:prstGeom prst="curvedConnector2">
            <a:avLst/>
          </a:prstGeom>
          <a:noFill/>
          <a:ln w="76200">
            <a:solidFill>
              <a:srgbClr val="00FF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811" name="AutoShape 179"/>
          <p:cNvCxnSpPr>
            <a:cxnSpLocks noChangeShapeType="1"/>
            <a:stCxn id="69805" idx="1"/>
            <a:endCxn id="69737" idx="0"/>
          </p:cNvCxnSpPr>
          <p:nvPr/>
        </p:nvCxnSpPr>
        <p:spPr bwMode="auto">
          <a:xfrm rot="10800000" flipV="1">
            <a:off x="6688138" y="4387850"/>
            <a:ext cx="1744662" cy="857250"/>
          </a:xfrm>
          <a:prstGeom prst="curvedConnector2">
            <a:avLst/>
          </a:prstGeom>
          <a:noFill/>
          <a:ln w="76200">
            <a:solidFill>
              <a:srgbClr val="00FF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5621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02" grpId="0" animBg="1"/>
      <p:bldP spid="6980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defTabSz="457200"/>
            <a:r>
              <a:rPr lang="en-US" sz="5000" b="1" dirty="0">
                <a:solidFill>
                  <a:srgbClr val="FFFF00"/>
                </a:solidFill>
                <a:latin typeface="Arial Black" panose="020B0A04020102020204" pitchFamily="34" charset="0"/>
              </a:rPr>
              <a:t>Example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9600"/>
          </a:xfrm>
          <a:noFill/>
          <a:ln/>
        </p:spPr>
        <p:txBody>
          <a:bodyPr/>
          <a:lstStyle/>
          <a:p>
            <a:pPr marL="341313" indent="-341313" defTabSz="457200"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chemeClr val="bg1"/>
                </a:solidFill>
              </a:rPr>
              <a:t>                           Using Crossover</a:t>
            </a:r>
          </a:p>
          <a:p>
            <a:pPr marL="341313" indent="-341313" defTabSz="457200"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chemeClr val="bg1"/>
                </a:solidFill>
              </a:rPr>
              <a:t>                  </a:t>
            </a:r>
            <a:r>
              <a:rPr lang="en-US" sz="2800" b="1" dirty="0">
                <a:solidFill>
                  <a:srgbClr val="FFFF00"/>
                </a:solidFill>
              </a:rPr>
              <a:t>Parents</a:t>
            </a:r>
            <a:r>
              <a:rPr lang="en-US" sz="2800" b="1" dirty="0"/>
              <a:t>                        </a:t>
            </a:r>
            <a:r>
              <a:rPr lang="en-US" sz="2800" b="1" dirty="0">
                <a:solidFill>
                  <a:srgbClr val="FFFF00"/>
                </a:solidFill>
              </a:rPr>
              <a:t>Children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1593850" y="3041650"/>
            <a:ext cx="2836863" cy="4826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8 5 7 2 </a:t>
            </a:r>
            <a:r>
              <a:rPr lang="en-US" sz="2400" b="1" dirty="0">
                <a:solidFill>
                  <a:srgbClr val="00FFFF"/>
                </a:solidFill>
                <a:latin typeface="Verdana" panose="020B0604030504040204" pitchFamily="34" charset="0"/>
              </a:rPr>
              <a:t>7 1 3 5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5321300" y="3048000"/>
            <a:ext cx="2832100" cy="4826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2400">
                <a:solidFill>
                  <a:schemeClr val="bg1"/>
                </a:solidFill>
                <a:latin typeface="Verdana" panose="020B0604030504040204" pitchFamily="34" charset="0"/>
              </a:rPr>
              <a:t>8 5 7 2</a:t>
            </a:r>
            <a:endParaRPr lang="en-US" sz="2400" b="1">
              <a:solidFill>
                <a:srgbClr val="99FF33"/>
              </a:solidFill>
              <a:latin typeface="Verdana" panose="020B0604030504040204" pitchFamily="34" charset="0"/>
            </a:endParaRP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1600200" y="4260850"/>
            <a:ext cx="2832100" cy="4826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2400">
                <a:solidFill>
                  <a:schemeClr val="bg1"/>
                </a:solidFill>
                <a:latin typeface="Verdana" panose="020B0604030504040204" pitchFamily="34" charset="0"/>
              </a:rPr>
              <a:t>4 5 8 2 </a:t>
            </a:r>
            <a:r>
              <a:rPr lang="en-US" sz="2400" b="1">
                <a:solidFill>
                  <a:srgbClr val="99FF33"/>
                </a:solidFill>
                <a:latin typeface="Verdana" panose="020B0604030504040204" pitchFamily="34" charset="0"/>
              </a:rPr>
              <a:t>7 1 6 5</a:t>
            </a:r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5334000" y="4267200"/>
            <a:ext cx="2832100" cy="4826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2400">
                <a:solidFill>
                  <a:schemeClr val="bg1"/>
                </a:solidFill>
                <a:latin typeface="Verdana" panose="020B0604030504040204" pitchFamily="34" charset="0"/>
              </a:rPr>
              <a:t>4 5 8 2</a:t>
            </a:r>
            <a:endParaRPr lang="en-US" sz="2400" b="1">
              <a:solidFill>
                <a:srgbClr val="00FFFF"/>
              </a:solidFill>
              <a:latin typeface="Verdana" panose="020B0604030504040204" pitchFamily="34" charset="0"/>
            </a:endParaRPr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 flipH="1">
            <a:off x="2705100" y="2590800"/>
            <a:ext cx="304800" cy="1295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 flipH="1">
            <a:off x="2727325" y="3886200"/>
            <a:ext cx="304800" cy="1295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5334000" y="3048000"/>
            <a:ext cx="2832100" cy="4826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2400">
                <a:solidFill>
                  <a:schemeClr val="bg1"/>
                </a:solidFill>
                <a:latin typeface="Verdana" panose="020B0604030504040204" pitchFamily="34" charset="0"/>
              </a:rPr>
              <a:t>8 5 7 2 </a:t>
            </a:r>
            <a:r>
              <a:rPr lang="en-US" sz="2400" b="1">
                <a:solidFill>
                  <a:srgbClr val="99FF33"/>
                </a:solidFill>
                <a:latin typeface="Verdana" panose="020B0604030504040204" pitchFamily="34" charset="0"/>
              </a:rPr>
              <a:t>7 1 6 5</a:t>
            </a:r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5334000" y="4267200"/>
            <a:ext cx="2832100" cy="4826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2400">
                <a:solidFill>
                  <a:schemeClr val="bg1"/>
                </a:solidFill>
                <a:latin typeface="Verdana" panose="020B0604030504040204" pitchFamily="34" charset="0"/>
              </a:rPr>
              <a:t>4 5 8 2 </a:t>
            </a:r>
            <a:r>
              <a:rPr lang="en-US" sz="2400" b="1">
                <a:solidFill>
                  <a:srgbClr val="00FFFF"/>
                </a:solidFill>
                <a:latin typeface="Verdana" panose="020B0604030504040204" pitchFamily="34" charset="0"/>
              </a:rPr>
              <a:t>7 1 3 5</a:t>
            </a:r>
          </a:p>
        </p:txBody>
      </p:sp>
    </p:spTree>
    <p:extLst>
      <p:ext uri="{BB962C8B-B14F-4D97-AF65-F5344CB8AC3E}">
        <p14:creationId xmlns:p14="http://schemas.microsoft.com/office/powerpoint/2010/main" val="180990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 animBg="1"/>
      <p:bldP spid="71687" grpId="0" animBg="1"/>
      <p:bldP spid="71688" grpId="0" animBg="1"/>
      <p:bldP spid="71689" grpId="0" animBg="1"/>
      <p:bldP spid="71691" grpId="0" animBg="1"/>
      <p:bldP spid="7169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>
            <a:extLst>
              <a:ext uri="{FF2B5EF4-FFF2-40B4-BE49-F238E27FC236}">
                <a16:creationId xmlns:a16="http://schemas.microsoft.com/office/drawing/2014/main" id="{DC96502C-DE17-2E2F-A3E7-D37C9E89C0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9551CD-D9C2-4818-B290-0531B973607C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088C89D8-C4D7-AA23-29BA-552E48397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19400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Chromosome</a:t>
            </a:r>
          </a:p>
        </p:txBody>
      </p:sp>
      <p:sp>
        <p:nvSpPr>
          <p:cNvPr id="1394692" name="Text Box 4">
            <a:extLst>
              <a:ext uri="{FF2B5EF4-FFF2-40B4-BE49-F238E27FC236}">
                <a16:creationId xmlns:a16="http://schemas.microsoft.com/office/drawing/2014/main" id="{72CDE08D-6649-9AE3-391A-E5D1DA83D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7162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GENETIC ALGORITHM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sz="quarter"/>
          </p:nvPr>
        </p:nvSpPr>
        <p:spPr>
          <a:noFill/>
          <a:ln/>
        </p:spPr>
        <p:txBody>
          <a:bodyPr/>
          <a:lstStyle/>
          <a:p>
            <a:pPr defTabSz="457200"/>
            <a:r>
              <a:rPr lang="en-US" sz="5000" b="1" dirty="0">
                <a:solidFill>
                  <a:srgbClr val="FFFF00"/>
                </a:solidFill>
                <a:latin typeface="Arial Black" panose="020B0A04020102020204" pitchFamily="34" charset="0"/>
              </a:rPr>
              <a:t>Example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6780213" y="3300413"/>
            <a:ext cx="328612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6462713" y="3300413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6145213" y="3300413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5826125" y="3300413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5508625" y="3300413"/>
            <a:ext cx="328613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5189538" y="3300413"/>
            <a:ext cx="328612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4873625" y="3300413"/>
            <a:ext cx="325438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4554538" y="3300413"/>
            <a:ext cx="327025" cy="27305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6780213" y="3035300"/>
            <a:ext cx="328612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40" name="Rectangle 12"/>
          <p:cNvSpPr>
            <a:spLocks noChangeArrowheads="1"/>
          </p:cNvSpPr>
          <p:nvPr/>
        </p:nvSpPr>
        <p:spPr bwMode="auto">
          <a:xfrm>
            <a:off x="6462713" y="3035300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41" name="Rectangle 13"/>
          <p:cNvSpPr>
            <a:spLocks noChangeArrowheads="1"/>
          </p:cNvSpPr>
          <p:nvPr/>
        </p:nvSpPr>
        <p:spPr bwMode="auto">
          <a:xfrm>
            <a:off x="6145213" y="3035300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42" name="Rectangle 14"/>
          <p:cNvSpPr>
            <a:spLocks noChangeArrowheads="1"/>
          </p:cNvSpPr>
          <p:nvPr/>
        </p:nvSpPr>
        <p:spPr bwMode="auto">
          <a:xfrm>
            <a:off x="5826125" y="3048000"/>
            <a:ext cx="327025" cy="27305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3743" name="Rectangle 15"/>
          <p:cNvSpPr>
            <a:spLocks noChangeArrowheads="1"/>
          </p:cNvSpPr>
          <p:nvPr/>
        </p:nvSpPr>
        <p:spPr bwMode="auto">
          <a:xfrm>
            <a:off x="5508625" y="3035300"/>
            <a:ext cx="328613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44" name="Rectangle 16"/>
          <p:cNvSpPr>
            <a:spLocks noChangeArrowheads="1"/>
          </p:cNvSpPr>
          <p:nvPr/>
        </p:nvSpPr>
        <p:spPr bwMode="auto">
          <a:xfrm>
            <a:off x="5189538" y="3035300"/>
            <a:ext cx="328612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45" name="Rectangle 17"/>
          <p:cNvSpPr>
            <a:spLocks noChangeArrowheads="1"/>
          </p:cNvSpPr>
          <p:nvPr/>
        </p:nvSpPr>
        <p:spPr bwMode="auto">
          <a:xfrm>
            <a:off x="4873625" y="3035300"/>
            <a:ext cx="325438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46" name="Rectangle 18"/>
          <p:cNvSpPr>
            <a:spLocks noChangeArrowheads="1"/>
          </p:cNvSpPr>
          <p:nvPr/>
        </p:nvSpPr>
        <p:spPr bwMode="auto">
          <a:xfrm>
            <a:off x="4554538" y="3035300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47" name="Rectangle 19"/>
          <p:cNvSpPr>
            <a:spLocks noChangeArrowheads="1"/>
          </p:cNvSpPr>
          <p:nvPr/>
        </p:nvSpPr>
        <p:spPr bwMode="auto">
          <a:xfrm>
            <a:off x="6780213" y="2771775"/>
            <a:ext cx="328612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48" name="Rectangle 20"/>
          <p:cNvSpPr>
            <a:spLocks noChangeArrowheads="1"/>
          </p:cNvSpPr>
          <p:nvPr/>
        </p:nvSpPr>
        <p:spPr bwMode="auto">
          <a:xfrm>
            <a:off x="6462713" y="2771775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49" name="Rectangle 21"/>
          <p:cNvSpPr>
            <a:spLocks noChangeArrowheads="1"/>
          </p:cNvSpPr>
          <p:nvPr/>
        </p:nvSpPr>
        <p:spPr bwMode="auto">
          <a:xfrm>
            <a:off x="6145213" y="2771775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50" name="Rectangle 22"/>
          <p:cNvSpPr>
            <a:spLocks noChangeArrowheads="1"/>
          </p:cNvSpPr>
          <p:nvPr/>
        </p:nvSpPr>
        <p:spPr bwMode="auto">
          <a:xfrm>
            <a:off x="5826125" y="2771775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51" name="Rectangle 23"/>
          <p:cNvSpPr>
            <a:spLocks noChangeArrowheads="1"/>
          </p:cNvSpPr>
          <p:nvPr/>
        </p:nvSpPr>
        <p:spPr bwMode="auto">
          <a:xfrm>
            <a:off x="5508625" y="2771775"/>
            <a:ext cx="328613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52" name="Rectangle 24"/>
          <p:cNvSpPr>
            <a:spLocks noChangeArrowheads="1"/>
          </p:cNvSpPr>
          <p:nvPr/>
        </p:nvSpPr>
        <p:spPr bwMode="auto">
          <a:xfrm>
            <a:off x="5189538" y="2771775"/>
            <a:ext cx="328612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53" name="Rectangle 25"/>
          <p:cNvSpPr>
            <a:spLocks noChangeArrowheads="1"/>
          </p:cNvSpPr>
          <p:nvPr/>
        </p:nvSpPr>
        <p:spPr bwMode="auto">
          <a:xfrm>
            <a:off x="4873625" y="2771775"/>
            <a:ext cx="325438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54" name="Rectangle 26"/>
          <p:cNvSpPr>
            <a:spLocks noChangeArrowheads="1"/>
          </p:cNvSpPr>
          <p:nvPr/>
        </p:nvSpPr>
        <p:spPr bwMode="auto">
          <a:xfrm>
            <a:off x="4554538" y="2771775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55" name="Rectangle 27"/>
          <p:cNvSpPr>
            <a:spLocks noChangeArrowheads="1"/>
          </p:cNvSpPr>
          <p:nvPr/>
        </p:nvSpPr>
        <p:spPr bwMode="auto">
          <a:xfrm>
            <a:off x="6780213" y="2506663"/>
            <a:ext cx="328612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56" name="Rectangle 28"/>
          <p:cNvSpPr>
            <a:spLocks noChangeArrowheads="1"/>
          </p:cNvSpPr>
          <p:nvPr/>
        </p:nvSpPr>
        <p:spPr bwMode="auto">
          <a:xfrm>
            <a:off x="6462713" y="2506663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57" name="Rectangle 29"/>
          <p:cNvSpPr>
            <a:spLocks noChangeArrowheads="1"/>
          </p:cNvSpPr>
          <p:nvPr/>
        </p:nvSpPr>
        <p:spPr bwMode="auto">
          <a:xfrm>
            <a:off x="6145213" y="2506663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58" name="Rectangle 30"/>
          <p:cNvSpPr>
            <a:spLocks noChangeArrowheads="1"/>
          </p:cNvSpPr>
          <p:nvPr/>
        </p:nvSpPr>
        <p:spPr bwMode="auto">
          <a:xfrm>
            <a:off x="5826125" y="2506663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59" name="Rectangle 31"/>
          <p:cNvSpPr>
            <a:spLocks noChangeArrowheads="1"/>
          </p:cNvSpPr>
          <p:nvPr/>
        </p:nvSpPr>
        <p:spPr bwMode="auto">
          <a:xfrm>
            <a:off x="5508625" y="1689100"/>
            <a:ext cx="328613" cy="27305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3760" name="Rectangle 32"/>
          <p:cNvSpPr>
            <a:spLocks noChangeArrowheads="1"/>
          </p:cNvSpPr>
          <p:nvPr/>
        </p:nvSpPr>
        <p:spPr bwMode="auto">
          <a:xfrm>
            <a:off x="5189538" y="2506663"/>
            <a:ext cx="328612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61" name="Rectangle 33"/>
          <p:cNvSpPr>
            <a:spLocks noChangeArrowheads="1"/>
          </p:cNvSpPr>
          <p:nvPr/>
        </p:nvSpPr>
        <p:spPr bwMode="auto">
          <a:xfrm>
            <a:off x="4873625" y="2506663"/>
            <a:ext cx="325438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62" name="Rectangle 34"/>
          <p:cNvSpPr>
            <a:spLocks noChangeArrowheads="1"/>
          </p:cNvSpPr>
          <p:nvPr/>
        </p:nvSpPr>
        <p:spPr bwMode="auto">
          <a:xfrm>
            <a:off x="4554538" y="2506663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63" name="Rectangle 35"/>
          <p:cNvSpPr>
            <a:spLocks noChangeArrowheads="1"/>
          </p:cNvSpPr>
          <p:nvPr/>
        </p:nvSpPr>
        <p:spPr bwMode="auto">
          <a:xfrm>
            <a:off x="6780213" y="2241550"/>
            <a:ext cx="328612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64" name="Rectangle 36"/>
          <p:cNvSpPr>
            <a:spLocks noChangeArrowheads="1"/>
          </p:cNvSpPr>
          <p:nvPr/>
        </p:nvSpPr>
        <p:spPr bwMode="auto">
          <a:xfrm>
            <a:off x="6462713" y="2773363"/>
            <a:ext cx="327025" cy="274637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3765" name="Rectangle 37"/>
          <p:cNvSpPr>
            <a:spLocks noChangeArrowheads="1"/>
          </p:cNvSpPr>
          <p:nvPr/>
        </p:nvSpPr>
        <p:spPr bwMode="auto">
          <a:xfrm>
            <a:off x="6145213" y="2241550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66" name="Rectangle 38"/>
          <p:cNvSpPr>
            <a:spLocks noChangeArrowheads="1"/>
          </p:cNvSpPr>
          <p:nvPr/>
        </p:nvSpPr>
        <p:spPr bwMode="auto">
          <a:xfrm>
            <a:off x="5826125" y="2241550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67" name="Rectangle 39"/>
          <p:cNvSpPr>
            <a:spLocks noChangeArrowheads="1"/>
          </p:cNvSpPr>
          <p:nvPr/>
        </p:nvSpPr>
        <p:spPr bwMode="auto">
          <a:xfrm>
            <a:off x="5508625" y="2241550"/>
            <a:ext cx="328613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68" name="Rectangle 40"/>
          <p:cNvSpPr>
            <a:spLocks noChangeArrowheads="1"/>
          </p:cNvSpPr>
          <p:nvPr/>
        </p:nvSpPr>
        <p:spPr bwMode="auto">
          <a:xfrm>
            <a:off x="5189538" y="2241550"/>
            <a:ext cx="328612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69" name="Rectangle 41"/>
          <p:cNvSpPr>
            <a:spLocks noChangeArrowheads="1"/>
          </p:cNvSpPr>
          <p:nvPr/>
        </p:nvSpPr>
        <p:spPr bwMode="auto">
          <a:xfrm>
            <a:off x="4873625" y="2241550"/>
            <a:ext cx="325438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70" name="Rectangle 42"/>
          <p:cNvSpPr>
            <a:spLocks noChangeArrowheads="1"/>
          </p:cNvSpPr>
          <p:nvPr/>
        </p:nvSpPr>
        <p:spPr bwMode="auto">
          <a:xfrm>
            <a:off x="4554538" y="2241550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71" name="Rectangle 43"/>
          <p:cNvSpPr>
            <a:spLocks noChangeArrowheads="1"/>
          </p:cNvSpPr>
          <p:nvPr/>
        </p:nvSpPr>
        <p:spPr bwMode="auto">
          <a:xfrm>
            <a:off x="6780213" y="1976438"/>
            <a:ext cx="328612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72" name="Rectangle 44"/>
          <p:cNvSpPr>
            <a:spLocks noChangeArrowheads="1"/>
          </p:cNvSpPr>
          <p:nvPr/>
        </p:nvSpPr>
        <p:spPr bwMode="auto">
          <a:xfrm>
            <a:off x="6462713" y="1976438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73" name="Rectangle 45"/>
          <p:cNvSpPr>
            <a:spLocks noChangeArrowheads="1"/>
          </p:cNvSpPr>
          <p:nvPr/>
        </p:nvSpPr>
        <p:spPr bwMode="auto">
          <a:xfrm>
            <a:off x="6145213" y="1447800"/>
            <a:ext cx="327025" cy="27305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3774" name="Rectangle 46"/>
          <p:cNvSpPr>
            <a:spLocks noChangeArrowheads="1"/>
          </p:cNvSpPr>
          <p:nvPr/>
        </p:nvSpPr>
        <p:spPr bwMode="auto">
          <a:xfrm>
            <a:off x="5826125" y="1976438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75" name="Rectangle 47"/>
          <p:cNvSpPr>
            <a:spLocks noChangeArrowheads="1"/>
          </p:cNvSpPr>
          <p:nvPr/>
        </p:nvSpPr>
        <p:spPr bwMode="auto">
          <a:xfrm>
            <a:off x="5508625" y="1976438"/>
            <a:ext cx="328613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76" name="Rectangle 48"/>
          <p:cNvSpPr>
            <a:spLocks noChangeArrowheads="1"/>
          </p:cNvSpPr>
          <p:nvPr/>
        </p:nvSpPr>
        <p:spPr bwMode="auto">
          <a:xfrm>
            <a:off x="5189538" y="1976438"/>
            <a:ext cx="328612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77" name="Rectangle 49"/>
          <p:cNvSpPr>
            <a:spLocks noChangeArrowheads="1"/>
          </p:cNvSpPr>
          <p:nvPr/>
        </p:nvSpPr>
        <p:spPr bwMode="auto">
          <a:xfrm>
            <a:off x="4873625" y="2495550"/>
            <a:ext cx="325438" cy="27305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3778" name="Rectangle 50"/>
          <p:cNvSpPr>
            <a:spLocks noChangeArrowheads="1"/>
          </p:cNvSpPr>
          <p:nvPr/>
        </p:nvSpPr>
        <p:spPr bwMode="auto">
          <a:xfrm>
            <a:off x="4554538" y="1976438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79" name="Rectangle 51"/>
          <p:cNvSpPr>
            <a:spLocks noChangeArrowheads="1"/>
          </p:cNvSpPr>
          <p:nvPr/>
        </p:nvSpPr>
        <p:spPr bwMode="auto">
          <a:xfrm>
            <a:off x="6780213" y="1712913"/>
            <a:ext cx="328612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80" name="Rectangle 52"/>
          <p:cNvSpPr>
            <a:spLocks noChangeArrowheads="1"/>
          </p:cNvSpPr>
          <p:nvPr/>
        </p:nvSpPr>
        <p:spPr bwMode="auto">
          <a:xfrm>
            <a:off x="6462713" y="1712913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81" name="Rectangle 53"/>
          <p:cNvSpPr>
            <a:spLocks noChangeArrowheads="1"/>
          </p:cNvSpPr>
          <p:nvPr/>
        </p:nvSpPr>
        <p:spPr bwMode="auto">
          <a:xfrm>
            <a:off x="6145213" y="1712913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82" name="Rectangle 54"/>
          <p:cNvSpPr>
            <a:spLocks noChangeArrowheads="1"/>
          </p:cNvSpPr>
          <p:nvPr/>
        </p:nvSpPr>
        <p:spPr bwMode="auto">
          <a:xfrm>
            <a:off x="5826125" y="1712913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83" name="Rectangle 55"/>
          <p:cNvSpPr>
            <a:spLocks noChangeArrowheads="1"/>
          </p:cNvSpPr>
          <p:nvPr/>
        </p:nvSpPr>
        <p:spPr bwMode="auto">
          <a:xfrm>
            <a:off x="5508625" y="1712913"/>
            <a:ext cx="328613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84" name="Rectangle 56"/>
          <p:cNvSpPr>
            <a:spLocks noChangeArrowheads="1"/>
          </p:cNvSpPr>
          <p:nvPr/>
        </p:nvSpPr>
        <p:spPr bwMode="auto">
          <a:xfrm>
            <a:off x="5189538" y="3016250"/>
            <a:ext cx="328612" cy="27305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3785" name="Rectangle 57"/>
          <p:cNvSpPr>
            <a:spLocks noChangeArrowheads="1"/>
          </p:cNvSpPr>
          <p:nvPr/>
        </p:nvSpPr>
        <p:spPr bwMode="auto">
          <a:xfrm>
            <a:off x="4873625" y="1712913"/>
            <a:ext cx="325438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86" name="Rectangle 58"/>
          <p:cNvSpPr>
            <a:spLocks noChangeArrowheads="1"/>
          </p:cNvSpPr>
          <p:nvPr/>
        </p:nvSpPr>
        <p:spPr bwMode="auto">
          <a:xfrm>
            <a:off x="4554538" y="1712913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87" name="Rectangle 59"/>
          <p:cNvSpPr>
            <a:spLocks noChangeArrowheads="1"/>
          </p:cNvSpPr>
          <p:nvPr/>
        </p:nvSpPr>
        <p:spPr bwMode="auto">
          <a:xfrm>
            <a:off x="6780213" y="2495550"/>
            <a:ext cx="328612" cy="27305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3788" name="Rectangle 60"/>
          <p:cNvSpPr>
            <a:spLocks noChangeArrowheads="1"/>
          </p:cNvSpPr>
          <p:nvPr/>
        </p:nvSpPr>
        <p:spPr bwMode="auto">
          <a:xfrm>
            <a:off x="6462713" y="1447800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89" name="Rectangle 61"/>
          <p:cNvSpPr>
            <a:spLocks noChangeArrowheads="1"/>
          </p:cNvSpPr>
          <p:nvPr/>
        </p:nvSpPr>
        <p:spPr bwMode="auto">
          <a:xfrm>
            <a:off x="6145213" y="1447800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90" name="Rectangle 62"/>
          <p:cNvSpPr>
            <a:spLocks noChangeArrowheads="1"/>
          </p:cNvSpPr>
          <p:nvPr/>
        </p:nvSpPr>
        <p:spPr bwMode="auto">
          <a:xfrm>
            <a:off x="5826125" y="1447800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91" name="Rectangle 63"/>
          <p:cNvSpPr>
            <a:spLocks noChangeArrowheads="1"/>
          </p:cNvSpPr>
          <p:nvPr/>
        </p:nvSpPr>
        <p:spPr bwMode="auto">
          <a:xfrm>
            <a:off x="5508625" y="1447800"/>
            <a:ext cx="328613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92" name="Rectangle 64"/>
          <p:cNvSpPr>
            <a:spLocks noChangeArrowheads="1"/>
          </p:cNvSpPr>
          <p:nvPr/>
        </p:nvSpPr>
        <p:spPr bwMode="auto">
          <a:xfrm>
            <a:off x="5189538" y="1447800"/>
            <a:ext cx="328612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93" name="Rectangle 65"/>
          <p:cNvSpPr>
            <a:spLocks noChangeArrowheads="1"/>
          </p:cNvSpPr>
          <p:nvPr/>
        </p:nvSpPr>
        <p:spPr bwMode="auto">
          <a:xfrm>
            <a:off x="4873625" y="1447800"/>
            <a:ext cx="325438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94" name="Rectangle 66"/>
          <p:cNvSpPr>
            <a:spLocks noChangeArrowheads="1"/>
          </p:cNvSpPr>
          <p:nvPr/>
        </p:nvSpPr>
        <p:spPr bwMode="auto">
          <a:xfrm>
            <a:off x="4554538" y="1447800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795" name="Line 67"/>
          <p:cNvSpPr>
            <a:spLocks noChangeShapeType="1"/>
          </p:cNvSpPr>
          <p:nvPr/>
        </p:nvSpPr>
        <p:spPr bwMode="auto">
          <a:xfrm>
            <a:off x="4559300" y="1452563"/>
            <a:ext cx="2544763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96" name="Line 68"/>
          <p:cNvSpPr>
            <a:spLocks noChangeShapeType="1"/>
          </p:cNvSpPr>
          <p:nvPr/>
        </p:nvSpPr>
        <p:spPr bwMode="auto">
          <a:xfrm>
            <a:off x="4559300" y="3568700"/>
            <a:ext cx="2544763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97" name="Line 69"/>
          <p:cNvSpPr>
            <a:spLocks noChangeShapeType="1"/>
          </p:cNvSpPr>
          <p:nvPr/>
        </p:nvSpPr>
        <p:spPr bwMode="auto">
          <a:xfrm>
            <a:off x="4559300" y="1452563"/>
            <a:ext cx="0" cy="211613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98" name="Line 70"/>
          <p:cNvSpPr>
            <a:spLocks noChangeShapeType="1"/>
          </p:cNvSpPr>
          <p:nvPr/>
        </p:nvSpPr>
        <p:spPr bwMode="auto">
          <a:xfrm>
            <a:off x="7104063" y="1452563"/>
            <a:ext cx="0" cy="211613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99" name="Line 71"/>
          <p:cNvSpPr>
            <a:spLocks noChangeShapeType="1"/>
          </p:cNvSpPr>
          <p:nvPr/>
        </p:nvSpPr>
        <p:spPr bwMode="auto">
          <a:xfrm>
            <a:off x="4559300" y="1716088"/>
            <a:ext cx="2544763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00" name="Line 72"/>
          <p:cNvSpPr>
            <a:spLocks noChangeShapeType="1"/>
          </p:cNvSpPr>
          <p:nvPr/>
        </p:nvSpPr>
        <p:spPr bwMode="auto">
          <a:xfrm>
            <a:off x="4878388" y="1452563"/>
            <a:ext cx="0" cy="211613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01" name="Line 73"/>
          <p:cNvSpPr>
            <a:spLocks noChangeShapeType="1"/>
          </p:cNvSpPr>
          <p:nvPr/>
        </p:nvSpPr>
        <p:spPr bwMode="auto">
          <a:xfrm>
            <a:off x="5194300" y="1452563"/>
            <a:ext cx="0" cy="211613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02" name="Line 74"/>
          <p:cNvSpPr>
            <a:spLocks noChangeShapeType="1"/>
          </p:cNvSpPr>
          <p:nvPr/>
        </p:nvSpPr>
        <p:spPr bwMode="auto">
          <a:xfrm>
            <a:off x="5513388" y="1452563"/>
            <a:ext cx="0" cy="211613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03" name="Line 75"/>
          <p:cNvSpPr>
            <a:spLocks noChangeShapeType="1"/>
          </p:cNvSpPr>
          <p:nvPr/>
        </p:nvSpPr>
        <p:spPr bwMode="auto">
          <a:xfrm>
            <a:off x="5830888" y="1452563"/>
            <a:ext cx="0" cy="211613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04" name="Line 76"/>
          <p:cNvSpPr>
            <a:spLocks noChangeShapeType="1"/>
          </p:cNvSpPr>
          <p:nvPr/>
        </p:nvSpPr>
        <p:spPr bwMode="auto">
          <a:xfrm>
            <a:off x="6149975" y="1452563"/>
            <a:ext cx="0" cy="211613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05" name="Line 77"/>
          <p:cNvSpPr>
            <a:spLocks noChangeShapeType="1"/>
          </p:cNvSpPr>
          <p:nvPr/>
        </p:nvSpPr>
        <p:spPr bwMode="auto">
          <a:xfrm>
            <a:off x="6467475" y="1452563"/>
            <a:ext cx="0" cy="211613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06" name="Line 78"/>
          <p:cNvSpPr>
            <a:spLocks noChangeShapeType="1"/>
          </p:cNvSpPr>
          <p:nvPr/>
        </p:nvSpPr>
        <p:spPr bwMode="auto">
          <a:xfrm>
            <a:off x="6784975" y="1452563"/>
            <a:ext cx="0" cy="211613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07" name="Line 79"/>
          <p:cNvSpPr>
            <a:spLocks noChangeShapeType="1"/>
          </p:cNvSpPr>
          <p:nvPr/>
        </p:nvSpPr>
        <p:spPr bwMode="auto">
          <a:xfrm>
            <a:off x="4559300" y="1981200"/>
            <a:ext cx="2544763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08" name="Line 80"/>
          <p:cNvSpPr>
            <a:spLocks noChangeShapeType="1"/>
          </p:cNvSpPr>
          <p:nvPr/>
        </p:nvSpPr>
        <p:spPr bwMode="auto">
          <a:xfrm>
            <a:off x="4559300" y="2244725"/>
            <a:ext cx="2544763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09" name="Line 81"/>
          <p:cNvSpPr>
            <a:spLocks noChangeShapeType="1"/>
          </p:cNvSpPr>
          <p:nvPr/>
        </p:nvSpPr>
        <p:spPr bwMode="auto">
          <a:xfrm>
            <a:off x="4559300" y="2511425"/>
            <a:ext cx="2544763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10" name="Line 82"/>
          <p:cNvSpPr>
            <a:spLocks noChangeShapeType="1"/>
          </p:cNvSpPr>
          <p:nvPr/>
        </p:nvSpPr>
        <p:spPr bwMode="auto">
          <a:xfrm>
            <a:off x="4559300" y="2774950"/>
            <a:ext cx="2544763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11" name="Line 83"/>
          <p:cNvSpPr>
            <a:spLocks noChangeShapeType="1"/>
          </p:cNvSpPr>
          <p:nvPr/>
        </p:nvSpPr>
        <p:spPr bwMode="auto">
          <a:xfrm>
            <a:off x="4559300" y="3040063"/>
            <a:ext cx="2544763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12" name="Line 84"/>
          <p:cNvSpPr>
            <a:spLocks noChangeShapeType="1"/>
          </p:cNvSpPr>
          <p:nvPr/>
        </p:nvSpPr>
        <p:spPr bwMode="auto">
          <a:xfrm>
            <a:off x="4559300" y="3303588"/>
            <a:ext cx="2544763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94" name="Rectangle 166"/>
          <p:cNvSpPr>
            <a:spLocks noChangeArrowheads="1"/>
          </p:cNvSpPr>
          <p:nvPr/>
        </p:nvSpPr>
        <p:spPr bwMode="auto">
          <a:xfrm>
            <a:off x="5219700" y="3652838"/>
            <a:ext cx="1385888" cy="330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sz="1400" b="1">
                <a:solidFill>
                  <a:schemeClr val="bg1"/>
                </a:solidFill>
              </a:rPr>
              <a:t>8 5 7 2 7 1 6 5</a:t>
            </a:r>
            <a:r>
              <a:rPr lang="en-US" sz="1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3897" name="Rectangle 169"/>
          <p:cNvSpPr>
            <a:spLocks noChangeArrowheads="1"/>
          </p:cNvSpPr>
          <p:nvPr/>
        </p:nvSpPr>
        <p:spPr bwMode="auto">
          <a:xfrm>
            <a:off x="7205663" y="2205038"/>
            <a:ext cx="354012" cy="330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sz="1400" b="1">
                <a:solidFill>
                  <a:srgbClr val="FFFF00"/>
                </a:solidFill>
              </a:rPr>
              <a:t>2</a:t>
            </a:r>
            <a:r>
              <a:rPr lang="en-US" sz="1400" b="1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3813" name="Rectangle 85"/>
          <p:cNvSpPr>
            <a:spLocks noChangeArrowheads="1"/>
          </p:cNvSpPr>
          <p:nvPr/>
        </p:nvSpPr>
        <p:spPr bwMode="auto">
          <a:xfrm>
            <a:off x="6824663" y="6057900"/>
            <a:ext cx="328612" cy="27622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14" name="Rectangle 86"/>
          <p:cNvSpPr>
            <a:spLocks noChangeArrowheads="1"/>
          </p:cNvSpPr>
          <p:nvPr/>
        </p:nvSpPr>
        <p:spPr bwMode="auto">
          <a:xfrm>
            <a:off x="6505575" y="6057900"/>
            <a:ext cx="328613" cy="27622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15" name="Rectangle 87"/>
          <p:cNvSpPr>
            <a:spLocks noChangeArrowheads="1"/>
          </p:cNvSpPr>
          <p:nvPr/>
        </p:nvSpPr>
        <p:spPr bwMode="auto">
          <a:xfrm>
            <a:off x="6186488" y="6057900"/>
            <a:ext cx="328612" cy="27622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16" name="Rectangle 88"/>
          <p:cNvSpPr>
            <a:spLocks noChangeArrowheads="1"/>
          </p:cNvSpPr>
          <p:nvPr/>
        </p:nvSpPr>
        <p:spPr bwMode="auto">
          <a:xfrm>
            <a:off x="5867400" y="6057900"/>
            <a:ext cx="328613" cy="27622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17" name="Rectangle 89"/>
          <p:cNvSpPr>
            <a:spLocks noChangeArrowheads="1"/>
          </p:cNvSpPr>
          <p:nvPr/>
        </p:nvSpPr>
        <p:spPr bwMode="auto">
          <a:xfrm>
            <a:off x="5229225" y="6057900"/>
            <a:ext cx="328613" cy="27622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18" name="Rectangle 90"/>
          <p:cNvSpPr>
            <a:spLocks noChangeArrowheads="1"/>
          </p:cNvSpPr>
          <p:nvPr/>
        </p:nvSpPr>
        <p:spPr bwMode="auto">
          <a:xfrm>
            <a:off x="4910138" y="6057900"/>
            <a:ext cx="328612" cy="27622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19" name="Rectangle 91"/>
          <p:cNvSpPr>
            <a:spLocks noChangeArrowheads="1"/>
          </p:cNvSpPr>
          <p:nvPr/>
        </p:nvSpPr>
        <p:spPr bwMode="auto">
          <a:xfrm>
            <a:off x="4591050" y="6057900"/>
            <a:ext cx="328613" cy="27622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20" name="Rectangle 92"/>
          <p:cNvSpPr>
            <a:spLocks noChangeArrowheads="1"/>
          </p:cNvSpPr>
          <p:nvPr/>
        </p:nvSpPr>
        <p:spPr bwMode="auto">
          <a:xfrm>
            <a:off x="6824663" y="5257800"/>
            <a:ext cx="328612" cy="274638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3821" name="Rectangle 93"/>
          <p:cNvSpPr>
            <a:spLocks noChangeArrowheads="1"/>
          </p:cNvSpPr>
          <p:nvPr/>
        </p:nvSpPr>
        <p:spPr bwMode="auto">
          <a:xfrm>
            <a:off x="6505575" y="5791200"/>
            <a:ext cx="328613" cy="27622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22" name="Rectangle 94"/>
          <p:cNvSpPr>
            <a:spLocks noChangeArrowheads="1"/>
          </p:cNvSpPr>
          <p:nvPr/>
        </p:nvSpPr>
        <p:spPr bwMode="auto">
          <a:xfrm>
            <a:off x="6186488" y="4191000"/>
            <a:ext cx="328612" cy="27622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3823" name="Rectangle 95"/>
          <p:cNvSpPr>
            <a:spLocks noChangeArrowheads="1"/>
          </p:cNvSpPr>
          <p:nvPr/>
        </p:nvSpPr>
        <p:spPr bwMode="auto">
          <a:xfrm>
            <a:off x="5867400" y="5791200"/>
            <a:ext cx="328613" cy="27622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24" name="Rectangle 96"/>
          <p:cNvSpPr>
            <a:spLocks noChangeArrowheads="1"/>
          </p:cNvSpPr>
          <p:nvPr/>
        </p:nvSpPr>
        <p:spPr bwMode="auto">
          <a:xfrm>
            <a:off x="5548313" y="5791200"/>
            <a:ext cx="328612" cy="27622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25" name="Rectangle 97"/>
          <p:cNvSpPr>
            <a:spLocks noChangeArrowheads="1"/>
          </p:cNvSpPr>
          <p:nvPr/>
        </p:nvSpPr>
        <p:spPr bwMode="auto">
          <a:xfrm>
            <a:off x="5229225" y="5791200"/>
            <a:ext cx="328613" cy="27622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26" name="Rectangle 98"/>
          <p:cNvSpPr>
            <a:spLocks noChangeArrowheads="1"/>
          </p:cNvSpPr>
          <p:nvPr/>
        </p:nvSpPr>
        <p:spPr bwMode="auto">
          <a:xfrm>
            <a:off x="4910138" y="5791200"/>
            <a:ext cx="328612" cy="27622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27" name="Rectangle 99"/>
          <p:cNvSpPr>
            <a:spLocks noChangeArrowheads="1"/>
          </p:cNvSpPr>
          <p:nvPr/>
        </p:nvSpPr>
        <p:spPr bwMode="auto">
          <a:xfrm>
            <a:off x="4591050" y="5791200"/>
            <a:ext cx="328613" cy="27622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28" name="Rectangle 100"/>
          <p:cNvSpPr>
            <a:spLocks noChangeArrowheads="1"/>
          </p:cNvSpPr>
          <p:nvPr/>
        </p:nvSpPr>
        <p:spPr bwMode="auto">
          <a:xfrm>
            <a:off x="6824663" y="5524500"/>
            <a:ext cx="328612" cy="27622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29" name="Rectangle 101"/>
          <p:cNvSpPr>
            <a:spLocks noChangeArrowheads="1"/>
          </p:cNvSpPr>
          <p:nvPr/>
        </p:nvSpPr>
        <p:spPr bwMode="auto">
          <a:xfrm>
            <a:off x="6505575" y="5524500"/>
            <a:ext cx="328613" cy="27622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30" name="Rectangle 102"/>
          <p:cNvSpPr>
            <a:spLocks noChangeArrowheads="1"/>
          </p:cNvSpPr>
          <p:nvPr/>
        </p:nvSpPr>
        <p:spPr bwMode="auto">
          <a:xfrm>
            <a:off x="6186488" y="5524500"/>
            <a:ext cx="328612" cy="27622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31" name="Rectangle 103"/>
          <p:cNvSpPr>
            <a:spLocks noChangeArrowheads="1"/>
          </p:cNvSpPr>
          <p:nvPr/>
        </p:nvSpPr>
        <p:spPr bwMode="auto">
          <a:xfrm>
            <a:off x="5867400" y="5791200"/>
            <a:ext cx="328613" cy="27622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3832" name="Rectangle 104"/>
          <p:cNvSpPr>
            <a:spLocks noChangeArrowheads="1"/>
          </p:cNvSpPr>
          <p:nvPr/>
        </p:nvSpPr>
        <p:spPr bwMode="auto">
          <a:xfrm>
            <a:off x="5548313" y="5524500"/>
            <a:ext cx="328612" cy="27622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33" name="Rectangle 105"/>
          <p:cNvSpPr>
            <a:spLocks noChangeArrowheads="1"/>
          </p:cNvSpPr>
          <p:nvPr/>
        </p:nvSpPr>
        <p:spPr bwMode="auto">
          <a:xfrm>
            <a:off x="5229225" y="5524500"/>
            <a:ext cx="328613" cy="27622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34" name="Rectangle 106"/>
          <p:cNvSpPr>
            <a:spLocks noChangeArrowheads="1"/>
          </p:cNvSpPr>
          <p:nvPr/>
        </p:nvSpPr>
        <p:spPr bwMode="auto">
          <a:xfrm>
            <a:off x="4910138" y="5524500"/>
            <a:ext cx="328612" cy="27622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35" name="Rectangle 107"/>
          <p:cNvSpPr>
            <a:spLocks noChangeArrowheads="1"/>
          </p:cNvSpPr>
          <p:nvPr/>
        </p:nvSpPr>
        <p:spPr bwMode="auto">
          <a:xfrm>
            <a:off x="4591050" y="5524500"/>
            <a:ext cx="328613" cy="27622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36" name="Rectangle 108"/>
          <p:cNvSpPr>
            <a:spLocks noChangeArrowheads="1"/>
          </p:cNvSpPr>
          <p:nvPr/>
        </p:nvSpPr>
        <p:spPr bwMode="auto">
          <a:xfrm>
            <a:off x="6824663" y="5257800"/>
            <a:ext cx="328612" cy="27622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37" name="Rectangle 109"/>
          <p:cNvSpPr>
            <a:spLocks noChangeArrowheads="1"/>
          </p:cNvSpPr>
          <p:nvPr/>
        </p:nvSpPr>
        <p:spPr bwMode="auto">
          <a:xfrm>
            <a:off x="6505575" y="5257800"/>
            <a:ext cx="328613" cy="27622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38" name="Rectangle 110"/>
          <p:cNvSpPr>
            <a:spLocks noChangeArrowheads="1"/>
          </p:cNvSpPr>
          <p:nvPr/>
        </p:nvSpPr>
        <p:spPr bwMode="auto">
          <a:xfrm>
            <a:off x="6186488" y="5257800"/>
            <a:ext cx="328612" cy="27622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39" name="Rectangle 111"/>
          <p:cNvSpPr>
            <a:spLocks noChangeArrowheads="1"/>
          </p:cNvSpPr>
          <p:nvPr/>
        </p:nvSpPr>
        <p:spPr bwMode="auto">
          <a:xfrm>
            <a:off x="5867400" y="5257800"/>
            <a:ext cx="328613" cy="27622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40" name="Rectangle 112"/>
          <p:cNvSpPr>
            <a:spLocks noChangeArrowheads="1"/>
          </p:cNvSpPr>
          <p:nvPr/>
        </p:nvSpPr>
        <p:spPr bwMode="auto">
          <a:xfrm>
            <a:off x="5548313" y="5257800"/>
            <a:ext cx="328612" cy="27622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41" name="Rectangle 113"/>
          <p:cNvSpPr>
            <a:spLocks noChangeArrowheads="1"/>
          </p:cNvSpPr>
          <p:nvPr/>
        </p:nvSpPr>
        <p:spPr bwMode="auto">
          <a:xfrm>
            <a:off x="5229225" y="6048375"/>
            <a:ext cx="328613" cy="27622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3842" name="Rectangle 114"/>
          <p:cNvSpPr>
            <a:spLocks noChangeArrowheads="1"/>
          </p:cNvSpPr>
          <p:nvPr/>
        </p:nvSpPr>
        <p:spPr bwMode="auto">
          <a:xfrm>
            <a:off x="4910138" y="5257800"/>
            <a:ext cx="328612" cy="27622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43" name="Rectangle 115"/>
          <p:cNvSpPr>
            <a:spLocks noChangeArrowheads="1"/>
          </p:cNvSpPr>
          <p:nvPr/>
        </p:nvSpPr>
        <p:spPr bwMode="auto">
          <a:xfrm>
            <a:off x="4591050" y="5257800"/>
            <a:ext cx="328613" cy="27622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44" name="Rectangle 116"/>
          <p:cNvSpPr>
            <a:spLocks noChangeArrowheads="1"/>
          </p:cNvSpPr>
          <p:nvPr/>
        </p:nvSpPr>
        <p:spPr bwMode="auto">
          <a:xfrm>
            <a:off x="6824663" y="4991100"/>
            <a:ext cx="328612" cy="27622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45" name="Rectangle 117"/>
          <p:cNvSpPr>
            <a:spLocks noChangeArrowheads="1"/>
          </p:cNvSpPr>
          <p:nvPr/>
        </p:nvSpPr>
        <p:spPr bwMode="auto">
          <a:xfrm>
            <a:off x="6505575" y="4991100"/>
            <a:ext cx="328613" cy="27622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46" name="Rectangle 118"/>
          <p:cNvSpPr>
            <a:spLocks noChangeArrowheads="1"/>
          </p:cNvSpPr>
          <p:nvPr/>
        </p:nvSpPr>
        <p:spPr bwMode="auto">
          <a:xfrm>
            <a:off x="6186488" y="4991100"/>
            <a:ext cx="328612" cy="27622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47" name="Rectangle 119"/>
          <p:cNvSpPr>
            <a:spLocks noChangeArrowheads="1"/>
          </p:cNvSpPr>
          <p:nvPr/>
        </p:nvSpPr>
        <p:spPr bwMode="auto">
          <a:xfrm>
            <a:off x="5867400" y="4991100"/>
            <a:ext cx="328613" cy="27622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48" name="Rectangle 120"/>
          <p:cNvSpPr>
            <a:spLocks noChangeArrowheads="1"/>
          </p:cNvSpPr>
          <p:nvPr/>
        </p:nvSpPr>
        <p:spPr bwMode="auto">
          <a:xfrm>
            <a:off x="5548313" y="4991100"/>
            <a:ext cx="328612" cy="27622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49" name="Rectangle 121"/>
          <p:cNvSpPr>
            <a:spLocks noChangeArrowheads="1"/>
          </p:cNvSpPr>
          <p:nvPr/>
        </p:nvSpPr>
        <p:spPr bwMode="auto">
          <a:xfrm>
            <a:off x="5229225" y="4991100"/>
            <a:ext cx="328613" cy="27622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50" name="Rectangle 122"/>
          <p:cNvSpPr>
            <a:spLocks noChangeArrowheads="1"/>
          </p:cNvSpPr>
          <p:nvPr/>
        </p:nvSpPr>
        <p:spPr bwMode="auto">
          <a:xfrm>
            <a:off x="4910138" y="4991100"/>
            <a:ext cx="328612" cy="27622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51" name="Rectangle 123"/>
          <p:cNvSpPr>
            <a:spLocks noChangeArrowheads="1"/>
          </p:cNvSpPr>
          <p:nvPr/>
        </p:nvSpPr>
        <p:spPr bwMode="auto">
          <a:xfrm>
            <a:off x="4591050" y="4991100"/>
            <a:ext cx="328613" cy="27622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52" name="Rectangle 124"/>
          <p:cNvSpPr>
            <a:spLocks noChangeArrowheads="1"/>
          </p:cNvSpPr>
          <p:nvPr/>
        </p:nvSpPr>
        <p:spPr bwMode="auto">
          <a:xfrm>
            <a:off x="6824663" y="4724400"/>
            <a:ext cx="328612" cy="27463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53" name="Rectangle 125"/>
          <p:cNvSpPr>
            <a:spLocks noChangeArrowheads="1"/>
          </p:cNvSpPr>
          <p:nvPr/>
        </p:nvSpPr>
        <p:spPr bwMode="auto">
          <a:xfrm>
            <a:off x="6505575" y="4724400"/>
            <a:ext cx="328613" cy="274638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3854" name="Rectangle 126"/>
          <p:cNvSpPr>
            <a:spLocks noChangeArrowheads="1"/>
          </p:cNvSpPr>
          <p:nvPr/>
        </p:nvSpPr>
        <p:spPr bwMode="auto">
          <a:xfrm>
            <a:off x="6186488" y="4724400"/>
            <a:ext cx="328612" cy="27463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55" name="Rectangle 127"/>
          <p:cNvSpPr>
            <a:spLocks noChangeArrowheads="1"/>
          </p:cNvSpPr>
          <p:nvPr/>
        </p:nvSpPr>
        <p:spPr bwMode="auto">
          <a:xfrm>
            <a:off x="5867400" y="4724400"/>
            <a:ext cx="328613" cy="27463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56" name="Rectangle 128"/>
          <p:cNvSpPr>
            <a:spLocks noChangeArrowheads="1"/>
          </p:cNvSpPr>
          <p:nvPr/>
        </p:nvSpPr>
        <p:spPr bwMode="auto">
          <a:xfrm>
            <a:off x="5548313" y="4724400"/>
            <a:ext cx="328612" cy="27463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57" name="Rectangle 129"/>
          <p:cNvSpPr>
            <a:spLocks noChangeArrowheads="1"/>
          </p:cNvSpPr>
          <p:nvPr/>
        </p:nvSpPr>
        <p:spPr bwMode="auto">
          <a:xfrm>
            <a:off x="5229225" y="4724400"/>
            <a:ext cx="328613" cy="27463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58" name="Rectangle 130"/>
          <p:cNvSpPr>
            <a:spLocks noChangeArrowheads="1"/>
          </p:cNvSpPr>
          <p:nvPr/>
        </p:nvSpPr>
        <p:spPr bwMode="auto">
          <a:xfrm>
            <a:off x="4910138" y="4724400"/>
            <a:ext cx="328612" cy="27463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59" name="Rectangle 131"/>
          <p:cNvSpPr>
            <a:spLocks noChangeArrowheads="1"/>
          </p:cNvSpPr>
          <p:nvPr/>
        </p:nvSpPr>
        <p:spPr bwMode="auto">
          <a:xfrm>
            <a:off x="4591050" y="4983163"/>
            <a:ext cx="328613" cy="274637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3860" name="Rectangle 132"/>
          <p:cNvSpPr>
            <a:spLocks noChangeArrowheads="1"/>
          </p:cNvSpPr>
          <p:nvPr/>
        </p:nvSpPr>
        <p:spPr bwMode="auto">
          <a:xfrm>
            <a:off x="6824663" y="4457700"/>
            <a:ext cx="328612" cy="27463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61" name="Rectangle 133"/>
          <p:cNvSpPr>
            <a:spLocks noChangeArrowheads="1"/>
          </p:cNvSpPr>
          <p:nvPr/>
        </p:nvSpPr>
        <p:spPr bwMode="auto">
          <a:xfrm>
            <a:off x="6505575" y="4457700"/>
            <a:ext cx="328613" cy="27463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62" name="Rectangle 134"/>
          <p:cNvSpPr>
            <a:spLocks noChangeArrowheads="1"/>
          </p:cNvSpPr>
          <p:nvPr/>
        </p:nvSpPr>
        <p:spPr bwMode="auto">
          <a:xfrm>
            <a:off x="6186488" y="4457700"/>
            <a:ext cx="328612" cy="27463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63" name="Rectangle 135"/>
          <p:cNvSpPr>
            <a:spLocks noChangeArrowheads="1"/>
          </p:cNvSpPr>
          <p:nvPr/>
        </p:nvSpPr>
        <p:spPr bwMode="auto">
          <a:xfrm>
            <a:off x="5867400" y="4457700"/>
            <a:ext cx="328613" cy="27463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64" name="Rectangle 136"/>
          <p:cNvSpPr>
            <a:spLocks noChangeArrowheads="1"/>
          </p:cNvSpPr>
          <p:nvPr/>
        </p:nvSpPr>
        <p:spPr bwMode="auto">
          <a:xfrm>
            <a:off x="5548313" y="4457700"/>
            <a:ext cx="328612" cy="27463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65" name="Rectangle 137"/>
          <p:cNvSpPr>
            <a:spLocks noChangeArrowheads="1"/>
          </p:cNvSpPr>
          <p:nvPr/>
        </p:nvSpPr>
        <p:spPr bwMode="auto">
          <a:xfrm>
            <a:off x="5229225" y="4457700"/>
            <a:ext cx="328613" cy="27463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66" name="Rectangle 138"/>
          <p:cNvSpPr>
            <a:spLocks noChangeArrowheads="1"/>
          </p:cNvSpPr>
          <p:nvPr/>
        </p:nvSpPr>
        <p:spPr bwMode="auto">
          <a:xfrm>
            <a:off x="4910138" y="4457700"/>
            <a:ext cx="328612" cy="27463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67" name="Rectangle 139"/>
          <p:cNvSpPr>
            <a:spLocks noChangeArrowheads="1"/>
          </p:cNvSpPr>
          <p:nvPr/>
        </p:nvSpPr>
        <p:spPr bwMode="auto">
          <a:xfrm>
            <a:off x="4591050" y="4457700"/>
            <a:ext cx="328613" cy="27463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68" name="Rectangle 140"/>
          <p:cNvSpPr>
            <a:spLocks noChangeArrowheads="1"/>
          </p:cNvSpPr>
          <p:nvPr/>
        </p:nvSpPr>
        <p:spPr bwMode="auto">
          <a:xfrm>
            <a:off x="6824663" y="4191000"/>
            <a:ext cx="328612" cy="27463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69" name="Rectangle 141"/>
          <p:cNvSpPr>
            <a:spLocks noChangeArrowheads="1"/>
          </p:cNvSpPr>
          <p:nvPr/>
        </p:nvSpPr>
        <p:spPr bwMode="auto">
          <a:xfrm>
            <a:off x="6505575" y="4191000"/>
            <a:ext cx="328613" cy="27463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70" name="Rectangle 142"/>
          <p:cNvSpPr>
            <a:spLocks noChangeArrowheads="1"/>
          </p:cNvSpPr>
          <p:nvPr/>
        </p:nvSpPr>
        <p:spPr bwMode="auto">
          <a:xfrm>
            <a:off x="6186488" y="4191000"/>
            <a:ext cx="328612" cy="27463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71" name="Rectangle 143"/>
          <p:cNvSpPr>
            <a:spLocks noChangeArrowheads="1"/>
          </p:cNvSpPr>
          <p:nvPr/>
        </p:nvSpPr>
        <p:spPr bwMode="auto">
          <a:xfrm>
            <a:off x="5867400" y="4191000"/>
            <a:ext cx="328613" cy="27463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72" name="Rectangle 144"/>
          <p:cNvSpPr>
            <a:spLocks noChangeArrowheads="1"/>
          </p:cNvSpPr>
          <p:nvPr/>
        </p:nvSpPr>
        <p:spPr bwMode="auto">
          <a:xfrm>
            <a:off x="5548313" y="4191000"/>
            <a:ext cx="328612" cy="27463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73" name="Rectangle 145"/>
          <p:cNvSpPr>
            <a:spLocks noChangeArrowheads="1"/>
          </p:cNvSpPr>
          <p:nvPr/>
        </p:nvSpPr>
        <p:spPr bwMode="auto">
          <a:xfrm>
            <a:off x="5229225" y="4191000"/>
            <a:ext cx="328613" cy="27463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74" name="Rectangle 146"/>
          <p:cNvSpPr>
            <a:spLocks noChangeArrowheads="1"/>
          </p:cNvSpPr>
          <p:nvPr/>
        </p:nvSpPr>
        <p:spPr bwMode="auto">
          <a:xfrm>
            <a:off x="4910138" y="5257800"/>
            <a:ext cx="328612" cy="274638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3875" name="Rectangle 147"/>
          <p:cNvSpPr>
            <a:spLocks noChangeArrowheads="1"/>
          </p:cNvSpPr>
          <p:nvPr/>
        </p:nvSpPr>
        <p:spPr bwMode="auto">
          <a:xfrm>
            <a:off x="4591050" y="4191000"/>
            <a:ext cx="328613" cy="27463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876" name="Line 148"/>
          <p:cNvSpPr>
            <a:spLocks noChangeShapeType="1"/>
          </p:cNvSpPr>
          <p:nvPr/>
        </p:nvSpPr>
        <p:spPr bwMode="auto">
          <a:xfrm>
            <a:off x="4595813" y="4195763"/>
            <a:ext cx="25527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77" name="Line 149"/>
          <p:cNvSpPr>
            <a:spLocks noChangeShapeType="1"/>
          </p:cNvSpPr>
          <p:nvPr/>
        </p:nvSpPr>
        <p:spPr bwMode="auto">
          <a:xfrm>
            <a:off x="4595813" y="6329363"/>
            <a:ext cx="25527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78" name="Line 150"/>
          <p:cNvSpPr>
            <a:spLocks noChangeShapeType="1"/>
          </p:cNvSpPr>
          <p:nvPr/>
        </p:nvSpPr>
        <p:spPr bwMode="auto">
          <a:xfrm>
            <a:off x="4595813" y="4195763"/>
            <a:ext cx="0" cy="2133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79" name="Line 151"/>
          <p:cNvSpPr>
            <a:spLocks noChangeShapeType="1"/>
          </p:cNvSpPr>
          <p:nvPr/>
        </p:nvSpPr>
        <p:spPr bwMode="auto">
          <a:xfrm>
            <a:off x="7148513" y="4195763"/>
            <a:ext cx="0" cy="2133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80" name="Line 152"/>
          <p:cNvSpPr>
            <a:spLocks noChangeShapeType="1"/>
          </p:cNvSpPr>
          <p:nvPr/>
        </p:nvSpPr>
        <p:spPr bwMode="auto">
          <a:xfrm>
            <a:off x="4595813" y="4462463"/>
            <a:ext cx="25527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81" name="Line 153"/>
          <p:cNvSpPr>
            <a:spLocks noChangeShapeType="1"/>
          </p:cNvSpPr>
          <p:nvPr/>
        </p:nvSpPr>
        <p:spPr bwMode="auto">
          <a:xfrm>
            <a:off x="4914900" y="4195763"/>
            <a:ext cx="0" cy="2133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82" name="Line 154"/>
          <p:cNvSpPr>
            <a:spLocks noChangeShapeType="1"/>
          </p:cNvSpPr>
          <p:nvPr/>
        </p:nvSpPr>
        <p:spPr bwMode="auto">
          <a:xfrm>
            <a:off x="5233988" y="4195763"/>
            <a:ext cx="0" cy="2133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83" name="Line 155"/>
          <p:cNvSpPr>
            <a:spLocks noChangeShapeType="1"/>
          </p:cNvSpPr>
          <p:nvPr/>
        </p:nvSpPr>
        <p:spPr bwMode="auto">
          <a:xfrm>
            <a:off x="5553075" y="4195763"/>
            <a:ext cx="0" cy="2133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84" name="Line 156"/>
          <p:cNvSpPr>
            <a:spLocks noChangeShapeType="1"/>
          </p:cNvSpPr>
          <p:nvPr/>
        </p:nvSpPr>
        <p:spPr bwMode="auto">
          <a:xfrm>
            <a:off x="5872163" y="4195763"/>
            <a:ext cx="0" cy="2133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85" name="Line 157"/>
          <p:cNvSpPr>
            <a:spLocks noChangeShapeType="1"/>
          </p:cNvSpPr>
          <p:nvPr/>
        </p:nvSpPr>
        <p:spPr bwMode="auto">
          <a:xfrm>
            <a:off x="6191250" y="4195763"/>
            <a:ext cx="0" cy="2133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86" name="Line 158"/>
          <p:cNvSpPr>
            <a:spLocks noChangeShapeType="1"/>
          </p:cNvSpPr>
          <p:nvPr/>
        </p:nvSpPr>
        <p:spPr bwMode="auto">
          <a:xfrm>
            <a:off x="6510338" y="4195763"/>
            <a:ext cx="0" cy="2133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87" name="Line 159"/>
          <p:cNvSpPr>
            <a:spLocks noChangeShapeType="1"/>
          </p:cNvSpPr>
          <p:nvPr/>
        </p:nvSpPr>
        <p:spPr bwMode="auto">
          <a:xfrm>
            <a:off x="6829425" y="4195763"/>
            <a:ext cx="0" cy="2133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88" name="Line 160"/>
          <p:cNvSpPr>
            <a:spLocks noChangeShapeType="1"/>
          </p:cNvSpPr>
          <p:nvPr/>
        </p:nvSpPr>
        <p:spPr bwMode="auto">
          <a:xfrm>
            <a:off x="4595813" y="4729163"/>
            <a:ext cx="25527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89" name="Line 161"/>
          <p:cNvSpPr>
            <a:spLocks noChangeShapeType="1"/>
          </p:cNvSpPr>
          <p:nvPr/>
        </p:nvSpPr>
        <p:spPr bwMode="auto">
          <a:xfrm>
            <a:off x="4595813" y="4995863"/>
            <a:ext cx="25527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90" name="Line 162"/>
          <p:cNvSpPr>
            <a:spLocks noChangeShapeType="1"/>
          </p:cNvSpPr>
          <p:nvPr/>
        </p:nvSpPr>
        <p:spPr bwMode="auto">
          <a:xfrm>
            <a:off x="4595813" y="5262563"/>
            <a:ext cx="25527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91" name="Line 163"/>
          <p:cNvSpPr>
            <a:spLocks noChangeShapeType="1"/>
          </p:cNvSpPr>
          <p:nvPr/>
        </p:nvSpPr>
        <p:spPr bwMode="auto">
          <a:xfrm>
            <a:off x="4595813" y="5529263"/>
            <a:ext cx="25527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92" name="Line 164"/>
          <p:cNvSpPr>
            <a:spLocks noChangeShapeType="1"/>
          </p:cNvSpPr>
          <p:nvPr/>
        </p:nvSpPr>
        <p:spPr bwMode="auto">
          <a:xfrm>
            <a:off x="4595813" y="5795963"/>
            <a:ext cx="25527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93" name="Line 165"/>
          <p:cNvSpPr>
            <a:spLocks noChangeShapeType="1"/>
          </p:cNvSpPr>
          <p:nvPr/>
        </p:nvSpPr>
        <p:spPr bwMode="auto">
          <a:xfrm>
            <a:off x="4595813" y="6062663"/>
            <a:ext cx="25527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95" name="Rectangle 167"/>
          <p:cNvSpPr>
            <a:spLocks noChangeArrowheads="1"/>
          </p:cNvSpPr>
          <p:nvPr/>
        </p:nvSpPr>
        <p:spPr bwMode="auto">
          <a:xfrm>
            <a:off x="5129213" y="6413500"/>
            <a:ext cx="1341437" cy="330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4 5 8 2 7 1 3 5</a:t>
            </a:r>
          </a:p>
        </p:txBody>
      </p:sp>
      <p:sp>
        <p:nvSpPr>
          <p:cNvPr id="73896" name="Rectangle 168"/>
          <p:cNvSpPr>
            <a:spLocks noChangeArrowheads="1"/>
          </p:cNvSpPr>
          <p:nvPr/>
        </p:nvSpPr>
        <p:spPr bwMode="auto">
          <a:xfrm>
            <a:off x="5540375" y="4448175"/>
            <a:ext cx="328613" cy="27622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3898" name="Rectangle 170"/>
          <p:cNvSpPr>
            <a:spLocks noChangeArrowheads="1"/>
          </p:cNvSpPr>
          <p:nvPr/>
        </p:nvSpPr>
        <p:spPr bwMode="auto">
          <a:xfrm>
            <a:off x="7313613" y="5035550"/>
            <a:ext cx="307975" cy="330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sz="1400" b="1">
                <a:solidFill>
                  <a:srgbClr val="FFFF00"/>
                </a:solidFill>
              </a:rPr>
              <a:t>4</a:t>
            </a:r>
            <a:endParaRPr lang="en-US" sz="14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904" name="Rectangle 176"/>
          <p:cNvSpPr>
            <a:spLocks noChangeArrowheads="1"/>
          </p:cNvSpPr>
          <p:nvPr/>
        </p:nvSpPr>
        <p:spPr bwMode="auto">
          <a:xfrm>
            <a:off x="2911475" y="3279775"/>
            <a:ext cx="328613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05" name="Rectangle 177"/>
          <p:cNvSpPr>
            <a:spLocks noChangeArrowheads="1"/>
          </p:cNvSpPr>
          <p:nvPr/>
        </p:nvSpPr>
        <p:spPr bwMode="auto">
          <a:xfrm>
            <a:off x="2593975" y="3279775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06" name="Rectangle 178"/>
          <p:cNvSpPr>
            <a:spLocks noChangeArrowheads="1"/>
          </p:cNvSpPr>
          <p:nvPr/>
        </p:nvSpPr>
        <p:spPr bwMode="auto">
          <a:xfrm>
            <a:off x="2276475" y="3279775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07" name="Rectangle 179"/>
          <p:cNvSpPr>
            <a:spLocks noChangeArrowheads="1"/>
          </p:cNvSpPr>
          <p:nvPr/>
        </p:nvSpPr>
        <p:spPr bwMode="auto">
          <a:xfrm>
            <a:off x="1957388" y="3279775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08" name="Rectangle 180"/>
          <p:cNvSpPr>
            <a:spLocks noChangeArrowheads="1"/>
          </p:cNvSpPr>
          <p:nvPr/>
        </p:nvSpPr>
        <p:spPr bwMode="auto">
          <a:xfrm>
            <a:off x="1639888" y="3279775"/>
            <a:ext cx="328612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09" name="Rectangle 181"/>
          <p:cNvSpPr>
            <a:spLocks noChangeArrowheads="1"/>
          </p:cNvSpPr>
          <p:nvPr/>
        </p:nvSpPr>
        <p:spPr bwMode="auto">
          <a:xfrm>
            <a:off x="1320800" y="3279775"/>
            <a:ext cx="328613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10" name="Rectangle 182"/>
          <p:cNvSpPr>
            <a:spLocks noChangeArrowheads="1"/>
          </p:cNvSpPr>
          <p:nvPr/>
        </p:nvSpPr>
        <p:spPr bwMode="auto">
          <a:xfrm>
            <a:off x="1004888" y="3279775"/>
            <a:ext cx="325437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11" name="Rectangle 183"/>
          <p:cNvSpPr>
            <a:spLocks noChangeArrowheads="1"/>
          </p:cNvSpPr>
          <p:nvPr/>
        </p:nvSpPr>
        <p:spPr bwMode="auto">
          <a:xfrm>
            <a:off x="685800" y="3279775"/>
            <a:ext cx="327025" cy="27305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3912" name="Rectangle 184"/>
          <p:cNvSpPr>
            <a:spLocks noChangeArrowheads="1"/>
          </p:cNvSpPr>
          <p:nvPr/>
        </p:nvSpPr>
        <p:spPr bwMode="auto">
          <a:xfrm>
            <a:off x="2911475" y="3014663"/>
            <a:ext cx="328613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13" name="Rectangle 185"/>
          <p:cNvSpPr>
            <a:spLocks noChangeArrowheads="1"/>
          </p:cNvSpPr>
          <p:nvPr/>
        </p:nvSpPr>
        <p:spPr bwMode="auto">
          <a:xfrm>
            <a:off x="2593975" y="3014663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14" name="Rectangle 186"/>
          <p:cNvSpPr>
            <a:spLocks noChangeArrowheads="1"/>
          </p:cNvSpPr>
          <p:nvPr/>
        </p:nvSpPr>
        <p:spPr bwMode="auto">
          <a:xfrm>
            <a:off x="2276475" y="3014663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16" name="Rectangle 188"/>
          <p:cNvSpPr>
            <a:spLocks noChangeArrowheads="1"/>
          </p:cNvSpPr>
          <p:nvPr/>
        </p:nvSpPr>
        <p:spPr bwMode="auto">
          <a:xfrm>
            <a:off x="1639888" y="3014663"/>
            <a:ext cx="328612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17" name="Rectangle 189"/>
          <p:cNvSpPr>
            <a:spLocks noChangeArrowheads="1"/>
          </p:cNvSpPr>
          <p:nvPr/>
        </p:nvSpPr>
        <p:spPr bwMode="auto">
          <a:xfrm>
            <a:off x="1320800" y="3014663"/>
            <a:ext cx="328613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18" name="Rectangle 190"/>
          <p:cNvSpPr>
            <a:spLocks noChangeArrowheads="1"/>
          </p:cNvSpPr>
          <p:nvPr/>
        </p:nvSpPr>
        <p:spPr bwMode="auto">
          <a:xfrm>
            <a:off x="1004888" y="3014663"/>
            <a:ext cx="325437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19" name="Rectangle 191"/>
          <p:cNvSpPr>
            <a:spLocks noChangeArrowheads="1"/>
          </p:cNvSpPr>
          <p:nvPr/>
        </p:nvSpPr>
        <p:spPr bwMode="auto">
          <a:xfrm>
            <a:off x="685800" y="3014663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20" name="Rectangle 192"/>
          <p:cNvSpPr>
            <a:spLocks noChangeArrowheads="1"/>
          </p:cNvSpPr>
          <p:nvPr/>
        </p:nvSpPr>
        <p:spPr bwMode="auto">
          <a:xfrm>
            <a:off x="2911475" y="2751138"/>
            <a:ext cx="328613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21" name="Rectangle 193"/>
          <p:cNvSpPr>
            <a:spLocks noChangeArrowheads="1"/>
          </p:cNvSpPr>
          <p:nvPr/>
        </p:nvSpPr>
        <p:spPr bwMode="auto">
          <a:xfrm>
            <a:off x="2593975" y="2751138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22" name="Rectangle 194"/>
          <p:cNvSpPr>
            <a:spLocks noChangeArrowheads="1"/>
          </p:cNvSpPr>
          <p:nvPr/>
        </p:nvSpPr>
        <p:spPr bwMode="auto">
          <a:xfrm>
            <a:off x="2276475" y="2751138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23" name="Rectangle 195"/>
          <p:cNvSpPr>
            <a:spLocks noChangeArrowheads="1"/>
          </p:cNvSpPr>
          <p:nvPr/>
        </p:nvSpPr>
        <p:spPr bwMode="auto">
          <a:xfrm>
            <a:off x="1957388" y="2743200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24" name="Rectangle 196"/>
          <p:cNvSpPr>
            <a:spLocks noChangeArrowheads="1"/>
          </p:cNvSpPr>
          <p:nvPr/>
        </p:nvSpPr>
        <p:spPr bwMode="auto">
          <a:xfrm>
            <a:off x="1639888" y="2751138"/>
            <a:ext cx="328612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25" name="Rectangle 197"/>
          <p:cNvSpPr>
            <a:spLocks noChangeArrowheads="1"/>
          </p:cNvSpPr>
          <p:nvPr/>
        </p:nvSpPr>
        <p:spPr bwMode="auto">
          <a:xfrm>
            <a:off x="1320800" y="2751138"/>
            <a:ext cx="328613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26" name="Rectangle 198"/>
          <p:cNvSpPr>
            <a:spLocks noChangeArrowheads="1"/>
          </p:cNvSpPr>
          <p:nvPr/>
        </p:nvSpPr>
        <p:spPr bwMode="auto">
          <a:xfrm>
            <a:off x="1004888" y="2751138"/>
            <a:ext cx="325437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27" name="Rectangle 199"/>
          <p:cNvSpPr>
            <a:spLocks noChangeArrowheads="1"/>
          </p:cNvSpPr>
          <p:nvPr/>
        </p:nvSpPr>
        <p:spPr bwMode="auto">
          <a:xfrm>
            <a:off x="685800" y="2751138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28" name="Rectangle 200"/>
          <p:cNvSpPr>
            <a:spLocks noChangeArrowheads="1"/>
          </p:cNvSpPr>
          <p:nvPr/>
        </p:nvSpPr>
        <p:spPr bwMode="auto">
          <a:xfrm>
            <a:off x="2911475" y="2486025"/>
            <a:ext cx="328613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29" name="Rectangle 201"/>
          <p:cNvSpPr>
            <a:spLocks noChangeArrowheads="1"/>
          </p:cNvSpPr>
          <p:nvPr/>
        </p:nvSpPr>
        <p:spPr bwMode="auto">
          <a:xfrm>
            <a:off x="2593975" y="2486025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30" name="Rectangle 202"/>
          <p:cNvSpPr>
            <a:spLocks noChangeArrowheads="1"/>
          </p:cNvSpPr>
          <p:nvPr/>
        </p:nvSpPr>
        <p:spPr bwMode="auto">
          <a:xfrm>
            <a:off x="2276475" y="2486025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31" name="Rectangle 203"/>
          <p:cNvSpPr>
            <a:spLocks noChangeArrowheads="1"/>
          </p:cNvSpPr>
          <p:nvPr/>
        </p:nvSpPr>
        <p:spPr bwMode="auto">
          <a:xfrm>
            <a:off x="1957388" y="2486025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32" name="Rectangle 204"/>
          <p:cNvSpPr>
            <a:spLocks noChangeArrowheads="1"/>
          </p:cNvSpPr>
          <p:nvPr/>
        </p:nvSpPr>
        <p:spPr bwMode="auto">
          <a:xfrm>
            <a:off x="1639888" y="1676400"/>
            <a:ext cx="328612" cy="27305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3933" name="Rectangle 205"/>
          <p:cNvSpPr>
            <a:spLocks noChangeArrowheads="1"/>
          </p:cNvSpPr>
          <p:nvPr/>
        </p:nvSpPr>
        <p:spPr bwMode="auto">
          <a:xfrm>
            <a:off x="1320800" y="2486025"/>
            <a:ext cx="328613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34" name="Rectangle 206"/>
          <p:cNvSpPr>
            <a:spLocks noChangeArrowheads="1"/>
          </p:cNvSpPr>
          <p:nvPr/>
        </p:nvSpPr>
        <p:spPr bwMode="auto">
          <a:xfrm>
            <a:off x="1004888" y="2486025"/>
            <a:ext cx="325437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35" name="Rectangle 207"/>
          <p:cNvSpPr>
            <a:spLocks noChangeArrowheads="1"/>
          </p:cNvSpPr>
          <p:nvPr/>
        </p:nvSpPr>
        <p:spPr bwMode="auto">
          <a:xfrm>
            <a:off x="685800" y="2486025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36" name="Rectangle 208"/>
          <p:cNvSpPr>
            <a:spLocks noChangeArrowheads="1"/>
          </p:cNvSpPr>
          <p:nvPr/>
        </p:nvSpPr>
        <p:spPr bwMode="auto">
          <a:xfrm>
            <a:off x="2911475" y="2220913"/>
            <a:ext cx="328613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37" name="Rectangle 209"/>
          <p:cNvSpPr>
            <a:spLocks noChangeArrowheads="1"/>
          </p:cNvSpPr>
          <p:nvPr/>
        </p:nvSpPr>
        <p:spPr bwMode="auto">
          <a:xfrm>
            <a:off x="2593975" y="1935163"/>
            <a:ext cx="327025" cy="274637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3938" name="Rectangle 210"/>
          <p:cNvSpPr>
            <a:spLocks noChangeArrowheads="1"/>
          </p:cNvSpPr>
          <p:nvPr/>
        </p:nvSpPr>
        <p:spPr bwMode="auto">
          <a:xfrm>
            <a:off x="2276475" y="2220913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39" name="Rectangle 211"/>
          <p:cNvSpPr>
            <a:spLocks noChangeArrowheads="1"/>
          </p:cNvSpPr>
          <p:nvPr/>
        </p:nvSpPr>
        <p:spPr bwMode="auto">
          <a:xfrm>
            <a:off x="1957388" y="2220913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40" name="Rectangle 212"/>
          <p:cNvSpPr>
            <a:spLocks noChangeArrowheads="1"/>
          </p:cNvSpPr>
          <p:nvPr/>
        </p:nvSpPr>
        <p:spPr bwMode="auto">
          <a:xfrm>
            <a:off x="1639888" y="2220913"/>
            <a:ext cx="328612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41" name="Rectangle 213"/>
          <p:cNvSpPr>
            <a:spLocks noChangeArrowheads="1"/>
          </p:cNvSpPr>
          <p:nvPr/>
        </p:nvSpPr>
        <p:spPr bwMode="auto">
          <a:xfrm>
            <a:off x="1320800" y="2220913"/>
            <a:ext cx="328613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42" name="Rectangle 214"/>
          <p:cNvSpPr>
            <a:spLocks noChangeArrowheads="1"/>
          </p:cNvSpPr>
          <p:nvPr/>
        </p:nvSpPr>
        <p:spPr bwMode="auto">
          <a:xfrm>
            <a:off x="1004888" y="2220913"/>
            <a:ext cx="325437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43" name="Rectangle 215"/>
          <p:cNvSpPr>
            <a:spLocks noChangeArrowheads="1"/>
          </p:cNvSpPr>
          <p:nvPr/>
        </p:nvSpPr>
        <p:spPr bwMode="auto">
          <a:xfrm>
            <a:off x="685800" y="2220913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44" name="Rectangle 216"/>
          <p:cNvSpPr>
            <a:spLocks noChangeArrowheads="1"/>
          </p:cNvSpPr>
          <p:nvPr/>
        </p:nvSpPr>
        <p:spPr bwMode="auto">
          <a:xfrm>
            <a:off x="2911475" y="1955800"/>
            <a:ext cx="328613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45" name="Rectangle 217"/>
          <p:cNvSpPr>
            <a:spLocks noChangeArrowheads="1"/>
          </p:cNvSpPr>
          <p:nvPr/>
        </p:nvSpPr>
        <p:spPr bwMode="auto">
          <a:xfrm>
            <a:off x="2593975" y="1955800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46" name="Rectangle 218"/>
          <p:cNvSpPr>
            <a:spLocks noChangeArrowheads="1"/>
          </p:cNvSpPr>
          <p:nvPr/>
        </p:nvSpPr>
        <p:spPr bwMode="auto">
          <a:xfrm>
            <a:off x="2276475" y="1447800"/>
            <a:ext cx="327025" cy="27305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3947" name="Rectangle 219"/>
          <p:cNvSpPr>
            <a:spLocks noChangeArrowheads="1"/>
          </p:cNvSpPr>
          <p:nvPr/>
        </p:nvSpPr>
        <p:spPr bwMode="auto">
          <a:xfrm>
            <a:off x="1957388" y="1955800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48" name="Rectangle 220"/>
          <p:cNvSpPr>
            <a:spLocks noChangeArrowheads="1"/>
          </p:cNvSpPr>
          <p:nvPr/>
        </p:nvSpPr>
        <p:spPr bwMode="auto">
          <a:xfrm>
            <a:off x="1639888" y="1955800"/>
            <a:ext cx="328612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49" name="Rectangle 221"/>
          <p:cNvSpPr>
            <a:spLocks noChangeArrowheads="1"/>
          </p:cNvSpPr>
          <p:nvPr/>
        </p:nvSpPr>
        <p:spPr bwMode="auto">
          <a:xfrm>
            <a:off x="1320800" y="1955800"/>
            <a:ext cx="328613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50" name="Rectangle 222"/>
          <p:cNvSpPr>
            <a:spLocks noChangeArrowheads="1"/>
          </p:cNvSpPr>
          <p:nvPr/>
        </p:nvSpPr>
        <p:spPr bwMode="auto">
          <a:xfrm>
            <a:off x="1004888" y="2470150"/>
            <a:ext cx="325437" cy="27305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3951" name="Rectangle 223"/>
          <p:cNvSpPr>
            <a:spLocks noChangeArrowheads="1"/>
          </p:cNvSpPr>
          <p:nvPr/>
        </p:nvSpPr>
        <p:spPr bwMode="auto">
          <a:xfrm>
            <a:off x="685800" y="1955800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52" name="Rectangle 224"/>
          <p:cNvSpPr>
            <a:spLocks noChangeArrowheads="1"/>
          </p:cNvSpPr>
          <p:nvPr/>
        </p:nvSpPr>
        <p:spPr bwMode="auto">
          <a:xfrm>
            <a:off x="2911475" y="1692275"/>
            <a:ext cx="328613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53" name="Rectangle 225"/>
          <p:cNvSpPr>
            <a:spLocks noChangeArrowheads="1"/>
          </p:cNvSpPr>
          <p:nvPr/>
        </p:nvSpPr>
        <p:spPr bwMode="auto">
          <a:xfrm>
            <a:off x="2593975" y="1692275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54" name="Rectangle 226"/>
          <p:cNvSpPr>
            <a:spLocks noChangeArrowheads="1"/>
          </p:cNvSpPr>
          <p:nvPr/>
        </p:nvSpPr>
        <p:spPr bwMode="auto">
          <a:xfrm>
            <a:off x="2276475" y="1692275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55" name="Rectangle 227"/>
          <p:cNvSpPr>
            <a:spLocks noChangeArrowheads="1"/>
          </p:cNvSpPr>
          <p:nvPr/>
        </p:nvSpPr>
        <p:spPr bwMode="auto">
          <a:xfrm>
            <a:off x="1957388" y="1692275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56" name="Rectangle 228"/>
          <p:cNvSpPr>
            <a:spLocks noChangeArrowheads="1"/>
          </p:cNvSpPr>
          <p:nvPr/>
        </p:nvSpPr>
        <p:spPr bwMode="auto">
          <a:xfrm>
            <a:off x="1639888" y="1692275"/>
            <a:ext cx="328612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57" name="Rectangle 229"/>
          <p:cNvSpPr>
            <a:spLocks noChangeArrowheads="1"/>
          </p:cNvSpPr>
          <p:nvPr/>
        </p:nvSpPr>
        <p:spPr bwMode="auto">
          <a:xfrm>
            <a:off x="1320800" y="3003550"/>
            <a:ext cx="328613" cy="27305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3958" name="Rectangle 230"/>
          <p:cNvSpPr>
            <a:spLocks noChangeArrowheads="1"/>
          </p:cNvSpPr>
          <p:nvPr/>
        </p:nvSpPr>
        <p:spPr bwMode="auto">
          <a:xfrm>
            <a:off x="1004888" y="1692275"/>
            <a:ext cx="325437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59" name="Rectangle 231"/>
          <p:cNvSpPr>
            <a:spLocks noChangeArrowheads="1"/>
          </p:cNvSpPr>
          <p:nvPr/>
        </p:nvSpPr>
        <p:spPr bwMode="auto">
          <a:xfrm>
            <a:off x="685800" y="1692275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60" name="Rectangle 232"/>
          <p:cNvSpPr>
            <a:spLocks noChangeArrowheads="1"/>
          </p:cNvSpPr>
          <p:nvPr/>
        </p:nvSpPr>
        <p:spPr bwMode="auto">
          <a:xfrm>
            <a:off x="2911475" y="2501900"/>
            <a:ext cx="328613" cy="27305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3961" name="Rectangle 233"/>
          <p:cNvSpPr>
            <a:spLocks noChangeArrowheads="1"/>
          </p:cNvSpPr>
          <p:nvPr/>
        </p:nvSpPr>
        <p:spPr bwMode="auto">
          <a:xfrm>
            <a:off x="2593975" y="1427163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62" name="Rectangle 234"/>
          <p:cNvSpPr>
            <a:spLocks noChangeArrowheads="1"/>
          </p:cNvSpPr>
          <p:nvPr/>
        </p:nvSpPr>
        <p:spPr bwMode="auto">
          <a:xfrm>
            <a:off x="2276475" y="1427163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63" name="Rectangle 235"/>
          <p:cNvSpPr>
            <a:spLocks noChangeArrowheads="1"/>
          </p:cNvSpPr>
          <p:nvPr/>
        </p:nvSpPr>
        <p:spPr bwMode="auto">
          <a:xfrm>
            <a:off x="1957388" y="1427163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64" name="Rectangle 236"/>
          <p:cNvSpPr>
            <a:spLocks noChangeArrowheads="1"/>
          </p:cNvSpPr>
          <p:nvPr/>
        </p:nvSpPr>
        <p:spPr bwMode="auto">
          <a:xfrm>
            <a:off x="1639888" y="1427163"/>
            <a:ext cx="328612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65" name="Rectangle 237"/>
          <p:cNvSpPr>
            <a:spLocks noChangeArrowheads="1"/>
          </p:cNvSpPr>
          <p:nvPr/>
        </p:nvSpPr>
        <p:spPr bwMode="auto">
          <a:xfrm>
            <a:off x="1320800" y="1427163"/>
            <a:ext cx="328613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66" name="Rectangle 238"/>
          <p:cNvSpPr>
            <a:spLocks noChangeArrowheads="1"/>
          </p:cNvSpPr>
          <p:nvPr/>
        </p:nvSpPr>
        <p:spPr bwMode="auto">
          <a:xfrm>
            <a:off x="1004888" y="1427163"/>
            <a:ext cx="325437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67" name="Rectangle 239"/>
          <p:cNvSpPr>
            <a:spLocks noChangeArrowheads="1"/>
          </p:cNvSpPr>
          <p:nvPr/>
        </p:nvSpPr>
        <p:spPr bwMode="auto">
          <a:xfrm>
            <a:off x="685800" y="1427163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68" name="Line 240"/>
          <p:cNvSpPr>
            <a:spLocks noChangeShapeType="1"/>
          </p:cNvSpPr>
          <p:nvPr/>
        </p:nvSpPr>
        <p:spPr bwMode="auto">
          <a:xfrm>
            <a:off x="690563" y="1431925"/>
            <a:ext cx="2544762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969" name="Line 241"/>
          <p:cNvSpPr>
            <a:spLocks noChangeShapeType="1"/>
          </p:cNvSpPr>
          <p:nvPr/>
        </p:nvSpPr>
        <p:spPr bwMode="auto">
          <a:xfrm>
            <a:off x="690563" y="3548063"/>
            <a:ext cx="2544762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970" name="Line 242"/>
          <p:cNvSpPr>
            <a:spLocks noChangeShapeType="1"/>
          </p:cNvSpPr>
          <p:nvPr/>
        </p:nvSpPr>
        <p:spPr bwMode="auto">
          <a:xfrm>
            <a:off x="690563" y="1431925"/>
            <a:ext cx="0" cy="21161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971" name="Line 243"/>
          <p:cNvSpPr>
            <a:spLocks noChangeShapeType="1"/>
          </p:cNvSpPr>
          <p:nvPr/>
        </p:nvSpPr>
        <p:spPr bwMode="auto">
          <a:xfrm>
            <a:off x="3235325" y="1431925"/>
            <a:ext cx="0" cy="21161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972" name="Line 244"/>
          <p:cNvSpPr>
            <a:spLocks noChangeShapeType="1"/>
          </p:cNvSpPr>
          <p:nvPr/>
        </p:nvSpPr>
        <p:spPr bwMode="auto">
          <a:xfrm>
            <a:off x="690563" y="1695450"/>
            <a:ext cx="2544762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973" name="Line 245"/>
          <p:cNvSpPr>
            <a:spLocks noChangeShapeType="1"/>
          </p:cNvSpPr>
          <p:nvPr/>
        </p:nvSpPr>
        <p:spPr bwMode="auto">
          <a:xfrm>
            <a:off x="1009650" y="1431925"/>
            <a:ext cx="0" cy="21161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974" name="Line 246"/>
          <p:cNvSpPr>
            <a:spLocks noChangeShapeType="1"/>
          </p:cNvSpPr>
          <p:nvPr/>
        </p:nvSpPr>
        <p:spPr bwMode="auto">
          <a:xfrm>
            <a:off x="1325563" y="1431925"/>
            <a:ext cx="0" cy="21161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975" name="Line 247"/>
          <p:cNvSpPr>
            <a:spLocks noChangeShapeType="1"/>
          </p:cNvSpPr>
          <p:nvPr/>
        </p:nvSpPr>
        <p:spPr bwMode="auto">
          <a:xfrm>
            <a:off x="1644650" y="1431925"/>
            <a:ext cx="0" cy="21161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976" name="Line 248"/>
          <p:cNvSpPr>
            <a:spLocks noChangeShapeType="1"/>
          </p:cNvSpPr>
          <p:nvPr/>
        </p:nvSpPr>
        <p:spPr bwMode="auto">
          <a:xfrm>
            <a:off x="1962150" y="1431925"/>
            <a:ext cx="0" cy="21161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977" name="Line 249"/>
          <p:cNvSpPr>
            <a:spLocks noChangeShapeType="1"/>
          </p:cNvSpPr>
          <p:nvPr/>
        </p:nvSpPr>
        <p:spPr bwMode="auto">
          <a:xfrm>
            <a:off x="2281238" y="1431925"/>
            <a:ext cx="0" cy="21161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978" name="Line 250"/>
          <p:cNvSpPr>
            <a:spLocks noChangeShapeType="1"/>
          </p:cNvSpPr>
          <p:nvPr/>
        </p:nvSpPr>
        <p:spPr bwMode="auto">
          <a:xfrm>
            <a:off x="2598738" y="1431925"/>
            <a:ext cx="0" cy="21161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979" name="Line 251"/>
          <p:cNvSpPr>
            <a:spLocks noChangeShapeType="1"/>
          </p:cNvSpPr>
          <p:nvPr/>
        </p:nvSpPr>
        <p:spPr bwMode="auto">
          <a:xfrm>
            <a:off x="2916238" y="1431925"/>
            <a:ext cx="0" cy="21161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980" name="Line 252"/>
          <p:cNvSpPr>
            <a:spLocks noChangeShapeType="1"/>
          </p:cNvSpPr>
          <p:nvPr/>
        </p:nvSpPr>
        <p:spPr bwMode="auto">
          <a:xfrm>
            <a:off x="690563" y="1960563"/>
            <a:ext cx="2544762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981" name="Line 253"/>
          <p:cNvSpPr>
            <a:spLocks noChangeShapeType="1"/>
          </p:cNvSpPr>
          <p:nvPr/>
        </p:nvSpPr>
        <p:spPr bwMode="auto">
          <a:xfrm>
            <a:off x="690563" y="2224088"/>
            <a:ext cx="2544762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982" name="Line 254"/>
          <p:cNvSpPr>
            <a:spLocks noChangeShapeType="1"/>
          </p:cNvSpPr>
          <p:nvPr/>
        </p:nvSpPr>
        <p:spPr bwMode="auto">
          <a:xfrm>
            <a:off x="690563" y="2490788"/>
            <a:ext cx="2544762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983" name="Line 255"/>
          <p:cNvSpPr>
            <a:spLocks noChangeShapeType="1"/>
          </p:cNvSpPr>
          <p:nvPr/>
        </p:nvSpPr>
        <p:spPr bwMode="auto">
          <a:xfrm>
            <a:off x="690563" y="2754313"/>
            <a:ext cx="2544762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984" name="Line 256"/>
          <p:cNvSpPr>
            <a:spLocks noChangeShapeType="1"/>
          </p:cNvSpPr>
          <p:nvPr/>
        </p:nvSpPr>
        <p:spPr bwMode="auto">
          <a:xfrm>
            <a:off x="690563" y="3019425"/>
            <a:ext cx="2544762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985" name="Line 257"/>
          <p:cNvSpPr>
            <a:spLocks noChangeShapeType="1"/>
          </p:cNvSpPr>
          <p:nvPr/>
        </p:nvSpPr>
        <p:spPr bwMode="auto">
          <a:xfrm>
            <a:off x="690563" y="3282950"/>
            <a:ext cx="2544762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986" name="Rectangle 258"/>
          <p:cNvSpPr>
            <a:spLocks noChangeArrowheads="1"/>
          </p:cNvSpPr>
          <p:nvPr/>
        </p:nvSpPr>
        <p:spPr bwMode="auto">
          <a:xfrm>
            <a:off x="1350963" y="3632200"/>
            <a:ext cx="1385887" cy="330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sz="1400" b="1">
                <a:solidFill>
                  <a:schemeClr val="bg1"/>
                </a:solidFill>
              </a:rPr>
              <a:t>8 5 7 2 7 1 3 5</a:t>
            </a:r>
            <a:r>
              <a:rPr lang="en-US" sz="1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3987" name="Rectangle 259"/>
          <p:cNvSpPr>
            <a:spLocks noChangeArrowheads="1"/>
          </p:cNvSpPr>
          <p:nvPr/>
        </p:nvSpPr>
        <p:spPr bwMode="auto">
          <a:xfrm>
            <a:off x="3338513" y="2184400"/>
            <a:ext cx="352425" cy="330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sz="1400" b="1">
                <a:solidFill>
                  <a:srgbClr val="FFFF00"/>
                </a:solidFill>
              </a:rPr>
              <a:t>2</a:t>
            </a:r>
            <a:r>
              <a:rPr lang="en-US" sz="1400" b="1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3989" name="Rectangle 261"/>
          <p:cNvSpPr>
            <a:spLocks noChangeArrowheads="1"/>
          </p:cNvSpPr>
          <p:nvPr/>
        </p:nvSpPr>
        <p:spPr bwMode="auto">
          <a:xfrm>
            <a:off x="2952750" y="6022975"/>
            <a:ext cx="328613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90" name="Rectangle 262"/>
          <p:cNvSpPr>
            <a:spLocks noChangeArrowheads="1"/>
          </p:cNvSpPr>
          <p:nvPr/>
        </p:nvSpPr>
        <p:spPr bwMode="auto">
          <a:xfrm>
            <a:off x="2635250" y="6022975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91" name="Rectangle 263"/>
          <p:cNvSpPr>
            <a:spLocks noChangeArrowheads="1"/>
          </p:cNvSpPr>
          <p:nvPr/>
        </p:nvSpPr>
        <p:spPr bwMode="auto">
          <a:xfrm>
            <a:off x="2317750" y="6022975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92" name="Rectangle 264"/>
          <p:cNvSpPr>
            <a:spLocks noChangeArrowheads="1"/>
          </p:cNvSpPr>
          <p:nvPr/>
        </p:nvSpPr>
        <p:spPr bwMode="auto">
          <a:xfrm>
            <a:off x="1998663" y="6022975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93" name="Rectangle 265"/>
          <p:cNvSpPr>
            <a:spLocks noChangeArrowheads="1"/>
          </p:cNvSpPr>
          <p:nvPr/>
        </p:nvSpPr>
        <p:spPr bwMode="auto">
          <a:xfrm>
            <a:off x="1681163" y="6022975"/>
            <a:ext cx="328612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94" name="Rectangle 266"/>
          <p:cNvSpPr>
            <a:spLocks noChangeArrowheads="1"/>
          </p:cNvSpPr>
          <p:nvPr/>
        </p:nvSpPr>
        <p:spPr bwMode="auto">
          <a:xfrm>
            <a:off x="1362075" y="6022975"/>
            <a:ext cx="328613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95" name="Rectangle 267"/>
          <p:cNvSpPr>
            <a:spLocks noChangeArrowheads="1"/>
          </p:cNvSpPr>
          <p:nvPr/>
        </p:nvSpPr>
        <p:spPr bwMode="auto">
          <a:xfrm>
            <a:off x="1046163" y="6022975"/>
            <a:ext cx="325437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96" name="Rectangle 268"/>
          <p:cNvSpPr>
            <a:spLocks noChangeArrowheads="1"/>
          </p:cNvSpPr>
          <p:nvPr/>
        </p:nvSpPr>
        <p:spPr bwMode="auto">
          <a:xfrm>
            <a:off x="727075" y="4953000"/>
            <a:ext cx="327025" cy="27305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3997" name="Rectangle 269"/>
          <p:cNvSpPr>
            <a:spLocks noChangeArrowheads="1"/>
          </p:cNvSpPr>
          <p:nvPr/>
        </p:nvSpPr>
        <p:spPr bwMode="auto">
          <a:xfrm>
            <a:off x="2952750" y="5757863"/>
            <a:ext cx="328613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98" name="Rectangle 270"/>
          <p:cNvSpPr>
            <a:spLocks noChangeArrowheads="1"/>
          </p:cNvSpPr>
          <p:nvPr/>
        </p:nvSpPr>
        <p:spPr bwMode="auto">
          <a:xfrm>
            <a:off x="2635250" y="5757863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999" name="Rectangle 271"/>
          <p:cNvSpPr>
            <a:spLocks noChangeArrowheads="1"/>
          </p:cNvSpPr>
          <p:nvPr/>
        </p:nvSpPr>
        <p:spPr bwMode="auto">
          <a:xfrm>
            <a:off x="2317750" y="5757863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00" name="Rectangle 272"/>
          <p:cNvSpPr>
            <a:spLocks noChangeArrowheads="1"/>
          </p:cNvSpPr>
          <p:nvPr/>
        </p:nvSpPr>
        <p:spPr bwMode="auto">
          <a:xfrm>
            <a:off x="1998663" y="5746750"/>
            <a:ext cx="327025" cy="27305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4001" name="Rectangle 273"/>
          <p:cNvSpPr>
            <a:spLocks noChangeArrowheads="1"/>
          </p:cNvSpPr>
          <p:nvPr/>
        </p:nvSpPr>
        <p:spPr bwMode="auto">
          <a:xfrm>
            <a:off x="1681163" y="5757863"/>
            <a:ext cx="328612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02" name="Rectangle 274"/>
          <p:cNvSpPr>
            <a:spLocks noChangeArrowheads="1"/>
          </p:cNvSpPr>
          <p:nvPr/>
        </p:nvSpPr>
        <p:spPr bwMode="auto">
          <a:xfrm>
            <a:off x="1362075" y="5757863"/>
            <a:ext cx="328613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03" name="Rectangle 275"/>
          <p:cNvSpPr>
            <a:spLocks noChangeArrowheads="1"/>
          </p:cNvSpPr>
          <p:nvPr/>
        </p:nvSpPr>
        <p:spPr bwMode="auto">
          <a:xfrm>
            <a:off x="1046163" y="5757863"/>
            <a:ext cx="325437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04" name="Rectangle 276"/>
          <p:cNvSpPr>
            <a:spLocks noChangeArrowheads="1"/>
          </p:cNvSpPr>
          <p:nvPr/>
        </p:nvSpPr>
        <p:spPr bwMode="auto">
          <a:xfrm>
            <a:off x="727075" y="5757863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05" name="Rectangle 277"/>
          <p:cNvSpPr>
            <a:spLocks noChangeArrowheads="1"/>
          </p:cNvSpPr>
          <p:nvPr/>
        </p:nvSpPr>
        <p:spPr bwMode="auto">
          <a:xfrm>
            <a:off x="2952750" y="5494338"/>
            <a:ext cx="328613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06" name="Rectangle 278"/>
          <p:cNvSpPr>
            <a:spLocks noChangeArrowheads="1"/>
          </p:cNvSpPr>
          <p:nvPr/>
        </p:nvSpPr>
        <p:spPr bwMode="auto">
          <a:xfrm>
            <a:off x="2635250" y="5494338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07" name="Rectangle 279"/>
          <p:cNvSpPr>
            <a:spLocks noChangeArrowheads="1"/>
          </p:cNvSpPr>
          <p:nvPr/>
        </p:nvSpPr>
        <p:spPr bwMode="auto">
          <a:xfrm>
            <a:off x="2317750" y="5494338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08" name="Rectangle 280"/>
          <p:cNvSpPr>
            <a:spLocks noChangeArrowheads="1"/>
          </p:cNvSpPr>
          <p:nvPr/>
        </p:nvSpPr>
        <p:spPr bwMode="auto">
          <a:xfrm>
            <a:off x="1998663" y="5494338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09" name="Rectangle 281"/>
          <p:cNvSpPr>
            <a:spLocks noChangeArrowheads="1"/>
          </p:cNvSpPr>
          <p:nvPr/>
        </p:nvSpPr>
        <p:spPr bwMode="auto">
          <a:xfrm>
            <a:off x="1681163" y="5494338"/>
            <a:ext cx="328612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10" name="Rectangle 282"/>
          <p:cNvSpPr>
            <a:spLocks noChangeArrowheads="1"/>
          </p:cNvSpPr>
          <p:nvPr/>
        </p:nvSpPr>
        <p:spPr bwMode="auto">
          <a:xfrm>
            <a:off x="1362075" y="5494338"/>
            <a:ext cx="328613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11" name="Rectangle 283"/>
          <p:cNvSpPr>
            <a:spLocks noChangeArrowheads="1"/>
          </p:cNvSpPr>
          <p:nvPr/>
        </p:nvSpPr>
        <p:spPr bwMode="auto">
          <a:xfrm>
            <a:off x="1046163" y="5494338"/>
            <a:ext cx="325437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12" name="Rectangle 284"/>
          <p:cNvSpPr>
            <a:spLocks noChangeArrowheads="1"/>
          </p:cNvSpPr>
          <p:nvPr/>
        </p:nvSpPr>
        <p:spPr bwMode="auto">
          <a:xfrm>
            <a:off x="727075" y="5494338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13" name="Rectangle 285"/>
          <p:cNvSpPr>
            <a:spLocks noChangeArrowheads="1"/>
          </p:cNvSpPr>
          <p:nvPr/>
        </p:nvSpPr>
        <p:spPr bwMode="auto">
          <a:xfrm>
            <a:off x="2952750" y="5229225"/>
            <a:ext cx="328613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14" name="Rectangle 286"/>
          <p:cNvSpPr>
            <a:spLocks noChangeArrowheads="1"/>
          </p:cNvSpPr>
          <p:nvPr/>
        </p:nvSpPr>
        <p:spPr bwMode="auto">
          <a:xfrm>
            <a:off x="2635250" y="5229225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15" name="Rectangle 287"/>
          <p:cNvSpPr>
            <a:spLocks noChangeArrowheads="1"/>
          </p:cNvSpPr>
          <p:nvPr/>
        </p:nvSpPr>
        <p:spPr bwMode="auto">
          <a:xfrm>
            <a:off x="2317750" y="5229225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16" name="Rectangle 288"/>
          <p:cNvSpPr>
            <a:spLocks noChangeArrowheads="1"/>
          </p:cNvSpPr>
          <p:nvPr/>
        </p:nvSpPr>
        <p:spPr bwMode="auto">
          <a:xfrm>
            <a:off x="1998663" y="5229225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17" name="Rectangle 289"/>
          <p:cNvSpPr>
            <a:spLocks noChangeArrowheads="1"/>
          </p:cNvSpPr>
          <p:nvPr/>
        </p:nvSpPr>
        <p:spPr bwMode="auto">
          <a:xfrm>
            <a:off x="1681163" y="4419600"/>
            <a:ext cx="328612" cy="27305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4018" name="Rectangle 290"/>
          <p:cNvSpPr>
            <a:spLocks noChangeArrowheads="1"/>
          </p:cNvSpPr>
          <p:nvPr/>
        </p:nvSpPr>
        <p:spPr bwMode="auto">
          <a:xfrm>
            <a:off x="1362075" y="5229225"/>
            <a:ext cx="328613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19" name="Rectangle 291"/>
          <p:cNvSpPr>
            <a:spLocks noChangeArrowheads="1"/>
          </p:cNvSpPr>
          <p:nvPr/>
        </p:nvSpPr>
        <p:spPr bwMode="auto">
          <a:xfrm>
            <a:off x="1046163" y="5229225"/>
            <a:ext cx="325437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20" name="Rectangle 292"/>
          <p:cNvSpPr>
            <a:spLocks noChangeArrowheads="1"/>
          </p:cNvSpPr>
          <p:nvPr/>
        </p:nvSpPr>
        <p:spPr bwMode="auto">
          <a:xfrm>
            <a:off x="727075" y="5229225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21" name="Rectangle 293"/>
          <p:cNvSpPr>
            <a:spLocks noChangeArrowheads="1"/>
          </p:cNvSpPr>
          <p:nvPr/>
        </p:nvSpPr>
        <p:spPr bwMode="auto">
          <a:xfrm>
            <a:off x="2952750" y="4964113"/>
            <a:ext cx="328613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22" name="Rectangle 294"/>
          <p:cNvSpPr>
            <a:spLocks noChangeArrowheads="1"/>
          </p:cNvSpPr>
          <p:nvPr/>
        </p:nvSpPr>
        <p:spPr bwMode="auto">
          <a:xfrm>
            <a:off x="2635250" y="5503863"/>
            <a:ext cx="327025" cy="274637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4023" name="Rectangle 295"/>
          <p:cNvSpPr>
            <a:spLocks noChangeArrowheads="1"/>
          </p:cNvSpPr>
          <p:nvPr/>
        </p:nvSpPr>
        <p:spPr bwMode="auto">
          <a:xfrm>
            <a:off x="2317750" y="4964113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24" name="Rectangle 296"/>
          <p:cNvSpPr>
            <a:spLocks noChangeArrowheads="1"/>
          </p:cNvSpPr>
          <p:nvPr/>
        </p:nvSpPr>
        <p:spPr bwMode="auto">
          <a:xfrm>
            <a:off x="1998663" y="4964113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25" name="Rectangle 297"/>
          <p:cNvSpPr>
            <a:spLocks noChangeArrowheads="1"/>
          </p:cNvSpPr>
          <p:nvPr/>
        </p:nvSpPr>
        <p:spPr bwMode="auto">
          <a:xfrm>
            <a:off x="1681163" y="4964113"/>
            <a:ext cx="328612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26" name="Rectangle 298"/>
          <p:cNvSpPr>
            <a:spLocks noChangeArrowheads="1"/>
          </p:cNvSpPr>
          <p:nvPr/>
        </p:nvSpPr>
        <p:spPr bwMode="auto">
          <a:xfrm>
            <a:off x="1362075" y="4964113"/>
            <a:ext cx="328613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27" name="Rectangle 299"/>
          <p:cNvSpPr>
            <a:spLocks noChangeArrowheads="1"/>
          </p:cNvSpPr>
          <p:nvPr/>
        </p:nvSpPr>
        <p:spPr bwMode="auto">
          <a:xfrm>
            <a:off x="1046163" y="4964113"/>
            <a:ext cx="325437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28" name="Rectangle 300"/>
          <p:cNvSpPr>
            <a:spLocks noChangeArrowheads="1"/>
          </p:cNvSpPr>
          <p:nvPr/>
        </p:nvSpPr>
        <p:spPr bwMode="auto">
          <a:xfrm>
            <a:off x="727075" y="4964113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29" name="Rectangle 301"/>
          <p:cNvSpPr>
            <a:spLocks noChangeArrowheads="1"/>
          </p:cNvSpPr>
          <p:nvPr/>
        </p:nvSpPr>
        <p:spPr bwMode="auto">
          <a:xfrm>
            <a:off x="2952750" y="4699000"/>
            <a:ext cx="328613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30" name="Rectangle 302"/>
          <p:cNvSpPr>
            <a:spLocks noChangeArrowheads="1"/>
          </p:cNvSpPr>
          <p:nvPr/>
        </p:nvSpPr>
        <p:spPr bwMode="auto">
          <a:xfrm>
            <a:off x="2635250" y="4699000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31" name="Rectangle 303"/>
          <p:cNvSpPr>
            <a:spLocks noChangeArrowheads="1"/>
          </p:cNvSpPr>
          <p:nvPr/>
        </p:nvSpPr>
        <p:spPr bwMode="auto">
          <a:xfrm>
            <a:off x="2317750" y="4159250"/>
            <a:ext cx="327025" cy="27305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Q1</a:t>
            </a:r>
          </a:p>
        </p:txBody>
      </p:sp>
      <p:sp>
        <p:nvSpPr>
          <p:cNvPr id="74032" name="Rectangle 304"/>
          <p:cNvSpPr>
            <a:spLocks noChangeArrowheads="1"/>
          </p:cNvSpPr>
          <p:nvPr/>
        </p:nvSpPr>
        <p:spPr bwMode="auto">
          <a:xfrm>
            <a:off x="1998663" y="4699000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33" name="Rectangle 305"/>
          <p:cNvSpPr>
            <a:spLocks noChangeArrowheads="1"/>
          </p:cNvSpPr>
          <p:nvPr/>
        </p:nvSpPr>
        <p:spPr bwMode="auto">
          <a:xfrm>
            <a:off x="1681163" y="4699000"/>
            <a:ext cx="328612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34" name="Rectangle 306"/>
          <p:cNvSpPr>
            <a:spLocks noChangeArrowheads="1"/>
          </p:cNvSpPr>
          <p:nvPr/>
        </p:nvSpPr>
        <p:spPr bwMode="auto">
          <a:xfrm>
            <a:off x="1362075" y="4699000"/>
            <a:ext cx="328613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35" name="Rectangle 307"/>
          <p:cNvSpPr>
            <a:spLocks noChangeArrowheads="1"/>
          </p:cNvSpPr>
          <p:nvPr/>
        </p:nvSpPr>
        <p:spPr bwMode="auto">
          <a:xfrm>
            <a:off x="1046163" y="5213350"/>
            <a:ext cx="325437" cy="27305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4036" name="Rectangle 308"/>
          <p:cNvSpPr>
            <a:spLocks noChangeArrowheads="1"/>
          </p:cNvSpPr>
          <p:nvPr/>
        </p:nvSpPr>
        <p:spPr bwMode="auto">
          <a:xfrm>
            <a:off x="727075" y="4699000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37" name="Rectangle 309"/>
          <p:cNvSpPr>
            <a:spLocks noChangeArrowheads="1"/>
          </p:cNvSpPr>
          <p:nvPr/>
        </p:nvSpPr>
        <p:spPr bwMode="auto">
          <a:xfrm>
            <a:off x="2952750" y="4435475"/>
            <a:ext cx="328613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38" name="Rectangle 310"/>
          <p:cNvSpPr>
            <a:spLocks noChangeArrowheads="1"/>
          </p:cNvSpPr>
          <p:nvPr/>
        </p:nvSpPr>
        <p:spPr bwMode="auto">
          <a:xfrm>
            <a:off x="2635250" y="4435475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39" name="Rectangle 311"/>
          <p:cNvSpPr>
            <a:spLocks noChangeArrowheads="1"/>
          </p:cNvSpPr>
          <p:nvPr/>
        </p:nvSpPr>
        <p:spPr bwMode="auto">
          <a:xfrm>
            <a:off x="2317750" y="4435475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40" name="Rectangle 312"/>
          <p:cNvSpPr>
            <a:spLocks noChangeArrowheads="1"/>
          </p:cNvSpPr>
          <p:nvPr/>
        </p:nvSpPr>
        <p:spPr bwMode="auto">
          <a:xfrm>
            <a:off x="1998663" y="4435475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41" name="Rectangle 313"/>
          <p:cNvSpPr>
            <a:spLocks noChangeArrowheads="1"/>
          </p:cNvSpPr>
          <p:nvPr/>
        </p:nvSpPr>
        <p:spPr bwMode="auto">
          <a:xfrm>
            <a:off x="1681163" y="4435475"/>
            <a:ext cx="328612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42" name="Rectangle 314"/>
          <p:cNvSpPr>
            <a:spLocks noChangeArrowheads="1"/>
          </p:cNvSpPr>
          <p:nvPr/>
        </p:nvSpPr>
        <p:spPr bwMode="auto">
          <a:xfrm>
            <a:off x="1362075" y="6026150"/>
            <a:ext cx="328613" cy="27305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4043" name="Rectangle 315"/>
          <p:cNvSpPr>
            <a:spLocks noChangeArrowheads="1"/>
          </p:cNvSpPr>
          <p:nvPr/>
        </p:nvSpPr>
        <p:spPr bwMode="auto">
          <a:xfrm>
            <a:off x="1046163" y="4435475"/>
            <a:ext cx="325437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44" name="Rectangle 316"/>
          <p:cNvSpPr>
            <a:spLocks noChangeArrowheads="1"/>
          </p:cNvSpPr>
          <p:nvPr/>
        </p:nvSpPr>
        <p:spPr bwMode="auto">
          <a:xfrm>
            <a:off x="727075" y="4435475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45" name="Rectangle 317"/>
          <p:cNvSpPr>
            <a:spLocks noChangeArrowheads="1"/>
          </p:cNvSpPr>
          <p:nvPr/>
        </p:nvSpPr>
        <p:spPr bwMode="auto">
          <a:xfrm>
            <a:off x="2952750" y="5219700"/>
            <a:ext cx="328613" cy="27305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4046" name="Rectangle 318"/>
          <p:cNvSpPr>
            <a:spLocks noChangeArrowheads="1"/>
          </p:cNvSpPr>
          <p:nvPr/>
        </p:nvSpPr>
        <p:spPr bwMode="auto">
          <a:xfrm>
            <a:off x="2635250" y="4170363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47" name="Rectangle 319"/>
          <p:cNvSpPr>
            <a:spLocks noChangeArrowheads="1"/>
          </p:cNvSpPr>
          <p:nvPr/>
        </p:nvSpPr>
        <p:spPr bwMode="auto">
          <a:xfrm>
            <a:off x="2317750" y="4170363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48" name="Rectangle 320"/>
          <p:cNvSpPr>
            <a:spLocks noChangeArrowheads="1"/>
          </p:cNvSpPr>
          <p:nvPr/>
        </p:nvSpPr>
        <p:spPr bwMode="auto">
          <a:xfrm>
            <a:off x="1998663" y="4170363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49" name="Rectangle 321"/>
          <p:cNvSpPr>
            <a:spLocks noChangeArrowheads="1"/>
          </p:cNvSpPr>
          <p:nvPr/>
        </p:nvSpPr>
        <p:spPr bwMode="auto">
          <a:xfrm>
            <a:off x="1681163" y="4170363"/>
            <a:ext cx="328612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50" name="Rectangle 322"/>
          <p:cNvSpPr>
            <a:spLocks noChangeArrowheads="1"/>
          </p:cNvSpPr>
          <p:nvPr/>
        </p:nvSpPr>
        <p:spPr bwMode="auto">
          <a:xfrm>
            <a:off x="1362075" y="4170363"/>
            <a:ext cx="328613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51" name="Rectangle 323"/>
          <p:cNvSpPr>
            <a:spLocks noChangeArrowheads="1"/>
          </p:cNvSpPr>
          <p:nvPr/>
        </p:nvSpPr>
        <p:spPr bwMode="auto">
          <a:xfrm>
            <a:off x="1046163" y="4170363"/>
            <a:ext cx="325437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52" name="Rectangle 324"/>
          <p:cNvSpPr>
            <a:spLocks noChangeArrowheads="1"/>
          </p:cNvSpPr>
          <p:nvPr/>
        </p:nvSpPr>
        <p:spPr bwMode="auto">
          <a:xfrm>
            <a:off x="727075" y="4170363"/>
            <a:ext cx="327025" cy="2730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4053" name="Line 325"/>
          <p:cNvSpPr>
            <a:spLocks noChangeShapeType="1"/>
          </p:cNvSpPr>
          <p:nvPr/>
        </p:nvSpPr>
        <p:spPr bwMode="auto">
          <a:xfrm>
            <a:off x="731838" y="4175125"/>
            <a:ext cx="2544762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054" name="Line 326"/>
          <p:cNvSpPr>
            <a:spLocks noChangeShapeType="1"/>
          </p:cNvSpPr>
          <p:nvPr/>
        </p:nvSpPr>
        <p:spPr bwMode="auto">
          <a:xfrm>
            <a:off x="731838" y="6291263"/>
            <a:ext cx="2544762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055" name="Line 327"/>
          <p:cNvSpPr>
            <a:spLocks noChangeShapeType="1"/>
          </p:cNvSpPr>
          <p:nvPr/>
        </p:nvSpPr>
        <p:spPr bwMode="auto">
          <a:xfrm>
            <a:off x="731838" y="4175125"/>
            <a:ext cx="0" cy="21161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056" name="Line 328"/>
          <p:cNvSpPr>
            <a:spLocks noChangeShapeType="1"/>
          </p:cNvSpPr>
          <p:nvPr/>
        </p:nvSpPr>
        <p:spPr bwMode="auto">
          <a:xfrm>
            <a:off x="3276600" y="4175125"/>
            <a:ext cx="0" cy="21161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057" name="Line 329"/>
          <p:cNvSpPr>
            <a:spLocks noChangeShapeType="1"/>
          </p:cNvSpPr>
          <p:nvPr/>
        </p:nvSpPr>
        <p:spPr bwMode="auto">
          <a:xfrm>
            <a:off x="731838" y="4438650"/>
            <a:ext cx="2544762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058" name="Line 330"/>
          <p:cNvSpPr>
            <a:spLocks noChangeShapeType="1"/>
          </p:cNvSpPr>
          <p:nvPr/>
        </p:nvSpPr>
        <p:spPr bwMode="auto">
          <a:xfrm>
            <a:off x="1050925" y="4175125"/>
            <a:ext cx="0" cy="21161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059" name="Line 331"/>
          <p:cNvSpPr>
            <a:spLocks noChangeShapeType="1"/>
          </p:cNvSpPr>
          <p:nvPr/>
        </p:nvSpPr>
        <p:spPr bwMode="auto">
          <a:xfrm>
            <a:off x="1366838" y="4175125"/>
            <a:ext cx="0" cy="21161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060" name="Line 332"/>
          <p:cNvSpPr>
            <a:spLocks noChangeShapeType="1"/>
          </p:cNvSpPr>
          <p:nvPr/>
        </p:nvSpPr>
        <p:spPr bwMode="auto">
          <a:xfrm>
            <a:off x="1685925" y="4175125"/>
            <a:ext cx="0" cy="21161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061" name="Line 333"/>
          <p:cNvSpPr>
            <a:spLocks noChangeShapeType="1"/>
          </p:cNvSpPr>
          <p:nvPr/>
        </p:nvSpPr>
        <p:spPr bwMode="auto">
          <a:xfrm>
            <a:off x="2003425" y="4175125"/>
            <a:ext cx="0" cy="21161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062" name="Line 334"/>
          <p:cNvSpPr>
            <a:spLocks noChangeShapeType="1"/>
          </p:cNvSpPr>
          <p:nvPr/>
        </p:nvSpPr>
        <p:spPr bwMode="auto">
          <a:xfrm>
            <a:off x="2322513" y="4175125"/>
            <a:ext cx="0" cy="21161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063" name="Line 335"/>
          <p:cNvSpPr>
            <a:spLocks noChangeShapeType="1"/>
          </p:cNvSpPr>
          <p:nvPr/>
        </p:nvSpPr>
        <p:spPr bwMode="auto">
          <a:xfrm>
            <a:off x="2640013" y="4175125"/>
            <a:ext cx="0" cy="21161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064" name="Line 336"/>
          <p:cNvSpPr>
            <a:spLocks noChangeShapeType="1"/>
          </p:cNvSpPr>
          <p:nvPr/>
        </p:nvSpPr>
        <p:spPr bwMode="auto">
          <a:xfrm>
            <a:off x="2957513" y="4175125"/>
            <a:ext cx="0" cy="21161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065" name="Line 337"/>
          <p:cNvSpPr>
            <a:spLocks noChangeShapeType="1"/>
          </p:cNvSpPr>
          <p:nvPr/>
        </p:nvSpPr>
        <p:spPr bwMode="auto">
          <a:xfrm>
            <a:off x="731838" y="4703763"/>
            <a:ext cx="2544762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066" name="Line 338"/>
          <p:cNvSpPr>
            <a:spLocks noChangeShapeType="1"/>
          </p:cNvSpPr>
          <p:nvPr/>
        </p:nvSpPr>
        <p:spPr bwMode="auto">
          <a:xfrm>
            <a:off x="731838" y="4967288"/>
            <a:ext cx="2544762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067" name="Line 339"/>
          <p:cNvSpPr>
            <a:spLocks noChangeShapeType="1"/>
          </p:cNvSpPr>
          <p:nvPr/>
        </p:nvSpPr>
        <p:spPr bwMode="auto">
          <a:xfrm>
            <a:off x="731838" y="5233988"/>
            <a:ext cx="2544762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068" name="Line 340"/>
          <p:cNvSpPr>
            <a:spLocks noChangeShapeType="1"/>
          </p:cNvSpPr>
          <p:nvPr/>
        </p:nvSpPr>
        <p:spPr bwMode="auto">
          <a:xfrm>
            <a:off x="731838" y="5497513"/>
            <a:ext cx="2544762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069" name="Line 341"/>
          <p:cNvSpPr>
            <a:spLocks noChangeShapeType="1"/>
          </p:cNvSpPr>
          <p:nvPr/>
        </p:nvSpPr>
        <p:spPr bwMode="auto">
          <a:xfrm>
            <a:off x="731838" y="5762625"/>
            <a:ext cx="2544762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070" name="Line 342"/>
          <p:cNvSpPr>
            <a:spLocks noChangeShapeType="1"/>
          </p:cNvSpPr>
          <p:nvPr/>
        </p:nvSpPr>
        <p:spPr bwMode="auto">
          <a:xfrm>
            <a:off x="731838" y="6026150"/>
            <a:ext cx="2544762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071" name="Rectangle 343"/>
          <p:cNvSpPr>
            <a:spLocks noChangeArrowheads="1"/>
          </p:cNvSpPr>
          <p:nvPr/>
        </p:nvSpPr>
        <p:spPr bwMode="auto">
          <a:xfrm>
            <a:off x="1392238" y="6375400"/>
            <a:ext cx="1385887" cy="330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sz="1400" b="1">
                <a:solidFill>
                  <a:schemeClr val="bg1"/>
                </a:solidFill>
              </a:rPr>
              <a:t>4 5 8 2 7 1 6 5</a:t>
            </a:r>
            <a:r>
              <a:rPr lang="en-US" sz="1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4072" name="Rectangle 344"/>
          <p:cNvSpPr>
            <a:spLocks noChangeArrowheads="1"/>
          </p:cNvSpPr>
          <p:nvPr/>
        </p:nvSpPr>
        <p:spPr bwMode="auto">
          <a:xfrm>
            <a:off x="3379788" y="4927600"/>
            <a:ext cx="352425" cy="330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sz="1400" b="1">
                <a:solidFill>
                  <a:srgbClr val="FFFF00"/>
                </a:solidFill>
              </a:rPr>
              <a:t>3</a:t>
            </a:r>
            <a:r>
              <a:rPr lang="en-US" sz="1400" b="1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4073" name="Rectangle 345"/>
          <p:cNvSpPr>
            <a:spLocks noChangeArrowheads="1"/>
          </p:cNvSpPr>
          <p:nvPr/>
        </p:nvSpPr>
        <p:spPr bwMode="auto">
          <a:xfrm>
            <a:off x="1957388" y="3025775"/>
            <a:ext cx="327025" cy="27305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4074" name="Oval 346"/>
          <p:cNvSpPr>
            <a:spLocks noChangeArrowheads="1"/>
          </p:cNvSpPr>
          <p:nvPr/>
        </p:nvSpPr>
        <p:spPr bwMode="auto">
          <a:xfrm>
            <a:off x="4267200" y="990600"/>
            <a:ext cx="3124200" cy="6096000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075" name="Oval 347"/>
          <p:cNvSpPr>
            <a:spLocks noChangeArrowheads="1"/>
          </p:cNvSpPr>
          <p:nvPr/>
        </p:nvSpPr>
        <p:spPr bwMode="auto">
          <a:xfrm>
            <a:off x="685800" y="4114800"/>
            <a:ext cx="7086600" cy="2743200"/>
          </a:xfrm>
          <a:prstGeom prst="ellipse">
            <a:avLst/>
          </a:prstGeom>
          <a:noFill/>
          <a:ln w="38100">
            <a:solidFill>
              <a:srgbClr val="99FF33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3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740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0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FCFC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74" grpId="0" animBg="1"/>
      <p:bldP spid="7407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defTabSz="457200"/>
            <a:r>
              <a:rPr lang="en-US" sz="5000" b="1" dirty="0">
                <a:solidFill>
                  <a:srgbClr val="FFFF00"/>
                </a:solidFill>
                <a:latin typeface="Arial Black" panose="020B0A04020102020204" pitchFamily="34" charset="0"/>
              </a:rPr>
              <a:t>Example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545388" cy="609600"/>
          </a:xfrm>
          <a:noFill/>
          <a:ln/>
        </p:spPr>
        <p:txBody>
          <a:bodyPr/>
          <a:lstStyle/>
          <a:p>
            <a:pPr marL="341313" indent="-341313" defTabSz="457200">
              <a:lnSpc>
                <a:spcPct val="90000"/>
              </a:lnSpc>
            </a:pPr>
            <a:r>
              <a:rPr lang="en-US" sz="2800" b="1">
                <a:solidFill>
                  <a:schemeClr val="bg1"/>
                </a:solidFill>
              </a:rPr>
              <a:t>Mutation, flip bits at random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611188" y="2057400"/>
            <a:ext cx="252095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eaLnBrk="0" hangingPunct="0"/>
            <a:r>
              <a:rPr lang="en-US" sz="2000">
                <a:solidFill>
                  <a:schemeClr val="bg1"/>
                </a:solidFill>
                <a:latin typeface="Verdana" panose="020B0604030504040204" pitchFamily="34" charset="0"/>
              </a:rPr>
              <a:t>4 5 8 2 7 1 6 5 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611188" y="2655888"/>
            <a:ext cx="70104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eaLnBrk="0" hangingPunct="0"/>
            <a:r>
              <a:rPr lang="en-US" sz="2000">
                <a:solidFill>
                  <a:schemeClr val="bg1"/>
                </a:solidFill>
                <a:latin typeface="Verdana" panose="020B0604030504040204" pitchFamily="34" charset="0"/>
              </a:rPr>
              <a:t>0100 0101 1000 0010 0111 0001 0</a:t>
            </a:r>
            <a:r>
              <a:rPr lang="en-US" sz="2000">
                <a:solidFill>
                  <a:srgbClr val="99FF33"/>
                </a:solidFill>
                <a:latin typeface="Verdana" panose="020B0604030504040204" pitchFamily="34" charset="0"/>
              </a:rPr>
              <a:t>1</a:t>
            </a:r>
            <a:r>
              <a:rPr lang="en-US" sz="2000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r>
              <a:rPr lang="en-US" sz="2000">
                <a:solidFill>
                  <a:srgbClr val="FFFF00"/>
                </a:solidFill>
                <a:latin typeface="Verdana" panose="020B0604030504040204" pitchFamily="34" charset="0"/>
              </a:rPr>
              <a:t>0</a:t>
            </a:r>
            <a:r>
              <a:rPr lang="en-US" sz="2000">
                <a:solidFill>
                  <a:schemeClr val="bg1"/>
                </a:solidFill>
                <a:latin typeface="Verdana" panose="020B0604030504040204" pitchFamily="34" charset="0"/>
              </a:rPr>
              <a:t> 0101 </a:t>
            </a:r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609600" y="3265488"/>
            <a:ext cx="70104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eaLnBrk="0" hangingPunct="0"/>
            <a:r>
              <a:rPr lang="en-US" sz="2000">
                <a:solidFill>
                  <a:schemeClr val="bg1"/>
                </a:solidFill>
                <a:latin typeface="Verdana" panose="020B0604030504040204" pitchFamily="34" charset="0"/>
              </a:rPr>
              <a:t>0100 0101 1000 0010 0111 0001 0</a:t>
            </a:r>
            <a:r>
              <a:rPr lang="en-US" sz="2000">
                <a:solidFill>
                  <a:srgbClr val="99FF33"/>
                </a:solidFill>
                <a:latin typeface="Verdana" panose="020B0604030504040204" pitchFamily="34" charset="0"/>
              </a:rPr>
              <a:t>0</a:t>
            </a:r>
            <a:r>
              <a:rPr lang="en-US" sz="2000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r>
              <a:rPr lang="en-US" sz="2000">
                <a:solidFill>
                  <a:srgbClr val="FFFF00"/>
                </a:solidFill>
                <a:latin typeface="Verdana" panose="020B0604030504040204" pitchFamily="34" charset="0"/>
              </a:rPr>
              <a:t>1</a:t>
            </a:r>
            <a:r>
              <a:rPr lang="en-US" sz="2000">
                <a:solidFill>
                  <a:schemeClr val="bg1"/>
                </a:solidFill>
                <a:latin typeface="Verdana" panose="020B0604030504040204" pitchFamily="34" charset="0"/>
              </a:rPr>
              <a:t> 0101 </a:t>
            </a:r>
          </a:p>
        </p:txBody>
      </p:sp>
      <p:sp>
        <p:nvSpPr>
          <p:cNvPr id="75787" name="Rectangle 11"/>
          <p:cNvSpPr>
            <a:spLocks noChangeArrowheads="1"/>
          </p:cNvSpPr>
          <p:nvPr/>
        </p:nvSpPr>
        <p:spPr bwMode="auto">
          <a:xfrm>
            <a:off x="609600" y="3951288"/>
            <a:ext cx="252095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eaLnBrk="0" hangingPunct="0"/>
            <a:r>
              <a:rPr lang="en-US" sz="2000">
                <a:solidFill>
                  <a:schemeClr val="bg1"/>
                </a:solidFill>
                <a:latin typeface="Verdana" panose="020B0604030504040204" pitchFamily="34" charset="0"/>
              </a:rPr>
              <a:t>4 5 8 2 7 1 3 5 </a:t>
            </a:r>
          </a:p>
        </p:txBody>
      </p:sp>
      <p:grpSp>
        <p:nvGrpSpPr>
          <p:cNvPr id="76044" name="Group 268"/>
          <p:cNvGrpSpPr>
            <a:grpSpLocks/>
          </p:cNvGrpSpPr>
          <p:nvPr/>
        </p:nvGrpSpPr>
        <p:grpSpPr bwMode="auto">
          <a:xfrm>
            <a:off x="4360863" y="4038600"/>
            <a:ext cx="3030537" cy="2552700"/>
            <a:chOff x="2747" y="2544"/>
            <a:chExt cx="1909" cy="1608"/>
          </a:xfrm>
        </p:grpSpPr>
        <p:sp>
          <p:nvSpPr>
            <p:cNvPr id="75960" name="Rectangle 184"/>
            <p:cNvSpPr>
              <a:spLocks noChangeArrowheads="1"/>
            </p:cNvSpPr>
            <p:nvPr/>
          </p:nvSpPr>
          <p:spPr bwMode="auto">
            <a:xfrm>
              <a:off x="4154" y="3720"/>
              <a:ext cx="207" cy="17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5961" name="Rectangle 185"/>
            <p:cNvSpPr>
              <a:spLocks noChangeArrowheads="1"/>
            </p:cNvSpPr>
            <p:nvPr/>
          </p:nvSpPr>
          <p:spPr bwMode="auto">
            <a:xfrm>
              <a:off x="3953" y="3720"/>
              <a:ext cx="207" cy="17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5962" name="Rectangle 186"/>
            <p:cNvSpPr>
              <a:spLocks noChangeArrowheads="1"/>
            </p:cNvSpPr>
            <p:nvPr/>
          </p:nvSpPr>
          <p:spPr bwMode="auto">
            <a:xfrm>
              <a:off x="3752" y="3720"/>
              <a:ext cx="207" cy="17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5963" name="Rectangle 187"/>
            <p:cNvSpPr>
              <a:spLocks noChangeArrowheads="1"/>
            </p:cNvSpPr>
            <p:nvPr/>
          </p:nvSpPr>
          <p:spPr bwMode="auto">
            <a:xfrm>
              <a:off x="3551" y="3720"/>
              <a:ext cx="207" cy="17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5964" name="Rectangle 188"/>
            <p:cNvSpPr>
              <a:spLocks noChangeArrowheads="1"/>
            </p:cNvSpPr>
            <p:nvPr/>
          </p:nvSpPr>
          <p:spPr bwMode="auto">
            <a:xfrm>
              <a:off x="3149" y="3720"/>
              <a:ext cx="207" cy="17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5965" name="Rectangle 189"/>
            <p:cNvSpPr>
              <a:spLocks noChangeArrowheads="1"/>
            </p:cNvSpPr>
            <p:nvPr/>
          </p:nvSpPr>
          <p:spPr bwMode="auto">
            <a:xfrm>
              <a:off x="2948" y="3720"/>
              <a:ext cx="207" cy="17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5966" name="Rectangle 190"/>
            <p:cNvSpPr>
              <a:spLocks noChangeArrowheads="1"/>
            </p:cNvSpPr>
            <p:nvPr/>
          </p:nvSpPr>
          <p:spPr bwMode="auto">
            <a:xfrm>
              <a:off x="2747" y="3720"/>
              <a:ext cx="207" cy="17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5967" name="Rectangle 191"/>
            <p:cNvSpPr>
              <a:spLocks noChangeArrowheads="1"/>
            </p:cNvSpPr>
            <p:nvPr/>
          </p:nvSpPr>
          <p:spPr bwMode="auto">
            <a:xfrm>
              <a:off x="4154" y="3216"/>
              <a:ext cx="207" cy="173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sz="1400" b="1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75968" name="Rectangle 192"/>
            <p:cNvSpPr>
              <a:spLocks noChangeArrowheads="1"/>
            </p:cNvSpPr>
            <p:nvPr/>
          </p:nvSpPr>
          <p:spPr bwMode="auto">
            <a:xfrm>
              <a:off x="3953" y="3552"/>
              <a:ext cx="207" cy="17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5969" name="Rectangle 193"/>
            <p:cNvSpPr>
              <a:spLocks noChangeArrowheads="1"/>
            </p:cNvSpPr>
            <p:nvPr/>
          </p:nvSpPr>
          <p:spPr bwMode="auto">
            <a:xfrm>
              <a:off x="3752" y="2544"/>
              <a:ext cx="207" cy="174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sz="1400" b="1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75970" name="Rectangle 194"/>
            <p:cNvSpPr>
              <a:spLocks noChangeArrowheads="1"/>
            </p:cNvSpPr>
            <p:nvPr/>
          </p:nvSpPr>
          <p:spPr bwMode="auto">
            <a:xfrm>
              <a:off x="3551" y="3552"/>
              <a:ext cx="207" cy="17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5971" name="Rectangle 195"/>
            <p:cNvSpPr>
              <a:spLocks noChangeArrowheads="1"/>
            </p:cNvSpPr>
            <p:nvPr/>
          </p:nvSpPr>
          <p:spPr bwMode="auto">
            <a:xfrm>
              <a:off x="3350" y="3552"/>
              <a:ext cx="207" cy="17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5972" name="Rectangle 196"/>
            <p:cNvSpPr>
              <a:spLocks noChangeArrowheads="1"/>
            </p:cNvSpPr>
            <p:nvPr/>
          </p:nvSpPr>
          <p:spPr bwMode="auto">
            <a:xfrm>
              <a:off x="3149" y="3552"/>
              <a:ext cx="207" cy="17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5973" name="Rectangle 197"/>
            <p:cNvSpPr>
              <a:spLocks noChangeArrowheads="1"/>
            </p:cNvSpPr>
            <p:nvPr/>
          </p:nvSpPr>
          <p:spPr bwMode="auto">
            <a:xfrm>
              <a:off x="2948" y="3552"/>
              <a:ext cx="207" cy="17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5974" name="Rectangle 198"/>
            <p:cNvSpPr>
              <a:spLocks noChangeArrowheads="1"/>
            </p:cNvSpPr>
            <p:nvPr/>
          </p:nvSpPr>
          <p:spPr bwMode="auto">
            <a:xfrm>
              <a:off x="2747" y="3552"/>
              <a:ext cx="207" cy="17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5975" name="Rectangle 199"/>
            <p:cNvSpPr>
              <a:spLocks noChangeArrowheads="1"/>
            </p:cNvSpPr>
            <p:nvPr/>
          </p:nvSpPr>
          <p:spPr bwMode="auto">
            <a:xfrm>
              <a:off x="4154" y="3384"/>
              <a:ext cx="207" cy="17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5976" name="Rectangle 200"/>
            <p:cNvSpPr>
              <a:spLocks noChangeArrowheads="1"/>
            </p:cNvSpPr>
            <p:nvPr/>
          </p:nvSpPr>
          <p:spPr bwMode="auto">
            <a:xfrm>
              <a:off x="3953" y="3384"/>
              <a:ext cx="207" cy="17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5977" name="Rectangle 201"/>
            <p:cNvSpPr>
              <a:spLocks noChangeArrowheads="1"/>
            </p:cNvSpPr>
            <p:nvPr/>
          </p:nvSpPr>
          <p:spPr bwMode="auto">
            <a:xfrm>
              <a:off x="3752" y="3384"/>
              <a:ext cx="207" cy="17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5978" name="Rectangle 202"/>
            <p:cNvSpPr>
              <a:spLocks noChangeArrowheads="1"/>
            </p:cNvSpPr>
            <p:nvPr/>
          </p:nvSpPr>
          <p:spPr bwMode="auto">
            <a:xfrm>
              <a:off x="3551" y="3552"/>
              <a:ext cx="207" cy="174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sz="1400" b="1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75979" name="Rectangle 203"/>
            <p:cNvSpPr>
              <a:spLocks noChangeArrowheads="1"/>
            </p:cNvSpPr>
            <p:nvPr/>
          </p:nvSpPr>
          <p:spPr bwMode="auto">
            <a:xfrm>
              <a:off x="3350" y="3384"/>
              <a:ext cx="207" cy="17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5980" name="Rectangle 204"/>
            <p:cNvSpPr>
              <a:spLocks noChangeArrowheads="1"/>
            </p:cNvSpPr>
            <p:nvPr/>
          </p:nvSpPr>
          <p:spPr bwMode="auto">
            <a:xfrm>
              <a:off x="3149" y="3384"/>
              <a:ext cx="207" cy="17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5981" name="Rectangle 205"/>
            <p:cNvSpPr>
              <a:spLocks noChangeArrowheads="1"/>
            </p:cNvSpPr>
            <p:nvPr/>
          </p:nvSpPr>
          <p:spPr bwMode="auto">
            <a:xfrm>
              <a:off x="2948" y="3384"/>
              <a:ext cx="207" cy="17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5982" name="Rectangle 206"/>
            <p:cNvSpPr>
              <a:spLocks noChangeArrowheads="1"/>
            </p:cNvSpPr>
            <p:nvPr/>
          </p:nvSpPr>
          <p:spPr bwMode="auto">
            <a:xfrm>
              <a:off x="2747" y="3384"/>
              <a:ext cx="207" cy="17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5983" name="Rectangle 207"/>
            <p:cNvSpPr>
              <a:spLocks noChangeArrowheads="1"/>
            </p:cNvSpPr>
            <p:nvPr/>
          </p:nvSpPr>
          <p:spPr bwMode="auto">
            <a:xfrm>
              <a:off x="4154" y="3216"/>
              <a:ext cx="207" cy="17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5984" name="Rectangle 208"/>
            <p:cNvSpPr>
              <a:spLocks noChangeArrowheads="1"/>
            </p:cNvSpPr>
            <p:nvPr/>
          </p:nvSpPr>
          <p:spPr bwMode="auto">
            <a:xfrm>
              <a:off x="3953" y="3216"/>
              <a:ext cx="207" cy="17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5985" name="Rectangle 209"/>
            <p:cNvSpPr>
              <a:spLocks noChangeArrowheads="1"/>
            </p:cNvSpPr>
            <p:nvPr/>
          </p:nvSpPr>
          <p:spPr bwMode="auto">
            <a:xfrm>
              <a:off x="3752" y="3216"/>
              <a:ext cx="207" cy="17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5986" name="Rectangle 210"/>
            <p:cNvSpPr>
              <a:spLocks noChangeArrowheads="1"/>
            </p:cNvSpPr>
            <p:nvPr/>
          </p:nvSpPr>
          <p:spPr bwMode="auto">
            <a:xfrm>
              <a:off x="3551" y="3216"/>
              <a:ext cx="207" cy="17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5987" name="Rectangle 211"/>
            <p:cNvSpPr>
              <a:spLocks noChangeArrowheads="1"/>
            </p:cNvSpPr>
            <p:nvPr/>
          </p:nvSpPr>
          <p:spPr bwMode="auto">
            <a:xfrm>
              <a:off x="3350" y="3216"/>
              <a:ext cx="207" cy="17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5988" name="Rectangle 212"/>
            <p:cNvSpPr>
              <a:spLocks noChangeArrowheads="1"/>
            </p:cNvSpPr>
            <p:nvPr/>
          </p:nvSpPr>
          <p:spPr bwMode="auto">
            <a:xfrm>
              <a:off x="3149" y="3714"/>
              <a:ext cx="207" cy="174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sz="1400" b="1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75989" name="Rectangle 213"/>
            <p:cNvSpPr>
              <a:spLocks noChangeArrowheads="1"/>
            </p:cNvSpPr>
            <p:nvPr/>
          </p:nvSpPr>
          <p:spPr bwMode="auto">
            <a:xfrm>
              <a:off x="2948" y="3216"/>
              <a:ext cx="207" cy="17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5990" name="Rectangle 214"/>
            <p:cNvSpPr>
              <a:spLocks noChangeArrowheads="1"/>
            </p:cNvSpPr>
            <p:nvPr/>
          </p:nvSpPr>
          <p:spPr bwMode="auto">
            <a:xfrm>
              <a:off x="2747" y="3216"/>
              <a:ext cx="207" cy="17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5991" name="Rectangle 215"/>
            <p:cNvSpPr>
              <a:spLocks noChangeArrowheads="1"/>
            </p:cNvSpPr>
            <p:nvPr/>
          </p:nvSpPr>
          <p:spPr bwMode="auto">
            <a:xfrm>
              <a:off x="4154" y="3048"/>
              <a:ext cx="207" cy="17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5992" name="Rectangle 216"/>
            <p:cNvSpPr>
              <a:spLocks noChangeArrowheads="1"/>
            </p:cNvSpPr>
            <p:nvPr/>
          </p:nvSpPr>
          <p:spPr bwMode="auto">
            <a:xfrm>
              <a:off x="3953" y="3048"/>
              <a:ext cx="207" cy="17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5993" name="Rectangle 217"/>
            <p:cNvSpPr>
              <a:spLocks noChangeArrowheads="1"/>
            </p:cNvSpPr>
            <p:nvPr/>
          </p:nvSpPr>
          <p:spPr bwMode="auto">
            <a:xfrm>
              <a:off x="3752" y="3048"/>
              <a:ext cx="207" cy="17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5994" name="Rectangle 218"/>
            <p:cNvSpPr>
              <a:spLocks noChangeArrowheads="1"/>
            </p:cNvSpPr>
            <p:nvPr/>
          </p:nvSpPr>
          <p:spPr bwMode="auto">
            <a:xfrm>
              <a:off x="3551" y="3048"/>
              <a:ext cx="207" cy="17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5995" name="Rectangle 219"/>
            <p:cNvSpPr>
              <a:spLocks noChangeArrowheads="1"/>
            </p:cNvSpPr>
            <p:nvPr/>
          </p:nvSpPr>
          <p:spPr bwMode="auto">
            <a:xfrm>
              <a:off x="3350" y="3048"/>
              <a:ext cx="207" cy="17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5996" name="Rectangle 220"/>
            <p:cNvSpPr>
              <a:spLocks noChangeArrowheads="1"/>
            </p:cNvSpPr>
            <p:nvPr/>
          </p:nvSpPr>
          <p:spPr bwMode="auto">
            <a:xfrm>
              <a:off x="3149" y="3048"/>
              <a:ext cx="207" cy="17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5997" name="Rectangle 221"/>
            <p:cNvSpPr>
              <a:spLocks noChangeArrowheads="1"/>
            </p:cNvSpPr>
            <p:nvPr/>
          </p:nvSpPr>
          <p:spPr bwMode="auto">
            <a:xfrm>
              <a:off x="2948" y="3048"/>
              <a:ext cx="207" cy="17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5998" name="Rectangle 222"/>
            <p:cNvSpPr>
              <a:spLocks noChangeArrowheads="1"/>
            </p:cNvSpPr>
            <p:nvPr/>
          </p:nvSpPr>
          <p:spPr bwMode="auto">
            <a:xfrm>
              <a:off x="2747" y="3048"/>
              <a:ext cx="207" cy="17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5999" name="Rectangle 223"/>
            <p:cNvSpPr>
              <a:spLocks noChangeArrowheads="1"/>
            </p:cNvSpPr>
            <p:nvPr/>
          </p:nvSpPr>
          <p:spPr bwMode="auto">
            <a:xfrm>
              <a:off x="4154" y="2880"/>
              <a:ext cx="207" cy="17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6000" name="Rectangle 224"/>
            <p:cNvSpPr>
              <a:spLocks noChangeArrowheads="1"/>
            </p:cNvSpPr>
            <p:nvPr/>
          </p:nvSpPr>
          <p:spPr bwMode="auto">
            <a:xfrm>
              <a:off x="3953" y="2880"/>
              <a:ext cx="207" cy="173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sz="1400" b="1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76001" name="Rectangle 225"/>
            <p:cNvSpPr>
              <a:spLocks noChangeArrowheads="1"/>
            </p:cNvSpPr>
            <p:nvPr/>
          </p:nvSpPr>
          <p:spPr bwMode="auto">
            <a:xfrm>
              <a:off x="3752" y="2880"/>
              <a:ext cx="207" cy="17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6002" name="Rectangle 226"/>
            <p:cNvSpPr>
              <a:spLocks noChangeArrowheads="1"/>
            </p:cNvSpPr>
            <p:nvPr/>
          </p:nvSpPr>
          <p:spPr bwMode="auto">
            <a:xfrm>
              <a:off x="3551" y="2880"/>
              <a:ext cx="207" cy="17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6003" name="Rectangle 227"/>
            <p:cNvSpPr>
              <a:spLocks noChangeArrowheads="1"/>
            </p:cNvSpPr>
            <p:nvPr/>
          </p:nvSpPr>
          <p:spPr bwMode="auto">
            <a:xfrm>
              <a:off x="3350" y="2880"/>
              <a:ext cx="207" cy="17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6004" name="Rectangle 228"/>
            <p:cNvSpPr>
              <a:spLocks noChangeArrowheads="1"/>
            </p:cNvSpPr>
            <p:nvPr/>
          </p:nvSpPr>
          <p:spPr bwMode="auto">
            <a:xfrm>
              <a:off x="3149" y="2880"/>
              <a:ext cx="207" cy="17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6005" name="Rectangle 229"/>
            <p:cNvSpPr>
              <a:spLocks noChangeArrowheads="1"/>
            </p:cNvSpPr>
            <p:nvPr/>
          </p:nvSpPr>
          <p:spPr bwMode="auto">
            <a:xfrm>
              <a:off x="2948" y="2880"/>
              <a:ext cx="207" cy="17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6006" name="Rectangle 230"/>
            <p:cNvSpPr>
              <a:spLocks noChangeArrowheads="1"/>
            </p:cNvSpPr>
            <p:nvPr/>
          </p:nvSpPr>
          <p:spPr bwMode="auto">
            <a:xfrm>
              <a:off x="2747" y="3043"/>
              <a:ext cx="207" cy="173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sz="1400" b="1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76007" name="Rectangle 231"/>
            <p:cNvSpPr>
              <a:spLocks noChangeArrowheads="1"/>
            </p:cNvSpPr>
            <p:nvPr/>
          </p:nvSpPr>
          <p:spPr bwMode="auto">
            <a:xfrm>
              <a:off x="4154" y="2712"/>
              <a:ext cx="207" cy="17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6008" name="Rectangle 232"/>
            <p:cNvSpPr>
              <a:spLocks noChangeArrowheads="1"/>
            </p:cNvSpPr>
            <p:nvPr/>
          </p:nvSpPr>
          <p:spPr bwMode="auto">
            <a:xfrm>
              <a:off x="3953" y="2712"/>
              <a:ext cx="207" cy="17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6009" name="Rectangle 233"/>
            <p:cNvSpPr>
              <a:spLocks noChangeArrowheads="1"/>
            </p:cNvSpPr>
            <p:nvPr/>
          </p:nvSpPr>
          <p:spPr bwMode="auto">
            <a:xfrm>
              <a:off x="3752" y="2712"/>
              <a:ext cx="207" cy="17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6010" name="Rectangle 234"/>
            <p:cNvSpPr>
              <a:spLocks noChangeArrowheads="1"/>
            </p:cNvSpPr>
            <p:nvPr/>
          </p:nvSpPr>
          <p:spPr bwMode="auto">
            <a:xfrm>
              <a:off x="3551" y="2712"/>
              <a:ext cx="207" cy="17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6011" name="Rectangle 235"/>
            <p:cNvSpPr>
              <a:spLocks noChangeArrowheads="1"/>
            </p:cNvSpPr>
            <p:nvPr/>
          </p:nvSpPr>
          <p:spPr bwMode="auto">
            <a:xfrm>
              <a:off x="3350" y="2712"/>
              <a:ext cx="207" cy="17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6012" name="Rectangle 236"/>
            <p:cNvSpPr>
              <a:spLocks noChangeArrowheads="1"/>
            </p:cNvSpPr>
            <p:nvPr/>
          </p:nvSpPr>
          <p:spPr bwMode="auto">
            <a:xfrm>
              <a:off x="3149" y="2712"/>
              <a:ext cx="207" cy="17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6013" name="Rectangle 237"/>
            <p:cNvSpPr>
              <a:spLocks noChangeArrowheads="1"/>
            </p:cNvSpPr>
            <p:nvPr/>
          </p:nvSpPr>
          <p:spPr bwMode="auto">
            <a:xfrm>
              <a:off x="2948" y="2712"/>
              <a:ext cx="207" cy="17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6014" name="Rectangle 238"/>
            <p:cNvSpPr>
              <a:spLocks noChangeArrowheads="1"/>
            </p:cNvSpPr>
            <p:nvPr/>
          </p:nvSpPr>
          <p:spPr bwMode="auto">
            <a:xfrm>
              <a:off x="2747" y="2712"/>
              <a:ext cx="207" cy="17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6015" name="Rectangle 239"/>
            <p:cNvSpPr>
              <a:spLocks noChangeArrowheads="1"/>
            </p:cNvSpPr>
            <p:nvPr/>
          </p:nvSpPr>
          <p:spPr bwMode="auto">
            <a:xfrm>
              <a:off x="4154" y="2544"/>
              <a:ext cx="207" cy="17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6016" name="Rectangle 240"/>
            <p:cNvSpPr>
              <a:spLocks noChangeArrowheads="1"/>
            </p:cNvSpPr>
            <p:nvPr/>
          </p:nvSpPr>
          <p:spPr bwMode="auto">
            <a:xfrm>
              <a:off x="3953" y="2544"/>
              <a:ext cx="207" cy="17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6017" name="Rectangle 241"/>
            <p:cNvSpPr>
              <a:spLocks noChangeArrowheads="1"/>
            </p:cNvSpPr>
            <p:nvPr/>
          </p:nvSpPr>
          <p:spPr bwMode="auto">
            <a:xfrm>
              <a:off x="3752" y="2544"/>
              <a:ext cx="207" cy="17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6018" name="Rectangle 242"/>
            <p:cNvSpPr>
              <a:spLocks noChangeArrowheads="1"/>
            </p:cNvSpPr>
            <p:nvPr/>
          </p:nvSpPr>
          <p:spPr bwMode="auto">
            <a:xfrm>
              <a:off x="3551" y="2544"/>
              <a:ext cx="207" cy="17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6019" name="Rectangle 243"/>
            <p:cNvSpPr>
              <a:spLocks noChangeArrowheads="1"/>
            </p:cNvSpPr>
            <p:nvPr/>
          </p:nvSpPr>
          <p:spPr bwMode="auto">
            <a:xfrm>
              <a:off x="3350" y="2544"/>
              <a:ext cx="207" cy="17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6020" name="Rectangle 244"/>
            <p:cNvSpPr>
              <a:spLocks noChangeArrowheads="1"/>
            </p:cNvSpPr>
            <p:nvPr/>
          </p:nvSpPr>
          <p:spPr bwMode="auto">
            <a:xfrm>
              <a:off x="3149" y="2544"/>
              <a:ext cx="207" cy="17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6021" name="Rectangle 245"/>
            <p:cNvSpPr>
              <a:spLocks noChangeArrowheads="1"/>
            </p:cNvSpPr>
            <p:nvPr/>
          </p:nvSpPr>
          <p:spPr bwMode="auto">
            <a:xfrm>
              <a:off x="2948" y="3216"/>
              <a:ext cx="207" cy="173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sz="1400" b="1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76022" name="Rectangle 246"/>
            <p:cNvSpPr>
              <a:spLocks noChangeArrowheads="1"/>
            </p:cNvSpPr>
            <p:nvPr/>
          </p:nvSpPr>
          <p:spPr bwMode="auto">
            <a:xfrm>
              <a:off x="2747" y="2544"/>
              <a:ext cx="207" cy="17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6023" name="Line 247"/>
            <p:cNvSpPr>
              <a:spLocks noChangeShapeType="1"/>
            </p:cNvSpPr>
            <p:nvPr/>
          </p:nvSpPr>
          <p:spPr bwMode="auto">
            <a:xfrm>
              <a:off x="2750" y="2547"/>
              <a:ext cx="1608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024" name="Line 248"/>
            <p:cNvSpPr>
              <a:spLocks noChangeShapeType="1"/>
            </p:cNvSpPr>
            <p:nvPr/>
          </p:nvSpPr>
          <p:spPr bwMode="auto">
            <a:xfrm>
              <a:off x="2750" y="3891"/>
              <a:ext cx="1608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025" name="Line 249"/>
            <p:cNvSpPr>
              <a:spLocks noChangeShapeType="1"/>
            </p:cNvSpPr>
            <p:nvPr/>
          </p:nvSpPr>
          <p:spPr bwMode="auto">
            <a:xfrm>
              <a:off x="2750" y="2547"/>
              <a:ext cx="0" cy="13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026" name="Line 250"/>
            <p:cNvSpPr>
              <a:spLocks noChangeShapeType="1"/>
            </p:cNvSpPr>
            <p:nvPr/>
          </p:nvSpPr>
          <p:spPr bwMode="auto">
            <a:xfrm>
              <a:off x="4358" y="2547"/>
              <a:ext cx="0" cy="13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027" name="Line 251"/>
            <p:cNvSpPr>
              <a:spLocks noChangeShapeType="1"/>
            </p:cNvSpPr>
            <p:nvPr/>
          </p:nvSpPr>
          <p:spPr bwMode="auto">
            <a:xfrm>
              <a:off x="2750" y="2715"/>
              <a:ext cx="1608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028" name="Line 252"/>
            <p:cNvSpPr>
              <a:spLocks noChangeShapeType="1"/>
            </p:cNvSpPr>
            <p:nvPr/>
          </p:nvSpPr>
          <p:spPr bwMode="auto">
            <a:xfrm>
              <a:off x="2951" y="2547"/>
              <a:ext cx="0" cy="13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029" name="Line 253"/>
            <p:cNvSpPr>
              <a:spLocks noChangeShapeType="1"/>
            </p:cNvSpPr>
            <p:nvPr/>
          </p:nvSpPr>
          <p:spPr bwMode="auto">
            <a:xfrm>
              <a:off x="3152" y="2547"/>
              <a:ext cx="0" cy="13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030" name="Line 254"/>
            <p:cNvSpPr>
              <a:spLocks noChangeShapeType="1"/>
            </p:cNvSpPr>
            <p:nvPr/>
          </p:nvSpPr>
          <p:spPr bwMode="auto">
            <a:xfrm>
              <a:off x="3353" y="2547"/>
              <a:ext cx="0" cy="13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031" name="Line 255"/>
            <p:cNvSpPr>
              <a:spLocks noChangeShapeType="1"/>
            </p:cNvSpPr>
            <p:nvPr/>
          </p:nvSpPr>
          <p:spPr bwMode="auto">
            <a:xfrm>
              <a:off x="3554" y="2547"/>
              <a:ext cx="0" cy="13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032" name="Line 256"/>
            <p:cNvSpPr>
              <a:spLocks noChangeShapeType="1"/>
            </p:cNvSpPr>
            <p:nvPr/>
          </p:nvSpPr>
          <p:spPr bwMode="auto">
            <a:xfrm>
              <a:off x="3755" y="2547"/>
              <a:ext cx="0" cy="13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033" name="Line 257"/>
            <p:cNvSpPr>
              <a:spLocks noChangeShapeType="1"/>
            </p:cNvSpPr>
            <p:nvPr/>
          </p:nvSpPr>
          <p:spPr bwMode="auto">
            <a:xfrm>
              <a:off x="3956" y="2547"/>
              <a:ext cx="0" cy="13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034" name="Line 258"/>
            <p:cNvSpPr>
              <a:spLocks noChangeShapeType="1"/>
            </p:cNvSpPr>
            <p:nvPr/>
          </p:nvSpPr>
          <p:spPr bwMode="auto">
            <a:xfrm>
              <a:off x="4157" y="2547"/>
              <a:ext cx="0" cy="13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035" name="Line 259"/>
            <p:cNvSpPr>
              <a:spLocks noChangeShapeType="1"/>
            </p:cNvSpPr>
            <p:nvPr/>
          </p:nvSpPr>
          <p:spPr bwMode="auto">
            <a:xfrm>
              <a:off x="2750" y="2883"/>
              <a:ext cx="1608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036" name="Line 260"/>
            <p:cNvSpPr>
              <a:spLocks noChangeShapeType="1"/>
            </p:cNvSpPr>
            <p:nvPr/>
          </p:nvSpPr>
          <p:spPr bwMode="auto">
            <a:xfrm>
              <a:off x="2750" y="3051"/>
              <a:ext cx="1608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037" name="Line 261"/>
            <p:cNvSpPr>
              <a:spLocks noChangeShapeType="1"/>
            </p:cNvSpPr>
            <p:nvPr/>
          </p:nvSpPr>
          <p:spPr bwMode="auto">
            <a:xfrm>
              <a:off x="2750" y="3219"/>
              <a:ext cx="1608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038" name="Line 262"/>
            <p:cNvSpPr>
              <a:spLocks noChangeShapeType="1"/>
            </p:cNvSpPr>
            <p:nvPr/>
          </p:nvSpPr>
          <p:spPr bwMode="auto">
            <a:xfrm>
              <a:off x="2750" y="3387"/>
              <a:ext cx="1608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039" name="Line 263"/>
            <p:cNvSpPr>
              <a:spLocks noChangeShapeType="1"/>
            </p:cNvSpPr>
            <p:nvPr/>
          </p:nvSpPr>
          <p:spPr bwMode="auto">
            <a:xfrm>
              <a:off x="2750" y="3555"/>
              <a:ext cx="1608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040" name="Line 264"/>
            <p:cNvSpPr>
              <a:spLocks noChangeShapeType="1"/>
            </p:cNvSpPr>
            <p:nvPr/>
          </p:nvSpPr>
          <p:spPr bwMode="auto">
            <a:xfrm>
              <a:off x="2750" y="3723"/>
              <a:ext cx="1608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041" name="Rectangle 265"/>
            <p:cNvSpPr>
              <a:spLocks noChangeArrowheads="1"/>
            </p:cNvSpPr>
            <p:nvPr/>
          </p:nvSpPr>
          <p:spPr bwMode="auto">
            <a:xfrm>
              <a:off x="3086" y="3944"/>
              <a:ext cx="845" cy="20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1400" b="1">
                  <a:solidFill>
                    <a:schemeClr val="bg1"/>
                  </a:solidFill>
                </a:rPr>
                <a:t>4 5 8 2 7 1 3 5</a:t>
              </a:r>
            </a:p>
          </p:txBody>
        </p:sp>
        <p:sp>
          <p:nvSpPr>
            <p:cNvPr id="76042" name="Rectangle 266"/>
            <p:cNvSpPr>
              <a:spLocks noChangeArrowheads="1"/>
            </p:cNvSpPr>
            <p:nvPr/>
          </p:nvSpPr>
          <p:spPr bwMode="auto">
            <a:xfrm>
              <a:off x="3345" y="2706"/>
              <a:ext cx="207" cy="174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sz="1400" b="1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76043" name="Rectangle 267"/>
            <p:cNvSpPr>
              <a:spLocks noChangeArrowheads="1"/>
            </p:cNvSpPr>
            <p:nvPr/>
          </p:nvSpPr>
          <p:spPr bwMode="auto">
            <a:xfrm>
              <a:off x="4462" y="3076"/>
              <a:ext cx="194" cy="20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FFFF00"/>
                  </a:solidFill>
                </a:rPr>
                <a:t>4</a:t>
              </a:r>
              <a:endParaRPr lang="en-US" sz="14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967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defTabSz="457200"/>
            <a:r>
              <a:rPr lang="en-US" sz="5000" b="1" dirty="0">
                <a:solidFill>
                  <a:srgbClr val="FFFF00"/>
                </a:solidFill>
                <a:latin typeface="Arial Black" panose="020B0A04020102020204" pitchFamily="34" charset="0"/>
              </a:rPr>
              <a:t>Example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1313" indent="-341313" defTabSz="457200"/>
            <a:r>
              <a:rPr lang="en-US" sz="2800" b="1" dirty="0">
                <a:solidFill>
                  <a:schemeClr val="bg1"/>
                </a:solidFill>
              </a:rPr>
              <a:t>This process is repeated until an individual with required fitness level is found</a:t>
            </a:r>
          </a:p>
          <a:p>
            <a:pPr marL="341313" indent="-341313" defTabSz="457200"/>
            <a:r>
              <a:rPr lang="en-US" sz="2800" b="1" dirty="0">
                <a:solidFill>
                  <a:schemeClr val="bg1"/>
                </a:solidFill>
              </a:rPr>
              <a:t>If not found, then the process is repeated further until the overall fitness of the population or any of its individuals gets very close to the required fitness level</a:t>
            </a:r>
          </a:p>
          <a:p>
            <a:pPr marL="341313" indent="-341313" defTabSz="457200"/>
            <a:r>
              <a:rPr lang="en-US" sz="2800" b="1" dirty="0">
                <a:solidFill>
                  <a:schemeClr val="bg1"/>
                </a:solidFill>
              </a:rPr>
              <a:t>Set threshold for the number of iterations to end the process in finite time</a:t>
            </a:r>
          </a:p>
        </p:txBody>
      </p:sp>
    </p:spTree>
    <p:extLst>
      <p:ext uri="{BB962C8B-B14F-4D97-AF65-F5344CB8AC3E}">
        <p14:creationId xmlns:p14="http://schemas.microsoft.com/office/powerpoint/2010/main" val="1788107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defTabSz="457200"/>
            <a:r>
              <a:rPr lang="en-US" sz="5000" b="1" dirty="0">
                <a:solidFill>
                  <a:srgbClr val="FFFF00"/>
                </a:solidFill>
                <a:latin typeface="Arial Black" panose="020B0A04020102020204" pitchFamily="34" charset="0"/>
              </a:rPr>
              <a:t>Example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85800"/>
          </a:xfrm>
          <a:noFill/>
          <a:ln/>
        </p:spPr>
        <p:txBody>
          <a:bodyPr/>
          <a:lstStyle/>
          <a:p>
            <a:pPr marL="341313" indent="-341313" defTabSz="457200"/>
            <a:r>
              <a:rPr lang="en-US" sz="2800" b="1">
                <a:solidFill>
                  <a:schemeClr val="bg1"/>
                </a:solidFill>
              </a:rPr>
              <a:t>Solution!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6364288" y="5246688"/>
            <a:ext cx="612775" cy="4333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5772150" y="5246688"/>
            <a:ext cx="609600" cy="4333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5178425" y="5246688"/>
            <a:ext cx="611188" cy="4333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4583113" y="5246688"/>
            <a:ext cx="611187" cy="4333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3990975" y="5246688"/>
            <a:ext cx="612775" cy="4333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3395663" y="5246688"/>
            <a:ext cx="612775" cy="4333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32" name="Rectangle 12"/>
          <p:cNvSpPr>
            <a:spLocks noChangeArrowheads="1"/>
          </p:cNvSpPr>
          <p:nvPr/>
        </p:nvSpPr>
        <p:spPr bwMode="auto">
          <a:xfrm>
            <a:off x="2805113" y="5246688"/>
            <a:ext cx="608012" cy="4333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33" name="Rectangle 13"/>
          <p:cNvSpPr>
            <a:spLocks noChangeArrowheads="1"/>
          </p:cNvSpPr>
          <p:nvPr/>
        </p:nvSpPr>
        <p:spPr bwMode="auto">
          <a:xfrm>
            <a:off x="2209800" y="3546475"/>
            <a:ext cx="609600" cy="433388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81934" name="Rectangle 14"/>
          <p:cNvSpPr>
            <a:spLocks noChangeArrowheads="1"/>
          </p:cNvSpPr>
          <p:nvPr/>
        </p:nvSpPr>
        <p:spPr bwMode="auto">
          <a:xfrm>
            <a:off x="6364288" y="4826000"/>
            <a:ext cx="612775" cy="4333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5772150" y="4826000"/>
            <a:ext cx="609600" cy="4333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36" name="Rectangle 16"/>
          <p:cNvSpPr>
            <a:spLocks noChangeArrowheads="1"/>
          </p:cNvSpPr>
          <p:nvPr/>
        </p:nvSpPr>
        <p:spPr bwMode="auto">
          <a:xfrm>
            <a:off x="5178425" y="4826000"/>
            <a:ext cx="611188" cy="4333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37" name="Rectangle 17"/>
          <p:cNvSpPr>
            <a:spLocks noChangeArrowheads="1"/>
          </p:cNvSpPr>
          <p:nvPr/>
        </p:nvSpPr>
        <p:spPr bwMode="auto">
          <a:xfrm>
            <a:off x="4583113" y="4806950"/>
            <a:ext cx="611187" cy="43497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3990975" y="4826000"/>
            <a:ext cx="612775" cy="4333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39" name="Rectangle 19"/>
          <p:cNvSpPr>
            <a:spLocks noChangeArrowheads="1"/>
          </p:cNvSpPr>
          <p:nvPr/>
        </p:nvSpPr>
        <p:spPr bwMode="auto">
          <a:xfrm>
            <a:off x="3395663" y="4826000"/>
            <a:ext cx="612775" cy="4333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40" name="Rectangle 20"/>
          <p:cNvSpPr>
            <a:spLocks noChangeArrowheads="1"/>
          </p:cNvSpPr>
          <p:nvPr/>
        </p:nvSpPr>
        <p:spPr bwMode="auto">
          <a:xfrm>
            <a:off x="2805113" y="4826000"/>
            <a:ext cx="608012" cy="4333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41" name="Rectangle 21"/>
          <p:cNvSpPr>
            <a:spLocks noChangeArrowheads="1"/>
          </p:cNvSpPr>
          <p:nvPr/>
        </p:nvSpPr>
        <p:spPr bwMode="auto">
          <a:xfrm>
            <a:off x="2209800" y="4826000"/>
            <a:ext cx="609600" cy="4333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42" name="Rectangle 22"/>
          <p:cNvSpPr>
            <a:spLocks noChangeArrowheads="1"/>
          </p:cNvSpPr>
          <p:nvPr/>
        </p:nvSpPr>
        <p:spPr bwMode="auto">
          <a:xfrm>
            <a:off x="6364288" y="4406900"/>
            <a:ext cx="612775" cy="4333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43" name="Rectangle 23"/>
          <p:cNvSpPr>
            <a:spLocks noChangeArrowheads="1"/>
          </p:cNvSpPr>
          <p:nvPr/>
        </p:nvSpPr>
        <p:spPr bwMode="auto">
          <a:xfrm>
            <a:off x="5772150" y="4406900"/>
            <a:ext cx="609600" cy="4333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44" name="Rectangle 24"/>
          <p:cNvSpPr>
            <a:spLocks noChangeArrowheads="1"/>
          </p:cNvSpPr>
          <p:nvPr/>
        </p:nvSpPr>
        <p:spPr bwMode="auto">
          <a:xfrm>
            <a:off x="5178425" y="4406900"/>
            <a:ext cx="611188" cy="4333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45" name="Rectangle 25"/>
          <p:cNvSpPr>
            <a:spLocks noChangeArrowheads="1"/>
          </p:cNvSpPr>
          <p:nvPr/>
        </p:nvSpPr>
        <p:spPr bwMode="auto">
          <a:xfrm>
            <a:off x="4583113" y="4406900"/>
            <a:ext cx="611187" cy="4333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46" name="Rectangle 26"/>
          <p:cNvSpPr>
            <a:spLocks noChangeArrowheads="1"/>
          </p:cNvSpPr>
          <p:nvPr/>
        </p:nvSpPr>
        <p:spPr bwMode="auto">
          <a:xfrm>
            <a:off x="3990975" y="4406900"/>
            <a:ext cx="612775" cy="4333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47" name="Rectangle 27"/>
          <p:cNvSpPr>
            <a:spLocks noChangeArrowheads="1"/>
          </p:cNvSpPr>
          <p:nvPr/>
        </p:nvSpPr>
        <p:spPr bwMode="auto">
          <a:xfrm>
            <a:off x="3395663" y="4406900"/>
            <a:ext cx="612775" cy="4333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48" name="Rectangle 28"/>
          <p:cNvSpPr>
            <a:spLocks noChangeArrowheads="1"/>
          </p:cNvSpPr>
          <p:nvPr/>
        </p:nvSpPr>
        <p:spPr bwMode="auto">
          <a:xfrm>
            <a:off x="2805113" y="4406900"/>
            <a:ext cx="608012" cy="4333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49" name="Rectangle 29"/>
          <p:cNvSpPr>
            <a:spLocks noChangeArrowheads="1"/>
          </p:cNvSpPr>
          <p:nvPr/>
        </p:nvSpPr>
        <p:spPr bwMode="auto">
          <a:xfrm>
            <a:off x="2209800" y="4406900"/>
            <a:ext cx="609600" cy="4333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50" name="Rectangle 30"/>
          <p:cNvSpPr>
            <a:spLocks noChangeArrowheads="1"/>
          </p:cNvSpPr>
          <p:nvPr/>
        </p:nvSpPr>
        <p:spPr bwMode="auto">
          <a:xfrm>
            <a:off x="6364288" y="3986213"/>
            <a:ext cx="612775" cy="4333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51" name="Rectangle 31"/>
          <p:cNvSpPr>
            <a:spLocks noChangeArrowheads="1"/>
          </p:cNvSpPr>
          <p:nvPr/>
        </p:nvSpPr>
        <p:spPr bwMode="auto">
          <a:xfrm>
            <a:off x="5772150" y="3986213"/>
            <a:ext cx="609600" cy="4333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52" name="Rectangle 32"/>
          <p:cNvSpPr>
            <a:spLocks noChangeArrowheads="1"/>
          </p:cNvSpPr>
          <p:nvPr/>
        </p:nvSpPr>
        <p:spPr bwMode="auto">
          <a:xfrm>
            <a:off x="5178425" y="3986213"/>
            <a:ext cx="611188" cy="4333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53" name="Rectangle 33"/>
          <p:cNvSpPr>
            <a:spLocks noChangeArrowheads="1"/>
          </p:cNvSpPr>
          <p:nvPr/>
        </p:nvSpPr>
        <p:spPr bwMode="auto">
          <a:xfrm>
            <a:off x="4583113" y="3986213"/>
            <a:ext cx="611187" cy="4333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54" name="Rectangle 34"/>
          <p:cNvSpPr>
            <a:spLocks noChangeArrowheads="1"/>
          </p:cNvSpPr>
          <p:nvPr/>
        </p:nvSpPr>
        <p:spPr bwMode="auto">
          <a:xfrm>
            <a:off x="3990975" y="2711450"/>
            <a:ext cx="612775" cy="43497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81955" name="Rectangle 35"/>
          <p:cNvSpPr>
            <a:spLocks noChangeArrowheads="1"/>
          </p:cNvSpPr>
          <p:nvPr/>
        </p:nvSpPr>
        <p:spPr bwMode="auto">
          <a:xfrm>
            <a:off x="3395663" y="3986213"/>
            <a:ext cx="612775" cy="4333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56" name="Rectangle 36"/>
          <p:cNvSpPr>
            <a:spLocks noChangeArrowheads="1"/>
          </p:cNvSpPr>
          <p:nvPr/>
        </p:nvSpPr>
        <p:spPr bwMode="auto">
          <a:xfrm>
            <a:off x="2805113" y="3986213"/>
            <a:ext cx="608012" cy="4333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57" name="Rectangle 37"/>
          <p:cNvSpPr>
            <a:spLocks noChangeArrowheads="1"/>
          </p:cNvSpPr>
          <p:nvPr/>
        </p:nvSpPr>
        <p:spPr bwMode="auto">
          <a:xfrm>
            <a:off x="2209800" y="3986213"/>
            <a:ext cx="609600" cy="4333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58" name="Rectangle 38"/>
          <p:cNvSpPr>
            <a:spLocks noChangeArrowheads="1"/>
          </p:cNvSpPr>
          <p:nvPr/>
        </p:nvSpPr>
        <p:spPr bwMode="auto">
          <a:xfrm>
            <a:off x="6364288" y="3563938"/>
            <a:ext cx="612775" cy="4349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59" name="Rectangle 39"/>
          <p:cNvSpPr>
            <a:spLocks noChangeArrowheads="1"/>
          </p:cNvSpPr>
          <p:nvPr/>
        </p:nvSpPr>
        <p:spPr bwMode="auto">
          <a:xfrm>
            <a:off x="5772150" y="3140075"/>
            <a:ext cx="609600" cy="436563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81960" name="Rectangle 40"/>
          <p:cNvSpPr>
            <a:spLocks noChangeArrowheads="1"/>
          </p:cNvSpPr>
          <p:nvPr/>
        </p:nvSpPr>
        <p:spPr bwMode="auto">
          <a:xfrm>
            <a:off x="5178425" y="3563938"/>
            <a:ext cx="611188" cy="4349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61" name="Rectangle 41"/>
          <p:cNvSpPr>
            <a:spLocks noChangeArrowheads="1"/>
          </p:cNvSpPr>
          <p:nvPr/>
        </p:nvSpPr>
        <p:spPr bwMode="auto">
          <a:xfrm>
            <a:off x="4583113" y="3563938"/>
            <a:ext cx="611187" cy="4349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62" name="Rectangle 42"/>
          <p:cNvSpPr>
            <a:spLocks noChangeArrowheads="1"/>
          </p:cNvSpPr>
          <p:nvPr/>
        </p:nvSpPr>
        <p:spPr bwMode="auto">
          <a:xfrm>
            <a:off x="3990975" y="3563938"/>
            <a:ext cx="612775" cy="4349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63" name="Rectangle 43"/>
          <p:cNvSpPr>
            <a:spLocks noChangeArrowheads="1"/>
          </p:cNvSpPr>
          <p:nvPr/>
        </p:nvSpPr>
        <p:spPr bwMode="auto">
          <a:xfrm>
            <a:off x="3395663" y="3563938"/>
            <a:ext cx="612775" cy="4349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64" name="Rectangle 44"/>
          <p:cNvSpPr>
            <a:spLocks noChangeArrowheads="1"/>
          </p:cNvSpPr>
          <p:nvPr/>
        </p:nvSpPr>
        <p:spPr bwMode="auto">
          <a:xfrm>
            <a:off x="2805113" y="3563938"/>
            <a:ext cx="608012" cy="4349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65" name="Rectangle 45"/>
          <p:cNvSpPr>
            <a:spLocks noChangeArrowheads="1"/>
          </p:cNvSpPr>
          <p:nvPr/>
        </p:nvSpPr>
        <p:spPr bwMode="auto">
          <a:xfrm>
            <a:off x="2209800" y="3563938"/>
            <a:ext cx="609600" cy="4349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66" name="Rectangle 46"/>
          <p:cNvSpPr>
            <a:spLocks noChangeArrowheads="1"/>
          </p:cNvSpPr>
          <p:nvPr/>
        </p:nvSpPr>
        <p:spPr bwMode="auto">
          <a:xfrm>
            <a:off x="6364288" y="3143250"/>
            <a:ext cx="612775" cy="4333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67" name="Rectangle 47"/>
          <p:cNvSpPr>
            <a:spLocks noChangeArrowheads="1"/>
          </p:cNvSpPr>
          <p:nvPr/>
        </p:nvSpPr>
        <p:spPr bwMode="auto">
          <a:xfrm>
            <a:off x="5772150" y="3143250"/>
            <a:ext cx="609600" cy="4333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68" name="Rectangle 48"/>
          <p:cNvSpPr>
            <a:spLocks noChangeArrowheads="1"/>
          </p:cNvSpPr>
          <p:nvPr/>
        </p:nvSpPr>
        <p:spPr bwMode="auto">
          <a:xfrm>
            <a:off x="5178425" y="2309813"/>
            <a:ext cx="611188" cy="433387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81969" name="Rectangle 49"/>
          <p:cNvSpPr>
            <a:spLocks noChangeArrowheads="1"/>
          </p:cNvSpPr>
          <p:nvPr/>
        </p:nvSpPr>
        <p:spPr bwMode="auto">
          <a:xfrm>
            <a:off x="4583113" y="3143250"/>
            <a:ext cx="611187" cy="4333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70" name="Rectangle 50"/>
          <p:cNvSpPr>
            <a:spLocks noChangeArrowheads="1"/>
          </p:cNvSpPr>
          <p:nvPr/>
        </p:nvSpPr>
        <p:spPr bwMode="auto">
          <a:xfrm>
            <a:off x="3990975" y="3143250"/>
            <a:ext cx="612775" cy="4333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71" name="Rectangle 51"/>
          <p:cNvSpPr>
            <a:spLocks noChangeArrowheads="1"/>
          </p:cNvSpPr>
          <p:nvPr/>
        </p:nvSpPr>
        <p:spPr bwMode="auto">
          <a:xfrm>
            <a:off x="3395663" y="3143250"/>
            <a:ext cx="612775" cy="4333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72" name="Rectangle 52"/>
          <p:cNvSpPr>
            <a:spLocks noChangeArrowheads="1"/>
          </p:cNvSpPr>
          <p:nvPr/>
        </p:nvSpPr>
        <p:spPr bwMode="auto">
          <a:xfrm>
            <a:off x="2805113" y="4405313"/>
            <a:ext cx="608012" cy="433387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81973" name="Rectangle 53"/>
          <p:cNvSpPr>
            <a:spLocks noChangeArrowheads="1"/>
          </p:cNvSpPr>
          <p:nvPr/>
        </p:nvSpPr>
        <p:spPr bwMode="auto">
          <a:xfrm>
            <a:off x="2209800" y="3143250"/>
            <a:ext cx="609600" cy="4333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74" name="Rectangle 54"/>
          <p:cNvSpPr>
            <a:spLocks noChangeArrowheads="1"/>
          </p:cNvSpPr>
          <p:nvPr/>
        </p:nvSpPr>
        <p:spPr bwMode="auto">
          <a:xfrm>
            <a:off x="6364288" y="2724150"/>
            <a:ext cx="612775" cy="4349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75" name="Rectangle 55"/>
          <p:cNvSpPr>
            <a:spLocks noChangeArrowheads="1"/>
          </p:cNvSpPr>
          <p:nvPr/>
        </p:nvSpPr>
        <p:spPr bwMode="auto">
          <a:xfrm>
            <a:off x="5772150" y="2724150"/>
            <a:ext cx="609600" cy="4349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76" name="Rectangle 56"/>
          <p:cNvSpPr>
            <a:spLocks noChangeArrowheads="1"/>
          </p:cNvSpPr>
          <p:nvPr/>
        </p:nvSpPr>
        <p:spPr bwMode="auto">
          <a:xfrm>
            <a:off x="5178425" y="2724150"/>
            <a:ext cx="611188" cy="4349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77" name="Rectangle 57"/>
          <p:cNvSpPr>
            <a:spLocks noChangeArrowheads="1"/>
          </p:cNvSpPr>
          <p:nvPr/>
        </p:nvSpPr>
        <p:spPr bwMode="auto">
          <a:xfrm>
            <a:off x="4583113" y="2724150"/>
            <a:ext cx="611187" cy="4349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78" name="Rectangle 58"/>
          <p:cNvSpPr>
            <a:spLocks noChangeArrowheads="1"/>
          </p:cNvSpPr>
          <p:nvPr/>
        </p:nvSpPr>
        <p:spPr bwMode="auto">
          <a:xfrm>
            <a:off x="3990975" y="2724150"/>
            <a:ext cx="612775" cy="4349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79" name="Rectangle 59"/>
          <p:cNvSpPr>
            <a:spLocks noChangeArrowheads="1"/>
          </p:cNvSpPr>
          <p:nvPr/>
        </p:nvSpPr>
        <p:spPr bwMode="auto">
          <a:xfrm>
            <a:off x="3395663" y="5251450"/>
            <a:ext cx="612775" cy="433388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81980" name="Rectangle 60"/>
          <p:cNvSpPr>
            <a:spLocks noChangeArrowheads="1"/>
          </p:cNvSpPr>
          <p:nvPr/>
        </p:nvSpPr>
        <p:spPr bwMode="auto">
          <a:xfrm>
            <a:off x="2805113" y="2724150"/>
            <a:ext cx="608012" cy="4349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81" name="Rectangle 61"/>
          <p:cNvSpPr>
            <a:spLocks noChangeArrowheads="1"/>
          </p:cNvSpPr>
          <p:nvPr/>
        </p:nvSpPr>
        <p:spPr bwMode="auto">
          <a:xfrm>
            <a:off x="2209800" y="2724150"/>
            <a:ext cx="609600" cy="4349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82" name="Rectangle 62"/>
          <p:cNvSpPr>
            <a:spLocks noChangeArrowheads="1"/>
          </p:cNvSpPr>
          <p:nvPr/>
        </p:nvSpPr>
        <p:spPr bwMode="auto">
          <a:xfrm>
            <a:off x="6364288" y="3970338"/>
            <a:ext cx="612775" cy="433387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81983" name="Rectangle 63"/>
          <p:cNvSpPr>
            <a:spLocks noChangeArrowheads="1"/>
          </p:cNvSpPr>
          <p:nvPr/>
        </p:nvSpPr>
        <p:spPr bwMode="auto">
          <a:xfrm>
            <a:off x="5772150" y="2303463"/>
            <a:ext cx="609600" cy="4333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84" name="Rectangle 64"/>
          <p:cNvSpPr>
            <a:spLocks noChangeArrowheads="1"/>
          </p:cNvSpPr>
          <p:nvPr/>
        </p:nvSpPr>
        <p:spPr bwMode="auto">
          <a:xfrm>
            <a:off x="5178425" y="2303463"/>
            <a:ext cx="611188" cy="4333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85" name="Rectangle 65"/>
          <p:cNvSpPr>
            <a:spLocks noChangeArrowheads="1"/>
          </p:cNvSpPr>
          <p:nvPr/>
        </p:nvSpPr>
        <p:spPr bwMode="auto">
          <a:xfrm>
            <a:off x="4583113" y="2303463"/>
            <a:ext cx="611187" cy="4333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86" name="Rectangle 66"/>
          <p:cNvSpPr>
            <a:spLocks noChangeArrowheads="1"/>
          </p:cNvSpPr>
          <p:nvPr/>
        </p:nvSpPr>
        <p:spPr bwMode="auto">
          <a:xfrm>
            <a:off x="3990975" y="2303463"/>
            <a:ext cx="612775" cy="4333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87" name="Rectangle 67"/>
          <p:cNvSpPr>
            <a:spLocks noChangeArrowheads="1"/>
          </p:cNvSpPr>
          <p:nvPr/>
        </p:nvSpPr>
        <p:spPr bwMode="auto">
          <a:xfrm>
            <a:off x="3395663" y="2303463"/>
            <a:ext cx="612775" cy="4333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88" name="Rectangle 68"/>
          <p:cNvSpPr>
            <a:spLocks noChangeArrowheads="1"/>
          </p:cNvSpPr>
          <p:nvPr/>
        </p:nvSpPr>
        <p:spPr bwMode="auto">
          <a:xfrm>
            <a:off x="2805113" y="2303463"/>
            <a:ext cx="608012" cy="4333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89" name="Rectangle 69"/>
          <p:cNvSpPr>
            <a:spLocks noChangeArrowheads="1"/>
          </p:cNvSpPr>
          <p:nvPr/>
        </p:nvSpPr>
        <p:spPr bwMode="auto">
          <a:xfrm>
            <a:off x="2209800" y="2303463"/>
            <a:ext cx="609600" cy="43338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990" name="Line 70"/>
          <p:cNvSpPr>
            <a:spLocks noChangeShapeType="1"/>
          </p:cNvSpPr>
          <p:nvPr/>
        </p:nvSpPr>
        <p:spPr bwMode="auto">
          <a:xfrm>
            <a:off x="2219325" y="2311400"/>
            <a:ext cx="4749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1" name="Line 71"/>
          <p:cNvSpPr>
            <a:spLocks noChangeShapeType="1"/>
          </p:cNvSpPr>
          <p:nvPr/>
        </p:nvSpPr>
        <p:spPr bwMode="auto">
          <a:xfrm>
            <a:off x="2219325" y="5672138"/>
            <a:ext cx="4749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2" name="Line 72"/>
          <p:cNvSpPr>
            <a:spLocks noChangeShapeType="1"/>
          </p:cNvSpPr>
          <p:nvPr/>
        </p:nvSpPr>
        <p:spPr bwMode="auto">
          <a:xfrm>
            <a:off x="2219325" y="2311400"/>
            <a:ext cx="0" cy="33607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3" name="Line 73"/>
          <p:cNvSpPr>
            <a:spLocks noChangeShapeType="1"/>
          </p:cNvSpPr>
          <p:nvPr/>
        </p:nvSpPr>
        <p:spPr bwMode="auto">
          <a:xfrm>
            <a:off x="6969125" y="2311400"/>
            <a:ext cx="0" cy="33607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4" name="Line 74"/>
          <p:cNvSpPr>
            <a:spLocks noChangeShapeType="1"/>
          </p:cNvSpPr>
          <p:nvPr/>
        </p:nvSpPr>
        <p:spPr bwMode="auto">
          <a:xfrm>
            <a:off x="2219325" y="2730500"/>
            <a:ext cx="4749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5" name="Line 75"/>
          <p:cNvSpPr>
            <a:spLocks noChangeShapeType="1"/>
          </p:cNvSpPr>
          <p:nvPr/>
        </p:nvSpPr>
        <p:spPr bwMode="auto">
          <a:xfrm>
            <a:off x="2814638" y="2311400"/>
            <a:ext cx="0" cy="33607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6" name="Line 76"/>
          <p:cNvSpPr>
            <a:spLocks noChangeShapeType="1"/>
          </p:cNvSpPr>
          <p:nvPr/>
        </p:nvSpPr>
        <p:spPr bwMode="auto">
          <a:xfrm>
            <a:off x="3403600" y="2311400"/>
            <a:ext cx="0" cy="33607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7" name="Line 77"/>
          <p:cNvSpPr>
            <a:spLocks noChangeShapeType="1"/>
          </p:cNvSpPr>
          <p:nvPr/>
        </p:nvSpPr>
        <p:spPr bwMode="auto">
          <a:xfrm>
            <a:off x="3998913" y="2311400"/>
            <a:ext cx="0" cy="33607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8" name="Line 78"/>
          <p:cNvSpPr>
            <a:spLocks noChangeShapeType="1"/>
          </p:cNvSpPr>
          <p:nvPr/>
        </p:nvSpPr>
        <p:spPr bwMode="auto">
          <a:xfrm>
            <a:off x="4592638" y="2311400"/>
            <a:ext cx="0" cy="33607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9" name="Line 79"/>
          <p:cNvSpPr>
            <a:spLocks noChangeShapeType="1"/>
          </p:cNvSpPr>
          <p:nvPr/>
        </p:nvSpPr>
        <p:spPr bwMode="auto">
          <a:xfrm>
            <a:off x="5187950" y="2311400"/>
            <a:ext cx="0" cy="33607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0" name="Line 80"/>
          <p:cNvSpPr>
            <a:spLocks noChangeShapeType="1"/>
          </p:cNvSpPr>
          <p:nvPr/>
        </p:nvSpPr>
        <p:spPr bwMode="auto">
          <a:xfrm>
            <a:off x="5780088" y="2311400"/>
            <a:ext cx="0" cy="33607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1" name="Line 81"/>
          <p:cNvSpPr>
            <a:spLocks noChangeShapeType="1"/>
          </p:cNvSpPr>
          <p:nvPr/>
        </p:nvSpPr>
        <p:spPr bwMode="auto">
          <a:xfrm>
            <a:off x="6372225" y="2311400"/>
            <a:ext cx="0" cy="33607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2" name="Line 82"/>
          <p:cNvSpPr>
            <a:spLocks noChangeShapeType="1"/>
          </p:cNvSpPr>
          <p:nvPr/>
        </p:nvSpPr>
        <p:spPr bwMode="auto">
          <a:xfrm>
            <a:off x="2219325" y="3151188"/>
            <a:ext cx="4749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3" name="Line 83"/>
          <p:cNvSpPr>
            <a:spLocks noChangeShapeType="1"/>
          </p:cNvSpPr>
          <p:nvPr/>
        </p:nvSpPr>
        <p:spPr bwMode="auto">
          <a:xfrm>
            <a:off x="2219325" y="3568700"/>
            <a:ext cx="4749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4" name="Line 84"/>
          <p:cNvSpPr>
            <a:spLocks noChangeShapeType="1"/>
          </p:cNvSpPr>
          <p:nvPr/>
        </p:nvSpPr>
        <p:spPr bwMode="auto">
          <a:xfrm>
            <a:off x="2219325" y="3992563"/>
            <a:ext cx="4749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5" name="Line 85"/>
          <p:cNvSpPr>
            <a:spLocks noChangeShapeType="1"/>
          </p:cNvSpPr>
          <p:nvPr/>
        </p:nvSpPr>
        <p:spPr bwMode="auto">
          <a:xfrm>
            <a:off x="2219325" y="4411663"/>
            <a:ext cx="4749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6" name="Line 86"/>
          <p:cNvSpPr>
            <a:spLocks noChangeShapeType="1"/>
          </p:cNvSpPr>
          <p:nvPr/>
        </p:nvSpPr>
        <p:spPr bwMode="auto">
          <a:xfrm>
            <a:off x="2219325" y="4832350"/>
            <a:ext cx="4749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7" name="Line 87"/>
          <p:cNvSpPr>
            <a:spLocks noChangeShapeType="1"/>
          </p:cNvSpPr>
          <p:nvPr/>
        </p:nvSpPr>
        <p:spPr bwMode="auto">
          <a:xfrm>
            <a:off x="2219325" y="5251450"/>
            <a:ext cx="4749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8" name="Rectangle 88"/>
          <p:cNvSpPr>
            <a:spLocks noChangeArrowheads="1"/>
          </p:cNvSpPr>
          <p:nvPr/>
        </p:nvSpPr>
        <p:spPr bwMode="auto">
          <a:xfrm>
            <a:off x="3733800" y="5856288"/>
            <a:ext cx="1892300" cy="4222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sz="2000" b="1">
                <a:solidFill>
                  <a:schemeClr val="bg1"/>
                </a:solidFill>
              </a:rPr>
              <a:t>4 6 8 2 7 1 3 5</a:t>
            </a:r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82009" name="Rectangle 89"/>
          <p:cNvSpPr>
            <a:spLocks noChangeArrowheads="1"/>
          </p:cNvSpPr>
          <p:nvPr/>
        </p:nvSpPr>
        <p:spPr bwMode="auto">
          <a:xfrm>
            <a:off x="7161213" y="3602038"/>
            <a:ext cx="352425" cy="330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sz="1400" b="1">
                <a:solidFill>
                  <a:srgbClr val="FFFF00"/>
                </a:solidFill>
              </a:rPr>
              <a:t>8</a:t>
            </a:r>
            <a:r>
              <a:rPr lang="en-US" sz="1400" b="1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8939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defTabSz="457200"/>
            <a:r>
              <a:rPr lang="en-US" sz="5000" b="1" dirty="0">
                <a:solidFill>
                  <a:srgbClr val="FFFF00"/>
                </a:solidFill>
                <a:latin typeface="Arial Black" panose="020B0A04020102020204" pitchFamily="34" charset="0"/>
              </a:rPr>
              <a:t>Applications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1313" indent="-341313" defTabSz="457200"/>
            <a:r>
              <a:rPr lang="en-US" sz="2800" b="1" dirty="0">
                <a:solidFill>
                  <a:schemeClr val="bg1"/>
                </a:solidFill>
              </a:rPr>
              <a:t>Optimization</a:t>
            </a:r>
          </a:p>
          <a:p>
            <a:pPr marL="341313" indent="-341313" defTabSz="457200"/>
            <a:r>
              <a:rPr lang="en-US" sz="2800" b="1" dirty="0">
                <a:solidFill>
                  <a:schemeClr val="bg1"/>
                </a:solidFill>
              </a:rPr>
              <a:t>Economics</a:t>
            </a:r>
          </a:p>
          <a:p>
            <a:pPr marL="341313" indent="-341313" defTabSz="457200"/>
            <a:r>
              <a:rPr lang="en-US" sz="2800" b="1" dirty="0">
                <a:solidFill>
                  <a:schemeClr val="bg1"/>
                </a:solidFill>
              </a:rPr>
              <a:t>Neural Networks</a:t>
            </a:r>
          </a:p>
          <a:p>
            <a:pPr marL="341313" indent="-341313" defTabSz="457200"/>
            <a:r>
              <a:rPr lang="en-US" sz="2800" b="1" dirty="0">
                <a:solidFill>
                  <a:schemeClr val="bg1"/>
                </a:solidFill>
              </a:rPr>
              <a:t>Image Processing</a:t>
            </a:r>
          </a:p>
          <a:p>
            <a:pPr marL="341313" indent="-341313" defTabSz="457200"/>
            <a:r>
              <a:rPr lang="en-US" sz="2800" b="1" dirty="0">
                <a:solidFill>
                  <a:schemeClr val="bg1"/>
                </a:solidFill>
              </a:rPr>
              <a:t>Vehicle routing problems</a:t>
            </a:r>
          </a:p>
          <a:p>
            <a:pPr marL="341313" indent="-341313" defTabSz="457200"/>
            <a:r>
              <a:rPr lang="en-US" sz="2800" b="1" dirty="0">
                <a:solidFill>
                  <a:schemeClr val="bg1"/>
                </a:solidFill>
              </a:rPr>
              <a:t>Scheduling applications</a:t>
            </a:r>
          </a:p>
          <a:p>
            <a:pPr marL="341313" indent="-341313" defTabSz="457200"/>
            <a:r>
              <a:rPr lang="en-US" sz="2800" b="1" dirty="0">
                <a:solidFill>
                  <a:schemeClr val="bg1"/>
                </a:solidFill>
              </a:rPr>
              <a:t>DNA Analysis</a:t>
            </a:r>
          </a:p>
          <a:p>
            <a:pPr marL="341313" indent="-341313" defTabSz="457200"/>
            <a:r>
              <a:rPr lang="en-US" sz="2800" b="1" dirty="0">
                <a:solidFill>
                  <a:schemeClr val="bg1"/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72571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EAFB4A9E-BFF5-C969-9ABB-3079A8E844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FCFF70-DD60-42DF-94C9-9D3C5532FFF6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6297C148-D819-8774-D83D-5DEB1151D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85900"/>
            <a:ext cx="82296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Representation of Solutions: The Chromosome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Gene</a:t>
            </a: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: A basic unit, which represents one characteristic of the individual. The value of each gene is called an </a:t>
            </a:r>
            <a:r>
              <a:rPr kumimoji="0" lang="en-GB" alt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allele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Chromosome</a:t>
            </a: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: A string of genes; it represents an individual i.e.  a possible solution of a problem.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Each chromosome represents a point in the search space</a:t>
            </a:r>
            <a:endParaRPr kumimoji="0" lang="en-GB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Population</a:t>
            </a: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: A collection of chromosomes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An appropriate chromosome representation is important for the efficiency and complexity of the GA</a:t>
            </a:r>
            <a:endParaRPr kumimoji="0" lang="en-GB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36645" name="Text Box 5">
            <a:extLst>
              <a:ext uri="{FF2B5EF4-FFF2-40B4-BE49-F238E27FC236}">
                <a16:creationId xmlns:a16="http://schemas.microsoft.com/office/drawing/2014/main" id="{303563A6-E2D4-5CAD-ADD7-1AD8B6297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7162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GENETIC ALGORITHM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64A251DD-7CD4-965F-4752-53A90C048A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408F77-0E52-413D-9F52-B4786C9E399C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57F951B0-62B5-779B-6A70-13D962720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82725"/>
            <a:ext cx="82296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Representation of Solutions: The Chromosome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The classical representation scheme for chromosomes is binary vectors of fixed length. However, </a:t>
            </a: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real valued chromosomes are also possible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In binary coded chromosomes, every gene has two alleles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In real coded chromosomes, a gene can be assigned any value from a domain of values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In the case of an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-dimensional search space, each chromosome consists of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variables with each variable encoded as a bit string</a:t>
            </a:r>
          </a:p>
        </p:txBody>
      </p:sp>
      <p:sp>
        <p:nvSpPr>
          <p:cNvPr id="1306629" name="Text Box 5">
            <a:extLst>
              <a:ext uri="{FF2B5EF4-FFF2-40B4-BE49-F238E27FC236}">
                <a16:creationId xmlns:a16="http://schemas.microsoft.com/office/drawing/2014/main" id="{48CE8B30-16A7-C47B-730C-94FC08C9F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7162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GENETIC ALGORITHM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id="{4892BA4D-14E8-3AB1-3FC8-52221C73D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123E2E-45FB-44CD-884B-DDFFDB5621C3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4F5CA088-090A-E647-7D9E-FFA218B64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47800"/>
            <a:ext cx="82296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Representation of Solutions: The Chromosome</a:t>
            </a:r>
            <a:endParaRPr kumimoji="0" lang="en-US" altLang="en-US" sz="24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Example: Cookies Problem</a:t>
            </a:r>
            <a:endParaRPr kumimoji="0" lang="en-GB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Two parameters sugar and flour (in kgs). The range for both is 0 to 9 kgs. Therefore a chromosome will comprise of two genes called sugar and flour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	  5	 1		Chromosome # 01	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	  2	 4		Chromosome # 02		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2532" name="Group 11">
            <a:extLst>
              <a:ext uri="{FF2B5EF4-FFF2-40B4-BE49-F238E27FC236}">
                <a16:creationId xmlns:a16="http://schemas.microsoft.com/office/drawing/2014/main" id="{B865C9BE-E7C4-E836-2246-CEBB42C7BF57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105400"/>
            <a:ext cx="1524000" cy="381000"/>
            <a:chOff x="912" y="2784"/>
            <a:chExt cx="960" cy="240"/>
          </a:xfrm>
        </p:grpSpPr>
        <p:sp>
          <p:nvSpPr>
            <p:cNvPr id="22537" name="Rectangle 5">
              <a:extLst>
                <a:ext uri="{FF2B5EF4-FFF2-40B4-BE49-F238E27FC236}">
                  <a16:creationId xmlns:a16="http://schemas.microsoft.com/office/drawing/2014/main" id="{DC7A9CC3-29A8-2E73-433E-4B9A9D77B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78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2538" name="Rectangle 6">
              <a:extLst>
                <a:ext uri="{FF2B5EF4-FFF2-40B4-BE49-F238E27FC236}">
                  <a16:creationId xmlns:a16="http://schemas.microsoft.com/office/drawing/2014/main" id="{945057CD-25B8-CD19-5094-DB1518F56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78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22533" name="Group 10">
            <a:extLst>
              <a:ext uri="{FF2B5EF4-FFF2-40B4-BE49-F238E27FC236}">
                <a16:creationId xmlns:a16="http://schemas.microsoft.com/office/drawing/2014/main" id="{6CDE3EA1-8149-78D5-D286-E56B2F890F1E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419600"/>
            <a:ext cx="1524000" cy="381000"/>
            <a:chOff x="912" y="2304"/>
            <a:chExt cx="960" cy="240"/>
          </a:xfrm>
        </p:grpSpPr>
        <p:sp>
          <p:nvSpPr>
            <p:cNvPr id="22535" name="Rectangle 4">
              <a:extLst>
                <a:ext uri="{FF2B5EF4-FFF2-40B4-BE49-F238E27FC236}">
                  <a16:creationId xmlns:a16="http://schemas.microsoft.com/office/drawing/2014/main" id="{362BD16F-1754-ADA7-2D32-F94111839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30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2536" name="Rectangle 7">
              <a:extLst>
                <a:ext uri="{FF2B5EF4-FFF2-40B4-BE49-F238E27FC236}">
                  <a16:creationId xmlns:a16="http://schemas.microsoft.com/office/drawing/2014/main" id="{69D1EC63-CB90-8C29-FFC8-E1B4E99EF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30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1163273" name="Text Box 9">
            <a:extLst>
              <a:ext uri="{FF2B5EF4-FFF2-40B4-BE49-F238E27FC236}">
                <a16:creationId xmlns:a16="http://schemas.microsoft.com/office/drawing/2014/main" id="{8F49DDFF-AA8F-20C1-D574-4AABE74C6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7162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GENETIC ALGORITHM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>
            <a:extLst>
              <a:ext uri="{FF2B5EF4-FFF2-40B4-BE49-F238E27FC236}">
                <a16:creationId xmlns:a16="http://schemas.microsoft.com/office/drawing/2014/main" id="{E8DAD132-3E92-B86D-8A09-0229A2FF3A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38100F-3F8E-4020-AB97-EFCED18A3C5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52B54593-3BD0-908B-BED3-C96365430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47800"/>
            <a:ext cx="82296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Representation of Solutions: The Chromosome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Example: Expression satisfaction Problem</a:t>
            </a:r>
            <a:endParaRPr kumimoji="0" lang="en-GB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F = (a  c)  (a  c  e)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		 (b  c  d  e)  (a  b  c)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		 (e  f)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Chromosome: Six binary genes	a b c d e f	e.g. 100111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67364" name="Text Box 4">
            <a:extLst>
              <a:ext uri="{FF2B5EF4-FFF2-40B4-BE49-F238E27FC236}">
                <a16:creationId xmlns:a16="http://schemas.microsoft.com/office/drawing/2014/main" id="{203F575D-95D4-AFA9-FF76-B28894EE3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7162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GENETIC ALGORITHM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>
            <a:extLst>
              <a:ext uri="{FF2B5EF4-FFF2-40B4-BE49-F238E27FC236}">
                <a16:creationId xmlns:a16="http://schemas.microsoft.com/office/drawing/2014/main" id="{1F900A41-8D9E-5F30-246E-E290F428CF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CD8F34-A0B0-4F6E-BBAD-3CCADF3FC9B3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D2332ABE-E1F4-05F8-B515-83060E9DC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19400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Fitness Function</a:t>
            </a:r>
          </a:p>
        </p:txBody>
      </p:sp>
      <p:sp>
        <p:nvSpPr>
          <p:cNvPr id="1396739" name="Text Box 3">
            <a:extLst>
              <a:ext uri="{FF2B5EF4-FFF2-40B4-BE49-F238E27FC236}">
                <a16:creationId xmlns:a16="http://schemas.microsoft.com/office/drawing/2014/main" id="{939D2DB4-1489-328E-6E28-4DA76214B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7162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GENETIC ALGORITHM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>
            <a:extLst>
              <a:ext uri="{FF2B5EF4-FFF2-40B4-BE49-F238E27FC236}">
                <a16:creationId xmlns:a16="http://schemas.microsoft.com/office/drawing/2014/main" id="{819ABDB9-9DC3-E223-EBA0-DBC42B35F6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76975D-706A-45A3-8068-E0C9A8D39B33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675" name="Text Box 2">
            <a:extLst>
              <a:ext uri="{FF2B5EF4-FFF2-40B4-BE49-F238E27FC236}">
                <a16:creationId xmlns:a16="http://schemas.microsoft.com/office/drawing/2014/main" id="{1AD2805E-8409-97EA-DC5D-05F9E4711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82296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Fitness Function</a:t>
            </a:r>
            <a:endParaRPr kumimoji="0" lang="en-GB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Also called “evaluation function”</a:t>
            </a:r>
            <a:endParaRPr kumimoji="0" lang="en-GB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It is used to determine the fitness of a chromosome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Creating a good fitness function is one of the challenging tasks of using GA</a:t>
            </a:r>
          </a:p>
        </p:txBody>
      </p:sp>
      <p:sp>
        <p:nvSpPr>
          <p:cNvPr id="1398787" name="Text Box 3">
            <a:extLst>
              <a:ext uri="{FF2B5EF4-FFF2-40B4-BE49-F238E27FC236}">
                <a16:creationId xmlns:a16="http://schemas.microsoft.com/office/drawing/2014/main" id="{9585168D-C4CC-0B7C-E356-B9E9E12A3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7162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GENETIC ALGORITHM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386D9981D215479FFB890D251249E8" ma:contentTypeVersion="2" ma:contentTypeDescription="Create a new document." ma:contentTypeScope="" ma:versionID="8dd73cbd1650a6277f235b834893ac27">
  <xsd:schema xmlns:xsd="http://www.w3.org/2001/XMLSchema" xmlns:xs="http://www.w3.org/2001/XMLSchema" xmlns:p="http://schemas.microsoft.com/office/2006/metadata/properties" xmlns:ns2="90e96067-771b-4adf-b88a-0fcb4be72a63" targetNamespace="http://schemas.microsoft.com/office/2006/metadata/properties" ma:root="true" ma:fieldsID="335e6ceadbb8bb28b1e7563b7a97eebb" ns2:_="">
    <xsd:import namespace="90e96067-771b-4adf-b88a-0fcb4be72a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e96067-771b-4adf-b88a-0fcb4be72a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A3537E-0D97-4E02-9F14-6109C1E6B62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FC9CFB3-37FC-4EFB-8ED4-6C68056A3B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94EE88-481B-487A-ADA1-D967F6398C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e96067-771b-4adf-b88a-0fcb4be72a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16250</TotalTime>
  <Words>2385</Words>
  <Application>Microsoft Office PowerPoint</Application>
  <PresentationFormat>On-screen Show (4:3)</PresentationFormat>
  <Paragraphs>401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Arial Black</vt:lpstr>
      <vt:lpstr>Calibri</vt:lpstr>
      <vt:lpstr>Calibri Light</vt:lpstr>
      <vt:lpstr>Comic Sans MS</vt:lpstr>
      <vt:lpstr>Times New Roman</vt:lpstr>
      <vt:lpstr>Trebuchet MS</vt:lpstr>
      <vt:lpstr>Verdana</vt:lpstr>
      <vt:lpstr>Default Design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More Realistic Example</vt:lpstr>
      <vt:lpstr>A More Realistic Example</vt:lpstr>
      <vt:lpstr>A More Realistic Example</vt:lpstr>
      <vt:lpstr>A More Realistic Example</vt:lpstr>
      <vt:lpstr>A More Realistic Example</vt:lpstr>
      <vt:lpstr>A More Realistic Example</vt:lpstr>
      <vt:lpstr>The simple example again</vt:lpstr>
      <vt:lpstr>The simple example again</vt:lpstr>
      <vt:lpstr>Mutation vs Crossover</vt:lpstr>
      <vt:lpstr>Project - Curve Fitting</vt:lpstr>
      <vt:lpstr>Eight Queens Problem</vt:lpstr>
      <vt:lpstr>Eight Queens Problem</vt:lpstr>
      <vt:lpstr>Board Positions</vt:lpstr>
      <vt:lpstr>Fitness Function</vt:lpstr>
      <vt:lpstr>Fitness Function</vt:lpstr>
      <vt:lpstr>Eight Queens Problem</vt:lpstr>
      <vt:lpstr>Example</vt:lpstr>
      <vt:lpstr>Example</vt:lpstr>
      <vt:lpstr>Example</vt:lpstr>
      <vt:lpstr>Example</vt:lpstr>
      <vt:lpstr>Example</vt:lpstr>
      <vt:lpstr>Example</vt:lpstr>
      <vt:lpstr>Applications</vt:lpstr>
    </vt:vector>
  </TitlesOfParts>
  <Company>Peshawar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SALABAT KHAN</dc:creator>
  <cp:lastModifiedBy>MUHAMMAD MUAAZ SHOAIB</cp:lastModifiedBy>
  <cp:revision>160</cp:revision>
  <dcterms:created xsi:type="dcterms:W3CDTF">2006-09-11T19:50:35Z</dcterms:created>
  <dcterms:modified xsi:type="dcterms:W3CDTF">2023-05-20T03:18:27Z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0x01010019386D9981D215479FFB890D251249E8</vt:lpwstr>
  </property>
</Properties>
</file>