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sldIdLst>
    <p:sldId id="32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26" r:id="rId18"/>
    <p:sldId id="327" r:id="rId19"/>
    <p:sldId id="328" r:id="rId20"/>
    <p:sldId id="329" r:id="rId21"/>
    <p:sldId id="271" r:id="rId22"/>
    <p:sldId id="272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4" r:id="rId56"/>
    <p:sldId id="285" r:id="rId57"/>
    <p:sldId id="286" r:id="rId58"/>
    <p:sldId id="287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288" r:id="rId84"/>
    <p:sldId id="289" r:id="rId85"/>
    <p:sldId id="290" r:id="rId86"/>
    <p:sldId id="291" r:id="rId87"/>
    <p:sldId id="292" r:id="rId88"/>
    <p:sldId id="293" r:id="rId89"/>
    <p:sldId id="294" r:id="rId90"/>
    <p:sldId id="295" r:id="rId91"/>
    <p:sldId id="353" r:id="rId92"/>
    <p:sldId id="296" r:id="rId93"/>
    <p:sldId id="297" r:id="rId94"/>
    <p:sldId id="298" r:id="rId95"/>
    <p:sldId id="323" r:id="rId96"/>
    <p:sldId id="324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99" autoAdjust="0"/>
  </p:normalViewPr>
  <p:slideViewPr>
    <p:cSldViewPr snapToGrid="0"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7FCE-7AED-4F70-92FB-0B6713A91856}" type="datetimeFigureOut">
              <a:rPr lang="en-US" smtClean="0"/>
              <a:t>06-Apr-23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CA78-44E3-458A-BA86-814CEFF6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obility.net/en/wiki/Source_Cod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compiler: intro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B4F06-26DE-4995-A938-42E777BC5BD1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900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B654F-C467-4F84-B7A4-D6772683030F}" type="slidenum">
              <a:rPr lang="en-US" smtClean="0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430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6954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BCF4F-7FE8-423A-9BC3-82355BB8B1D0}" type="slidenum">
              <a:rPr lang="en-US" smtClean="0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10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08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3725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3987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180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8508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019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is a term used in computer text processing to refer to an organized annotation system (i.e. language) that marks certain parts or elements of a document as different from plain text. Essentially,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is used in web documents or applications to format text and to give it a specific structure. Another basic characteristic is that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is invisible to the reader of a web page or document since the only way to view it is by accessing the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urce Code"/>
              </a:rPr>
              <a:t>source code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Unlike programming languages,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 are not executed: they are read and rendered instead.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0938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2220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A040C-F1E7-4232-B0C2-E5B57F35DAB1}" type="slidenum">
              <a:rPr lang="en-US" smtClean="0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7146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218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356CA-2943-4631-8106-A20399A38BD0}" type="slidenum">
              <a:rPr lang="en-US" smtClean="0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8028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0511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755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25D5C-A5E0-40AD-B692-B407044178D2}" type="slidenum">
              <a:rPr lang="en-US" smtClean="0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9884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AEB2E-777E-4584-A221-E86BD1463A42}" type="slidenum">
              <a:rPr lang="en-US" smtClean="0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8005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6955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5338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23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3724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72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132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7572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75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2946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76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0144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46684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8380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80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56622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81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28021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CA78-44E3-458A-BA86-814CEFF60D1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314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04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922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2056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739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48845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A01E00C-350D-493E-B140-69306DC35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27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855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41807325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09083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1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Web-Qualit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4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reference.com/html/tools/colorize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gif"/><Relationship Id="rId4" Type="http://schemas.openxmlformats.org/officeDocument/2006/relationships/image" Target="../media/image4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gi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057400"/>
          </a:xfrm>
        </p:spPr>
        <p:txBody>
          <a:bodyPr anchor="ctr"/>
          <a:lstStyle/>
          <a:p>
            <a:pPr eaLnBrk="1" hangingPunct="1"/>
            <a:r>
              <a:rPr lang="en-US" sz="6600" dirty="0"/>
              <a:t>Web Technologies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4000" dirty="0"/>
          </a:p>
          <a:p>
            <a:pPr eaLnBrk="1" hangingPunct="1">
              <a:lnSpc>
                <a:spcPct val="80000"/>
              </a:lnSpc>
            </a:pPr>
            <a:r>
              <a:rPr lang="en-US" sz="4000" dirty="0"/>
              <a:t>Kamran</a:t>
            </a:r>
          </a:p>
          <a:p>
            <a:pPr eaLnBrk="1" hangingPunct="1">
              <a:lnSpc>
                <a:spcPct val="80000"/>
              </a:lnSpc>
            </a:pPr>
            <a:r>
              <a:rPr lang="en-US" sz="4800" dirty="0">
                <a:solidFill>
                  <a:srgbClr val="FFFF00"/>
                </a:solidFill>
              </a:rPr>
              <a:t>Lecture 3,4</a:t>
            </a:r>
            <a:endParaRPr lang="en-US" sz="4400" dirty="0"/>
          </a:p>
          <a:p>
            <a:pPr eaLnBrk="1" hangingPunct="1">
              <a:lnSpc>
                <a:spcPct val="80000"/>
              </a:lnSpc>
            </a:pPr>
            <a:endParaRPr lang="en-US" sz="4000" dirty="0"/>
          </a:p>
          <a:p>
            <a:pPr eaLnBrk="1" hangingPunct="1">
              <a:lnSpc>
                <a:spcPct val="8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161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81600"/>
          </a:xfrm>
        </p:spPr>
        <p:txBody>
          <a:bodyPr/>
          <a:lstStyle/>
          <a:p>
            <a:r>
              <a:rPr lang="en-US" dirty="0"/>
              <a:t>Tags are the smallest piece in HTML Document</a:t>
            </a:r>
          </a:p>
          <a:p>
            <a:pPr lvl="1"/>
            <a:r>
              <a:rPr lang="en-US" dirty="0"/>
              <a:t>Start with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/>
              <a:t>" and end with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"</a:t>
            </a:r>
          </a:p>
          <a:p>
            <a:r>
              <a:rPr lang="en-US" dirty="0"/>
              <a:t>Two kinds of tags</a:t>
            </a:r>
          </a:p>
          <a:p>
            <a:pPr lvl="1"/>
            <a:r>
              <a:rPr lang="en-US" dirty="0"/>
              <a:t>Opening</a:t>
            </a:r>
          </a:p>
          <a:p>
            <a:pPr lvl="2"/>
            <a:r>
              <a:rPr lang="en-US" dirty="0"/>
              <a:t>Mark the start of an </a:t>
            </a:r>
            <a:br>
              <a:rPr lang="en-US" dirty="0"/>
            </a:br>
            <a:r>
              <a:rPr lang="en-US" dirty="0"/>
              <a:t>HTML element</a:t>
            </a:r>
          </a:p>
          <a:p>
            <a:pPr lvl="1"/>
            <a:r>
              <a:rPr lang="en-US" dirty="0"/>
              <a:t>Closing</a:t>
            </a:r>
          </a:p>
          <a:p>
            <a:pPr lvl="2"/>
            <a:r>
              <a:rPr lang="en-US" dirty="0"/>
              <a:t>Mark the end of an </a:t>
            </a:r>
            <a:br>
              <a:rPr lang="en-US" dirty="0"/>
            </a:br>
            <a:r>
              <a:rPr lang="en-US" dirty="0"/>
              <a:t>HTML element</a:t>
            </a:r>
          </a:p>
          <a:p>
            <a:pPr lvl="2"/>
            <a:r>
              <a:rPr lang="en-US" dirty="0"/>
              <a:t>Start in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5176" y="3200400"/>
            <a:ext cx="41910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&lt;h1&gt;Hello Pesho!&lt;/h1&gt;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599" y="2901196"/>
            <a:ext cx="2209799" cy="527804"/>
          </a:xfrm>
          <a:prstGeom prst="wedgeRoundRectCallout">
            <a:avLst>
              <a:gd name="adj1" fmla="val -80097"/>
              <a:gd name="adj2" fmla="val 470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13718" y="4815836"/>
            <a:ext cx="2209799" cy="527804"/>
          </a:xfrm>
          <a:prstGeom prst="wedgeRoundRectCallout">
            <a:avLst>
              <a:gd name="adj1" fmla="val -70737"/>
              <a:gd name="adj2" fmla="val -155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4601" y="2901196"/>
            <a:ext cx="2209799" cy="527804"/>
          </a:xfrm>
          <a:prstGeom prst="wedgeRoundRectCallout">
            <a:avLst>
              <a:gd name="adj1" fmla="val -80096"/>
              <a:gd name="adj2" fmla="val 90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24600" y="2901196"/>
            <a:ext cx="2209799" cy="527804"/>
          </a:xfrm>
          <a:prstGeom prst="wedgeRoundRectCallout">
            <a:avLst>
              <a:gd name="adj1" fmla="val -76894"/>
              <a:gd name="adj2" fmla="val 1271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313718" y="4816227"/>
            <a:ext cx="2209799" cy="527804"/>
          </a:xfrm>
          <a:prstGeom prst="wedgeRoundRectCallout">
            <a:avLst>
              <a:gd name="adj1" fmla="val 30741"/>
              <a:gd name="adj2" fmla="val -1716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15076" y="4813296"/>
            <a:ext cx="2209799" cy="527804"/>
          </a:xfrm>
          <a:prstGeom prst="wedgeRoundRectCallout">
            <a:avLst>
              <a:gd name="adj1" fmla="val -72707"/>
              <a:gd name="adj2" fmla="val -70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10950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are properties of HTML Elements</a:t>
            </a:r>
          </a:p>
          <a:p>
            <a:pPr lvl="1"/>
            <a:r>
              <a:rPr lang="en-US" dirty="0"/>
              <a:t>Used to set size, color, border, etc…</a:t>
            </a:r>
          </a:p>
          <a:p>
            <a:pPr lvl="1"/>
            <a:r>
              <a:rPr lang="en-US" dirty="0"/>
              <a:t>Put directly in the tags</a:t>
            </a:r>
          </a:p>
          <a:p>
            <a:pPr lvl="1"/>
            <a:r>
              <a:rPr lang="en-US" dirty="0"/>
              <a:t>Has value surrounded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 " </a:t>
            </a:r>
            <a:r>
              <a:rPr lang="en-US" dirty="0"/>
              <a:t>or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' '</a:t>
            </a:r>
          </a:p>
          <a:p>
            <a:pPr lvl="2"/>
            <a:r>
              <a:rPr lang="en-US" dirty="0"/>
              <a:t>The value is always a string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343400"/>
            <a:ext cx="73152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hyperlink to Google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href="http://google.com"&gt; go to Google&lt;/a&gt;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horizontal line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width="95%" size="3px"/&gt;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adds an image in the web page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src="images/SEB-Ninja.png"/&gt;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108175"/>
              <a:gd name="adj2" fmla="val -149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20543" y="5181600"/>
            <a:ext cx="2209799" cy="783193"/>
          </a:xfrm>
          <a:prstGeom prst="wedgeRoundRectCallout">
            <a:avLst>
              <a:gd name="adj1" fmla="val -76156"/>
              <a:gd name="adj2" fmla="val 712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 tags don't have closing tag</a:t>
            </a:r>
          </a:p>
        </p:txBody>
      </p:sp>
    </p:spTree>
    <p:extLst>
      <p:ext uri="{BB962C8B-B14F-4D97-AF65-F5344CB8AC3E}">
        <p14:creationId xmlns:p14="http://schemas.microsoft.com/office/powerpoint/2010/main" val="1927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r>
              <a:rPr lang="en-US" dirty="0"/>
              <a:t>There are some attributes that are common for every HTML element</a:t>
            </a:r>
          </a:p>
          <a:p>
            <a:pPr lvl="1"/>
            <a:r>
              <a:rPr lang="en-US" dirty="0"/>
              <a:t>Id, class, name, style</a:t>
            </a:r>
          </a:p>
          <a:p>
            <a:r>
              <a:rPr lang="en-US" dirty="0"/>
              <a:t>And some attributes are specific</a:t>
            </a:r>
          </a:p>
          <a:p>
            <a:pPr lvl="1"/>
            <a:r>
              <a:rPr lang="en-US" dirty="0"/>
              <a:t>For example the attribute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element</a:t>
            </a:r>
          </a:p>
          <a:p>
            <a:pPr lvl="2"/>
            <a:r>
              <a:rPr lang="en-US" dirty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240613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Elements </a:t>
            </a:r>
            <a:r>
              <a:rPr lang="en-US" dirty="0"/>
              <a:t>are combination of tags and attributes</a:t>
            </a:r>
          </a:p>
          <a:p>
            <a:pPr lvl="1"/>
            <a:r>
              <a:rPr lang="en-US" dirty="0"/>
              <a:t>Opening tag with some or none attributes and a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1264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href="http://google.com"&gt; go to Google&lt;/a&gt;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659868"/>
            <a:ext cx="731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&lt;html&gt;…&lt;/html&gt;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5450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32181" y="1905000"/>
            <a:ext cx="5479638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15611" y="2707479"/>
            <a:ext cx="4912778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005276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703" y="3824115"/>
            <a:ext cx="3005276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9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219200"/>
            <a:ext cx="8839200" cy="6858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81199"/>
            <a:ext cx="7924800" cy="569120"/>
          </a:xfrm>
        </p:spPr>
        <p:txBody>
          <a:bodyPr/>
          <a:lstStyle/>
          <a:p>
            <a:r>
              <a:rPr lang="en-US" dirty="0"/>
              <a:t>HTML Document, Doctype, Head,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983219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01752" y="2971800"/>
            <a:ext cx="2939142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7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elements are essential to each HTML Document: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Used to mark the beginning and ending of a HTML document</a:t>
            </a:r>
          </a:p>
          <a:p>
            <a:pPr lvl="1"/>
            <a:r>
              <a:rPr lang="en-US" dirty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193268"/>
            <a:ext cx="7315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428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331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8421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28775"/>
            <a:ext cx="8207375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Tags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4478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200400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316256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077496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Header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0" y="12192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  <p:extLst>
      <p:ext uri="{BB962C8B-B14F-4D97-AF65-F5344CB8AC3E}">
        <p14:creationId xmlns:p14="http://schemas.microsoft.com/office/powerpoint/2010/main" val="12733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past, the present, the future</a:t>
            </a:r>
            <a:endParaRPr lang="en-US" noProof="1"/>
          </a:p>
        </p:txBody>
      </p:sp>
      <p:pic>
        <p:nvPicPr>
          <p:cNvPr id="1026" name="Picture 2" descr="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419600"/>
            <a:ext cx="2138190" cy="1990724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bsangrampa.org/images/html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>
            <a:off x="4514850" y="4419600"/>
            <a:ext cx="1528763" cy="1924050"/>
          </a:xfrm>
          <a:prstGeom prst="rect">
            <a:avLst/>
          </a:prstGeom>
          <a:noFill/>
          <a:effectLst>
            <a:glow rad="139700">
              <a:schemeClr val="tx2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computered.com/blog/wp-content/uploads/2011/11/html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90286"/>
            <a:ext cx="4881390" cy="1781628"/>
          </a:xfrm>
          <a:prstGeom prst="roundRect">
            <a:avLst>
              <a:gd name="adj" fmla="val 616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380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282464"/>
            <a:ext cx="7354346" cy="1640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Body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432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  <p:extLst>
      <p:ext uri="{BB962C8B-B14F-4D97-AF65-F5344CB8AC3E}">
        <p14:creationId xmlns:p14="http://schemas.microsoft.com/office/powerpoint/2010/main" val="15732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 contains markup that is not visible to the user (i.e. the person using the browser)</a:t>
            </a:r>
          </a:p>
          <a:p>
            <a:pPr lvl="1"/>
            <a:r>
              <a:rPr lang="en-US" dirty="0"/>
              <a:t>But helps the browser to render correctly the HTML document</a:t>
            </a:r>
          </a:p>
          <a:p>
            <a:r>
              <a:rPr lang="en-US" dirty="0"/>
              <a:t>What is in there?</a:t>
            </a:r>
          </a:p>
          <a:p>
            <a:pPr lvl="1"/>
            <a:r>
              <a:rPr lang="en-US" dirty="0"/>
              <a:t>Styles, scripts</a:t>
            </a:r>
          </a:p>
          <a:p>
            <a:pPr lvl="1"/>
            <a:r>
              <a:rPr lang="en-US" dirty="0"/>
              <a:t>Declare encodings</a:t>
            </a:r>
          </a:p>
          <a:p>
            <a:pPr lvl="1"/>
            <a:r>
              <a:rPr lang="en-US" dirty="0"/>
              <a:t>Etc..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 tag - the text in the tab of a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Element and Doctype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/>
              <a:t> element contains all the visible to the user markup</a:t>
            </a:r>
          </a:p>
          <a:p>
            <a:pPr lvl="1"/>
            <a:r>
              <a:rPr lang="en-US" dirty="0"/>
              <a:t>Headings, text, hyperlinks, images, etc…</a:t>
            </a:r>
          </a:p>
          <a:p>
            <a:pPr lvl="1"/>
            <a:r>
              <a:rPr lang="en-US" dirty="0"/>
              <a:t>Textboxes, sliders, buttons…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/>
              <a:t> is kind of the validator of the page</a:t>
            </a:r>
          </a:p>
          <a:p>
            <a:pPr lvl="1"/>
            <a:r>
              <a:rPr lang="en-US" dirty="0"/>
              <a:t>Tells the browser in which version of HTML the page is written</a:t>
            </a:r>
          </a:p>
          <a:p>
            <a:pPr lvl="1"/>
            <a:r>
              <a:rPr lang="en-US" dirty="0"/>
              <a:t>HTML 5 </a:t>
            </a:r>
            <a:r>
              <a:rPr lang="en-US" dirty="0" err="1"/>
              <a:t>Doctype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8164" y="5525869"/>
            <a:ext cx="799623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134978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href="http://www.devbg.org/"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"BASD"&gt;This is a link to some URL&lt;/a&gt;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&lt;b&gt;This text is bold&lt;/b&gt;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And this is &lt;u&gt;underlined&lt;/u&gt;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&lt;center&gt;Some centered text&lt;/center&gt;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0809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href="http://www.devbg.org/"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"BASD"&gt;This is a link to some URL&lt;/a&gt;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&lt;b&gt;This text is bold&lt;/b&gt;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And this is &lt;u&gt;underlined&lt;/u&gt;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&lt;center&gt;Some centered text&lt;/center&gt;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some-ta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199" y="3292549"/>
            <a:ext cx="3583709" cy="287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6070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2004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Some HTML Tags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926680"/>
            <a:ext cx="82296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100356" name="Picture 4" descr="http://www.walyou.com/img/hyperlink-pixel-art-needlepoint-canvas-yarn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370" y="704850"/>
            <a:ext cx="2819400" cy="2114550"/>
          </a:xfrm>
          <a:prstGeom prst="roundRect">
            <a:avLst>
              <a:gd name="adj" fmla="val 50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0358" name="Picture 6" descr="http://www.artistsvalley.com/images/icons/Network%20Security%20Icons%20Var/Hyperlink%20Security%20Risk/256x256/Hyperlink%20Security%20Ris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748142">
            <a:off x="5847425" y="4378021"/>
            <a:ext cx="243088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0354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995394"/>
            <a:ext cx="3810000" cy="1747806"/>
          </a:xfrm>
          <a:prstGeom prst="roundRect">
            <a:avLst>
              <a:gd name="adj" fmla="val 45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" name="Picture 4" descr="http://getfirebug.com/perch/resources/html1.gif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87" t="16374" r="39442" b="4093"/>
          <a:stretch>
            <a:fillRect/>
          </a:stretch>
        </p:blipFill>
        <p:spPr bwMode="auto">
          <a:xfrm rot="718704">
            <a:off x="694370" y="4383905"/>
            <a:ext cx="2788536" cy="186148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68648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Tags Attributes</a:t>
            </a:r>
            <a:endParaRPr lang="bg-BG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Tags could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Attributes specify their properties and behavior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Example: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endParaRPr lang="en-US" dirty="0"/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Few attributes that apply to every element: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 is unique in the document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Content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 attribute is displayed as hint when element is hovered with mouse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Some elements have obligatory attributes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45426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/>
              <a:t>Headings and Paragraphs</a:t>
            </a:r>
            <a:endParaRPr lang="en-US" sz="3800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Heading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/>
              <a:t>Sections: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/>
              <a:t> and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align="center" style=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"background: skyblue"&gt;This 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554660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7952805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(2)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Headings-and-Paragparhs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81824" y="1850065"/>
            <a:ext cx="3704976" cy="2950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8620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  <a:p>
            <a:r>
              <a:rPr lang="en-US" dirty="0"/>
              <a:t>HTML Concepts</a:t>
            </a:r>
          </a:p>
          <a:p>
            <a:r>
              <a:rPr lang="en-US" dirty="0"/>
              <a:t>HTML Document Structure</a:t>
            </a:r>
          </a:p>
          <a:p>
            <a:r>
              <a:rPr lang="en-US" dirty="0"/>
              <a:t>HTML Common Elements</a:t>
            </a:r>
          </a:p>
          <a:p>
            <a:r>
              <a:rPr lang="en-US" dirty="0"/>
              <a:t>Section Elements</a:t>
            </a:r>
          </a:p>
          <a:p>
            <a:r>
              <a:rPr lang="en-US"/>
              <a:t>HTML Tables</a:t>
            </a:r>
            <a:endParaRPr lang="en-US" dirty="0"/>
          </a:p>
          <a:p>
            <a:r>
              <a:rPr lang="en-US" dirty="0"/>
              <a:t>Semantic Structural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www.scientificamerican.com/media/inline/facts-about-the-webs-creati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0600" y="3505200"/>
            <a:ext cx="2438400" cy="24384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39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0" name="Picture 6" descr="http://blog.nitropdf.com/wp-content/uploads/2009/02/paragraph-tex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21710">
            <a:off x="518413" y="1042724"/>
            <a:ext cx="5105303" cy="2064261"/>
          </a:xfrm>
          <a:prstGeom prst="roundRect">
            <a:avLst>
              <a:gd name="adj" fmla="val 56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ContrastingRightFacing"/>
            <a:lightRig rig="threePt" dir="t"/>
          </a:scene3d>
        </p:spPr>
      </p:pic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156" y="4876801"/>
            <a:ext cx="7579688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Headings and Paragraphs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2156" y="5603080"/>
            <a:ext cx="7579688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93186" name="Picture 2" descr="http://coe.jmu.edu/LearningToolbox/images/conair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7771686">
            <a:off x="5057220" y="668552"/>
            <a:ext cx="2533650" cy="329565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93188" name="Picture 4" descr="http://multimedia.journalism.berkeley.edu/media/upload/tutorials/html/headings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95600" y="2378841"/>
            <a:ext cx="3124200" cy="2116959"/>
          </a:xfrm>
          <a:prstGeom prst="roundRect">
            <a:avLst>
              <a:gd name="adj" fmla="val 50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08729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HTML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/>
              <a:t>HTML </a:t>
            </a:r>
            <a:r>
              <a:t>Document Structure </a:t>
            </a:r>
            <a:r>
              <a:rPr dirty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030455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noProof="1"/>
              <a:t>&lt;</a:t>
            </a:r>
            <a:r>
              <a:rPr lang="en-US" dirty="0"/>
              <a:t>!</a:t>
            </a:r>
            <a:r>
              <a:rPr lang="en-US" noProof="1"/>
              <a:t>DOCTYPE&gt;</a:t>
            </a:r>
            <a:r>
              <a:rPr lang="en-US" dirty="0"/>
              <a:t> Declaration</a:t>
            </a:r>
            <a:endParaRPr lang="en-US" noProof="1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At their beginning HTML documents must have a document type declaration</a:t>
            </a:r>
          </a:p>
          <a:p>
            <a:pPr lvl="1">
              <a:defRPr/>
            </a:pPr>
            <a:r>
              <a:rPr lang="en-US" sz="2800" dirty="0"/>
              <a:t>It tells the Web browsers how to handle the HTML data</a:t>
            </a:r>
          </a:p>
          <a:p>
            <a:pPr lvl="1">
              <a:defRPr/>
            </a:pPr>
            <a:r>
              <a:rPr lang="en-US" sz="2800" dirty="0"/>
              <a:t>Possible versions: HTML 2.0, HTML 3.2, HTML 4.01, XHTML 1.0, XHTML 1.1, …</a:t>
            </a:r>
          </a:p>
          <a:p>
            <a:pPr>
              <a:defRPr/>
            </a:pPr>
            <a:r>
              <a:rPr lang="en-US" sz="3000" dirty="0"/>
              <a:t>Example:</a:t>
            </a: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See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  <a:hlinkClick r:id="rId3"/>
              </a:rPr>
              <a:t>http://www.w3.org/QA/2002/04/Web-Quality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/>
              <a:t>for a list of possible </a:t>
            </a:r>
            <a:r>
              <a:rPr lang="en-US" sz="2800" noProof="1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8768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</p:txBody>
      </p:sp>
    </p:spTree>
    <p:extLst>
      <p:ext uri="{BB962C8B-B14F-4D97-AF65-F5344CB8AC3E}">
        <p14:creationId xmlns:p14="http://schemas.microsoft.com/office/powerpoint/2010/main" val="650054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HTML is comprised of elements called “tags”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Begins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/>
              <a:t> and ends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When writing XHTML, must define a namespace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Tags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HTML describes structure using two main sections: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615952" y="2775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994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5137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  <p:extLst>
      <p:ext uri="{BB962C8B-B14F-4D97-AF65-F5344CB8AC3E}">
        <p14:creationId xmlns:p14="http://schemas.microsoft.com/office/powerpoint/2010/main" val="2601290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declaration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Contains mandatory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/>
              <a:t> tag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Can contain multiple nested tags, e. g.: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4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Title should be placed 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Used to specify a title to the Web page window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115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Meta tags additionally describe the content contained within the page</a:t>
            </a:r>
            <a:endParaRPr lang="en-US" sz="2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tutorial"&gt;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styles"&gt;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Brewer"&gt;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url=http://www.telerik.com"&gt;</a:t>
            </a:r>
          </a:p>
        </p:txBody>
      </p:sp>
    </p:spTree>
    <p:extLst>
      <p:ext uri="{BB962C8B-B14F-4D97-AF65-F5344CB8AC3E}">
        <p14:creationId xmlns:p14="http://schemas.microsoft.com/office/powerpoint/2010/main" val="4149467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&lt;/script&gt;</a:t>
            </a:r>
            <a:r>
              <a:rPr lang="en-US" dirty="0"/>
              <a:t> tag is used to embed scripts into an HTML document</a:t>
            </a:r>
          </a:p>
          <a:p>
            <a:pPr lvl="1">
              <a:defRPr/>
            </a:pPr>
            <a:r>
              <a:rPr lang="en-US" dirty="0"/>
              <a:t>Script are executed in the client's Web browser</a:t>
            </a:r>
          </a:p>
          <a:p>
            <a:pPr lvl="1">
              <a:defRPr/>
            </a:pPr>
            <a:r>
              <a:rPr lang="en-US" dirty="0"/>
              <a:t>Scripts can live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sections</a:t>
            </a:r>
          </a:p>
          <a:p>
            <a:pPr>
              <a:defRPr/>
            </a:pPr>
            <a:r>
              <a:rPr lang="en-US" dirty="0"/>
              <a:t>Supported client-side scripting languages:</a:t>
            </a:r>
          </a:p>
          <a:p>
            <a:pPr lvl="1">
              <a:defRPr/>
            </a:pPr>
            <a:r>
              <a:rPr lang="en-US" dirty="0"/>
              <a:t>JavaScript (it is not Java!)</a:t>
            </a:r>
          </a:p>
          <a:p>
            <a:pPr lvl="1">
              <a:defRPr/>
            </a:pPr>
            <a:r>
              <a:rPr lang="en-US" dirty="0"/>
              <a:t>VBScript</a:t>
            </a:r>
          </a:p>
          <a:p>
            <a:pPr lvl="1">
              <a:defRPr/>
            </a:pPr>
            <a:r>
              <a:rPr lang="en-US" dirty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49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&lt;script&gt; Tag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&lt;title&gt;JavaScript Example&lt;/title&gt;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sayHello()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"&lt;p&gt;&lt;b&gt;Hello World!&lt;\/b&gt;");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072907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0669" y="4495800"/>
            <a:ext cx="6022662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Scripts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60669" y="5222079"/>
            <a:ext cx="6022662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72706" name="Picture 2" descr="http://www.pisfilm.com/images/Scripts_Icon.gi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1198079">
            <a:off x="6649846" y="1219200"/>
            <a:ext cx="1907862" cy="2315271"/>
          </a:xfrm>
          <a:prstGeom prst="round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2708" name="Picture 4" descr="http://www.filemaker.com.au/products/filemaker-pro/images/icon_script_trigger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062" y="4495800"/>
            <a:ext cx="1748938" cy="1748938"/>
          </a:xfrm>
          <a:prstGeom prst="rect">
            <a:avLst/>
          </a:prstGeom>
          <a:noFill/>
          <a:effectLst/>
        </p:spPr>
      </p:pic>
      <p:pic>
        <p:nvPicPr>
          <p:cNvPr id="72710" name="Picture 6" descr="http://www.jonn8.com/images/AB2HTML_ic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1088074">
            <a:off x="497802" y="1617493"/>
            <a:ext cx="1701446" cy="1701448"/>
          </a:xfrm>
          <a:prstGeom prst="rect">
            <a:avLst/>
          </a:prstGeom>
          <a:noFill/>
        </p:spPr>
      </p:pic>
      <p:pic>
        <p:nvPicPr>
          <p:cNvPr id="72712" name="Picture 8" descr="http://slashstarhash.com/tutedev/script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6370" y="304800"/>
            <a:ext cx="3747738" cy="3486150"/>
          </a:xfrm>
          <a:prstGeom prst="roundRect">
            <a:avLst>
              <a:gd name="adj" fmla="val 27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3076" name="Picture 4" descr="http://www.soydemac.com/wp-content/uploads/2009/07/applescript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44018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387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686800" cy="1447802"/>
          </a:xfrm>
        </p:spPr>
        <p:txBody>
          <a:bodyPr/>
          <a:lstStyle/>
          <a:p>
            <a:r>
              <a:rPr lang="en-US" dirty="0"/>
              <a:t>Hypertext Markup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122" name="Picture 2" descr="http://sp.life123.com/bm.pix/htmlpic.s600x600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248400" cy="3276600"/>
          </a:xfrm>
          <a:prstGeom prst="roundRect">
            <a:avLst>
              <a:gd name="adj" fmla="val 41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09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&lt;/style&gt;</a:t>
            </a:r>
            <a:r>
              <a:rPr lang="en-US" sz="3000" dirty="0"/>
              <a:t> tag embeds formatting information (CSS styles) into a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 { font-size: 12pt; line-height: 12pt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200%; float: left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span { text-transform: uppercase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demo.&lt;/p&gt;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&lt;span&gt;Test uppercase&lt;/span&gt;.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1" y="4254854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29123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962400"/>
            <a:ext cx="6858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Embedding CSS Styles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688679"/>
            <a:ext cx="68580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68612" name="Picture 4" descr="http://www.cyberdesignz.com/blog/wp-content/uploads/2009/12/CS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3962" y="5105400"/>
            <a:ext cx="1988038" cy="122674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8614" name="Picture 6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09"/>
          <a:stretch>
            <a:fillRect/>
          </a:stretch>
        </p:blipFill>
        <p:spPr bwMode="auto">
          <a:xfrm>
            <a:off x="5181600" y="850025"/>
            <a:ext cx="3048000" cy="2396240"/>
          </a:xfrm>
          <a:prstGeom prst="roundRect">
            <a:avLst>
              <a:gd name="adj" fmla="val 34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55959">
            <a:off x="997976" y="1307011"/>
            <a:ext cx="3914774" cy="1863848"/>
          </a:xfrm>
          <a:prstGeom prst="roundRect">
            <a:avLst>
              <a:gd name="adj" fmla="val 56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4098" name="Picture 2" descr="http://www.vandicamargo.com.br/paulo/nuvem/css-icon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771">
            <a:off x="1008656" y="5014705"/>
            <a:ext cx="1307971" cy="13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433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/>
              <a:t>Comments can exist anywhere between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tags</a:t>
            </a:r>
          </a:p>
          <a:p>
            <a:pPr>
              <a:defRPr/>
            </a:pPr>
            <a:r>
              <a:rPr lang="en-US" dirty="0"/>
              <a:t>Comments start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/>
              <a:t> and end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BASD Logo (it is a GIF file with transparent background)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alt="BASD 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BASD official Web 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href="http://www.devbg.org/"&gt;BASD Home&lt;/a&gt;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28014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 describes the viewable portion of the page</a:t>
            </a:r>
          </a:p>
          <a:p>
            <a:pPr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/>
              <a:t> section</a:t>
            </a:r>
          </a:p>
          <a:p>
            <a:pPr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is the Web page body!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58976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&lt;body&gt; Section: Attributes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716962" cy="52419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tag has the following attributes: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/>
              <a:t>Example:</a:t>
            </a:r>
          </a:p>
        </p:txBody>
      </p:sp>
      <p:graphicFrame>
        <p:nvGraphicFramePr>
          <p:cNvPr id="903213" name="Group 45"/>
          <p:cNvGraphicFramePr>
            <a:graphicFrameLocks noGrp="1"/>
          </p:cNvGraphicFramePr>
          <p:nvPr>
            <p:ph sz="half" idx="2"/>
          </p:nvPr>
        </p:nvGraphicFramePr>
        <p:xfrm>
          <a:off x="838200" y="1828799"/>
          <a:ext cx="7391400" cy="2438401"/>
        </p:xfrm>
        <a:graphic>
          <a:graphicData uri="http://schemas.openxmlformats.org/drawingml/2006/table">
            <a:tbl>
              <a:tblPr/>
              <a:tblGrid>
                <a:gridCol w="20278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27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7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72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background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Background image file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bgcolor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Background color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74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Default text color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51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link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Hyperlink color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6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vlink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Visited hyperlink color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457200" y="5893713"/>
            <a:ext cx="8305800" cy="43088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* For color codes, see </a:t>
            </a:r>
            <a:r>
              <a:rPr kumimoji="0" lang="en-US" sz="2200" b="1" dirty="0">
                <a:solidFill>
                  <a:schemeClr val="tx1"/>
                </a:solidFill>
                <a:hlinkClick r:id="rId3"/>
              </a:rPr>
              <a:t>www.webreference.com/html/tools/colorizer/</a:t>
            </a:r>
            <a:endParaRPr kumimoji="0" lang="en-US" sz="2200" b="1" dirty="0">
              <a:solidFill>
                <a:schemeClr val="tx1"/>
              </a:solidFill>
            </a:endParaRPr>
          </a:p>
        </p:txBody>
      </p:sp>
      <p:sp>
        <p:nvSpPr>
          <p:cNvPr id="903207" name="Rectangle 39"/>
          <p:cNvSpPr>
            <a:spLocks noChangeArrowheads="1"/>
          </p:cNvSpPr>
          <p:nvPr/>
        </p:nvSpPr>
        <p:spPr bwMode="auto">
          <a:xfrm>
            <a:off x="539750" y="5181600"/>
            <a:ext cx="807085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background="texture.gif" text="#238E23"&gt;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657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Text Styling without CSS</a:t>
            </a:r>
          </a:p>
        </p:txBody>
      </p:sp>
      <p:graphicFrame>
        <p:nvGraphicFramePr>
          <p:cNvPr id="11" name="Group 36"/>
          <p:cNvGraphicFramePr>
            <a:graphicFrameLocks noGrp="1"/>
          </p:cNvGraphicFramePr>
          <p:nvPr>
            <p:ph idx="1"/>
          </p:nvPr>
        </p:nvGraphicFramePr>
        <p:xfrm>
          <a:off x="5181600" y="2819400"/>
          <a:ext cx="3429000" cy="353110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6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&lt;h1&gt;&lt;/h1&gt;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1</a:t>
                      </a:r>
                      <a:endParaRPr kumimoji="1" 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&lt;h2&gt;&lt;/h2&gt;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&lt;h3&gt;&lt;/h3&gt;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&lt;h4&gt;&lt;/h4&gt;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&lt;h5&gt;&lt;/h5&gt;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&lt;h6&gt;&lt;/h6&gt;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&lt;p&gt;&lt;/p&gt;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Paragraph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&lt;br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/&gt;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Line break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8600" y="1066800"/>
            <a:ext cx="4679950" cy="5486399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Text can be formatted as headings or regular paragraph text</a:t>
            </a:r>
          </a:p>
          <a:p>
            <a:pPr lvl="1">
              <a:defRPr/>
            </a:pPr>
            <a:r>
              <a:rPr lang="en-US"/>
              <a:t>Use these consistently!</a:t>
            </a:r>
          </a:p>
          <a:p>
            <a:pPr>
              <a:defRPr/>
            </a:pP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&lt;p&gt;&lt;/p&gt;</a:t>
            </a:r>
            <a:r>
              <a:rPr lang="en-US"/>
              <a:t> by default doubles the spaces after each paragraph</a:t>
            </a:r>
          </a:p>
          <a:p>
            <a:pPr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&lt;br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/>
              <a:t>is weird: the trailing “</a:t>
            </a:r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/>
              <a:t>” makes it XHTML compliant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1066800"/>
            <a:ext cx="381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088" lvl="0" indent="-319088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defRPr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styles of heading are available:</a:t>
            </a:r>
            <a:endParaRPr lang="en-US" sz="3200" b="1" dirty="0">
              <a:solidFill>
                <a:srgbClr val="CCFF6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558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Common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Used in 90% of all the sites</a:t>
            </a:r>
          </a:p>
        </p:txBody>
      </p:sp>
    </p:spTree>
    <p:extLst>
      <p:ext uri="{BB962C8B-B14F-4D97-AF65-F5344CB8AC3E}">
        <p14:creationId xmlns:p14="http://schemas.microsoft.com/office/powerpoint/2010/main" val="3445779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1545070"/>
          </a:xfrm>
        </p:spPr>
        <p:txBody>
          <a:bodyPr/>
          <a:lstStyle/>
          <a:p>
            <a:pPr>
              <a:defRPr/>
            </a:pPr>
            <a:r>
              <a:rPr lang="en-US" dirty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/>
              <a:t>Ex.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/>
              <a:t> makes "Hello"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0580163"/>
              </p:ext>
            </p:extLst>
          </p:nvPr>
        </p:nvGraphicFramePr>
        <p:xfrm>
          <a:off x="762000" y="2445058"/>
          <a:ext cx="7543800" cy="3048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1776" y="5594058"/>
            <a:ext cx="8683624" cy="1028683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/>
              <a:t>Many of the formatting tags are deprecated</a:t>
            </a:r>
          </a:p>
          <a:p>
            <a:pPr lvl="2">
              <a:defRPr/>
            </a:pPr>
            <a:r>
              <a:rPr lang="en-US" dirty="0"/>
              <a:t>Use CSS instead</a:t>
            </a:r>
          </a:p>
        </p:txBody>
      </p:sp>
    </p:spTree>
    <p:extLst>
      <p:ext uri="{BB962C8B-B14F-4D97-AF65-F5344CB8AC3E}">
        <p14:creationId xmlns:p14="http://schemas.microsoft.com/office/powerpoint/2010/main" val="4063887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Some Simple Tags</a:t>
            </a:r>
            <a:endParaRPr lang="en-US" dirty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/>
              <a:t>Text formatting tags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5240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to Telerik Web site&lt;/a&gt;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387602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48610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359118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/>
              <a:t>Headings and Paragraphs</a:t>
            </a:r>
            <a:endParaRPr lang="en-US" sz="3800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/>
              <a:t>Sections: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/>
              <a:t> and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is a div&lt;/div&gt;</a:t>
            </a:r>
          </a:p>
        </p:txBody>
      </p:sp>
    </p:spTree>
    <p:extLst>
      <p:ext uri="{BB962C8B-B14F-4D97-AF65-F5344CB8AC3E}">
        <p14:creationId xmlns:p14="http://schemas.microsoft.com/office/powerpoint/2010/main" val="364069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Hypertext Markup Language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–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defRPr/>
            </a:pPr>
            <a:r>
              <a:rPr lang="en-US" dirty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/>
              <a:t> 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/>
              <a:t> (presentation markup)</a:t>
            </a:r>
          </a:p>
          <a:p>
            <a:pPr lvl="1">
              <a:defRPr/>
            </a:pPr>
            <a:r>
              <a:rPr lang="en-US" dirty="0"/>
              <a:t>Looks (looked?) like:</a:t>
            </a:r>
          </a:p>
          <a:p>
            <a:pPr lvl="2">
              <a:defRPr/>
            </a:pPr>
            <a:r>
              <a:rPr lang="en-US" dirty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information about the page content structure</a:t>
            </a:r>
          </a:p>
          <a:p>
            <a:pPr>
              <a:defRPr/>
            </a:pPr>
            <a:r>
              <a:rPr lang="en-US" dirty="0"/>
              <a:t>A HTML document consists of many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7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Lists: </a:t>
            </a:r>
            <a:r>
              <a:rPr lang="en-US" noProof="1"/>
              <a:t>&lt;ol&gt;</a:t>
            </a:r>
            <a:r>
              <a:rPr lang="en-US" dirty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Create 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en-US" sz="3000" dirty="0"/>
              <a:t>rdered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/>
              <a:t>ist 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>
              <a:latin typeface="Courier New" pitchFamily="49" charset="0"/>
            </a:endParaRPr>
          </a:p>
          <a:p>
            <a:pPr>
              <a:defRPr/>
            </a:pPr>
            <a:endParaRPr lang="en-US" sz="3000" dirty="0">
              <a:latin typeface="Courier New" pitchFamily="49" charset="0"/>
            </a:endParaRPr>
          </a:p>
          <a:p>
            <a:pPr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/>
              <a:t>Attribute values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/>
              <a:t> are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/>
              <a:t>, or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val="1280385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/>
              <a:t>Unordered Lists: </a:t>
            </a:r>
            <a:r>
              <a:rPr lang="en-US" sz="3900" noProof="1"/>
              <a:t>&lt;</a:t>
            </a:r>
            <a:r>
              <a:rPr lang="en-US" sz="3900" dirty="0"/>
              <a:t>u</a:t>
            </a:r>
            <a:r>
              <a:rPr lang="en-US" sz="3900" noProof="1"/>
              <a:t>l&gt;</a:t>
            </a:r>
            <a:r>
              <a:rPr lang="en-US" sz="3900" dirty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/>
              <a:t>Create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/>
              <a:t>nordered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ist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/>
              <a:t>:</a:t>
            </a:r>
            <a:endParaRPr lang="en-US" noProof="1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>
              <a:solidFill>
                <a:srgbClr val="426790"/>
              </a:solidFill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/>
          </a:p>
          <a:p>
            <a:pPr>
              <a:lnSpc>
                <a:spcPts val="3600"/>
              </a:lnSpc>
              <a:defRPr/>
            </a:pPr>
            <a:r>
              <a:rPr lang="en-US" dirty="0"/>
              <a:t>Attribute values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41110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 lists: &lt;dl&gt; tag</a:t>
            </a:r>
            <a:endParaRPr lang="bg-BG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Pairs of text and associated definition; text is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 tag, definition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 tag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Renders without bullets</a:t>
            </a:r>
          </a:p>
          <a:p>
            <a:pPr lvl="1">
              <a:defRPr/>
            </a:pPr>
            <a:r>
              <a:rPr lang="en-US" dirty="0"/>
              <a:t>Definition is indented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18790740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Common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762413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/>
              <a:t>The &lt;div&gt; and The &lt;span&gt;</a:t>
            </a:r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956257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/>
              <a:t>Block element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/>
              <a:t>Used with CSS</a:t>
            </a:r>
          </a:p>
          <a:p>
            <a:pPr>
              <a:spcBef>
                <a:spcPct val="30000"/>
              </a:spcBef>
              <a:defRPr/>
            </a:pPr>
            <a:endParaRPr lang="bg-BG" dirty="0"/>
          </a:p>
          <a:p>
            <a:pPr>
              <a:spcBef>
                <a:spcPct val="30000"/>
              </a:spcBef>
              <a:defRPr/>
            </a:pPr>
            <a:r>
              <a:rPr lang="en-US" dirty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62304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style="font-size:24px; color:red"&gt;DIV example&lt;/div&gt;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6114" y="1752600"/>
            <a:ext cx="3968589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7413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&lt;DIV&gt;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160142336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4297"/>
            <a:ext cx="8686800" cy="5373950"/>
          </a:xfrm>
        </p:spPr>
        <p:txBody>
          <a:bodyPr/>
          <a:lstStyle/>
          <a:p>
            <a:pPr>
              <a:defRPr/>
            </a:pPr>
            <a:r>
              <a:rPr lang="en-US" dirty="0"/>
              <a:t>Inline style element</a:t>
            </a:r>
          </a:p>
          <a:p>
            <a:pPr>
              <a:defRPr/>
            </a:pPr>
            <a:r>
              <a:rPr lang="en-US" dirty="0"/>
              <a:t>Useful for modifying a specific portion of text </a:t>
            </a:r>
          </a:p>
          <a:p>
            <a:pPr lvl="1">
              <a:defRPr/>
            </a:pPr>
            <a:r>
              <a:rPr lang="en-US" dirty="0"/>
              <a:t>Don't create a separate area			 (paragraph) in the document</a:t>
            </a:r>
          </a:p>
          <a:p>
            <a:pPr>
              <a:defRPr/>
            </a:pPr>
            <a:r>
              <a:rPr lang="en-US" dirty="0"/>
              <a:t>Mainly used to style parts of a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7518" y="4296301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another &lt;span style="font-size:32px; font-weight:bold"&gt;TEST&lt;/span&gt;.&lt;/p&gt;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2080" y="2481795"/>
            <a:ext cx="1644401" cy="1495398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327416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895600"/>
            <a:ext cx="5486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&lt;SPAN&gt;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3621879"/>
            <a:ext cx="54864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97776">
            <a:off x="5135154" y="839061"/>
            <a:ext cx="3276600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4805352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876800"/>
            <a:ext cx="7939826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</a:p>
        </p:txBody>
      </p:sp>
    </p:spTree>
    <p:extLst>
      <p:ext uri="{BB962C8B-B14F-4D97-AF65-F5344CB8AC3E}">
        <p14:creationId xmlns:p14="http://schemas.microsoft.com/office/powerpoint/2010/main" val="185862319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/>
              <a:t>HTML Tables</a:t>
            </a:r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6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An HTML document must have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/>
              <a:t>NotePad, NotePad ++, Sublime Text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Or HTML editors (WYSIWYG Editors):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WebMatrix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Expression Web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Visual Studio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Adobe Dreamweaver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0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Tables are comprised of several core tags: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/>
              <a:t>:  begin/end table definition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/>
              <a:t>: </a:t>
            </a:r>
            <a:r>
              <a:rPr lang="en-US" dirty="0"/>
              <a:t>create a table row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Tables should not be used for layout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77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Simple HTML Tables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href="lecture1.ppt"&gt;Lecture 1&lt;/a&gt;&lt;/td&gt;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20477561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/>
              <a:t>Simple HTML Tables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8072972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Cells and Header Cells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5961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Two kinds of cells in HTML tables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/>
              <a:t> separate the cells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118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&lt;th&gt;Full Name&lt;/th&gt; &lt;th&gt;Mark&lt;/th&gt;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&lt;td&gt;Doncho Minkov&lt;/td&gt; &lt;td&gt;Very good (5)&lt;/td&gt;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&lt;td&gt;Georgi Georgiev&lt;/td&gt; &lt;td&gt;Exellent (6)&lt;/td&gt;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</p:txBody>
      </p:sp>
    </p:spTree>
    <p:extLst>
      <p:ext uri="{BB962C8B-B14F-4D97-AF65-F5344CB8AC3E}">
        <p14:creationId xmlns:p14="http://schemas.microsoft.com/office/powerpoint/2010/main" val="2383928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81198"/>
            <a:ext cx="7924800" cy="685800"/>
          </a:xfrm>
        </p:spPr>
        <p:txBody>
          <a:bodyPr/>
          <a:lstStyle/>
          <a:p>
            <a:r>
              <a:rPr lang="en-US" dirty="0"/>
              <a:t>Data and Header Cells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83677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581396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581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61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049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 </a:t>
            </a:r>
            <a:br>
              <a:rPr lang="en-US" dirty="0"/>
            </a:br>
            <a:r>
              <a:rPr lang="en-US" dirty="0"/>
              <a:t>HTML Tables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16978"/>
            <a:ext cx="5029200" cy="1178722"/>
          </a:xfrm>
        </p:spPr>
        <p:txBody>
          <a:bodyPr/>
          <a:lstStyle/>
          <a:p>
            <a:r>
              <a:rPr lang="en-US" dirty="0"/>
              <a:t>With Header, Footer </a:t>
            </a:r>
            <a:br>
              <a:rPr lang="en-US" dirty="0"/>
            </a:br>
            <a:r>
              <a:rPr lang="en-US" dirty="0"/>
              <a:t>and Body</a:t>
            </a:r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8862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144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8862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6721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Complete HTML Tables</a:t>
            </a:r>
            <a:endParaRPr lang="bg-BG" dirty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rows split into three semantic sections: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/>
              <a:t> denotes table header and contains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/>
              <a:t> elements, instead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/>
              <a:t> elements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/>
              <a:t> denotes table footer but comes BEFORE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/>
              <a:t> tag</a:t>
            </a:r>
          </a:p>
          <a:p>
            <a:pPr lvl="1"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8904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Complete HTML Table: Example</a:t>
            </a:r>
            <a:endParaRPr lang="bg-BG" sz="3800" dirty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 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254935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Complete HTML Table:</a:t>
            </a:r>
            <a:br>
              <a:rPr lang="en-US" sz="3800" dirty="0"/>
            </a:br>
            <a:r>
              <a:rPr lang="en-US" sz="3800" dirty="0"/>
              <a:t>Example (2)</a:t>
            </a:r>
            <a:endParaRPr lang="bg-BG" sz="38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729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atic02.bybe.net/content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3505200"/>
          </a:xfrm>
          <a:prstGeom prst="roundRect">
            <a:avLst>
              <a:gd name="adj" fmla="val 548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Complete HTML Tables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26" name="Picture 2" descr="http://png-4.findicons.com/files/icons/1684/ravenna/256/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Past, Present,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– HTML first mentioned – Tim Berners-Lee – HTML tags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1993 – HTML (first public version, published at IETF)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1993 – HTML 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1995 – HTML 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1995 – HTML 3 draft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1997 – HTML 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1997 – HTML 4 – ”Cougar” – CSS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1999 – HTML 4.01 (final)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2000 – XHTML draft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2001 – XHTML  (final)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2008 – HTML5 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2011 – feature 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2022 – HTML5 – final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631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Nested Tables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/>
              <a:t>Tables in Tables in Tables in Tables…</a:t>
            </a:r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29895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29895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74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/>
              <a:t>Table "cells"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/>
              <a:t>) can contain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/>
              <a:t> tables (tables within tables):</a:t>
            </a:r>
            <a:endParaRPr lang="en-US" sz="3000" dirty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7463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Nested Tables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98080"/>
            <a:ext cx="8229600" cy="569120"/>
          </a:xfrm>
        </p:spPr>
        <p:txBody>
          <a:bodyPr/>
          <a:lstStyle/>
          <a:p>
            <a:r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523394" y="89934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405695">
            <a:off x="6108009" y="4267720"/>
            <a:ext cx="2188982" cy="20375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78406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/>
              <a:t>Complex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/>
              <a:t>With Padding, Spacing and Stuff</a:t>
            </a:r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406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540652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195412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Cell Spacing and Padding </a:t>
            </a:r>
            <a:r>
              <a:rPr lang="en-US" sz="3600"/>
              <a:t>– Example (2)</a:t>
            </a:r>
            <a:endParaRPr lang="en-US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3025" y="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4798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Cell Spacing and</a:t>
            </a:r>
            <a:br>
              <a:rPr lang="en-US" dirty="0"/>
            </a:br>
            <a:r>
              <a:rPr lang="en-US" dirty="0"/>
              <a:t> Cell Padding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6007237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917">
            <a:off x="3276600" y="430043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27447463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900" y="1447800"/>
            <a:ext cx="5181600" cy="1447796"/>
          </a:xfrm>
        </p:spPr>
        <p:txBody>
          <a:bodyPr/>
          <a:lstStyle/>
          <a:p>
            <a:r>
              <a:rPr lang="en-US" dirty="0"/>
              <a:t>Row and Column </a:t>
            </a:r>
            <a:br>
              <a:rPr lang="en-US" dirty="0"/>
            </a:br>
            <a:r>
              <a:rPr lang="en-US" dirty="0"/>
              <a:t>Spans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300" y="3091980"/>
            <a:ext cx="4114800" cy="870420"/>
          </a:xfrm>
        </p:spPr>
        <p:txBody>
          <a:bodyPr/>
          <a:lstStyle/>
          <a:p>
            <a:r>
              <a:rPr lang="en-US" dirty="0"/>
              <a:t>How to Make a Two-Cells Column or Row?</a:t>
            </a:r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3884448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0827" y="1143000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4900" y="4343398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9297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34224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6858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33599"/>
            <a:ext cx="7924800" cy="569120"/>
          </a:xfrm>
        </p:spPr>
        <p:txBody>
          <a:bodyPr/>
          <a:lstStyle/>
          <a:p>
            <a:r>
              <a:rPr lang="en-US" dirty="0"/>
              <a:t>Tags, Attributes and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335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Column and Row Span – </a:t>
            </a:r>
            <a:br>
              <a:rPr lang="en-US" sz="3600" dirty="0"/>
            </a:br>
            <a:r>
              <a:rPr lang="en-US" sz="3600" dirty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24065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Column and Row Span – </a:t>
            </a:r>
            <a:br>
              <a:rPr lang="en-US" sz="3600" dirty="0"/>
            </a:br>
            <a:r>
              <a:rPr lang="en-US" sz="3600" dirty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25067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752601"/>
            <a:ext cx="3759204" cy="2362200"/>
          </a:xfrm>
        </p:spPr>
        <p:txBody>
          <a:bodyPr/>
          <a:lstStyle/>
          <a:p>
            <a:r>
              <a:rPr lang="en-US" dirty="0"/>
              <a:t>Row and</a:t>
            </a:r>
            <a:br>
              <a:rPr lang="en-US" dirty="0"/>
            </a:br>
            <a:r>
              <a:rPr lang="en-US" dirty="0"/>
              <a:t> Column</a:t>
            </a:r>
            <a:br>
              <a:rPr lang="en-US" dirty="0"/>
            </a:br>
            <a:r>
              <a:rPr lang="en-US" dirty="0"/>
              <a:t> Spans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4231481"/>
            <a:ext cx="3759204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34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924800" cy="685800"/>
          </a:xfrm>
        </p:spPr>
        <p:txBody>
          <a:bodyPr/>
          <a:lstStyle/>
          <a:p>
            <a:r>
              <a:rPr lang="en-US" dirty="0"/>
              <a:t>Semantic Structural Tags</a:t>
            </a:r>
          </a:p>
        </p:txBody>
      </p:sp>
    </p:spTree>
    <p:extLst>
      <p:ext uri="{BB962C8B-B14F-4D97-AF65-F5344CB8AC3E}">
        <p14:creationId xmlns:p14="http://schemas.microsoft.com/office/powerpoint/2010/main" val="36002972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Web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layout structure of a Web 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63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"HTML 4 and Before"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divs</a:t>
            </a:r>
            <a:r>
              <a:rPr lang="en-US" dirty="0"/>
              <a:t> with IDs</a:t>
            </a:r>
          </a:p>
          <a:p>
            <a:pPr lvl="1"/>
            <a:r>
              <a:rPr lang="en-US" dirty="0"/>
              <a:t>The IDs are needed for styling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id="header"&gt;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id="navigation"&gt;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id="sidebar"&gt;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id="content"&gt;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id="footer"&gt;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30355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95500" y="2819400"/>
            <a:ext cx="4953000" cy="685800"/>
          </a:xfrm>
        </p:spPr>
        <p:txBody>
          <a:bodyPr/>
          <a:lstStyle/>
          <a:p>
            <a:r>
              <a:rPr lang="en-US" dirty="0"/>
              <a:t>The HTML 4 Way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95500" y="3545679"/>
            <a:ext cx="49530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59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5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 5 there are semantic tags for layout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newer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725" y="2465725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71484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/>
              <a:t>Semantic Structural Tags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07770"/>
            <a:ext cx="4724400" cy="3100924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909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have the correct vision and attitude towards HTML</a:t>
            </a:r>
          </a:p>
          <a:p>
            <a:pPr lvl="1"/>
            <a:r>
              <a:rPr lang="en-US" dirty="0"/>
              <a:t>HTML is only about structure, not appearance</a:t>
            </a:r>
          </a:p>
          <a:p>
            <a:pPr lvl="1"/>
            <a:r>
              <a:rPr lang="en-US" dirty="0"/>
              <a:t>Browsers tolerate invalid HTML code and parse errors – you should not</a:t>
            </a:r>
          </a:p>
          <a:p>
            <a:pPr lvl="1"/>
            <a:r>
              <a:rPr lang="en-US" dirty="0"/>
              <a:t>Always think about semantics</a:t>
            </a:r>
          </a:p>
          <a:p>
            <a:r>
              <a:rPr lang="en-US" dirty="0"/>
              <a:t>The W3C HTML Validator is a way to validate your HTML</a:t>
            </a:r>
          </a:p>
          <a:p>
            <a:pPr lvl="1"/>
            <a:r>
              <a:rPr lang="en-US" dirty="0">
                <a:hlinkClick r:id="rId2"/>
              </a:rPr>
              <a:t>http://validator.w3.org/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Concepts in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Tags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Opening tag and closing tag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smallest piece in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Properties of the tag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Size, color, etc…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Combination of opening, closing tag and attributes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809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721577" y="6400800"/>
            <a:ext cx="3304110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3071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Assignment#1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Due Date 26-September-2022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50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/>
              <a:t>* Use headings, </a:t>
            </a:r>
            <a:r>
              <a:rPr lang="en-US" sz="2800" dirty="0" err="1"/>
              <a:t>divs</a:t>
            </a:r>
            <a:r>
              <a:rPr lang="en-US" sz="2800" dirty="0"/>
              <a:t>, paragraphs and </a:t>
            </a:r>
            <a:r>
              <a:rPr lang="en-US" sz="2800" dirty="0" err="1"/>
              <a:t>ul</a:t>
            </a:r>
            <a:endParaRPr lang="en-US" sz="2800" dirty="0"/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4" y="2291007"/>
            <a:ext cx="7986452" cy="3962743"/>
          </a:xfrm>
          <a:prstGeom prst="roundRect">
            <a:avLst>
              <a:gd name="adj" fmla="val 1433"/>
            </a:avLst>
          </a:prstGeom>
        </p:spPr>
      </p:pic>
    </p:spTree>
    <p:extLst>
      <p:ext uri="{BB962C8B-B14F-4D97-AF65-F5344CB8AC3E}">
        <p14:creationId xmlns:p14="http://schemas.microsoft.com/office/powerpoint/2010/main" val="4164161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71517" cy="35814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/>
              <a:t>Write an HTML page like</a:t>
            </a:r>
            <a:br>
              <a:rPr lang="en-US" sz="2800" dirty="0"/>
            </a:br>
            <a:r>
              <a:rPr lang="en-US" sz="2800" dirty="0"/>
              <a:t> the following:</a:t>
            </a:r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9612" y="14880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126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724400" cy="294264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2800" dirty="0"/>
              <a:t>Create an user profile Web page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profile.html</a:t>
            </a:r>
            <a:r>
              <a:rPr lang="en-US" sz="2800" dirty="0"/>
              <a:t>, friends page named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friends.html</a:t>
            </a:r>
            <a:r>
              <a:rPr lang="en-US" sz="2800" dirty="0"/>
              <a:t> and info page named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home.html</a:t>
            </a:r>
            <a:r>
              <a:rPr lang="en-US" sz="2800" dirty="0"/>
              <a:t>. Link them to one another using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&lt;a&gt; </a:t>
            </a:r>
            <a:r>
              <a:rPr lang="en-US" sz="2800" dirty="0"/>
              <a:t>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914" y="4017362"/>
            <a:ext cx="3596840" cy="253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84" y="4017362"/>
            <a:ext cx="3596839" cy="2535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14" y="1324560"/>
            <a:ext cx="3592077" cy="25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467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Tables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/>
              <a:t>Create Web Pages like the following using tables: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3633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Tables (2)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/>
              <a:t>Create a Calculator-like table. </a:t>
            </a:r>
            <a:br>
              <a:rPr lang="en-US" sz="2800" dirty="0"/>
            </a:br>
            <a:r>
              <a:rPr lang="en-US" sz="2800" dirty="0"/>
              <a:t>You should use a HTML 5 </a:t>
            </a:r>
            <a:br>
              <a:rPr lang="en-US" sz="2800" dirty="0"/>
            </a:br>
            <a:r>
              <a:rPr lang="en-US" sz="2800" dirty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Buttons for all the numbers</a:t>
            </a:r>
            <a:br>
              <a:rPr lang="en-US" sz="2600" dirty="0"/>
            </a:br>
            <a:r>
              <a:rPr lang="en-US" sz="2600" dirty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Do not make the same styles</a:t>
            </a:r>
            <a:br>
              <a:rPr lang="en-US" sz="2600" dirty="0"/>
            </a:br>
            <a:r>
              <a:rPr lang="en-US" sz="2600" dirty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1006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283</TotalTime>
  <Words>6010</Words>
  <Application>Microsoft Office PowerPoint</Application>
  <PresentationFormat>On-screen Show (4:3)</PresentationFormat>
  <Paragraphs>1147</Paragraphs>
  <Slides>96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6" baseType="lpstr">
      <vt:lpstr>Arial</vt:lpstr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 theme</vt:lpstr>
      <vt:lpstr>Web Technologies</vt:lpstr>
      <vt:lpstr>HTML 5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First HTML Page</vt:lpstr>
      <vt:lpstr>First HTML Page: Tags</vt:lpstr>
      <vt:lpstr>First HTML Page: Header</vt:lpstr>
      <vt:lpstr>First HTML Page: Body</vt:lpstr>
      <vt:lpstr>Head Element</vt:lpstr>
      <vt:lpstr>Body Element and Doctype</vt:lpstr>
      <vt:lpstr>Some Simple Tags – Example</vt:lpstr>
      <vt:lpstr>Some Simple Tags – Example (2)</vt:lpstr>
      <vt:lpstr>Some HTML Tags</vt:lpstr>
      <vt:lpstr>Tags Attributes</vt:lpstr>
      <vt:lpstr>Headings and Paragraphs</vt:lpstr>
      <vt:lpstr>Headings and Paragraphs – Example </vt:lpstr>
      <vt:lpstr>Headings and Paragraphs – Example (2)</vt:lpstr>
      <vt:lpstr>Headings and Paragraphs</vt:lpstr>
      <vt:lpstr>Introduction to HTML</vt:lpstr>
      <vt:lpstr>The &lt;!DOCTYPE&gt; Declaration</vt:lpstr>
      <vt:lpstr>HTML Structure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Using Scripts</vt:lpstr>
      <vt:lpstr>&lt;head&gt; Section: &lt;style&gt;</vt:lpstr>
      <vt:lpstr>Embedding CSS Styles</vt:lpstr>
      <vt:lpstr>Comments: &lt;!-- --&gt; Tag</vt:lpstr>
      <vt:lpstr>&lt;body&gt; Section: Introduction</vt:lpstr>
      <vt:lpstr>&lt;body&gt; Section: Attributes</vt:lpstr>
      <vt:lpstr>Text Styling without CSS</vt:lpstr>
      <vt:lpstr>HTML Common Elements</vt:lpstr>
      <vt:lpstr>Text Formatting</vt:lpstr>
      <vt:lpstr>Some Simple Tags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Tables</vt:lpstr>
      <vt:lpstr>Complete HTML Tables</vt:lpstr>
      <vt:lpstr>Complete HTML Table: Example</vt:lpstr>
      <vt:lpstr>Complete HTML Table: Example (2)</vt:lpstr>
      <vt:lpstr>Complete HTML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 Column  Spans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Remember</vt:lpstr>
      <vt:lpstr>HTML 5</vt:lpstr>
      <vt:lpstr>Lab Assignment#1</vt:lpstr>
      <vt:lpstr>Exercises</vt:lpstr>
      <vt:lpstr>Exercises (2)</vt:lpstr>
      <vt:lpstr>Exercises (3)</vt:lpstr>
      <vt:lpstr>Exercises – Tables</vt:lpstr>
      <vt:lpstr>Exercises – Tables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Doncho Minkov</dc:creator>
  <cp:lastModifiedBy>muaaz</cp:lastModifiedBy>
  <cp:revision>35</cp:revision>
  <dcterms:created xsi:type="dcterms:W3CDTF">2014-03-13T07:54:00Z</dcterms:created>
  <dcterms:modified xsi:type="dcterms:W3CDTF">2023-04-06T06:42:43Z</dcterms:modified>
</cp:coreProperties>
</file>