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78" r:id="rId2"/>
  </p:sldMasterIdLst>
  <p:notesMasterIdLst>
    <p:notesMasterId r:id="rId47"/>
  </p:notesMasterIdLst>
  <p:handoutMasterIdLst>
    <p:handoutMasterId r:id="rId48"/>
  </p:handoutMasterIdLst>
  <p:sldIdLst>
    <p:sldId id="487" r:id="rId3"/>
    <p:sldId id="490" r:id="rId4"/>
    <p:sldId id="491" r:id="rId5"/>
    <p:sldId id="543" r:id="rId6"/>
    <p:sldId id="561" r:id="rId7"/>
    <p:sldId id="493" r:id="rId8"/>
    <p:sldId id="518" r:id="rId9"/>
    <p:sldId id="519" r:id="rId10"/>
    <p:sldId id="562" r:id="rId11"/>
    <p:sldId id="563" r:id="rId12"/>
    <p:sldId id="564" r:id="rId13"/>
    <p:sldId id="539" r:id="rId14"/>
    <p:sldId id="540" r:id="rId15"/>
    <p:sldId id="538" r:id="rId16"/>
    <p:sldId id="541" r:id="rId17"/>
    <p:sldId id="522" r:id="rId18"/>
    <p:sldId id="523" r:id="rId19"/>
    <p:sldId id="536" r:id="rId20"/>
    <p:sldId id="525" r:id="rId21"/>
    <p:sldId id="558" r:id="rId22"/>
    <p:sldId id="526" r:id="rId23"/>
    <p:sldId id="527" r:id="rId24"/>
    <p:sldId id="559" r:id="rId25"/>
    <p:sldId id="560" r:id="rId26"/>
    <p:sldId id="529" r:id="rId27"/>
    <p:sldId id="530" r:id="rId28"/>
    <p:sldId id="532" r:id="rId29"/>
    <p:sldId id="544" r:id="rId30"/>
    <p:sldId id="533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42" r:id="rId45"/>
    <p:sldId id="517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8510" autoAdjust="0"/>
  </p:normalViewPr>
  <p:slideViewPr>
    <p:cSldViewPr>
      <p:cViewPr varScale="1">
        <p:scale>
          <a:sx n="66" d="100"/>
          <a:sy n="66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701DB-C01D-4BB6-BC9C-7F1DF64208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75250-5F76-4633-B915-E12061453B40}">
      <dgm:prSet/>
      <dgm:spPr/>
      <dgm:t>
        <a:bodyPr/>
        <a:lstStyle/>
        <a:p>
          <a:pPr rtl="0"/>
          <a:r>
            <a:rPr lang="en-US" b="1" dirty="0" smtClean="0"/>
            <a:t>Web application development</a:t>
          </a:r>
          <a:endParaRPr lang="en-US" dirty="0"/>
        </a:p>
      </dgm:t>
    </dgm:pt>
    <dgm:pt modelId="{8A6239AB-39F1-4B81-8B0E-B8DE3245C0F0}" type="parTrans" cxnId="{34022C77-59E1-4A02-B442-47424A6BF520}">
      <dgm:prSet/>
      <dgm:spPr/>
      <dgm:t>
        <a:bodyPr/>
        <a:lstStyle/>
        <a:p>
          <a:endParaRPr lang="en-US"/>
        </a:p>
      </dgm:t>
    </dgm:pt>
    <dgm:pt modelId="{4AC6C63F-694F-4D07-9308-197C9E600E65}" type="sibTrans" cxnId="{34022C77-59E1-4A02-B442-47424A6BF520}">
      <dgm:prSet/>
      <dgm:spPr/>
      <dgm:t>
        <a:bodyPr/>
        <a:lstStyle/>
        <a:p>
          <a:endParaRPr lang="en-US"/>
        </a:p>
      </dgm:t>
    </dgm:pt>
    <dgm:pt modelId="{48973143-5BE5-485F-92C3-021E372AE0CB}" type="pres">
      <dgm:prSet presAssocID="{C44701DB-C01D-4BB6-BC9C-7F1DF64208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101F6-B5AC-49C9-B0BE-0EE0231DD2AA}" type="pres">
      <dgm:prSet presAssocID="{D1775250-5F76-4633-B915-E12061453B40}" presName="parentText" presStyleLbl="node1" presStyleIdx="0" presStyleCnt="1" custScaleY="105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22C77-59E1-4A02-B442-47424A6BF520}" srcId="{C44701DB-C01D-4BB6-BC9C-7F1DF642089F}" destId="{D1775250-5F76-4633-B915-E12061453B40}" srcOrd="0" destOrd="0" parTransId="{8A6239AB-39F1-4B81-8B0E-B8DE3245C0F0}" sibTransId="{4AC6C63F-694F-4D07-9308-197C9E600E65}"/>
    <dgm:cxn modelId="{39566226-C6F8-4C38-B745-14CC0CB86E38}" type="presOf" srcId="{D1775250-5F76-4633-B915-E12061453B40}" destId="{11A101F6-B5AC-49C9-B0BE-0EE0231DD2AA}" srcOrd="0" destOrd="0" presId="urn:microsoft.com/office/officeart/2005/8/layout/vList2"/>
    <dgm:cxn modelId="{E3732572-B649-4F1F-B067-3EB2945BE4AF}" type="presOf" srcId="{C44701DB-C01D-4BB6-BC9C-7F1DF642089F}" destId="{48973143-5BE5-485F-92C3-021E372AE0CB}" srcOrd="0" destOrd="0" presId="urn:microsoft.com/office/officeart/2005/8/layout/vList2"/>
    <dgm:cxn modelId="{7CFFDFD8-7050-400E-8E75-8DEE8D7C5635}" type="presParOf" srcId="{48973143-5BE5-485F-92C3-021E372AE0CB}" destId="{11A101F6-B5AC-49C9-B0BE-0EE0231DD2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101F6-B5AC-49C9-B0BE-0EE0231DD2AA}">
      <dsp:nvSpPr>
        <dsp:cNvPr id="0" name=""/>
        <dsp:cNvSpPr/>
      </dsp:nvSpPr>
      <dsp:spPr>
        <a:xfrm>
          <a:off x="0" y="12698"/>
          <a:ext cx="8915400" cy="812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Web application development</a:t>
          </a:r>
          <a:endParaRPr lang="en-US" sz="3200" kern="1200" dirty="0"/>
        </a:p>
      </dsp:txBody>
      <dsp:txXfrm>
        <a:off x="39678" y="52376"/>
        <a:ext cx="8836044" cy="733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5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Ebay</a:t>
            </a:r>
          </a:p>
          <a:p>
            <a:r>
              <a:rPr lang="en-US" smtClean="0"/>
              <a:t>Amazon</a:t>
            </a:r>
          </a:p>
          <a:p>
            <a:r>
              <a:rPr lang="en-US" smtClean="0"/>
              <a:t>Paypal</a:t>
            </a:r>
          </a:p>
          <a:p>
            <a:r>
              <a:rPr lang="en-US" smtClean="0"/>
              <a:t>Scrkil</a:t>
            </a:r>
          </a:p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0C1079-6025-4C3F-AC01-9F60A442925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817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B6EAA-25E0-4C1A-B6ED-1CC812A60564}" type="slidenum">
              <a:rPr lang="en-US"/>
              <a:pPr/>
              <a:t>14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portals have “something for everyone” and appeal to a wide range of interests.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Yahoo UK are prime examples, giving the user a convenient gateway to access popular email, news, weather and other information that might be valuable.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offer their users gateways to the web with convenient links to breaking news, social media, sports, horoscopes, etc. They are a bit like opening the Sunday newspaper, where you get a choice of many interesting topics to sit and browse at will.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Ubiquitous web applications (UWA) are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type of web applications which are accessed in various contexts, i.e. through different devices, by users with various interests, at anytime from anyplace around the globe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3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Content:</a:t>
            </a:r>
          </a:p>
          <a:p>
            <a:pPr>
              <a:defRPr/>
            </a:pPr>
            <a:r>
              <a:rPr lang="en-US" dirty="0" smtClean="0"/>
              <a:t>special requirements on usability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Content is in part also generated and updated dynamically; e.g. the</a:t>
            </a:r>
          </a:p>
          <a:p>
            <a:pPr>
              <a:defRPr/>
            </a:pPr>
            <a:r>
              <a:rPr lang="en-US" dirty="0" smtClean="0"/>
              <a:t>number of available rooms in a tourism information system. Furthermore, the Web serves</a:t>
            </a:r>
          </a:p>
          <a:p>
            <a:pPr>
              <a:defRPr/>
            </a:pPr>
            <a:r>
              <a:rPr lang="en-US" dirty="0" smtClean="0"/>
              <a:t>as an infrastructure for the transmission of multimedia content, e.g. in video conferences</a:t>
            </a:r>
          </a:p>
          <a:p>
            <a:pPr>
              <a:defRPr/>
            </a:pPr>
            <a:r>
              <a:rPr lang="en-US" dirty="0" smtClean="0"/>
              <a:t>or Real Audio applications.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quality metrics regarding its being up to date, exact, consistent and reliable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Navigation:</a:t>
            </a:r>
          </a:p>
          <a:p>
            <a:pPr>
              <a:defRPr/>
            </a:pPr>
            <a:r>
              <a:rPr lang="en-US" dirty="0" smtClean="0"/>
              <a:t>Hypertexts imply stereotypes of relatively systematic reading, and in this,</a:t>
            </a:r>
          </a:p>
          <a:p>
            <a:pPr>
              <a:defRPr/>
            </a:pPr>
            <a:r>
              <a:rPr lang="en-US" dirty="0" smtClean="0"/>
              <a:t>Web applications differ fundamentally from traditional software applications. We can</a:t>
            </a:r>
          </a:p>
          <a:p>
            <a:pPr>
              <a:defRPr/>
            </a:pPr>
            <a:r>
              <a:rPr lang="en-US" dirty="0" smtClean="0"/>
              <a:t>distinguish among others between </a:t>
            </a:r>
            <a:r>
              <a:rPr lang="en-US" i="1" dirty="0" smtClean="0"/>
              <a:t>browsing, e.g. in online shopping applications, queries,</a:t>
            </a:r>
          </a:p>
          <a:p>
            <a:pPr>
              <a:defRPr/>
            </a:pPr>
            <a:r>
              <a:rPr lang="en-US" dirty="0" smtClean="0"/>
              <a:t>e.g. in virtual exhibitions, and </a:t>
            </a:r>
            <a:r>
              <a:rPr lang="en-US" i="1" dirty="0" smtClean="0"/>
              <a:t>guided tours, e.g. in e-learning applications.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Disorientation is the tendency to lose one’s bearings in a non-linear document. Cognitive</a:t>
            </a:r>
          </a:p>
          <a:p>
            <a:pPr>
              <a:defRPr/>
            </a:pPr>
            <a:r>
              <a:rPr lang="en-US" dirty="0" smtClean="0"/>
              <a:t>overload is caused by the additional concentration required to keep in mind several paths or</a:t>
            </a:r>
          </a:p>
          <a:p>
            <a:pPr>
              <a:defRPr/>
            </a:pPr>
            <a:r>
              <a:rPr lang="en-US" dirty="0" smtClean="0"/>
              <a:t>tasks simultaneously.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UI:</a:t>
            </a:r>
          </a:p>
          <a:p>
            <a:pPr>
              <a:defRPr/>
            </a:pPr>
            <a:r>
              <a:rPr lang="en-US" dirty="0" smtClean="0"/>
              <a:t>Besides aesthetics, it is essential that Web applications are </a:t>
            </a:r>
            <a:r>
              <a:rPr lang="en-US" dirty="0" err="1" smtClean="0"/>
              <a:t>selfexplanatory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smtClean="0"/>
              <a:t>i.e. it should be possible to use </a:t>
            </a:r>
            <a:r>
              <a:rPr lang="en-US" dirty="0" err="1" smtClean="0"/>
              <a:t>aWeb</a:t>
            </a:r>
            <a:r>
              <a:rPr lang="en-US" dirty="0" smtClean="0"/>
              <a:t> application without documentation.</a:t>
            </a:r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33600"/>
            <a:ext cx="381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133600"/>
            <a:ext cx="3810000" cy="42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F3C63D-D9B0-4D14-B2B7-4710FF1E5DE4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99213"/>
            <a:ext cx="3048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D046CE-C340-4AD6-A849-9FB44CC2C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9C866D-7851-4F7C-AEF5-D809A22F8051}" type="datetimeFigureOut">
              <a:rPr lang="el-GR" smtClean="0"/>
              <a:t>21/2/2023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526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8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7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3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2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9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27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66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5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5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21/2/2023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2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01" r:id="rId7"/>
    <p:sldLayoutId id="2147483703" r:id="rId8"/>
    <p:sldLayoutId id="2147483702" r:id="rId9"/>
    <p:sldLayoutId id="2147483777" r:id="rId10"/>
    <p:sldLayoutId id="21474837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C9C866D-7851-4F7C-AEF5-D809A22F8051}" type="datetimeFigureOut">
              <a:rPr lang="el-G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21/2/2023</a:t>
            </a:fld>
            <a:endParaRPr lang="el-G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l-G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E929D89-AFE0-42DC-B565-23135FA47DA9}" type="slidenum">
              <a:rPr lang="el-G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32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.xml"/><Relationship Id="rId1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 anchor="ctr"/>
          <a:lstStyle/>
          <a:p>
            <a:pPr eaLnBrk="1" hangingPunct="1"/>
            <a:r>
              <a:rPr lang="en-US" sz="6600" dirty="0" smtClean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4800" dirty="0" smtClean="0">
                <a:solidFill>
                  <a:srgbClr val="FFFF00"/>
                </a:solidFill>
              </a:rPr>
              <a:t>Lecture 1</a:t>
            </a:r>
            <a:endParaRPr lang="en-US" sz="44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315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Quality Deficiencies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/>
              <a:t>document-centered view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web applications seen as editorial activity: </a:t>
            </a:r>
            <a:r>
              <a:rPr lang="en-US" dirty="0" smtClean="0"/>
              <a:t>“ </a:t>
            </a:r>
            <a:r>
              <a:rPr lang="en-US" dirty="0"/>
              <a:t>(textual) web pages, links and use of graphics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misconception that web applications are </a:t>
            </a:r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due </a:t>
            </a:r>
            <a:r>
              <a:rPr lang="en-US" dirty="0"/>
              <a:t>to availability of tools like HTML-editors and form </a:t>
            </a:r>
            <a:r>
              <a:rPr lang="en-US" dirty="0" smtClean="0"/>
              <a:t>generators</a:t>
            </a:r>
            <a:endParaRPr lang="en-US" dirty="0"/>
          </a:p>
          <a:p>
            <a:r>
              <a:rPr lang="en-US" dirty="0"/>
              <a:t>no use of know-how of relevant disciplines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use of software engineering know-how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use of hypermedia or HCI (Human Computer </a:t>
            </a:r>
            <a:r>
              <a:rPr lang="en-US" dirty="0" smtClean="0"/>
              <a:t>Interaction</a:t>
            </a:r>
            <a:r>
              <a:rPr lang="en-US" dirty="0"/>
              <a:t>) know-how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3475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3888" y="381000"/>
            <a:ext cx="7886700" cy="285273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Web Crisis</a:t>
            </a:r>
            <a:endParaRPr lang="el-GR" sz="600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23888" y="4299348"/>
            <a:ext cx="7886700" cy="1414870"/>
          </a:xfrm>
        </p:spPr>
        <p:txBody>
          <a:bodyPr>
            <a:normAutofit/>
          </a:bodyPr>
          <a:lstStyle/>
          <a:p>
            <a:r>
              <a:rPr lang="en-US" dirty="0"/>
              <a:t>• comparable to software crisis at the end of the 60’ies</a:t>
            </a:r>
          </a:p>
          <a:p>
            <a:r>
              <a:rPr lang="en-US" dirty="0"/>
              <a:t>• lead to origin of “software engineering” </a:t>
            </a:r>
            <a:r>
              <a:rPr lang="en-US" dirty="0" smtClean="0"/>
              <a:t>discipline</a:t>
            </a:r>
          </a:p>
          <a:p>
            <a:endParaRPr lang="en-US" dirty="0"/>
          </a:p>
          <a:p>
            <a:r>
              <a:rPr lang="en-US" dirty="0"/>
              <a:t>• “web engineering” is needed!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316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1143000"/>
          </a:xfrm>
        </p:spPr>
        <p:txBody>
          <a:bodyPr/>
          <a:lstStyle/>
          <a:p>
            <a:pPr eaLnBrk="1" hangingPunct="1"/>
            <a:r>
              <a:rPr lang="en-US" b="0" dirty="0"/>
              <a:t>W</a:t>
            </a:r>
            <a:r>
              <a:rPr lang="en-US" b="0" dirty="0" smtClean="0"/>
              <a:t>eb terminologies</a:t>
            </a:r>
            <a:endParaRPr lang="en-US" b="0" dirty="0" smtClean="0"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5"/>
            <a:ext cx="8229600" cy="4954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Web client- machine that initiates internet request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Web server – machine that services internet request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imes New Roman" panose="02020603050405020304" pitchFamily="18" charset="0"/>
              </a:rPr>
              <a:t>Browser - software at the client side to interact with web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Intranet – an internal network of computers confined to a single place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Extranet – when two or more intranets are connected with each other, they form an Extranet – e.g, Virtual Private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Internet – a global network of networks</a:t>
            </a:r>
          </a:p>
        </p:txBody>
      </p:sp>
    </p:spTree>
    <p:extLst>
      <p:ext uri="{BB962C8B-B14F-4D97-AF65-F5344CB8AC3E}">
        <p14:creationId xmlns:p14="http://schemas.microsoft.com/office/powerpoint/2010/main" val="3469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</a:t>
            </a:r>
            <a:r>
              <a:rPr lang="en-US" b="0" dirty="0" smtClean="0"/>
              <a:t>eb </a:t>
            </a:r>
            <a:r>
              <a:rPr lang="en-US" b="0" dirty="0" err="1" smtClean="0"/>
              <a:t>teminologies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598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18566"/>
              </p:ext>
            </p:extLst>
          </p:nvPr>
        </p:nvGraphicFramePr>
        <p:xfrm>
          <a:off x="3733800" y="2286000"/>
          <a:ext cx="22225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Clip" r:id="rId4" imgW="2223821" imgH="1490472" progId="">
                  <p:embed/>
                </p:oleObj>
              </mc:Choice>
              <mc:Fallback>
                <p:oleObj name="Clip" r:id="rId4" imgW="2223821" imgH="149047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2222500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0608181"/>
              </p:ext>
            </p:extLst>
          </p:nvPr>
        </p:nvGraphicFramePr>
        <p:xfrm>
          <a:off x="76200" y="152400"/>
          <a:ext cx="8915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5956" name="Object 4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823256271"/>
              </p:ext>
            </p:extLst>
          </p:nvPr>
        </p:nvGraphicFramePr>
        <p:xfrm>
          <a:off x="1066800" y="2403475"/>
          <a:ext cx="152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Microsoft ClipArt Gallery" r:id="rId11" imgW="3938588" imgH="3421063" progId="">
                  <p:embed/>
                </p:oleObj>
              </mc:Choice>
              <mc:Fallback>
                <p:oleObj name="Microsoft ClipArt Gallery" r:id="rId11" imgW="3938588" imgH="3421063" progId="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03475"/>
                        <a:ext cx="1524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264637"/>
              </p:ext>
            </p:extLst>
          </p:nvPr>
        </p:nvGraphicFramePr>
        <p:xfrm>
          <a:off x="6858000" y="2133600"/>
          <a:ext cx="1295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Microsoft ClipArt Gallery" r:id="rId13" imgW="1927225" imgH="3382963" progId="">
                  <p:embed/>
                </p:oleObj>
              </mc:Choice>
              <mc:Fallback>
                <p:oleObj name="Microsoft ClipArt Gallery" r:id="rId13" imgW="1927225" imgH="3382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133600"/>
                        <a:ext cx="1295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244725" y="4454525"/>
            <a:ext cx="4079875" cy="162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2. Browser </a:t>
            </a:r>
            <a:r>
              <a:rPr lang="en-US" dirty="0">
                <a:latin typeface="Arial" pitchFamily="34" charset="0"/>
              </a:rPr>
              <a:t>interprets user’s </a:t>
            </a:r>
          </a:p>
          <a:p>
            <a:r>
              <a:rPr lang="en-US" dirty="0">
                <a:latin typeface="Arial" pitchFamily="34" charset="0"/>
              </a:rPr>
              <a:t>selection and makes request from appropriate server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6477000" y="3784600"/>
            <a:ext cx="2667000" cy="162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3. Server </a:t>
            </a:r>
            <a:r>
              <a:rPr lang="en-US" dirty="0">
                <a:latin typeface="Arial" pitchFamily="34" charset="0"/>
              </a:rPr>
              <a:t>accepts </a:t>
            </a:r>
          </a:p>
          <a:p>
            <a:r>
              <a:rPr lang="en-US" dirty="0">
                <a:latin typeface="Arial" pitchFamily="34" charset="0"/>
              </a:rPr>
              <a:t>and processes </a:t>
            </a:r>
          </a:p>
          <a:p>
            <a:r>
              <a:rPr lang="en-US" dirty="0">
                <a:latin typeface="Arial" pitchFamily="34" charset="0"/>
              </a:rPr>
              <a:t>request from </a:t>
            </a:r>
          </a:p>
          <a:p>
            <a:r>
              <a:rPr lang="en-US" dirty="0">
                <a:latin typeface="Arial" pitchFamily="34" charset="0"/>
              </a:rPr>
              <a:t>browser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419600" y="1219200"/>
            <a:ext cx="472440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itchFamily="34" charset="0"/>
              </a:rPr>
              <a:t>4.</a:t>
            </a:r>
            <a:r>
              <a:rPr lang="en-US" dirty="0">
                <a:latin typeface="Arial" pitchFamily="34" charset="0"/>
              </a:rPr>
              <a:t> Server sends requested files to browser to be interpreted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228600" y="3886200"/>
            <a:ext cx="3276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" pitchFamily="34" charset="0"/>
              </a:rPr>
              <a:t>1.</a:t>
            </a:r>
            <a:r>
              <a:rPr lang="en-US">
                <a:latin typeface="Arial" pitchFamily="34" charset="0"/>
              </a:rPr>
              <a:t> User sends request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1143000" y="1295400"/>
            <a:ext cx="28194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5. User </a:t>
            </a:r>
            <a:r>
              <a:rPr lang="en-US" dirty="0">
                <a:latin typeface="Arial" pitchFamily="34" charset="0"/>
              </a:rPr>
              <a:t>receives file displayed by the browser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898900" y="2782670"/>
            <a:ext cx="1397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aramond" pitchFamily="18" charset="0"/>
              </a:rPr>
              <a:t>Browser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019800" y="308927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flipH="1">
            <a:off x="5486400" y="2327275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2743200" y="3089275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 flipH="1">
            <a:off x="3048000" y="23622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79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  <p:bldP spid="125959" grpId="0" autoUpdateAnimBg="0"/>
      <p:bldP spid="125960" grpId="0" autoUpdateAnimBg="0"/>
      <p:bldP spid="125961" grpId="0" autoUpdateAnimBg="0"/>
      <p:bldP spid="125962" grpId="0" autoUpdateAnimBg="0"/>
      <p:bldP spid="125963" grpId="0" autoUpdateAnimBg="0"/>
      <p:bldP spid="125964" grpId="0" animBg="1"/>
      <p:bldP spid="125965" grpId="0" animBg="1"/>
      <p:bldP spid="125966" grpId="0" animBg="1"/>
      <p:bldP spid="1259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for Web Engineering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Application development on the Web remains largely </a:t>
            </a:r>
            <a:r>
              <a:rPr lang="en-US" i="1" dirty="0"/>
              <a:t>ad hoc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Spontaneous, one-time 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experience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Little or no documentation for code/design</a:t>
            </a:r>
          </a:p>
          <a:p>
            <a:pPr>
              <a:lnSpc>
                <a:spcPct val="90000"/>
              </a:lnSpc>
            </a:pPr>
            <a:r>
              <a:rPr lang="en-US" dirty="0"/>
              <a:t>Short-term savings lead to long-term problems in operation, maintenance, usability, etc.</a:t>
            </a:r>
          </a:p>
          <a:p>
            <a:pPr>
              <a:lnSpc>
                <a:spcPct val="90000"/>
              </a:lnSpc>
            </a:pPr>
            <a:r>
              <a:rPr lang="en-US" dirty="0"/>
              <a:t>Because Web apps are so interdependent, the problem is compounded.</a:t>
            </a:r>
          </a:p>
        </p:txBody>
      </p:sp>
    </p:spTree>
    <p:extLst>
      <p:ext uri="{BB962C8B-B14F-4D97-AF65-F5344CB8AC3E}">
        <p14:creationId xmlns:p14="http://schemas.microsoft.com/office/powerpoint/2010/main" val="305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Case for Web Engineering (cont.)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Root Causes of poor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Development as an </a:t>
            </a:r>
            <a:r>
              <a:rPr lang="en-US" dirty="0" smtClean="0"/>
              <a:t>authoring activity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Development is “easy”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Techniques that </a:t>
            </a:r>
            <a:r>
              <a:rPr lang="en-US" i="1" dirty="0"/>
              <a:t>should not</a:t>
            </a:r>
            <a:r>
              <a:rPr lang="en-US" dirty="0"/>
              <a:t> be used are</a:t>
            </a:r>
            <a:r>
              <a:rPr lang="en-US" i="1" dirty="0"/>
              <a:t> </a:t>
            </a:r>
            <a:r>
              <a:rPr lang="en-US" dirty="0"/>
              <a:t>misapplied.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Techniques that </a:t>
            </a:r>
            <a:r>
              <a:rPr lang="en-US" i="1" dirty="0"/>
              <a:t>should</a:t>
            </a:r>
            <a:r>
              <a:rPr lang="en-US" dirty="0"/>
              <a:t> be used are </a:t>
            </a:r>
            <a:r>
              <a:rPr lang="en-US" i="1" dirty="0"/>
              <a:t>not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Particularly alarming given…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 projects are now Web-based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“mission-critical” apps moving to the Web</a:t>
            </a:r>
          </a:p>
        </p:txBody>
      </p:sp>
    </p:spTree>
    <p:extLst>
      <p:ext uri="{BB962C8B-B14F-4D97-AF65-F5344CB8AC3E}">
        <p14:creationId xmlns:p14="http://schemas.microsoft.com/office/powerpoint/2010/main" val="4542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Case for Web Engineering (cont.)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Top project pitfalls (Cutter, 2000)</a:t>
            </a:r>
          </a:p>
          <a:p>
            <a:pPr lvl="1"/>
            <a:r>
              <a:rPr lang="en-US" sz="2000" dirty="0"/>
              <a:t>84% - Failure to meet business objectives</a:t>
            </a:r>
          </a:p>
          <a:p>
            <a:pPr lvl="1"/>
            <a:r>
              <a:rPr lang="en-US" sz="2000" dirty="0"/>
              <a:t>79% - Project schedule delays</a:t>
            </a:r>
          </a:p>
          <a:p>
            <a:pPr lvl="1"/>
            <a:r>
              <a:rPr lang="en-US" sz="2000" dirty="0"/>
              <a:t>63% - Budget overrun</a:t>
            </a:r>
          </a:p>
          <a:p>
            <a:pPr lvl="1"/>
            <a:r>
              <a:rPr lang="en-US" sz="2000" dirty="0"/>
              <a:t>53% - Lack of functionality</a:t>
            </a:r>
          </a:p>
          <a:p>
            <a:r>
              <a:rPr lang="en-US" sz="2400" dirty="0"/>
              <a:t>Web Engineering’s solution:</a:t>
            </a:r>
          </a:p>
          <a:p>
            <a:pPr lvl="1"/>
            <a:r>
              <a:rPr lang="en-US" sz="2000" dirty="0"/>
              <a:t>Clearly defined goals &amp; objectives</a:t>
            </a:r>
          </a:p>
          <a:p>
            <a:pPr lvl="1"/>
            <a:r>
              <a:rPr lang="en-US" sz="2000" dirty="0"/>
              <a:t>Systematic, phased development</a:t>
            </a:r>
          </a:p>
          <a:p>
            <a:pPr lvl="1"/>
            <a:r>
              <a:rPr lang="en-US" sz="2000" dirty="0"/>
              <a:t>Careful planning</a:t>
            </a:r>
          </a:p>
          <a:p>
            <a:pPr lvl="1"/>
            <a:r>
              <a:rPr lang="en-US" sz="2000" dirty="0"/>
              <a:t>Iterative &amp; continuous auditing of the entire process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8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Web Applications</a:t>
            </a:r>
          </a:p>
        </p:txBody>
      </p:sp>
      <p:grpSp>
        <p:nvGrpSpPr>
          <p:cNvPr id="16" name="Content Placeholder 31"/>
          <p:cNvGrpSpPr>
            <a:grpSpLocks noGrp="1"/>
          </p:cNvGrpSpPr>
          <p:nvPr/>
        </p:nvGrpSpPr>
        <p:grpSpPr bwMode="auto">
          <a:xfrm>
            <a:off x="790575" y="1462088"/>
            <a:ext cx="7553325" cy="4249737"/>
            <a:chOff x="457200" y="1600200"/>
            <a:chExt cx="8153400" cy="5105400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143000" y="1676400"/>
              <a:ext cx="0" cy="441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1143000" y="6096000"/>
              <a:ext cx="7315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1295400" y="5159375"/>
              <a:ext cx="1447800" cy="7842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Doc-Centric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828800" y="4419600"/>
              <a:ext cx="1447800" cy="784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Interactive</a:t>
              </a: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2590800" y="3810000"/>
              <a:ext cx="1447800" cy="784225"/>
            </a:xfrm>
            <a:prstGeom prst="ellipse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Transactional</a:t>
              </a: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505200" y="3352800"/>
              <a:ext cx="1447800" cy="784225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Workflow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Based</a:t>
              </a: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5943600" y="2514600"/>
              <a:ext cx="1447800" cy="784225"/>
            </a:xfrm>
            <a:prstGeom prst="ellipse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 Social Web</a:t>
              </a: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4419600" y="2667000"/>
              <a:ext cx="1447800" cy="784225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Collaborative</a:t>
              </a: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5410200" y="1600200"/>
              <a:ext cx="1447800" cy="784225"/>
            </a:xfrm>
            <a:prstGeom prst="ellipse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tx2"/>
                  </a:solidFill>
                </a:rPr>
                <a:t>Ubiquitous</a:t>
              </a: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5562600" y="3810000"/>
              <a:ext cx="1447800" cy="784225"/>
            </a:xfrm>
            <a:prstGeom prst="ellipse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Portal</a:t>
              </a:r>
            </a:p>
            <a:p>
              <a:pPr algn="ctr"/>
              <a:r>
                <a:rPr lang="en-US" sz="1800" b="1">
                  <a:solidFill>
                    <a:schemeClr val="bg2"/>
                  </a:solidFill>
                </a:rPr>
                <a:t>Oriented</a:t>
              </a: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7162800" y="1828800"/>
              <a:ext cx="1447800" cy="784225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tx2"/>
                  </a:solidFill>
                </a:rPr>
                <a:t>Semantic</a:t>
              </a:r>
            </a:p>
            <a:p>
              <a:pPr algn="ctr"/>
              <a:r>
                <a:rPr lang="en-US" sz="1800" b="1">
                  <a:solidFill>
                    <a:schemeClr val="tx2"/>
                  </a:solidFill>
                </a:rPr>
                <a:t>Web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276600" y="6248400"/>
              <a:ext cx="2951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r>
                <a:rPr lang="en-US" b="1"/>
                <a:t>Development History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 rot="-5400000">
              <a:off x="-159544" y="3593307"/>
              <a:ext cx="1690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64" charset="-128"/>
                </a:defRPr>
              </a:lvl9pPr>
            </a:lstStyle>
            <a:p>
              <a:r>
                <a:rPr lang="en-US" b="1"/>
                <a:t>Complexity</a:t>
              </a:r>
            </a:p>
          </p:txBody>
        </p:sp>
      </p:grpSp>
      <p:sp>
        <p:nvSpPr>
          <p:cNvPr id="30" name="Slide Number Placeholder 47"/>
          <p:cNvSpPr>
            <a:spLocks noGrp="1"/>
          </p:cNvSpPr>
          <p:nvPr>
            <p:ph type="sldNum" sz="quarter" idx="10"/>
          </p:nvPr>
        </p:nvSpPr>
        <p:spPr bwMode="auto">
          <a:xfrm>
            <a:off x="8072438" y="6072188"/>
            <a:ext cx="341312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9pPr>
          </a:lstStyle>
          <a:p>
            <a:fld id="{4405F303-C36B-4A02-A21E-93C2FAC711B7}" type="slidenum">
              <a:rPr lang="en-US" sz="1000">
                <a:solidFill>
                  <a:schemeClr val="bg1"/>
                </a:solidFill>
              </a:rPr>
              <a:pPr/>
              <a:t>18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Document-Centric Web sites</a:t>
            </a:r>
          </a:p>
        </p:txBody>
      </p:sp>
      <p:sp>
        <p:nvSpPr>
          <p:cNvPr id="769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Precursors to Web applications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Static </a:t>
            </a:r>
            <a:r>
              <a:rPr lang="en-US" sz="2400" dirty="0"/>
              <a:t>HTML documents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Manual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Simple, stable, short response times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management costs for frequent updates &amp; large collections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More prone to inconsistent/redundant info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static home pages</a:t>
            </a:r>
          </a:p>
        </p:txBody>
      </p:sp>
    </p:spTree>
    <p:extLst>
      <p:ext uri="{BB962C8B-B14F-4D97-AF65-F5344CB8AC3E}">
        <p14:creationId xmlns:p14="http://schemas.microsoft.com/office/powerpoint/2010/main" val="4148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 and Websites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  <a:p>
            <a:pPr lvl="1"/>
            <a:r>
              <a:rPr lang="en-US" dirty="0" smtClean="0"/>
              <a:t>1) </a:t>
            </a:r>
            <a:r>
              <a:rPr lang="en-GB" dirty="0"/>
              <a:t>Web </a:t>
            </a:r>
            <a:r>
              <a:rPr lang="en-GB" dirty="0" smtClean="0"/>
              <a:t>Engineering The </a:t>
            </a:r>
            <a:r>
              <a:rPr lang="en-GB" dirty="0"/>
              <a:t>Discipline of Systematic </a:t>
            </a:r>
            <a:r>
              <a:rPr lang="en-GB" dirty="0" smtClean="0"/>
              <a:t>Development of </a:t>
            </a:r>
            <a:r>
              <a:rPr lang="en-GB" dirty="0"/>
              <a:t>Web Applications</a:t>
            </a:r>
            <a:endParaRPr lang="en-US" dirty="0" smtClean="0"/>
          </a:p>
          <a:p>
            <a:pPr lvl="1"/>
            <a:r>
              <a:rPr lang="en-US" dirty="0" err="1" smtClean="0"/>
              <a:t>Kappel</a:t>
            </a:r>
            <a:r>
              <a:rPr lang="en-US" dirty="0"/>
              <a:t>, G., </a:t>
            </a:r>
            <a:r>
              <a:rPr lang="en-US" dirty="0" err="1"/>
              <a:t>Proll</a:t>
            </a:r>
            <a:r>
              <a:rPr lang="en-US" dirty="0"/>
              <a:t>, B. Reich, S. &amp; </a:t>
            </a:r>
            <a:r>
              <a:rPr lang="en-US" dirty="0" err="1"/>
              <a:t>Retschitzegger</a:t>
            </a:r>
            <a:r>
              <a:rPr lang="en-US" dirty="0"/>
              <a:t>, W. (2006). Web Engineering, 1st ed. Hoboken, NJ: Wiley &amp; Sons.  ISBN: 04700-1554-3. </a:t>
            </a:r>
            <a:endParaRPr lang="en-US" dirty="0" smtClean="0"/>
          </a:p>
          <a:p>
            <a:pPr lvl="1"/>
            <a:r>
              <a:rPr lang="en-US" b="0" dirty="0" smtClean="0"/>
              <a:t>2) </a:t>
            </a:r>
            <a:r>
              <a:rPr lang="en-US" b="0" dirty="0" err="1" smtClean="0"/>
              <a:t>Wrox</a:t>
            </a:r>
            <a:r>
              <a:rPr lang="en-US" b="0" dirty="0"/>
              <a:t>, Beginning HTML, XHTML, CSS and JavaScript, Jon </a:t>
            </a:r>
            <a:r>
              <a:rPr lang="en-US" b="0" dirty="0" err="1" smtClean="0"/>
              <a:t>Duckett</a:t>
            </a:r>
            <a:endParaRPr lang="en-US" b="0" dirty="0" smtClean="0"/>
          </a:p>
          <a:p>
            <a:pPr lvl="1"/>
            <a:r>
              <a:rPr lang="en-US" b="0" dirty="0" smtClean="0"/>
              <a:t>3) W3Schools.com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518160"/>
            <a:ext cx="8686800" cy="5638800"/>
          </a:xfrm>
        </p:spPr>
        <p:txBody>
          <a:bodyPr/>
          <a:lstStyle/>
          <a:p>
            <a:r>
              <a:rPr lang="en-US" sz="3000" dirty="0" smtClean="0"/>
              <a:t>Content </a:t>
            </a:r>
            <a:r>
              <a:rPr lang="en-US" sz="3000" dirty="0"/>
              <a:t>of a website is dynamically generated as response to a user request</a:t>
            </a:r>
          </a:p>
          <a:p>
            <a:r>
              <a:rPr lang="en-US" sz="3000" dirty="0"/>
              <a:t>form-based input is the primary mechanism for communication between client and server</a:t>
            </a:r>
          </a:p>
          <a:p>
            <a:r>
              <a:rPr lang="en-US" sz="3000" dirty="0"/>
              <a:t>usage of HTML-forms and Common Gateway Interface (CGI) techniques </a:t>
            </a:r>
          </a:p>
          <a:p>
            <a:pPr lvl="1"/>
            <a:r>
              <a:rPr lang="en-US" dirty="0"/>
              <a:t>radio button, string input, choice lists</a:t>
            </a:r>
          </a:p>
          <a:p>
            <a:r>
              <a:rPr lang="en-US" sz="3000" dirty="0" smtClean="0"/>
              <a:t>examples</a:t>
            </a:r>
            <a:r>
              <a:rPr lang="en-US" sz="3000" dirty="0"/>
              <a:t>:</a:t>
            </a:r>
          </a:p>
          <a:p>
            <a:pPr lvl="1"/>
            <a:r>
              <a:rPr lang="en-US" dirty="0"/>
              <a:t>dynamic HTML pages</a:t>
            </a:r>
          </a:p>
          <a:p>
            <a:pPr lvl="1"/>
            <a:r>
              <a:rPr lang="en-US" dirty="0"/>
              <a:t>public transport schedules</a:t>
            </a:r>
          </a:p>
          <a:p>
            <a:pPr lvl="1"/>
            <a:r>
              <a:rPr lang="en-US" dirty="0"/>
              <a:t>search engines</a:t>
            </a:r>
            <a:endParaRPr lang="el-GR" dirty="0"/>
          </a:p>
          <a:p>
            <a:endParaRPr lang="en-GB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436588"/>
            <a:ext cx="3429000" cy="22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</a:t>
            </a:r>
            <a:endParaRPr lang="en-US" dirty="0"/>
          </a:p>
        </p:txBody>
      </p:sp>
      <p:sp>
        <p:nvSpPr>
          <p:cNvPr id="770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interactions</a:t>
            </a:r>
          </a:p>
          <a:p>
            <a:r>
              <a:rPr lang="en-US" dirty="0"/>
              <a:t>read and write actions</a:t>
            </a:r>
          </a:p>
          <a:p>
            <a:r>
              <a:rPr lang="en-US" dirty="0"/>
              <a:t>usage of transaction management of database systems</a:t>
            </a:r>
          </a:p>
          <a:p>
            <a:pPr lvl="1"/>
            <a:r>
              <a:rPr lang="en-US" dirty="0"/>
              <a:t>efficient and consistent data management</a:t>
            </a:r>
          </a:p>
          <a:p>
            <a:pPr lvl="1"/>
            <a:r>
              <a:rPr lang="en-US" dirty="0"/>
              <a:t>structured data and queries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Examples</a:t>
            </a:r>
            <a:r>
              <a:rPr lang="en-US" sz="2400" dirty="0"/>
              <a:t>: news sites, booking systems, online banking</a:t>
            </a:r>
          </a:p>
        </p:txBody>
      </p:sp>
    </p:spTree>
    <p:extLst>
      <p:ext uri="{BB962C8B-B14F-4D97-AF65-F5344CB8AC3E}">
        <p14:creationId xmlns:p14="http://schemas.microsoft.com/office/powerpoint/2010/main" val="30161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Workflow-Based Applications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0191"/>
            <a:ext cx="8686800" cy="5638800"/>
          </a:xfrm>
        </p:spPr>
        <p:txBody>
          <a:bodyPr/>
          <a:lstStyle/>
          <a:p>
            <a:r>
              <a:rPr lang="en-US" sz="2600" dirty="0"/>
              <a:t>A workflow application is a software tool that automates the tasks involved in a business process.</a:t>
            </a:r>
          </a:p>
          <a:p>
            <a:r>
              <a:rPr lang="en-US" sz="2600" dirty="0" smtClean="0"/>
              <a:t>Designed </a:t>
            </a:r>
            <a:r>
              <a:rPr lang="en-US" sz="2600" dirty="0"/>
              <a:t>to handle business processes across departments, organizations &amp; enterprises</a:t>
            </a:r>
          </a:p>
          <a:p>
            <a:r>
              <a:rPr lang="en-US" sz="2600" dirty="0"/>
              <a:t>Business logic defines the structure</a:t>
            </a:r>
          </a:p>
          <a:p>
            <a:r>
              <a:rPr lang="en-US" sz="2600" dirty="0"/>
              <a:t>The role of Web services </a:t>
            </a:r>
          </a:p>
          <a:p>
            <a:pPr lvl="1"/>
            <a:r>
              <a:rPr lang="en-US" sz="2200" dirty="0"/>
              <a:t>Interoperability</a:t>
            </a:r>
          </a:p>
          <a:p>
            <a:pPr lvl="1"/>
            <a:r>
              <a:rPr lang="en-US" sz="2200" dirty="0"/>
              <a:t>Loosely-coupled</a:t>
            </a:r>
          </a:p>
          <a:p>
            <a:pPr lvl="1"/>
            <a:r>
              <a:rPr lang="en-US" sz="2200" dirty="0"/>
              <a:t>Standards-based</a:t>
            </a:r>
          </a:p>
          <a:p>
            <a:r>
              <a:rPr lang="en-US" sz="2600" dirty="0"/>
              <a:t>Examples: B2B &amp; e-Government</a:t>
            </a:r>
          </a:p>
          <a:p>
            <a:r>
              <a:rPr lang="en-US" sz="2600" dirty="0"/>
              <a:t>High complexity; autonomous entities </a:t>
            </a:r>
          </a:p>
        </p:txBody>
      </p:sp>
    </p:spTree>
    <p:extLst>
      <p:ext uri="{BB962C8B-B14F-4D97-AF65-F5344CB8AC3E}">
        <p14:creationId xmlns:p14="http://schemas.microsoft.com/office/powerpoint/2010/main" val="37007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2500"/>
            <a:ext cx="8686800" cy="5638800"/>
          </a:xfrm>
        </p:spPr>
        <p:txBody>
          <a:bodyPr/>
          <a:lstStyle/>
          <a:p>
            <a:r>
              <a:rPr lang="en-US" dirty="0" smtClean="0"/>
              <a:t>Unstructured</a:t>
            </a:r>
            <a:r>
              <a:rPr lang="en-US" dirty="0"/>
              <a:t>, cooperative environments</a:t>
            </a:r>
          </a:p>
          <a:p>
            <a:r>
              <a:rPr lang="en-US" dirty="0" smtClean="0"/>
              <a:t>support </a:t>
            </a:r>
            <a:r>
              <a:rPr lang="en-US" dirty="0"/>
              <a:t>cooperation in case of unstructured flow of activities and high degree of communication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 of shared information- and workspaces </a:t>
            </a:r>
          </a:p>
          <a:p>
            <a:pPr lvl="2"/>
            <a:r>
              <a:rPr lang="en-US" dirty="0"/>
              <a:t>Wiki, http://c2.com/cgi/wiki</a:t>
            </a:r>
          </a:p>
          <a:p>
            <a:pPr lvl="2"/>
            <a:r>
              <a:rPr lang="en-US" dirty="0" smtClean="0"/>
              <a:t>chat </a:t>
            </a:r>
            <a:r>
              <a:rPr lang="en-US" dirty="0"/>
              <a:t>rooms</a:t>
            </a:r>
          </a:p>
          <a:p>
            <a:pPr lvl="1"/>
            <a:r>
              <a:rPr lang="en-US" dirty="0"/>
              <a:t>e-Learning platforms</a:t>
            </a:r>
            <a:endParaRPr lang="el-G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4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/>
              <a:t>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508000"/>
            <a:ext cx="8686800" cy="5638800"/>
          </a:xfrm>
        </p:spPr>
        <p:txBody>
          <a:bodyPr/>
          <a:lstStyle/>
          <a:p>
            <a:r>
              <a:rPr lang="en-US" dirty="0"/>
              <a:t>Berners-Lee: Information on the Web should be readable to machines, as well as humans.</a:t>
            </a:r>
          </a:p>
          <a:p>
            <a:r>
              <a:rPr lang="en-US" sz="2800" dirty="0" smtClean="0"/>
              <a:t>information </a:t>
            </a:r>
            <a:r>
              <a:rPr lang="en-US" sz="2800" dirty="0"/>
              <a:t>available on the web</a:t>
            </a:r>
          </a:p>
          <a:p>
            <a:pPr lvl="1"/>
            <a:r>
              <a:rPr lang="en-US" sz="2800" dirty="0"/>
              <a:t>adequate for human understanding and</a:t>
            </a:r>
          </a:p>
          <a:p>
            <a:pPr lvl="1"/>
            <a:r>
              <a:rPr lang="en-US" sz="2800" dirty="0"/>
              <a:t>adequate for automatic manipulation</a:t>
            </a:r>
          </a:p>
          <a:p>
            <a:r>
              <a:rPr lang="en-US" sz="2800" dirty="0" smtClean="0"/>
              <a:t>„</a:t>
            </a:r>
            <a:r>
              <a:rPr lang="en-US" sz="2800" dirty="0"/>
              <a:t>knowledge management“</a:t>
            </a:r>
          </a:p>
          <a:p>
            <a:pPr lvl="1"/>
            <a:r>
              <a:rPr lang="en-US" sz="2800" dirty="0"/>
              <a:t>derivation of new knowledge</a:t>
            </a:r>
          </a:p>
          <a:p>
            <a:pPr lvl="1"/>
            <a:r>
              <a:rPr lang="en-US" sz="2800" dirty="0"/>
              <a:t>re-use of </a:t>
            </a:r>
            <a:r>
              <a:rPr lang="en-US" sz="2800" dirty="0"/>
              <a:t>knowledge </a:t>
            </a:r>
            <a:r>
              <a:rPr lang="en-US" sz="2800" dirty="0" smtClean="0"/>
              <a:t> (RSS</a:t>
            </a:r>
            <a:r>
              <a:rPr lang="en-US" sz="2800" dirty="0"/>
              <a:t>, </a:t>
            </a:r>
            <a:r>
              <a:rPr lang="en-US" sz="2800" dirty="0" smtClean="0"/>
              <a:t>Atom)</a:t>
            </a:r>
            <a:endParaRPr lang="en-US" sz="2800" dirty="0"/>
          </a:p>
          <a:p>
            <a:pPr lvl="1"/>
            <a:r>
              <a:rPr lang="en-US" sz="2800" dirty="0"/>
              <a:t>based on ontology's</a:t>
            </a:r>
          </a:p>
          <a:p>
            <a:r>
              <a:rPr lang="en-US" sz="2800" dirty="0" smtClean="0"/>
              <a:t>examples: Web 2.0, social </a:t>
            </a:r>
            <a:r>
              <a:rPr lang="en-US" sz="2800" dirty="0"/>
              <a:t>software: wiki, Flickr, </a:t>
            </a:r>
            <a:r>
              <a:rPr lang="en-US" sz="2800" dirty="0" smtClean="0"/>
              <a:t>del.icio.us, Google</a:t>
            </a:r>
            <a:endParaRPr lang="el-GR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Portal-Oriented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8686800" cy="5638800"/>
          </a:xfrm>
        </p:spPr>
        <p:txBody>
          <a:bodyPr/>
          <a:lstStyle/>
          <a:p>
            <a:r>
              <a:rPr lang="en-US" dirty="0"/>
              <a:t>Single points-of-entry to </a:t>
            </a:r>
            <a:r>
              <a:rPr lang="en-US" dirty="0" smtClean="0"/>
              <a:t>heterogeneous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Yahoo!, AOL.com, portal.kfupm.edu.sa</a:t>
            </a:r>
          </a:p>
          <a:p>
            <a:r>
              <a:rPr lang="en-US" dirty="0"/>
              <a:t>Specialized portals</a:t>
            </a:r>
          </a:p>
          <a:p>
            <a:pPr lvl="1"/>
            <a:r>
              <a:rPr lang="en-US" sz="2400" dirty="0" smtClean="0"/>
              <a:t>Marketplace </a:t>
            </a:r>
            <a:r>
              <a:rPr lang="en-US" sz="2400" dirty="0"/>
              <a:t>portals (horizontal &amp; vertical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Daraz</a:t>
            </a:r>
            <a:r>
              <a:rPr lang="en-US" sz="2400" dirty="0" smtClean="0"/>
              <a:t> example </a:t>
            </a:r>
            <a:r>
              <a:rPr lang="en-US" sz="2400" dirty="0"/>
              <a:t>of vertical marketplaces</a:t>
            </a:r>
          </a:p>
          <a:p>
            <a:pPr lvl="1"/>
            <a:r>
              <a:rPr lang="en-US" sz="2400" dirty="0" err="1" smtClean="0"/>
              <a:t>Uber</a:t>
            </a:r>
            <a:r>
              <a:rPr lang="en-US" sz="2400" dirty="0"/>
              <a:t>, </a:t>
            </a:r>
            <a:r>
              <a:rPr lang="en-US" sz="2400" dirty="0" err="1"/>
              <a:t>Airbnb</a:t>
            </a:r>
            <a:r>
              <a:rPr lang="en-US" sz="2400" dirty="0"/>
              <a:t>, </a:t>
            </a:r>
            <a:r>
              <a:rPr lang="en-US" sz="2400" dirty="0" err="1"/>
              <a:t>TaskRabbit</a:t>
            </a:r>
            <a:r>
              <a:rPr lang="en-US" sz="2400" dirty="0"/>
              <a:t>, METRO Market, and Rover are all examples of vertical marketplaces</a:t>
            </a:r>
          </a:p>
          <a:p>
            <a:pPr lvl="1"/>
            <a:r>
              <a:rPr lang="en-US" sz="2400" dirty="0" smtClean="0"/>
              <a:t> </a:t>
            </a:r>
            <a:r>
              <a:rPr lang="en-GB" sz="2000" dirty="0"/>
              <a:t>Horizontal portals have “something for everyone” and appeal to a wide range of interests. </a:t>
            </a:r>
            <a:r>
              <a:rPr lang="en-GB" sz="2000" dirty="0" err="1"/>
              <a:t>Aol</a:t>
            </a:r>
            <a:r>
              <a:rPr lang="en-GB" sz="2000" dirty="0"/>
              <a:t> or Yahoo UK are prime examples</a:t>
            </a:r>
            <a:r>
              <a:rPr lang="en-GB" sz="2000" dirty="0" smtClean="0"/>
              <a:t>, (e. B2C)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20000" cy="914400"/>
          </a:xfrm>
        </p:spPr>
        <p:txBody>
          <a:bodyPr/>
          <a:lstStyle/>
          <a:p>
            <a:r>
              <a:rPr lang="en-GB" sz="3600" b="0" dirty="0">
                <a:effectLst/>
              </a:rPr>
              <a:t>Ubiquitous web applications (UWA)</a:t>
            </a:r>
            <a:endParaRPr lang="en-US" sz="3600" dirty="0"/>
          </a:p>
        </p:txBody>
      </p:sp>
      <p:sp>
        <p:nvSpPr>
          <p:cNvPr id="774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b="0" dirty="0">
                <a:effectLst/>
              </a:rPr>
              <a:t>UWA </a:t>
            </a:r>
            <a:r>
              <a:rPr lang="en-GB" sz="2800" b="0" dirty="0" smtClean="0">
                <a:effectLst/>
              </a:rPr>
              <a:t>are</a:t>
            </a:r>
            <a:r>
              <a:rPr lang="en-GB" sz="2800" b="0" dirty="0">
                <a:effectLst/>
              </a:rPr>
              <a:t> </a:t>
            </a:r>
            <a:r>
              <a:rPr lang="en-GB" sz="2800" dirty="0">
                <a:effectLst/>
              </a:rPr>
              <a:t>a new type of web applications which are accessed in various contexts, i.e. through different devices, by users with various interests, at anytime from anyplace around the </a:t>
            </a:r>
            <a:r>
              <a:rPr lang="en-GB" sz="2800" dirty="0" err="1" smtClean="0">
                <a:effectLst/>
              </a:rPr>
              <a:t>globel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HCI </a:t>
            </a:r>
            <a:r>
              <a:rPr lang="en-US" sz="2800" dirty="0"/>
              <a:t>is critical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Limitations of devices (screen size, bandwidth?)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Context of use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Still an emerging field; most devices have single focus: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Personalization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Location-aware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Multi-platform delivery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15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Web Apps</a:t>
            </a:r>
          </a:p>
        </p:txBody>
      </p:sp>
      <p:sp>
        <p:nvSpPr>
          <p:cNvPr id="776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How do Web applications differ from traditional applications?</a:t>
            </a:r>
          </a:p>
          <a:p>
            <a:r>
              <a:rPr lang="en-US" sz="2400" dirty="0"/>
              <a:t>Or, another way, what Software Engineering methods &amp; techniques can be adapted to Web Engineering?</a:t>
            </a:r>
          </a:p>
          <a:p>
            <a:r>
              <a:rPr lang="en-US" sz="2400" dirty="0"/>
              <a:t>3 dimensions of the ISO/IEC 9126-1 standard</a:t>
            </a:r>
          </a:p>
          <a:p>
            <a:pPr lvl="1"/>
            <a:r>
              <a:rPr lang="en-US" sz="2400" dirty="0"/>
              <a:t>Product</a:t>
            </a:r>
          </a:p>
          <a:p>
            <a:pPr lvl="1"/>
            <a:r>
              <a:rPr lang="en-US" sz="2400" dirty="0"/>
              <a:t>Usage</a:t>
            </a:r>
          </a:p>
          <a:p>
            <a:pPr lvl="1"/>
            <a:r>
              <a:rPr lang="en-US" sz="2400" dirty="0" smtClean="0"/>
              <a:t>Development</a:t>
            </a:r>
          </a:p>
          <a:p>
            <a:r>
              <a:rPr lang="en-US" sz="2400" dirty="0"/>
              <a:t>To this we can add a 4</a:t>
            </a:r>
            <a:r>
              <a:rPr lang="en-US" sz="2400" baseline="30000" dirty="0"/>
              <a:t>th</a:t>
            </a:r>
            <a:r>
              <a:rPr lang="en-US" sz="2400" dirty="0"/>
              <a:t> dimension peculiar on the web, need for continuous and fast evolution!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Web Apps</a:t>
            </a:r>
          </a:p>
        </p:txBody>
      </p:sp>
      <p:sp>
        <p:nvSpPr>
          <p:cNvPr id="776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How do Web applications differ from traditional applications?</a:t>
            </a:r>
          </a:p>
          <a:p>
            <a:r>
              <a:rPr lang="en-US" sz="2400" dirty="0"/>
              <a:t>Or, another way, what Software Engineering methods &amp; techniques can be adapted to Web Engineering?</a:t>
            </a:r>
          </a:p>
          <a:p>
            <a:r>
              <a:rPr lang="en-US" sz="2400" dirty="0"/>
              <a:t>3 dimensions of the ISO/IEC 9126-1 standard</a:t>
            </a:r>
          </a:p>
          <a:p>
            <a:pPr lvl="1"/>
            <a:r>
              <a:rPr lang="en-US" sz="2400" dirty="0"/>
              <a:t>Product</a:t>
            </a:r>
          </a:p>
          <a:p>
            <a:pPr lvl="1"/>
            <a:r>
              <a:rPr lang="en-US" sz="2400" dirty="0"/>
              <a:t>Usage</a:t>
            </a:r>
          </a:p>
          <a:p>
            <a:pPr lvl="1"/>
            <a:r>
              <a:rPr lang="en-US" sz="2400" dirty="0" smtClean="0"/>
              <a:t>Development</a:t>
            </a:r>
          </a:p>
          <a:p>
            <a:r>
              <a:rPr lang="en-US" sz="2400" dirty="0"/>
              <a:t>To this we can add a 4</a:t>
            </a:r>
            <a:r>
              <a:rPr lang="en-US" sz="2400" baseline="30000" dirty="0"/>
              <a:t>th</a:t>
            </a:r>
            <a:r>
              <a:rPr lang="en-US" sz="2400" dirty="0"/>
              <a:t> dimension peculiar on the web, need for continuous and fast evolution!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" y="1219200"/>
            <a:ext cx="91081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8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- Product</a:t>
            </a:r>
          </a:p>
        </p:txBody>
      </p:sp>
      <p:sp>
        <p:nvSpPr>
          <p:cNvPr id="77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Product-related characteristics constitute the “building blocks” of a Web application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document-centered </a:t>
            </a:r>
            <a:r>
              <a:rPr lang="en-US" sz="2400" dirty="0"/>
              <a:t>and </a:t>
            </a:r>
            <a:r>
              <a:rPr lang="en-US" sz="2400" dirty="0" smtClean="0"/>
              <a:t>multi-media text</a:t>
            </a:r>
            <a:r>
              <a:rPr lang="en-US" sz="2400" dirty="0"/>
              <a:t>, tables, graphics, animation, audio, video</a:t>
            </a:r>
          </a:p>
          <a:p>
            <a:pPr lvl="1"/>
            <a:r>
              <a:rPr lang="en-US" sz="2400" dirty="0"/>
              <a:t>main objective of web applications is to communicate </a:t>
            </a:r>
            <a:r>
              <a:rPr lang="en-US" sz="2400" dirty="0" smtClean="0"/>
              <a:t>content high </a:t>
            </a:r>
            <a:r>
              <a:rPr lang="en-US" sz="2400" dirty="0"/>
              <a:t>usability demands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Quality </a:t>
            </a:r>
            <a:r>
              <a:rPr lang="en-US" sz="2000" dirty="0"/>
              <a:t>demands: current, exact, consistent, reliable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Navigation Structure (Hypertext)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Non-linearity , Potential </a:t>
            </a:r>
            <a:r>
              <a:rPr lang="en-US" sz="2000" dirty="0"/>
              <a:t>problems: Disorientation &amp; cognitive overload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interface (Presentation)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Aesthetics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Self-explanation</a:t>
            </a:r>
          </a:p>
        </p:txBody>
      </p:sp>
      <p:graphicFrame>
        <p:nvGraphicFramePr>
          <p:cNvPr id="77723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37602"/>
              </p:ext>
            </p:extLst>
          </p:nvPr>
        </p:nvGraphicFramePr>
        <p:xfrm>
          <a:off x="0" y="3337154"/>
          <a:ext cx="5632450" cy="2195513"/>
        </p:xfrm>
        <a:graphic>
          <a:graphicData uri="http://schemas.openxmlformats.org/drawingml/2006/table">
            <a:tbl>
              <a:tblPr/>
              <a:tblGrid>
                <a:gridCol w="1200150"/>
                <a:gridCol w="2216150"/>
                <a:gridCol w="2216150"/>
              </a:tblGrid>
              <a:tr h="219551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         </a:t>
                      </a:r>
                    </a:p>
                  </a:txBody>
                  <a:tcPr marL="92075" marR="92075" marT="46038" marB="46038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                         </a:t>
                      </a:r>
                    </a:p>
                  </a:txBody>
                  <a:tcPr marL="92075" marR="92075" marT="46038" marB="46038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                         </a:t>
                      </a:r>
                    </a:p>
                  </a:txBody>
                  <a:tcPr marL="92075" marR="92075" marT="46038" marB="46038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801041"/>
            <a:ext cx="1911096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Languages and Tools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HTML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CSS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JavaScript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jQuery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AJAX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Bootstrap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PHP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ASP.NET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C#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XAMPP  , VS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1436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Web Applications: 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Content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sz="2000" dirty="0"/>
              <a:t>Product-related characteristics constitute the “building blocks” of a Web application</a:t>
            </a:r>
          </a:p>
          <a:p>
            <a:endParaRPr lang="en-US" dirty="0"/>
          </a:p>
          <a:p>
            <a:r>
              <a:rPr lang="en-US" dirty="0" smtClean="0"/>
              <a:t>document-centered and multi-media</a:t>
            </a:r>
          </a:p>
          <a:p>
            <a:pPr lvl="1"/>
            <a:r>
              <a:rPr lang="en-US" dirty="0" smtClean="0"/>
              <a:t>text, tables, graphics, animation, audio, video</a:t>
            </a:r>
          </a:p>
          <a:p>
            <a:pPr lvl="1"/>
            <a:r>
              <a:rPr lang="en-US" dirty="0" smtClean="0"/>
              <a:t>main objective of web applications is to communicate content</a:t>
            </a:r>
          </a:p>
          <a:p>
            <a:pPr lvl="1"/>
            <a:r>
              <a:rPr lang="en-US" dirty="0" smtClean="0"/>
              <a:t>high usability demands</a:t>
            </a:r>
          </a:p>
          <a:p>
            <a:r>
              <a:rPr lang="en-US" dirty="0" smtClean="0"/>
              <a:t>high quality demands</a:t>
            </a:r>
          </a:p>
          <a:p>
            <a:pPr lvl="1"/>
            <a:r>
              <a:rPr lang="en-US" dirty="0" smtClean="0"/>
              <a:t>actuality, preciseness, correctness, reliability, size</a:t>
            </a:r>
          </a:p>
          <a:p>
            <a:pPr lvl="1"/>
            <a:r>
              <a:rPr lang="en-US" dirty="0" smtClean="0"/>
              <a:t>e-shopping: information about price, availability of products</a:t>
            </a:r>
          </a:p>
          <a:p>
            <a:pPr lvl="1"/>
            <a:r>
              <a:rPr lang="en-US" dirty="0" smtClean="0"/>
              <a:t>quality is critical factor for acceptance of web applications</a:t>
            </a:r>
            <a:endParaRPr lang="el-GR" dirty="0"/>
          </a:p>
        </p:txBody>
      </p:sp>
      <p:sp>
        <p:nvSpPr>
          <p:cNvPr id="4" name="Έλλειψη 3"/>
          <p:cNvSpPr/>
          <p:nvPr/>
        </p:nvSpPr>
        <p:spPr>
          <a:xfrm>
            <a:off x="7262446" y="2125266"/>
            <a:ext cx="1811216" cy="1213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Presentation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Hypertext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Content</a:t>
            </a:r>
            <a:endParaRPr lang="el-GR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83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Web Applications: 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 Hypertext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non-linearity </a:t>
            </a:r>
          </a:p>
          <a:p>
            <a:pPr lvl="1"/>
            <a:r>
              <a:rPr lang="en-US" dirty="0" smtClean="0"/>
              <a:t>main distinction to traditional software systems</a:t>
            </a:r>
          </a:p>
          <a:p>
            <a:pPr lvl="2"/>
            <a:r>
              <a:rPr lang="en-US" dirty="0" smtClean="0"/>
              <a:t>systematic reading (“browsing, query, guided tour”)</a:t>
            </a:r>
          </a:p>
          <a:p>
            <a:pPr lvl="1"/>
            <a:r>
              <a:rPr lang="en-US" dirty="0" smtClean="0"/>
              <a:t>navigation in information space depends on interest and previous knowledge of user</a:t>
            </a:r>
          </a:p>
          <a:p>
            <a:pPr lvl="1"/>
            <a:r>
              <a:rPr lang="en-US" dirty="0" smtClean="0"/>
              <a:t>great challenge for web application authors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disorientation: loss of sense of locality and direction</a:t>
            </a:r>
          </a:p>
          <a:p>
            <a:pPr lvl="1"/>
            <a:r>
              <a:rPr lang="en-US" dirty="0" smtClean="0"/>
              <a:t>cognitive overload for users</a:t>
            </a:r>
            <a:endParaRPr lang="el-GR" dirty="0"/>
          </a:p>
        </p:txBody>
      </p:sp>
      <p:sp>
        <p:nvSpPr>
          <p:cNvPr id="4" name="Έλλειψη 3"/>
          <p:cNvSpPr/>
          <p:nvPr/>
        </p:nvSpPr>
        <p:spPr>
          <a:xfrm>
            <a:off x="7332784" y="1940627"/>
            <a:ext cx="1811216" cy="1213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Presentation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Hypertext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Content</a:t>
            </a:r>
            <a:endParaRPr lang="el-GR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70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Web Applications: 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Presentation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look and feel</a:t>
            </a:r>
          </a:p>
          <a:p>
            <a:pPr lvl="1"/>
            <a:r>
              <a:rPr lang="en-US" dirty="0" smtClean="0"/>
              <a:t>depending on current fashion</a:t>
            </a:r>
          </a:p>
          <a:p>
            <a:r>
              <a:rPr lang="en-US" dirty="0" smtClean="0"/>
              <a:t>self-explanatory</a:t>
            </a:r>
          </a:p>
          <a:p>
            <a:pPr lvl="1"/>
            <a:r>
              <a:rPr lang="en-US" dirty="0" smtClean="0"/>
              <a:t>intuitive use without reading any documentation</a:t>
            </a:r>
          </a:p>
          <a:p>
            <a:pPr lvl="1"/>
            <a:r>
              <a:rPr lang="en-US" dirty="0" smtClean="0"/>
              <a:t>uniform application logics</a:t>
            </a:r>
            <a:endParaRPr lang="el-GR" dirty="0"/>
          </a:p>
        </p:txBody>
      </p:sp>
      <p:sp>
        <p:nvSpPr>
          <p:cNvPr id="4" name="Έλλειψη 3"/>
          <p:cNvSpPr/>
          <p:nvPr/>
        </p:nvSpPr>
        <p:spPr>
          <a:xfrm>
            <a:off x="7262446" y="2125266"/>
            <a:ext cx="1811216" cy="1213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Presentation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Hypertext</a:t>
            </a:r>
          </a:p>
          <a:p>
            <a:pPr marL="214313" indent="-214313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</a:rPr>
              <a:t>Content</a:t>
            </a:r>
            <a:endParaRPr lang="el-GR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2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Web Applications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231" y="1947496"/>
            <a:ext cx="6623539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2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spontaneity</a:t>
            </a:r>
          </a:p>
          <a:p>
            <a:pPr lvl="1"/>
            <a:r>
              <a:rPr lang="en-US" dirty="0" smtClean="0"/>
              <a:t>users come and go ..</a:t>
            </a:r>
          </a:p>
          <a:p>
            <a:pPr lvl="1"/>
            <a:r>
              <a:rPr lang="en-US" dirty="0" smtClean="0"/>
              <a:t>unknown number of users</a:t>
            </a:r>
          </a:p>
          <a:p>
            <a:pPr lvl="1"/>
            <a:r>
              <a:rPr lang="en-US" dirty="0" smtClean="0"/>
              <a:t>scalability important issue</a:t>
            </a:r>
          </a:p>
          <a:p>
            <a:r>
              <a:rPr lang="en-US" dirty="0" err="1" smtClean="0"/>
              <a:t>multiculturality</a:t>
            </a:r>
            <a:endParaRPr lang="en-US" dirty="0" smtClean="0"/>
          </a:p>
          <a:p>
            <a:pPr lvl="1"/>
            <a:r>
              <a:rPr lang="en-US" dirty="0" smtClean="0"/>
              <a:t>anonymous type of user</a:t>
            </a:r>
          </a:p>
          <a:p>
            <a:pPr lvl="1"/>
            <a:r>
              <a:rPr lang="en-US" dirty="0" smtClean="0"/>
              <a:t>limited knowledge about previous knowledge, handicaps, preferences of users</a:t>
            </a:r>
          </a:p>
          <a:p>
            <a:pPr lvl="1"/>
            <a:r>
              <a:rPr lang="en-US" dirty="0" smtClean="0"/>
              <a:t>desired adaptation of content and presentation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45" y="1779435"/>
            <a:ext cx="2936081" cy="12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4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unknown network characteristics (e.g., bandwidth, reliability)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 platform delivery</a:t>
            </a:r>
          </a:p>
          <a:p>
            <a:pPr lvl="1"/>
            <a:r>
              <a:rPr lang="en-US" dirty="0" smtClean="0"/>
              <a:t>different types of devices (PC, tablet, mobile phone)</a:t>
            </a:r>
          </a:p>
          <a:p>
            <a:pPr lvl="1"/>
            <a:r>
              <a:rPr lang="en-US" dirty="0" smtClean="0"/>
              <a:t>different versions of browsers</a:t>
            </a:r>
          </a:p>
          <a:p>
            <a:pPr lvl="1"/>
            <a:r>
              <a:rPr lang="en-US" dirty="0" smtClean="0"/>
              <a:t>different degree of functionality, performance, display size, …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33" y="1890895"/>
            <a:ext cx="280035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3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and time of access</a:t>
            </a:r>
          </a:p>
          <a:p>
            <a:endParaRPr lang="el-GR" dirty="0" smtClean="0"/>
          </a:p>
          <a:p>
            <a:r>
              <a:rPr lang="en-US" dirty="0" err="1" smtClean="0"/>
              <a:t>globality</a:t>
            </a:r>
            <a:endParaRPr lang="en-US" dirty="0" smtClean="0"/>
          </a:p>
          <a:p>
            <a:pPr lvl="1"/>
            <a:r>
              <a:rPr lang="en-US" dirty="0" smtClean="0"/>
              <a:t>internationalization of web applications</a:t>
            </a:r>
            <a:endParaRPr lang="el-GR" dirty="0" smtClean="0"/>
          </a:p>
          <a:p>
            <a:pPr lvl="2"/>
            <a:r>
              <a:rPr lang="en-US" dirty="0" smtClean="0"/>
              <a:t>regional, cultural, linguistic differences have to be taken into account</a:t>
            </a:r>
          </a:p>
          <a:p>
            <a:pPr lvl="1"/>
            <a:r>
              <a:rPr lang="en-US" dirty="0" smtClean="0"/>
              <a:t>demands on security </a:t>
            </a:r>
            <a:endParaRPr lang="el-GR" dirty="0" smtClean="0"/>
          </a:p>
          <a:p>
            <a:pPr lvl="2"/>
            <a:r>
              <a:rPr lang="en-US" dirty="0" smtClean="0"/>
              <a:t>prevent access to private or confidential data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instant delivery mechanism (also in case of partial realizations)</a:t>
            </a:r>
          </a:p>
          <a:p>
            <a:pPr lvl="1"/>
            <a:r>
              <a:rPr lang="en-US" dirty="0" smtClean="0"/>
              <a:t>permanent (24/7)</a:t>
            </a:r>
          </a:p>
          <a:p>
            <a:pPr lvl="1"/>
            <a:r>
              <a:rPr lang="en-US" dirty="0" smtClean="0"/>
              <a:t>time-dependent services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86" y="1706807"/>
            <a:ext cx="2821781" cy="1228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59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disciplinary</a:t>
            </a:r>
          </a:p>
          <a:p>
            <a:pPr lvl="1"/>
            <a:r>
              <a:rPr lang="en-US" dirty="0" smtClean="0"/>
              <a:t>mixture of </a:t>
            </a:r>
          </a:p>
          <a:p>
            <a:pPr lvl="2"/>
            <a:r>
              <a:rPr lang="en-US" dirty="0" smtClean="0"/>
              <a:t>print publishing and software development</a:t>
            </a:r>
          </a:p>
          <a:p>
            <a:pPr lvl="2"/>
            <a:r>
              <a:rPr lang="en-US" dirty="0" smtClean="0"/>
              <a:t>marketing and computer science</a:t>
            </a:r>
          </a:p>
          <a:p>
            <a:pPr lvl="2"/>
            <a:r>
              <a:rPr lang="en-US" dirty="0" smtClean="0"/>
              <a:t>art and technology</a:t>
            </a:r>
          </a:p>
          <a:p>
            <a:pPr lvl="1"/>
            <a:r>
              <a:rPr lang="en-US" dirty="0" smtClean="0"/>
              <a:t>IT-experts, hypertext experts, UI designer, domain experts, …</a:t>
            </a:r>
            <a:endParaRPr lang="el-GR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young average age of developers</a:t>
            </a:r>
          </a:p>
          <a:p>
            <a:pPr lvl="1"/>
            <a:r>
              <a:rPr lang="en-US" dirty="0" smtClean="0"/>
              <a:t>“technology freak”</a:t>
            </a:r>
            <a:endParaRPr lang="el-GR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community development</a:t>
            </a:r>
            <a:endParaRPr lang="el-GR" dirty="0" smtClean="0"/>
          </a:p>
          <a:p>
            <a:pPr lvl="1"/>
            <a:r>
              <a:rPr lang="en-US" dirty="0" smtClean="0"/>
              <a:t>open source</a:t>
            </a:r>
            <a:endParaRPr lang="el-GR" dirty="0" smtClean="0"/>
          </a:p>
          <a:p>
            <a:pPr lvl="1"/>
            <a:r>
              <a:rPr lang="en-US" dirty="0" smtClean="0"/>
              <a:t>open content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41" y="1873311"/>
            <a:ext cx="3007519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inhomogeneity</a:t>
            </a:r>
          </a:p>
          <a:p>
            <a:pPr lvl="1"/>
            <a:r>
              <a:rPr lang="en-US" dirty="0" smtClean="0"/>
              <a:t>two essential components </a:t>
            </a:r>
          </a:p>
          <a:p>
            <a:pPr lvl="2"/>
            <a:r>
              <a:rPr lang="en-US" dirty="0" smtClean="0"/>
              <a:t>Web server (under control of developer)</a:t>
            </a:r>
          </a:p>
          <a:p>
            <a:pPr lvl="2"/>
            <a:r>
              <a:rPr lang="en-US" dirty="0" smtClean="0"/>
              <a:t>Web browser (out of control of developer)</a:t>
            </a:r>
            <a:endParaRPr lang="el-GR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immaturity</a:t>
            </a:r>
          </a:p>
          <a:p>
            <a:pPr lvl="1"/>
            <a:r>
              <a:rPr lang="en-US" dirty="0" smtClean="0"/>
              <a:t>“buggy” components due to time-to-market pressure</a:t>
            </a:r>
          </a:p>
          <a:p>
            <a:pPr lvl="1"/>
            <a:r>
              <a:rPr lang="en-US" dirty="0" smtClean="0"/>
              <a:t>continuous evolution of base technology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16" y="1815337"/>
            <a:ext cx="2950369" cy="1064419"/>
          </a:xfrm>
          <a:prstGeom prst="rect">
            <a:avLst/>
          </a:prstGeom>
        </p:spPr>
      </p:pic>
      <p:sp>
        <p:nvSpPr>
          <p:cNvPr id="5" name="Ορθογώνιο 4"/>
          <p:cNvSpPr/>
          <p:nvPr/>
        </p:nvSpPr>
        <p:spPr>
          <a:xfrm>
            <a:off x="5899639" y="2125266"/>
            <a:ext cx="272561" cy="3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75"/>
          </a:p>
        </p:txBody>
      </p:sp>
    </p:spTree>
    <p:extLst>
      <p:ext uri="{BB962C8B-B14F-4D97-AF65-F5344CB8AC3E}">
        <p14:creationId xmlns:p14="http://schemas.microsoft.com/office/powerpoint/2010/main" val="3569119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changing requirements</a:t>
            </a:r>
          </a:p>
          <a:p>
            <a:pPr lvl="1"/>
            <a:r>
              <a:rPr lang="en-US" dirty="0" smtClean="0"/>
              <a:t>changing context</a:t>
            </a:r>
          </a:p>
          <a:p>
            <a:pPr lvl="1"/>
            <a:r>
              <a:rPr lang="en-US" dirty="0" smtClean="0"/>
              <a:t>requires agile, light-weight processes</a:t>
            </a:r>
            <a:endParaRPr lang="el-GR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of development of parts of web applications</a:t>
            </a:r>
          </a:p>
          <a:p>
            <a:pPr lvl="1"/>
            <a:r>
              <a:rPr lang="en-US" dirty="0" smtClean="0"/>
              <a:t>of development steps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98" y="1771375"/>
            <a:ext cx="275034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AutoShape 2" descr="https://a.fsdn.com/con/app/proj/xampp/screenshots/Screen%20Shot%202016-02-19%20at%2016.png/max/max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990600"/>
            <a:ext cx="81502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6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integration</a:t>
            </a:r>
          </a:p>
          <a:p>
            <a:pPr lvl="1"/>
            <a:r>
              <a:rPr lang="en-US" dirty="0" smtClean="0"/>
              <a:t>add web access to legacy systems</a:t>
            </a:r>
            <a:endParaRPr lang="el-GR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external integration</a:t>
            </a:r>
          </a:p>
          <a:p>
            <a:pPr lvl="1"/>
            <a:r>
              <a:rPr lang="en-US" dirty="0" smtClean="0"/>
              <a:t>of content and services of external web applications (“web services”)</a:t>
            </a:r>
            <a:endParaRPr lang="el-GR" dirty="0" smtClean="0"/>
          </a:p>
          <a:p>
            <a:pPr lvl="1"/>
            <a:r>
              <a:rPr lang="en-US" dirty="0" smtClean="0"/>
              <a:t>similarity to integration of heterogeneous database systems, but</a:t>
            </a:r>
          </a:p>
          <a:p>
            <a:pPr lvl="2"/>
            <a:r>
              <a:rPr lang="en-US" dirty="0" smtClean="0"/>
              <a:t>high autonomy of sources w.r.t. to availability and change</a:t>
            </a:r>
          </a:p>
          <a:p>
            <a:pPr lvl="2"/>
            <a:r>
              <a:rPr lang="en-US" dirty="0" smtClean="0"/>
              <a:t>few detailed information about sources</a:t>
            </a:r>
          </a:p>
          <a:p>
            <a:pPr lvl="2"/>
            <a:r>
              <a:rPr lang="en-US" dirty="0" smtClean="0"/>
              <a:t>heterogeneity on different levels (data, schema, data model)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1835394"/>
            <a:ext cx="2771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3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Web Applications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231" y="1947496"/>
            <a:ext cx="6623539" cy="3974123"/>
          </a:xfrm>
          <a:prstGeom prst="rect">
            <a:avLst/>
          </a:prstGeom>
        </p:spPr>
      </p:pic>
      <p:sp>
        <p:nvSpPr>
          <p:cNvPr id="3" name="Έλλειψη 2"/>
          <p:cNvSpPr/>
          <p:nvPr/>
        </p:nvSpPr>
        <p:spPr>
          <a:xfrm>
            <a:off x="3086100" y="2475035"/>
            <a:ext cx="1705708" cy="641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75"/>
          </a:p>
        </p:txBody>
      </p:sp>
    </p:spTree>
    <p:extLst>
      <p:ext uri="{BB962C8B-B14F-4D97-AF65-F5344CB8AC3E}">
        <p14:creationId xmlns:p14="http://schemas.microsoft.com/office/powerpoint/2010/main" val="325235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Web Applications: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28650" y="1339453"/>
            <a:ext cx="7886700" cy="483751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the above mentioned dimension are governed by the evolution principle</a:t>
            </a:r>
          </a:p>
          <a:p>
            <a:endParaRPr lang="en-US" dirty="0" smtClean="0"/>
          </a:p>
          <a:p>
            <a:r>
              <a:rPr lang="en-US" dirty="0" smtClean="0"/>
              <a:t>continuous change</a:t>
            </a:r>
            <a:endParaRPr lang="el-GR" dirty="0" smtClean="0"/>
          </a:p>
          <a:p>
            <a:pPr lvl="1"/>
            <a:r>
              <a:rPr lang="en-US" dirty="0" smtClean="0"/>
              <a:t>permanent evolution</a:t>
            </a:r>
          </a:p>
          <a:p>
            <a:pPr lvl="2"/>
            <a:r>
              <a:rPr lang="en-US" dirty="0" smtClean="0"/>
              <a:t>changing requirements and contexts</a:t>
            </a:r>
          </a:p>
          <a:p>
            <a:pPr lvl="2"/>
            <a:r>
              <a:rPr lang="en-US" dirty="0" smtClean="0"/>
              <a:t>change of characteristics product, use, or development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competitive pressure</a:t>
            </a:r>
          </a:p>
          <a:p>
            <a:pPr marL="342900" lvl="1" indent="0">
              <a:buNone/>
            </a:pPr>
            <a:r>
              <a:rPr lang="en-US" dirty="0" smtClean="0"/>
              <a:t>time-to-market</a:t>
            </a:r>
          </a:p>
          <a:p>
            <a:pPr marL="342900" lvl="1" indent="0">
              <a:buNone/>
            </a:pPr>
            <a:r>
              <a:rPr lang="en-US" dirty="0" smtClean="0"/>
              <a:t>necessity of web presence</a:t>
            </a:r>
          </a:p>
          <a:p>
            <a:pPr marL="342900" lvl="1" indent="0">
              <a:buNone/>
            </a:pPr>
            <a:r>
              <a:rPr lang="en-US" dirty="0" smtClean="0"/>
              <a:t>leads to shorter product life cycles</a:t>
            </a:r>
          </a:p>
          <a:p>
            <a:pPr marL="342900" lvl="1" indent="0">
              <a:buNone/>
            </a:pPr>
            <a:r>
              <a:rPr lang="en-US" dirty="0" smtClean="0"/>
              <a:t>leads to shorter development cycles</a:t>
            </a:r>
            <a:endParaRPr lang="el-GR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fast pace</a:t>
            </a:r>
          </a:p>
          <a:p>
            <a:pPr lvl="1"/>
            <a:r>
              <a:rPr lang="en-US" dirty="0" smtClean="0"/>
              <a:t>“either you are fast or irrelevant”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47" y="1339453"/>
            <a:ext cx="1971675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first chapter of book (</a:t>
            </a:r>
            <a:r>
              <a:rPr lang="en-GB" dirty="0"/>
              <a:t>Web Engineering</a:t>
            </a:r>
          </a:p>
          <a:p>
            <a:r>
              <a:rPr lang="en-GB" dirty="0"/>
              <a:t>The Discipline of Systematic Development</a:t>
            </a:r>
          </a:p>
          <a:p>
            <a:r>
              <a:rPr lang="en-GB" dirty="0"/>
              <a:t>of Web </a:t>
            </a:r>
            <a:r>
              <a:rPr lang="en-GB" dirty="0" smtClean="0"/>
              <a:t>Applications by </a:t>
            </a:r>
            <a:r>
              <a:rPr lang="de-DE" dirty="0"/>
              <a:t>Gerti </a:t>
            </a:r>
            <a:r>
              <a:rPr lang="de-DE" dirty="0" smtClean="0"/>
              <a:t>Kappel</a:t>
            </a:r>
            <a:r>
              <a:rPr lang="en-GB" dirty="0" smtClean="0"/>
              <a:t> 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1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5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931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is omnipresent!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global and permanent availability</a:t>
            </a:r>
          </a:p>
          <a:p>
            <a:pPr lvl="1"/>
            <a:r>
              <a:rPr lang="en-US" dirty="0"/>
              <a:t>comfortable and uniform access</a:t>
            </a:r>
          </a:p>
          <a:p>
            <a:pPr lvl="1"/>
            <a:r>
              <a:rPr lang="en-US" dirty="0"/>
              <a:t>anyone can produce and publish contents</a:t>
            </a:r>
            <a:endParaRPr lang="el-G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Engineering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Gill Sans" charset="0"/>
                <a:sym typeface="Gill Sans" charset="0"/>
              </a:rPr>
              <a:t>Web Engineering: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latin typeface="Gill Sans" charset="0"/>
                <a:sym typeface="Gill Sans" charset="0"/>
              </a:rPr>
              <a:t>Web engineering is basically all about designing and promoting web based systems.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6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application of systematic and quantifiable approaches to cost-effective analysis, design, implementation, testing, operation, and maintenance of high-quality Web applications.” – </a:t>
            </a:r>
            <a:r>
              <a:rPr lang="en-US" dirty="0" err="1"/>
              <a:t>Kappel</a:t>
            </a:r>
            <a:r>
              <a:rPr lang="en-US" dirty="0"/>
              <a:t> et 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Web Applications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Web application</a:t>
            </a:r>
            <a:r>
              <a:rPr lang="en-US" dirty="0"/>
              <a:t> is a system that utilizes W3C standards &amp; technologies to deliver Web-specific resources to clients (typically) through a browser.</a:t>
            </a:r>
          </a:p>
          <a:p>
            <a:pPr lvl="1"/>
            <a:r>
              <a:rPr lang="en-US" dirty="0"/>
              <a:t>A strict definition that ensures software and UI aspects of the Web are examined carefully</a:t>
            </a:r>
          </a:p>
          <a:p>
            <a:r>
              <a:rPr lang="en-US" dirty="0"/>
              <a:t>Technology + interaction.</a:t>
            </a:r>
          </a:p>
          <a:p>
            <a:pPr lvl="1"/>
            <a:r>
              <a:rPr lang="en-US" dirty="0"/>
              <a:t>Web site with no software components?</a:t>
            </a:r>
          </a:p>
          <a:p>
            <a:pPr lvl="1"/>
            <a:r>
              <a:rPr lang="en-US" dirty="0"/>
              <a:t>Web services?</a:t>
            </a:r>
          </a:p>
        </p:txBody>
      </p:sp>
    </p:spTree>
    <p:extLst>
      <p:ext uri="{BB962C8B-B14F-4D97-AF65-F5344CB8AC3E}">
        <p14:creationId xmlns:p14="http://schemas.microsoft.com/office/powerpoint/2010/main" val="1716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9067800" cy="914400"/>
          </a:xfrm>
        </p:spPr>
        <p:txBody>
          <a:bodyPr/>
          <a:lstStyle/>
          <a:p>
            <a:r>
              <a:rPr lang="en-US" dirty="0"/>
              <a:t>Development of Web Applications: </a:t>
            </a:r>
            <a:br>
              <a:rPr lang="en-US" dirty="0"/>
            </a:br>
            <a:r>
              <a:rPr lang="en-US" dirty="0" smtClean="0"/>
              <a:t>                                                   today’s </a:t>
            </a:r>
            <a:r>
              <a:rPr lang="en-US" dirty="0"/>
              <a:t>approach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ad-hoc development</a:t>
            </a:r>
          </a:p>
          <a:p>
            <a:r>
              <a:rPr lang="en-US" dirty="0" smtClean="0"/>
              <a:t>based </a:t>
            </a:r>
            <a:r>
              <a:rPr lang="en-US" dirty="0"/>
              <a:t>on knowledge, experiences and practices of </a:t>
            </a:r>
            <a:r>
              <a:rPr lang="en-US" dirty="0" smtClean="0"/>
              <a:t>individual  developers</a:t>
            </a:r>
            <a:endParaRPr lang="en-US" dirty="0"/>
          </a:p>
          <a:p>
            <a:r>
              <a:rPr lang="en-US" dirty="0" smtClean="0"/>
              <a:t>reuse </a:t>
            </a:r>
            <a:r>
              <a:rPr lang="en-US" dirty="0"/>
              <a:t>of existing applications by “</a:t>
            </a:r>
            <a:r>
              <a:rPr lang="en-US" dirty="0" err="1" smtClean="0"/>
              <a:t>copy&amp;paste</a:t>
            </a:r>
            <a:r>
              <a:rPr lang="en-US" dirty="0" smtClean="0"/>
              <a:t>” approach</a:t>
            </a:r>
            <a:endParaRPr lang="en-US" dirty="0"/>
          </a:p>
          <a:p>
            <a:r>
              <a:rPr lang="en-US" dirty="0" smtClean="0"/>
              <a:t>insufficient </a:t>
            </a:r>
            <a:r>
              <a:rPr lang="en-US" dirty="0"/>
              <a:t>documentation of design decisions</a:t>
            </a:r>
          </a:p>
          <a:p>
            <a:r>
              <a:rPr lang="en-US" dirty="0" smtClean="0"/>
              <a:t>isolated </a:t>
            </a:r>
            <a:r>
              <a:rPr lang="en-US" dirty="0"/>
              <a:t>activity: no “design for change”</a:t>
            </a:r>
          </a:p>
          <a:p>
            <a:r>
              <a:rPr lang="en-US" dirty="0" smtClean="0"/>
              <a:t>missing </a:t>
            </a:r>
            <a:r>
              <a:rPr lang="en-US" dirty="0"/>
              <a:t>methodical approach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38375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2835</TotalTime>
  <Words>2223</Words>
  <Application>Microsoft Office PowerPoint</Application>
  <PresentationFormat>On-screen Show (4:3)</PresentationFormat>
  <Paragraphs>427</Paragraphs>
  <Slides>44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</vt:lpstr>
      <vt:lpstr>Calibri</vt:lpstr>
      <vt:lpstr>Calibri Light</vt:lpstr>
      <vt:lpstr>Cambria</vt:lpstr>
      <vt:lpstr>Consolas</vt:lpstr>
      <vt:lpstr>Corbel</vt:lpstr>
      <vt:lpstr>Garamond</vt:lpstr>
      <vt:lpstr>Gill Sans</vt:lpstr>
      <vt:lpstr>Times New Roman</vt:lpstr>
      <vt:lpstr>Wingdings 2</vt:lpstr>
      <vt:lpstr>ヒラギノ角ゴ Pro W3</vt:lpstr>
      <vt:lpstr>Telerik-PowerPoint-Theme</vt:lpstr>
      <vt:lpstr>Θέμα του Office</vt:lpstr>
      <vt:lpstr>Clip</vt:lpstr>
      <vt:lpstr>Microsoft ClipArt Gallery</vt:lpstr>
      <vt:lpstr>Web Technologies</vt:lpstr>
      <vt:lpstr>Text Book and Websites</vt:lpstr>
      <vt:lpstr>Languages and Tools</vt:lpstr>
      <vt:lpstr> Tools</vt:lpstr>
      <vt:lpstr>Motivation</vt:lpstr>
      <vt:lpstr>Web Engineering</vt:lpstr>
      <vt:lpstr>What is Web Engineering</vt:lpstr>
      <vt:lpstr>Defining Web Applications</vt:lpstr>
      <vt:lpstr>Development of Web Applications:                                                     today’s approach</vt:lpstr>
      <vt:lpstr>Reasons for Quality Deficiencies</vt:lpstr>
      <vt:lpstr>Web Crisis</vt:lpstr>
      <vt:lpstr>Web terminologies</vt:lpstr>
      <vt:lpstr>Web teminologies</vt:lpstr>
      <vt:lpstr>PowerPoint Presentation</vt:lpstr>
      <vt:lpstr>The Case for Web Engineering</vt:lpstr>
      <vt:lpstr>The Case for Web Engineering (cont.)</vt:lpstr>
      <vt:lpstr>The Case for Web Engineering (cont.)</vt:lpstr>
      <vt:lpstr>Categories of Web Applications</vt:lpstr>
      <vt:lpstr>Document-Centric Web sites</vt:lpstr>
      <vt:lpstr>Interactive</vt:lpstr>
      <vt:lpstr>Transactional</vt:lpstr>
      <vt:lpstr>Workflow-Based Applications</vt:lpstr>
      <vt:lpstr>Collaborative</vt:lpstr>
      <vt:lpstr>Semantic web</vt:lpstr>
      <vt:lpstr>Portal-Oriented</vt:lpstr>
      <vt:lpstr>Ubiquitous web applications (UWA)</vt:lpstr>
      <vt:lpstr>Characteristics of Web Apps</vt:lpstr>
      <vt:lpstr>Characteristics of Web Apps</vt:lpstr>
      <vt:lpstr>Characteristics - Product</vt:lpstr>
      <vt:lpstr>Characteristics of Web Applications:                                                                     Content</vt:lpstr>
      <vt:lpstr>Characteristics of Web Applications:                                                                         Hypertext</vt:lpstr>
      <vt:lpstr>Characteristics of Web Applications:                                                                     Presentation</vt:lpstr>
      <vt:lpstr>Characteristics of Web Applications</vt:lpstr>
      <vt:lpstr>Characteristics of Web Applications: </vt:lpstr>
      <vt:lpstr>Characteristics of Web Applications: </vt:lpstr>
      <vt:lpstr>Characteristics of Web Applications: </vt:lpstr>
      <vt:lpstr>Characteristics of Web Applications: </vt:lpstr>
      <vt:lpstr>Characteristics of Web Applications: </vt:lpstr>
      <vt:lpstr>Characteristics of Web Applications: </vt:lpstr>
      <vt:lpstr>Characteristics of Web Applications: </vt:lpstr>
      <vt:lpstr>Characteristics of Web Applications</vt:lpstr>
      <vt:lpstr>Characteristics of Web Applications: </vt:lpstr>
      <vt:lpstr>Reading Assignment</vt:lpstr>
      <vt:lpstr>Web Technologies Basics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mKamran</cp:lastModifiedBy>
  <cp:revision>723</cp:revision>
  <dcterms:created xsi:type="dcterms:W3CDTF">2007-12-08T16:03:35Z</dcterms:created>
  <dcterms:modified xsi:type="dcterms:W3CDTF">2023-02-21T08:32:42Z</dcterms:modified>
</cp:coreProperties>
</file>