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32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26" r:id="rId18"/>
    <p:sldId id="327" r:id="rId19"/>
    <p:sldId id="328" r:id="rId20"/>
    <p:sldId id="329" r:id="rId21"/>
    <p:sldId id="271" r:id="rId22"/>
    <p:sldId id="272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4" r:id="rId56"/>
    <p:sldId id="285" r:id="rId57"/>
    <p:sldId id="286" r:id="rId58"/>
    <p:sldId id="287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288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353" r:id="rId92"/>
    <p:sldId id="296" r:id="rId93"/>
    <p:sldId id="297" r:id="rId94"/>
    <p:sldId id="298" r:id="rId95"/>
    <p:sldId id="323" r:id="rId96"/>
    <p:sldId id="324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bility.net/en/wiki/Source_Cod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302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1900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1430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0695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11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7608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2372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38398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6218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7850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36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8019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a term used in computer text processing to refer to an organized annotation system (i.e. language) that marks certain parts or elements of a document as different from plain text. Essentially,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used in web documents or applications to format text and to give it a specific structure. Another basic characteristic is that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invisible to the reader of a web page or document since the only way to view it is by accessing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urce Code"/>
              </a:rPr>
              <a:t>source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Unlike programming languages,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not executed: they are read and rendered instead.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92220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37146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321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41</a:t>
            </a:fld>
            <a:r>
              <a:rPr lang="en-US" dirty="0" smtClean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28028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70511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78755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25D5C-A5E0-40AD-B692-B407044178D2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79884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EB2E-777E-4584-A221-E86BD1463A42}" type="slidenum">
              <a:rPr lang="en-US" smtClean="0"/>
              <a:pPr/>
              <a:t>45</a:t>
            </a:fld>
            <a:r>
              <a:rPr lang="en-US" dirty="0" smtClean="0"/>
              <a:t>##</a:t>
            </a: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1800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47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49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50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54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58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80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CA78-44E3-458A-BA86-814CEFF60D1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9314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004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692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0205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273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Web-Qual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4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reference.com/html/tools/coloriz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 anchor="ctr"/>
          <a:lstStyle/>
          <a:p>
            <a:pPr eaLnBrk="1" hangingPunct="1"/>
            <a:r>
              <a:rPr lang="en-US" sz="6600" dirty="0" smtClean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r>
              <a:rPr lang="en-US" sz="4000" dirty="0" smtClean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4800" dirty="0" smtClean="0">
                <a:solidFill>
                  <a:srgbClr val="FFFF00"/>
                </a:solidFill>
              </a:rPr>
              <a:t>Lecture </a:t>
            </a:r>
            <a:r>
              <a:rPr lang="en-US" sz="4800" dirty="0" smtClean="0">
                <a:solidFill>
                  <a:srgbClr val="FFFF00"/>
                </a:solidFill>
              </a:rPr>
              <a:t>3,4</a:t>
            </a:r>
            <a:endParaRPr lang="en-US" sz="44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71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331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842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28775"/>
            <a:ext cx="8207375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4478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200400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31625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077496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0" y="12192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  <p:extLst>
      <p:ext uri="{BB962C8B-B14F-4D97-AF65-F5344CB8AC3E}">
        <p14:creationId xmlns:p14="http://schemas.microsoft.com/office/powerpoint/2010/main" val="12733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282464"/>
            <a:ext cx="7354346" cy="1640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432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15732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Doctype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://www.devbg.org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080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://www.devbg.org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some-ta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199" y="3292549"/>
            <a:ext cx="3583709" cy="287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0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Some HTML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86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Tags could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their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Few attributes that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element is hovered with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4542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align="center" style=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"background: skyblue"&gt;This 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5546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9528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Headings-and-Paragparh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81824" y="1850065"/>
            <a:ext cx="3704976" cy="2950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86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</a:t>
            </a:r>
            <a:r>
              <a:rPr lang="en-US" dirty="0" smtClean="0"/>
              <a:t>Elements</a:t>
            </a:r>
          </a:p>
          <a:p>
            <a:r>
              <a:rPr lang="en-US" smtClean="0"/>
              <a:t>HTML Tables</a:t>
            </a:r>
            <a:endParaRPr lang="en-US" dirty="0"/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Headings and Paragraphs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087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03045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At their beginning HTML documents must have a document type declaration</a:t>
            </a:r>
          </a:p>
          <a:p>
            <a:pPr lvl="1">
              <a:defRPr/>
            </a:pPr>
            <a:r>
              <a:rPr lang="en-US" sz="2800" dirty="0" smtClean="0"/>
              <a:t>It tells the Web browsers how to handle the HTML data</a:t>
            </a:r>
          </a:p>
          <a:p>
            <a:pPr lvl="1">
              <a:defRPr/>
            </a:pPr>
            <a:r>
              <a:rPr lang="en-US" sz="2800" dirty="0" smtClean="0"/>
              <a:t>Possible versions: HTML 2.0, HTML 3.2, HTML 4.01, XHTML 1.0, XHTML 1.1, …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http://www.w3.org/QA/2002/04/Web-Quality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8768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elements called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26012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Can contain multiple nested tags, e. g.: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to the Web page window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494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r>
              <a:rPr lang="en-US" dirty="0" smtClean="0"/>
              <a:t> tag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&lt;script&gt; Tag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p&gt;&lt;b&gt;Hello World!&lt;\/b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0729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Scripts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3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&lt;/style&gt;</a:t>
            </a:r>
            <a:r>
              <a:rPr lang="en-US" sz="3000" dirty="0" smtClean="0"/>
              <a:t> tag embeds formatting information (CSS styles) into a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12pt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float: left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uppercase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4254854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291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Embedding CSS Styles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4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BASD Logo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GIF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with transparent background)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alt="BASD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BASD official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href="http://www.devbg.org/"&gt;BASD Home&lt;/a&gt;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is the Web page body!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&lt;body&gt; Section: Attributes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716962" cy="5241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tag has the following attributes: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 smtClean="0"/>
              <a:t>Example:</a:t>
            </a:r>
          </a:p>
        </p:txBody>
      </p:sp>
      <p:graphicFrame>
        <p:nvGraphicFramePr>
          <p:cNvPr id="903213" name="Group 4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8200" y="1828799"/>
          <a:ext cx="7391400" cy="2438401"/>
        </p:xfrm>
        <a:graphic>
          <a:graphicData uri="http://schemas.openxmlformats.org/drawingml/2006/table">
            <a:tbl>
              <a:tblPr/>
              <a:tblGrid>
                <a:gridCol w="2027870"/>
                <a:gridCol w="3762766"/>
                <a:gridCol w="1600764"/>
              </a:tblGrid>
              <a:tr h="467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background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image file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bgcolor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4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Default text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Hyperlink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6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vlink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Visited hyperlink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57200" y="5893713"/>
            <a:ext cx="8305800" cy="43088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* For color codes, see </a:t>
            </a:r>
            <a:r>
              <a:rPr kumimoji="0" lang="en-US" sz="2200" b="1" dirty="0">
                <a:solidFill>
                  <a:schemeClr val="tx1"/>
                </a:solidFill>
                <a:hlinkClick r:id="rId3"/>
              </a:rPr>
              <a:t>www.webreference.com/html/tools/colorizer</a:t>
            </a:r>
            <a:r>
              <a:rPr kumimoji="0" lang="en-US" sz="2200" b="1" dirty="0" smtClean="0">
                <a:solidFill>
                  <a:schemeClr val="tx1"/>
                </a:solidFill>
                <a:hlinkClick r:id="rId3"/>
              </a:rPr>
              <a:t>/</a:t>
            </a:r>
            <a:endParaRPr kumimoji="0" lang="en-US" sz="2200" b="1" dirty="0">
              <a:solidFill>
                <a:schemeClr val="tx1"/>
              </a:solidFill>
            </a:endParaRPr>
          </a:p>
        </p:txBody>
      </p:sp>
      <p:sp>
        <p:nvSpPr>
          <p:cNvPr id="903207" name="Rectangle 39"/>
          <p:cNvSpPr>
            <a:spLocks noChangeArrowheads="1"/>
          </p:cNvSpPr>
          <p:nvPr/>
        </p:nvSpPr>
        <p:spPr bwMode="auto">
          <a:xfrm>
            <a:off x="539750" y="5181600"/>
            <a:ext cx="807085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background="texture.gif" text="#238E23"&gt;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Text Styling without CSS</a:t>
            </a:r>
          </a:p>
        </p:txBody>
      </p:sp>
      <p:graphicFrame>
        <p:nvGraphicFramePr>
          <p:cNvPr id="11" name="Group 36"/>
          <p:cNvGraphicFramePr>
            <a:graphicFrameLocks noGrp="1"/>
          </p:cNvGraphicFramePr>
          <p:nvPr>
            <p:ph idx="1"/>
            <p:extLst/>
          </p:nvPr>
        </p:nvGraphicFramePr>
        <p:xfrm>
          <a:off x="5181600" y="2819400"/>
          <a:ext cx="3429000" cy="3531108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</a:tblGrid>
              <a:tr h="51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&lt;h1&gt;&lt;/h1&gt;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1</a:t>
                      </a:r>
                      <a:endParaRPr kumimoji="1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&lt;h2&gt;&lt;/h2&gt;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&lt;h3&gt;&lt;/h3&gt;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&lt;h4&gt;&lt;/h4&gt;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&lt;h5&gt;&lt;/h5&gt;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&lt;h6&gt;&lt;/h6&gt;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&lt;p&gt;&lt;/p&gt;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Paragraph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&lt;br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Line break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1066800"/>
            <a:ext cx="4679950" cy="548639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Text can be formatted as headings or regular paragraph text</a:t>
            </a:r>
          </a:p>
          <a:p>
            <a:pPr lvl="1">
              <a:defRPr/>
            </a:pPr>
            <a:r>
              <a:rPr lang="en-US" smtClean="0"/>
              <a:t>Use these consistently!</a:t>
            </a:r>
          </a:p>
          <a:p>
            <a:pPr>
              <a:defRPr/>
            </a:pP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&lt;p&gt;&lt;/p&gt;</a:t>
            </a:r>
            <a:r>
              <a:rPr lang="en-US" smtClean="0"/>
              <a:t> by default doubles the spaces after each paragraph</a:t>
            </a:r>
          </a:p>
          <a:p>
            <a:pPr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mtClean="0"/>
              <a:t>is weird: the trailing “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mtClean="0"/>
              <a:t>” makes it XHTML compliant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953000" y="10668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lvl="0" indent="-319088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styles of heading are available:</a:t>
            </a:r>
            <a:endParaRPr lang="en-US" sz="3200" b="1" dirty="0" smtClean="0">
              <a:solidFill>
                <a:srgbClr val="CCFF6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5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/>
              <a:t>Many of the formatting tags are deprecated</a:t>
            </a:r>
          </a:p>
          <a:p>
            <a:pPr lvl="2">
              <a:defRPr/>
            </a:pPr>
            <a:r>
              <a:rPr lang="en-US" dirty="0" smtClean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204775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80729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23839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8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54935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72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7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78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5406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195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3025" y="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4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744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4224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24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Assignment#1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Due Date 26-September-2022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headings, </a:t>
            </a:r>
            <a:r>
              <a:rPr lang="en-US" sz="2800" dirty="0" err="1" smtClean="0"/>
              <a:t>divs</a:t>
            </a:r>
            <a:r>
              <a:rPr lang="en-US" sz="2800" dirty="0" smtClean="0"/>
              <a:t>, paragraphs and </a:t>
            </a:r>
            <a:r>
              <a:rPr lang="en-US" sz="2800" dirty="0" err="1" smtClean="0"/>
              <a:t>ul</a:t>
            </a:r>
            <a:endParaRPr lang="en-US" sz="2800" dirty="0" smtClean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– Tables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3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</a:t>
            </a:r>
            <a:r>
              <a:rPr lang="en-US" dirty="0" smtClean="0"/>
              <a:t>Tables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283</TotalTime>
  <Words>6010</Words>
  <Application>Microsoft Office PowerPoint</Application>
  <PresentationFormat>On-screen Show (4:3)</PresentationFormat>
  <Paragraphs>1147</Paragraphs>
  <Slides>96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Web Technologies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First HTML Page</vt:lpstr>
      <vt:lpstr>First HTML Page: Tags</vt:lpstr>
      <vt:lpstr>First HTML Page: Header</vt:lpstr>
      <vt:lpstr>First HTML Page: Body</vt:lpstr>
      <vt:lpstr>Head Element</vt:lpstr>
      <vt:lpstr>Body Element and Doctype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The &lt;!DOCTYPE&gt; Declaration</vt:lpstr>
      <vt:lpstr>HTML Structure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&lt;body&gt; Section: Attributes</vt:lpstr>
      <vt:lpstr>Text Styling without CSS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Lab Assignment#1</vt:lpstr>
      <vt:lpstr>Exercises</vt:lpstr>
      <vt:lpstr>Exercises (2)</vt:lpstr>
      <vt:lpstr>Exercises (3)</vt:lpstr>
      <vt:lpstr>Exercises – Tables</vt:lpstr>
      <vt:lpstr>Exercises – Tables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mKamran</cp:lastModifiedBy>
  <cp:revision>35</cp:revision>
  <dcterms:created xsi:type="dcterms:W3CDTF">2014-03-13T07:54:00Z</dcterms:created>
  <dcterms:modified xsi:type="dcterms:W3CDTF">2023-03-02T05:28:58Z</dcterms:modified>
</cp:coreProperties>
</file>