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6"/>
  </p:notesMasterIdLst>
  <p:handoutMasterIdLst>
    <p:handoutMasterId r:id="rId37"/>
  </p:handoutMasterIdLst>
  <p:sldIdLst>
    <p:sldId id="467" r:id="rId2"/>
    <p:sldId id="475" r:id="rId3"/>
    <p:sldId id="468" r:id="rId4"/>
    <p:sldId id="469" r:id="rId5"/>
    <p:sldId id="470" r:id="rId6"/>
    <p:sldId id="471" r:id="rId7"/>
    <p:sldId id="472" r:id="rId8"/>
    <p:sldId id="473" r:id="rId9"/>
    <p:sldId id="476" r:id="rId10"/>
    <p:sldId id="427" r:id="rId11"/>
    <p:sldId id="428" r:id="rId12"/>
    <p:sldId id="429" r:id="rId13"/>
    <p:sldId id="430" r:id="rId14"/>
    <p:sldId id="463" r:id="rId15"/>
    <p:sldId id="435" r:id="rId16"/>
    <p:sldId id="437" r:id="rId17"/>
    <p:sldId id="439" r:id="rId18"/>
    <p:sldId id="440" r:id="rId19"/>
    <p:sldId id="458" r:id="rId20"/>
    <p:sldId id="466" r:id="rId21"/>
    <p:sldId id="443" r:id="rId22"/>
    <p:sldId id="444" r:id="rId23"/>
    <p:sldId id="459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60" r:id="rId3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70" d="100"/>
          <a:sy n="70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7.xml"/><Relationship Id="rId3" Type="http://schemas.openxmlformats.org/officeDocument/2006/relationships/slide" Target="slides/slide5.xml"/><Relationship Id="rId7" Type="http://schemas.openxmlformats.org/officeDocument/2006/relationships/slide" Target="slides/slide15.xml"/><Relationship Id="rId12" Type="http://schemas.openxmlformats.org/officeDocument/2006/relationships/slide" Target="slides/slide26.xml"/><Relationship Id="rId2" Type="http://schemas.openxmlformats.org/officeDocument/2006/relationships/slide" Target="slides/slide4.xml"/><Relationship Id="rId16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11" Type="http://schemas.openxmlformats.org/officeDocument/2006/relationships/slide" Target="slides/slide25.xml"/><Relationship Id="rId5" Type="http://schemas.openxmlformats.org/officeDocument/2006/relationships/slide" Target="slides/slide10.xml"/><Relationship Id="rId15" Type="http://schemas.openxmlformats.org/officeDocument/2006/relationships/slide" Target="slides/slide29.xml"/><Relationship Id="rId10" Type="http://schemas.openxmlformats.org/officeDocument/2006/relationships/slide" Target="slides/slide21.xml"/><Relationship Id="rId4" Type="http://schemas.openxmlformats.org/officeDocument/2006/relationships/slide" Target="slides/slide7.xml"/><Relationship Id="rId9" Type="http://schemas.openxmlformats.org/officeDocument/2006/relationships/slide" Target="slides/slide17.xml"/><Relationship Id="rId14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compiler: intro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9B4F06-26DE-4995-A938-42E777BC5BD1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823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012F7-A59F-4664-8673-C7BF36E4AB50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620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09795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92665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931667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18920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26526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84770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5737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75306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1811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3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67841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78736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26636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62938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5B959-1808-4DB1-9066-078AC5823A94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481759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E99E6-3C87-43A6-A64E-0A817FAF1526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51685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3311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96233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6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6862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7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1234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8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2851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59007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85564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5576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9144000" cy="2057400"/>
          </a:xfrm>
        </p:spPr>
        <p:txBody>
          <a:bodyPr anchor="ctr"/>
          <a:lstStyle/>
          <a:p>
            <a:pPr eaLnBrk="1" hangingPunct="1"/>
            <a:r>
              <a:rPr lang="en-US" sz="6600" dirty="0" smtClean="0"/>
              <a:t>Web Technologies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4000" dirty="0" smtClean="0"/>
          </a:p>
          <a:p>
            <a:pPr eaLnBrk="1" hangingPunct="1">
              <a:lnSpc>
                <a:spcPct val="80000"/>
              </a:lnSpc>
            </a:pPr>
            <a:r>
              <a:rPr lang="en-US" sz="4000" dirty="0" smtClean="0"/>
              <a:t>Kamran</a:t>
            </a:r>
          </a:p>
          <a:p>
            <a:pPr eaLnBrk="1" hangingPunct="1">
              <a:lnSpc>
                <a:spcPct val="80000"/>
              </a:lnSpc>
            </a:pPr>
            <a:r>
              <a:rPr lang="en-US" sz="4800" dirty="0" smtClean="0">
                <a:solidFill>
                  <a:srgbClr val="FFFF00"/>
                </a:solidFill>
              </a:rPr>
              <a:t>Lecture </a:t>
            </a:r>
            <a:r>
              <a:rPr lang="en-US" sz="4800" dirty="0">
                <a:solidFill>
                  <a:srgbClr val="FFFF00"/>
                </a:solidFill>
              </a:rPr>
              <a:t>5</a:t>
            </a:r>
            <a:endParaRPr lang="en-US" sz="4400" dirty="0" smtClean="0"/>
          </a:p>
          <a:p>
            <a:pPr eaLnBrk="1" hangingPunct="1">
              <a:lnSpc>
                <a:spcPct val="80000"/>
              </a:lnSpc>
            </a:pPr>
            <a:endParaRPr lang="en-US" sz="4000" dirty="0" smtClean="0"/>
          </a:p>
          <a:p>
            <a:pPr eaLnBrk="1" hangingPunct="1">
              <a:lnSpc>
                <a:spcPct val="80000"/>
              </a:lnSpc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193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comprised of several core tags: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are losing favor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with the CSS revolution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 (2)</a:t>
            </a:r>
            <a:endParaRPr lang="bg-BG" smtClean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row</a:t>
            </a: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cell in a row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556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755651" y="3500438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755651" y="5100935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Simple HTML Tables – Example (2)</a:t>
            </a:r>
            <a:endParaRPr lang="bg-BG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44" name="Picture 4" descr="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2422525"/>
            <a:ext cx="4999037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data “cells”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nested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 border="1"&gt;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701095"/>
            <a:ext cx="3489325" cy="3104394"/>
          </a:xfrm>
          <a:prstGeom prst="roundRect">
            <a:avLst>
              <a:gd name="adj" fmla="val 2782"/>
            </a:avLst>
          </a:prstGeom>
          <a:noFill/>
          <a:ln w="12700" cap="sq" algn="ctr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Cells Width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Tables and cells can have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3000" dirty="0" smtClean="0"/>
              <a:t> attribute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Width can be given in pixels or percentages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65636" name="Rectangle 4"/>
          <p:cNvSpPr>
            <a:spLocks noChangeArrowheads="1"/>
          </p:cNvSpPr>
          <p:nvPr/>
        </p:nvSpPr>
        <p:spPr bwMode="auto">
          <a:xfrm>
            <a:off x="536576" y="2776538"/>
            <a:ext cx="7997824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 width="100%" cellspacing="0"&gt;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&lt;td&gt;Left&lt;/td&gt;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 width="100%" align="center"&gt;Center&lt;/td&gt;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&lt;td&gt;Right&lt;/td&gt;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pic>
        <p:nvPicPr>
          <p:cNvPr id="17413" name="Picture 6" descr="table-wid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4229100"/>
            <a:ext cx="463374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5639" name="Rectangle 7"/>
          <p:cNvSpPr>
            <a:spLocks noChangeArrowheads="1"/>
          </p:cNvSpPr>
          <p:nvPr/>
        </p:nvSpPr>
        <p:spPr bwMode="auto">
          <a:xfrm>
            <a:off x="477322" y="2209800"/>
            <a:ext cx="26468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table-width.html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the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important attributes: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bgcolor="red"&gt;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 bgcolor="yellow"&gt;First&lt;/td&gt;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 bgcolor="yellow"&gt;Second&lt;/td&gt;&lt;/tr&gt;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bgcolor="yellow" border="1"&gt;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bgcolor="red"&gt;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 bgcolor="yellow"&gt;First&lt;/td&gt;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 bgcolor="yellow"&gt;Second&lt;/td&gt;&lt;/tr&gt;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bgcolor="yellow" border="1"&gt;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2078038"/>
            <a:ext cx="4824412" cy="4087812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 smtClean="0"/>
              <a:t>Div</a:t>
            </a:r>
            <a:r>
              <a:rPr lang="en-US" dirty="0" smtClean="0"/>
              <a:t> and Span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 smtClean="0"/>
              <a:t>HTML </a:t>
            </a:r>
            <a:r>
              <a:rPr lang="en-US" dirty="0" smtClean="0"/>
              <a:t>Tables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 smtClean="0"/>
              <a:t>HTML Form</a:t>
            </a:r>
          </a:p>
          <a:p>
            <a:pPr marL="609600" indent="-609600">
              <a:buFontTx/>
              <a:buAutoNum type="arabicPeriod"/>
              <a:defRPr/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989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Table Cell Spacing and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5899012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533400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 cells have two important attributes: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&lt;head&gt;&lt;title&gt;Colspan and Rowspan&lt;/title&gt;&lt;/head&gt;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border="1"&gt;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bgcolor="yellow"&gt;&lt;td&gt;Cell[1,1]&lt;/td&gt;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bgcolor="#FFCC66"&gt;&lt;td&gt;Cell[1,2]&lt;/td&gt;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bgcolor="#CCCCFF"&gt;&lt;td&gt;Cell[1,3]&lt;/td&gt;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&lt;head&gt;&lt;title&gt;Colspan and Rowspan&lt;/title&gt;&lt;/head&gt;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border="1"&gt;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bgcolor="yellow"&gt;&lt;td&gt;Cell[1,1]&lt;/td&gt;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bgcolor="#FFCC66"&gt;&lt;td&gt;Cell[1,2]&lt;/td&gt;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bgcolor="#CCCCFF"&gt;&lt;td&gt;Cell[1,3]&lt;/td&gt;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Column and Row Span –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380020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Forms are the primary method for gathering data from site visitors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3105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44958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55626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819400"/>
            <a:ext cx="5065712" cy="1379101"/>
          </a:xfrm>
          <a:prstGeom prst="wedgeRoundRectCallout">
            <a:avLst>
              <a:gd name="adj1" fmla="val -37849"/>
              <a:gd name="adj2" fmla="val 77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“method" attribute tells how the form data should be sent – via GET or POST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Text fields are single-line entry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Text areas can contain multiple lines of text: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Hidden fields contain data not shown to user: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Often used by JavaScript code</a:t>
            </a: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49309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Input Controls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Create a checkbox: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Create a radio button: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only one 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name="town" value="Sofia"&gt;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name="town" value="Varna"&gt;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Pull down menu (drop-down list):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dirty="0" smtClean="0"/>
              <a:t>Submit button: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752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611188" y="50364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name="submitBtn" value="Apply Now"&gt;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(2)</a:t>
            </a:r>
            <a:endParaRPr lang="bg-BG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Reset button – clears the form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Image button – acts like submit but image is displayed instead of button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Ordinary button – used for JavaScript, no default action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7526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value="Clear the form"&gt;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3808413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 name="submitBtn" alt="Submit"&gt;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58629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value="simple button"&gt;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</a:rPr>
              <a:t>&lt;DIV&gt;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</a:rPr>
              <a:t>&lt;SPAN&gt;</a:t>
            </a:r>
            <a:r>
              <a:rPr lang="en-US" dirty="0" smtClean="0"/>
              <a:t> Block and Inline Elements</a:t>
            </a:r>
            <a:endParaRPr lang="bg-BG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721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(3)</a:t>
            </a:r>
            <a:endParaRPr lang="bg-BG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Password input – acts like normal text field but hides the text with * signs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Multiple select field – code is like drop down but displays list of items to select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value=""&gt;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4038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3"&gt;speakers&lt;/option&gt;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555626" y="1143000"/>
            <a:ext cx="805497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action="apply-now.php"&gt;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name="subject" type="hidden" value="Class"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&lt;p&gt;Degree: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name="degree"&gt;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value="BA"&gt;Bachelor of Art&lt;/option&gt;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value="BS"&gt;Bachelor of Science&lt;/option&gt;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value="MBA" selected="true"&gt;Master 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Business Administration&lt;/option&gt;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 Name: &lt;input type="text" name="firstname"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 Name: &lt;input type="text" name="lastname"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 ID: &lt;input type="password" name="studentid"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Example (2)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67683" name="Rectangle 3"/>
          <p:cNvSpPr>
            <a:spLocks noChangeArrowheads="1"/>
          </p:cNvSpPr>
          <p:nvPr/>
        </p:nvSpPr>
        <p:spPr bwMode="auto">
          <a:xfrm>
            <a:off x="534988" y="1255058"/>
            <a:ext cx="8075612" cy="52219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Gender: 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name="gender" type="radio" value="Male"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checked="true" /&gt; Male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name="gender" type="radio" value="Female"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Female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E-mail: &lt;input type="text" name="email" value=""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rows="4"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readonly="true"&gt;TERMS AND CONDITIONS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clicking the Send Form button you agree to submit this form.&lt;/textarea&gt;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name="button" value="Send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(continuation)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4988" y="1255058"/>
            <a:ext cx="8075612" cy="52219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Gender: 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name="gender" type="radio" value="Male"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checked="true" /&gt; Male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name="gender" type="radio" value="Female"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Female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E-mail: &lt;input type="text" name="email" value=""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rows="4"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readonly="true"&gt;TERMS AND CONDITIONS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clicking the Send Form button you agree to submit this form.&lt;/textarea&gt;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name="button" value="Send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(continuation)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– Example (3)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35845" name="Picture 5" descr="f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0850" y="1390650"/>
            <a:ext cx="45529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– Tables and Forms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is a block element</a:t>
            </a:r>
          </a:p>
          <a:p>
            <a:pPr lvl="1">
              <a:defRPr/>
            </a:pPr>
            <a:r>
              <a:rPr lang="en-US" dirty="0" smtClean="0"/>
              <a:t>Other block elements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 smtClean="0"/>
              <a:t>, headings, lists,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 smtClean="0"/>
              <a:t> and etc.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 is an inline element</a:t>
            </a:r>
          </a:p>
          <a:p>
            <a:pPr lvl="1">
              <a:defRPr/>
            </a:pPr>
            <a:r>
              <a:rPr lang="en-US" dirty="0" smtClean="0"/>
              <a:t>Most HTML elements are inline,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4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79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78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Very useful with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881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1524000"/>
          </a:xfrm>
        </p:spPr>
        <p:txBody>
          <a:bodyPr/>
          <a:lstStyle/>
          <a:p>
            <a:r>
              <a:rPr lang="en-US" dirty="0" smtClean="0"/>
              <a:t>HTML – Tables and 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23220"/>
          </a:xfrm>
        </p:spPr>
        <p:txBody>
          <a:bodyPr/>
          <a:lstStyle/>
          <a:p>
            <a:r>
              <a:rPr lang="en-US" dirty="0" smtClean="0"/>
              <a:t>Muhammad Kamran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1126" y="286463"/>
            <a:ext cx="3038474" cy="2307276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58372" name="Picture 4" descr="http://www.expertrating.com/courseware/HTMLCourse/HTML_Forms_3_clip_image00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014">
            <a:off x="1402886" y="1863649"/>
            <a:ext cx="1163395" cy="1051283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399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1580</TotalTime>
  <Words>3137</Words>
  <Application>Microsoft Office PowerPoint</Application>
  <PresentationFormat>On-screen Show (4:3)</PresentationFormat>
  <Paragraphs>516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Telerik-PowerPoint-Theme</vt:lpstr>
      <vt:lpstr>Web Technologies</vt:lpstr>
      <vt:lpstr>Contents </vt:lpstr>
      <vt:lpstr>Using &lt;DIV&gt; and &lt;SPAN&gt; Block and Inline Elements</vt:lpstr>
      <vt:lpstr>Block and Inline Elements</vt:lpstr>
      <vt:lpstr>The &lt;div&gt; Tag</vt:lpstr>
      <vt:lpstr>&lt;DIV&gt;</vt:lpstr>
      <vt:lpstr>The &lt;span&gt; Tag</vt:lpstr>
      <vt:lpstr>&lt;SPAN&gt;</vt:lpstr>
      <vt:lpstr>HTML – Tables and Forms</vt:lpstr>
      <vt:lpstr>HTML Tables</vt:lpstr>
      <vt:lpstr>HTML Tables (2)</vt:lpstr>
      <vt:lpstr>Simple HTML Tables – Example</vt:lpstr>
      <vt:lpstr>Simple HTML Tables – Example (2)</vt:lpstr>
      <vt:lpstr>Simple HTML Tables</vt:lpstr>
      <vt:lpstr>Nested Tables</vt:lpstr>
      <vt:lpstr>Cells Width</vt:lpstr>
      <vt:lpstr>Cell Spacing and Padding</vt:lpstr>
      <vt:lpstr>Cell Spacing and Padding – Example</vt:lpstr>
      <vt:lpstr>Cell Spacing and Padding – Example (2)</vt:lpstr>
      <vt:lpstr>Table Cell Spacing and Cell Padding</vt:lpstr>
      <vt:lpstr>Column and Row Span</vt:lpstr>
      <vt:lpstr>Column and Row Span – Example</vt:lpstr>
      <vt:lpstr>Column and Row Span – Example (2)</vt:lpstr>
      <vt:lpstr>HTML Forms</vt:lpstr>
      <vt:lpstr>HTML Forms</vt:lpstr>
      <vt:lpstr>Form Fields</vt:lpstr>
      <vt:lpstr>Form Input Controls</vt:lpstr>
      <vt:lpstr>Other Form Controls</vt:lpstr>
      <vt:lpstr>Other Form Controls (2)</vt:lpstr>
      <vt:lpstr>Other Form Controls (3)</vt:lpstr>
      <vt:lpstr>HTML Forms – Example</vt:lpstr>
      <vt:lpstr>HTML Forms – Example (2)</vt:lpstr>
      <vt:lpstr>HTML Forms – Example (3)</vt:lpstr>
      <vt:lpstr>HTML – Tables and Forms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Kamran</cp:lastModifiedBy>
  <cp:revision>449</cp:revision>
  <dcterms:created xsi:type="dcterms:W3CDTF">2007-12-08T16:03:35Z</dcterms:created>
  <dcterms:modified xsi:type="dcterms:W3CDTF">2022-09-28T09:32:46Z</dcterms:modified>
</cp:coreProperties>
</file>