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76"/>
  </p:notesMasterIdLst>
  <p:handoutMasterIdLst>
    <p:handoutMasterId r:id="rId77"/>
  </p:handoutMasterIdLst>
  <p:sldIdLst>
    <p:sldId id="519" r:id="rId2"/>
    <p:sldId id="461" r:id="rId3"/>
    <p:sldId id="467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511" r:id="rId47"/>
    <p:sldId id="512" r:id="rId48"/>
    <p:sldId id="513" r:id="rId49"/>
    <p:sldId id="520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28" r:id="rId58"/>
    <p:sldId id="529" r:id="rId59"/>
    <p:sldId id="530" r:id="rId60"/>
    <p:sldId id="531" r:id="rId61"/>
    <p:sldId id="532" r:id="rId62"/>
    <p:sldId id="533" r:id="rId63"/>
    <p:sldId id="534" r:id="rId64"/>
    <p:sldId id="535" r:id="rId65"/>
    <p:sldId id="536" r:id="rId66"/>
    <p:sldId id="537" r:id="rId67"/>
    <p:sldId id="538" r:id="rId68"/>
    <p:sldId id="539" r:id="rId69"/>
    <p:sldId id="540" r:id="rId70"/>
    <p:sldId id="541" r:id="rId71"/>
    <p:sldId id="542" r:id="rId72"/>
    <p:sldId id="543" r:id="rId73"/>
    <p:sldId id="544" r:id="rId74"/>
    <p:sldId id="460" r:id="rId7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70" d="100"/>
          <a:sy n="70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838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compiler: intro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9B4F06-26DE-4995-A938-42E777BC5BD1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249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Multipurpose Internet Mail Extensions, known also as MIME type, is a specification extending the format of email to support sending images, audio/video files, archives, etc. The specification is standardized in IETF </a:t>
            </a:r>
            <a:r>
              <a:rPr lang="en-GB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RFC 6838.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2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8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9144000" cy="2057400"/>
          </a:xfrm>
        </p:spPr>
        <p:txBody>
          <a:bodyPr anchor="ctr"/>
          <a:lstStyle/>
          <a:p>
            <a:pPr eaLnBrk="1" hangingPunct="1"/>
            <a:r>
              <a:rPr lang="en-US" sz="6600" dirty="0" smtClean="0"/>
              <a:t>Web Technologies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4000" dirty="0" smtClean="0"/>
          </a:p>
          <a:p>
            <a:pPr eaLnBrk="1" hangingPunct="1">
              <a:lnSpc>
                <a:spcPct val="80000"/>
              </a:lnSpc>
            </a:pPr>
            <a:r>
              <a:rPr lang="en-US" sz="4000" dirty="0" smtClean="0"/>
              <a:t>Kamran</a:t>
            </a:r>
          </a:p>
          <a:p>
            <a:pPr eaLnBrk="1" hangingPunct="1">
              <a:lnSpc>
                <a:spcPct val="80000"/>
              </a:lnSpc>
            </a:pPr>
            <a:r>
              <a:rPr lang="en-US" sz="4800" dirty="0" smtClean="0">
                <a:solidFill>
                  <a:srgbClr val="FFFF00"/>
                </a:solidFill>
              </a:rPr>
              <a:t>Lecture 7-8</a:t>
            </a:r>
            <a:endParaRPr lang="en-US" sz="4400" dirty="0" smtClean="0"/>
          </a:p>
          <a:p>
            <a:pPr eaLnBrk="1" hangingPunct="1">
              <a:lnSpc>
                <a:spcPct val="80000"/>
              </a:lnSpc>
            </a:pPr>
            <a:endParaRPr lang="en-US" sz="4000" dirty="0" smtClean="0"/>
          </a:p>
          <a:p>
            <a:pPr eaLnBrk="1" hangingPunct="1">
              <a:lnSpc>
                <a:spcPct val="80000"/>
              </a:lnSpc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3596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 (5)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child nodes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tag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“the following” tag: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elements with class name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3437453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 (5)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 of element: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] </a:t>
            </a:r>
            <a:r>
              <a:rPr lang="en-US" sz="2800" dirty="0" smtClean="0"/>
              <a:t>– match tag attributes by regular expression: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This will match all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&lt;img&gt;</a:t>
            </a:r>
            <a:r>
              <a:rPr lang="en-US" sz="2800" dirty="0" smtClean="0"/>
              <a:t> tags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</a:t>
            </a:r>
            <a:r>
              <a:rPr lang="en-US" sz="2800" dirty="0" smtClean="0"/>
              <a:t> attribute containing the 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logo</a:t>
            </a:r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There are more rules to select attributes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/>
              <a:t>Not well supported in all browsers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4741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8645" name="Rectangle 5"/>
          <p:cNvSpPr>
            <a:spLocks noChangeArrowheads="1"/>
          </p:cNvSpPr>
          <p:nvPr/>
        </p:nvSpPr>
        <p:spPr bwMode="auto">
          <a:xfrm>
            <a:off x="900113" y="36576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img[alt~=logo] {border: none}</a:t>
            </a:r>
          </a:p>
        </p:txBody>
      </p:sp>
    </p:spTree>
    <p:extLst>
      <p:ext uri="{BB962C8B-B14F-4D97-AF65-F5344CB8AC3E}">
        <p14:creationId xmlns:p14="http://schemas.microsoft.com/office/powerpoint/2010/main" val="2039666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Browsers have default CSS styles</a:t>
            </a:r>
          </a:p>
          <a:p>
            <a:pPr lvl="1"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 lvl="1">
              <a:defRPr/>
            </a:pPr>
            <a:r>
              <a:rPr lang="en-US" dirty="0" smtClean="0"/>
              <a:t>Silently inherited in all documents</a:t>
            </a:r>
          </a:p>
          <a:p>
            <a:pPr>
              <a:defRPr/>
            </a:pPr>
            <a:r>
              <a:rPr lang="en-US" dirty="0" smtClean="0"/>
              <a:t>Caution: default styles differ in browsers</a:t>
            </a:r>
          </a:p>
          <a:p>
            <a:pPr lvl="1">
              <a:defRPr/>
            </a:pPr>
            <a:r>
              <a:rPr lang="en-US" dirty="0" smtClean="0"/>
              <a:t>E.g. Firefox default page background is white, while IE7 uses about 5% gray background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40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Linking HTML and CSS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(content) and CSS (presentation) can be linked in three ways: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defRPr/>
            </a:pPr>
            <a:r>
              <a:rPr lang="en-US" dirty="0" smtClean="0"/>
              <a:t>No selectors are needed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 smtClean="0"/>
              <a:t>: in the HTML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: CSS rules are in separate file </a:t>
            </a:r>
          </a:p>
          <a:p>
            <a:pPr lvl="2"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defRPr/>
            </a:pPr>
            <a:r>
              <a:rPr lang="en-US" dirty="0" smtClean="0"/>
              <a:t>Linked via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href=…&gt;</a:t>
            </a:r>
            <a:r>
              <a:rPr lang="en-US" sz="2600" dirty="0" smtClean="0"/>
              <a:t> </a:t>
            </a:r>
            <a:r>
              <a:rPr lang="en-US" dirty="0" smtClean="0"/>
              <a:t>tag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47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 have highest priority</a:t>
            </a:r>
          </a:p>
          <a:p>
            <a:pPr lvl="1">
              <a:defRPr/>
            </a:pPr>
            <a:r>
              <a:rPr lang="en-US" dirty="0" smtClean="0"/>
              <a:t>Then are the embedded styles</a:t>
            </a:r>
          </a:p>
          <a:p>
            <a:pPr lvl="1">
              <a:defRPr/>
            </a:pPr>
            <a:r>
              <a:rPr lang="en-US" dirty="0" smtClean="0"/>
              <a:t>External styles are last</a:t>
            </a:r>
          </a:p>
          <a:p>
            <a:pPr>
              <a:defRPr/>
            </a:pPr>
            <a:r>
              <a:rPr lang="en-US" dirty="0" smtClean="0"/>
              <a:t>Using external files is highly recommended</a:t>
            </a:r>
          </a:p>
          <a:p>
            <a:pPr lvl="1">
              <a:defRPr/>
            </a:pPr>
            <a:r>
              <a:rPr lang="en-US" dirty="0" smtClean="0"/>
              <a:t>Simplify the HTML document </a:t>
            </a:r>
          </a:p>
          <a:p>
            <a:pPr lvl="1">
              <a:defRPr/>
            </a:pPr>
            <a:r>
              <a:rPr lang="en-US" dirty="0" smtClean="0"/>
              <a:t>Benefit from browser's cache</a:t>
            </a:r>
            <a:endParaRPr lang="bg-BG" dirty="0" smtClean="0"/>
          </a:p>
          <a:p>
            <a:pPr>
              <a:defRPr/>
            </a:pPr>
            <a:r>
              <a:rPr lang="en-US" dirty="0" smtClean="0"/>
              <a:t>Inline styles are about to be deprecated by the W3C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75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</a:t>
            </a:r>
            <a:endParaRPr lang="bg-BG" dirty="0" smtClean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Inline CSS styles</a:t>
            </a:r>
            <a:endParaRPr lang="en-US" i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defRPr/>
            </a:pPr>
            <a:r>
              <a:rPr lang="en-US" dirty="0" smtClean="0"/>
              <a:t>Individual element’s style defined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b="0" dirty="0" smtClean="0">
                <a:latin typeface="Courier New" pitchFamily="49" charset="0"/>
              </a:rPr>
              <a:t> </a:t>
            </a:r>
            <a:r>
              <a:rPr lang="en-US" dirty="0" smtClean="0"/>
              <a:t>attribute</a:t>
            </a:r>
          </a:p>
          <a:p>
            <a:pPr lvl="1">
              <a:defRPr/>
            </a:pPr>
            <a:r>
              <a:rPr lang="en-US" dirty="0" smtClean="0"/>
              <a:t>Contains only declaration, no selectors:</a:t>
            </a:r>
            <a:endParaRPr lang="en-US" dirty="0" smtClean="0"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endParaRPr lang="en-US" dirty="0" smtClean="0">
              <a:latin typeface="Courier New" pitchFamily="49" charset="0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Override any other styles</a:t>
            </a:r>
          </a:p>
          <a:p>
            <a:pPr lvl="1">
              <a:defRPr/>
            </a:pPr>
            <a:r>
              <a:rPr lang="en-US" dirty="0" smtClean="0"/>
              <a:t>Apply to all descendant elements</a:t>
            </a:r>
          </a:p>
          <a:p>
            <a:pPr lvl="1">
              <a:defRPr/>
            </a:pPr>
            <a:r>
              <a:rPr lang="en-US" dirty="0" smtClean="0"/>
              <a:t>Used for styles that are not needed anywhere else in the Web site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85092" name="Rectangle 4"/>
          <p:cNvSpPr>
            <a:spLocks noChangeArrowheads="1"/>
          </p:cNvSpPr>
          <p:nvPr/>
        </p:nvSpPr>
        <p:spPr bwMode="auto">
          <a:xfrm>
            <a:off x="990600" y="35306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style="font-size:20pt; color: #0000FF"&gt;</a:t>
            </a:r>
          </a:p>
        </p:txBody>
      </p:sp>
    </p:spTree>
    <p:extLst>
      <p:ext uri="{BB962C8B-B14F-4D97-AF65-F5344CB8AC3E}">
        <p14:creationId xmlns:p14="http://schemas.microsoft.com/office/powerpoint/2010/main" val="210913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</p:spTree>
    <p:extLst>
      <p:ext uri="{BB962C8B-B14F-4D97-AF65-F5344CB8AC3E}">
        <p14:creationId xmlns:p14="http://schemas.microsoft.com/office/powerpoint/2010/main" val="3524298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  <p:pic>
        <p:nvPicPr>
          <p:cNvPr id="6" name="Picture 5" descr="I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8070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0493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Rules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CSS rules have precedence over the external CSS rules: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5651" y="2338149"/>
            <a:ext cx="7702550" cy="4062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 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&lt;title&gt;CSS Rules Precedence - Example&lt;/title&gt;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{color:red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&lt;link type="text/css" rel="stylesheet" href=""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&lt;span&gt;Some text&lt;/span&gt;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&lt;span style="color:Blue"&gt;Some text&lt;/span&gt;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778000"/>
            <a:ext cx="3962400" cy="533400"/>
          </a:xfrm>
          <a:prstGeom prst="rect">
            <a:avLst/>
          </a:prstGeom>
        </p:spPr>
        <p:txBody>
          <a:bodyPr anchor="ctr" anchorCtr="0"/>
          <a:lstStyle/>
          <a:p>
            <a:pPr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precedence.html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Rules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CSS rules have precedence over the external CSS rules: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5651" y="2338149"/>
            <a:ext cx="7702550" cy="4062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 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&lt;title&gt;CSS Rules Precedence - Example&lt;/title&gt;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{color:red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&lt;link type="text/css" rel="stylesheet" href=""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&lt;span&gt;Some text&lt;/span&gt;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&lt;span style="color:Blue"&gt;Some text&lt;/span&gt;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778000"/>
            <a:ext cx="3962400" cy="533400"/>
          </a:xfrm>
          <a:prstGeom prst="rect">
            <a:avLst/>
          </a:prstGeom>
        </p:spPr>
        <p:txBody>
          <a:bodyPr anchor="ctr" anchorCtr="0"/>
          <a:lstStyle/>
          <a:p>
            <a:pPr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precedence.html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37242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7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smtClean="0"/>
              <a:t>CSS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Styles apply to the whole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is a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2826805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482328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9144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embedded-stylesheets.html</a:t>
            </a:r>
          </a:p>
        </p:txBody>
      </p:sp>
    </p:spTree>
    <p:extLst>
      <p:ext uri="{BB962C8B-B14F-4D97-AF65-F5344CB8AC3E}">
        <p14:creationId xmlns:p14="http://schemas.microsoft.com/office/powerpoint/2010/main" val="833503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34675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" name="Picture 3" descr="DECLA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6551612" cy="4725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0030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2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 can stay only in the HTML header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181600"/>
            <a:ext cx="7416800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228129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Not all browsers recognize such rules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specify this way browser-specific styles (IE6 ignores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@import</a:t>
            </a:r>
            <a:r>
              <a:rPr lang="en-US" dirty="0" smtClean="0"/>
              <a:t>)</a:t>
            </a:r>
            <a:endParaRPr lang="en-US" sz="27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url(styles.css);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331483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55650" y="1519238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990600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styles.css</a:t>
            </a:r>
          </a:p>
        </p:txBody>
      </p:sp>
    </p:spTree>
    <p:extLst>
      <p:ext uri="{BB962C8B-B14F-4D97-AF65-F5344CB8AC3E}">
        <p14:creationId xmlns:p14="http://schemas.microsoft.com/office/powerpoint/2010/main" val="2015117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Transitional//EN"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14374" y="914400"/>
            <a:ext cx="3476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external-styles.html</a:t>
            </a:r>
          </a:p>
        </p:txBody>
      </p:sp>
    </p:spTree>
    <p:extLst>
      <p:ext uri="{BB962C8B-B14F-4D97-AF65-F5344CB8AC3E}">
        <p14:creationId xmlns:p14="http://schemas.microsoft.com/office/powerpoint/2010/main" val="3325953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8402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1403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Markup language, used to describe the presentation of document</a:t>
            </a:r>
          </a:p>
          <a:p>
            <a:pPr lvl="1">
              <a:defRPr/>
            </a:pPr>
            <a:r>
              <a:rPr lang="en-US" sz="2800" dirty="0" smtClean="0"/>
              <a:t>Defines sizes, fonts, colors, layout, etc.</a:t>
            </a:r>
          </a:p>
          <a:p>
            <a:pPr lvl="1">
              <a:defRPr/>
            </a:pPr>
            <a:r>
              <a:rPr lang="en-US" sz="2800" dirty="0" smtClean="0"/>
              <a:t>Improves content accessibility</a:t>
            </a:r>
          </a:p>
          <a:p>
            <a:pPr lvl="1">
              <a:defRPr/>
            </a:pPr>
            <a:r>
              <a:rPr lang="en-US" sz="2800" dirty="0" smtClean="0"/>
              <a:t>Improves 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Because of CSS all HTML presentation tags are deprecated,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sz="3000" dirty="0" smtClean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28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Values in the CSS Rules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Colors are specified in RGB format, in hex form: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#A0A6AA</a:t>
            </a: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Predefined color aliases exist: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black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blue</a:t>
            </a:r>
            <a:r>
              <a:rPr lang="en-US" sz="2800" dirty="0" smtClean="0"/>
              <a:t>, etc.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Numeric values are specified in: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Pixels, 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Points, 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Inches, centimeters, millimeters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 smtClean="0"/>
              <a:t>E.g.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Percentages, 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 smtClean="0"/>
              <a:t>Percentage is relative to the parent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6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 smtClean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 smtClean="0"/>
              <a:t> – size of font: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 smtClean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 smtClean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 smtClean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There should always be at least one serif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 smtClean="0"/>
              <a:t> –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 smtClean="0"/>
              <a:t> or number in range [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69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0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 Font Rules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 italic normal bold 12px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Verdana;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1"/>
            <a:ext cx="7416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Verdana;</a:t>
            </a:r>
          </a:p>
        </p:txBody>
      </p:sp>
    </p:spTree>
    <p:extLst>
      <p:ext uri="{BB962C8B-B14F-4D97-AF65-F5344CB8AC3E}">
        <p14:creationId xmlns:p14="http://schemas.microsoft.com/office/powerpoint/2010/main" val="2438494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86000" y="4383879"/>
            <a:ext cx="45720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5105399"/>
            <a:ext cx="44196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858">
            <a:off x="338400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5406">
            <a:off x="6087590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268">
            <a:off x="6956761" y="4503224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1383">
            <a:off x="918701" y="4546292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435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CSS Rules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Solid color background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3528435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1342982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CSS Rules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1436337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Short Rule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 smtClean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 smtClean="0"/>
          </a:p>
          <a:p>
            <a:pPr>
              <a:lnSpc>
                <a:spcPts val="3200"/>
              </a:lnSpc>
              <a:buFontTx/>
              <a:buNone/>
              <a:defRPr/>
            </a:pPr>
            <a:r>
              <a:rPr lang="en-US" sz="3000" dirty="0" smtClean="0"/>
              <a:t>	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sz="3000" dirty="0" smtClean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 smtClean="0"/>
              <a:t>Some browsers will not apply BOTH color and image for background if using shorthand rule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19914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5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7400" y="5791200"/>
            <a:ext cx="50292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981075"/>
            <a:ext cx="4048125" cy="2905125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455" y="990600"/>
            <a:ext cx="3948545" cy="2895600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1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Cascade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weights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inherit the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73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CSS Rules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5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 Rules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42268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37668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384233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191000"/>
            <a:ext cx="42672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98" y="11811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06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Width, Height CSS Rules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 – defines numerical value for the height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Important: not all elements and browsers follow this value!</a:t>
            </a:r>
          </a:p>
          <a:p>
            <a:pPr lvl="2">
              <a:defRPr/>
            </a:pPr>
            <a:r>
              <a:rPr lang="en-US" dirty="0" smtClean="0"/>
              <a:t>Usually the height of an element is defined by its content</a:t>
            </a:r>
          </a:p>
          <a:p>
            <a:pPr lvl="2">
              <a:defRPr/>
            </a:pPr>
            <a:r>
              <a:rPr lang="en-US" dirty="0" smtClean="0"/>
              <a:t>Common mistake is to apply height to tables or table cells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91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343401"/>
            <a:ext cx="4724400" cy="685800"/>
          </a:xfrm>
        </p:spPr>
        <p:txBody>
          <a:bodyPr/>
          <a:lstStyle/>
          <a:p>
            <a:pPr algn="ctr"/>
            <a:r>
              <a:rPr lang="en-US" dirty="0" smtClean="0"/>
              <a:t>Width /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09800" y="5069680"/>
            <a:ext cx="47244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5715000"/>
            <a:ext cx="42672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18" name="Picture 2" descr="http://sol.gfxile.net/gp/pitch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6" r="21600" b="3185"/>
          <a:stretch>
            <a:fillRect/>
          </a:stretch>
        </p:blipFill>
        <p:spPr bwMode="auto">
          <a:xfrm>
            <a:off x="4724400" y="1036215"/>
            <a:ext cx="3810000" cy="2799185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38" name="Picture 2" descr="http://joro.me/blog/wp-content/uploads/2010/02/htcd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238500" cy="3124200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RightUp">
              <a:rot lat="1879280" lon="20679055" rev="89067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248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defRPr/>
            </a:pPr>
            <a:r>
              <a:rPr lang="en-US" dirty="0" smtClean="0"/>
              <a:t>Can be defined for each of the four sides separately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9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</a:t>
            </a:r>
            <a:r>
              <a:rPr lang="en-US" dirty="0" smtClean="0"/>
              <a:t>;</a:t>
            </a:r>
          </a:p>
          <a:p>
            <a:pPr lvl="1">
              <a:defRPr/>
            </a:pPr>
            <a:r>
              <a:rPr lang="en-US" dirty="0" smtClean="0"/>
              <a:t>Sets margins: 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</a:t>
            </a:r>
            <a:r>
              <a:rPr lang="en-US" dirty="0" smtClean="0"/>
              <a:t>;</a:t>
            </a:r>
          </a:p>
          <a:p>
            <a:pPr lvl="1">
              <a:defRPr/>
            </a:pPr>
            <a:r>
              <a:rPr lang="en-US" dirty="0" smtClean="0"/>
              <a:t>Sets top, right, bottom, left margins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1px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3px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5px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7px</a:t>
            </a:r>
            <a:r>
              <a:rPr lang="en-US" dirty="0" smtClean="0"/>
              <a:t> respectively</a:t>
            </a:r>
          </a:p>
          <a:p>
            <a:pPr>
              <a:defRPr/>
            </a:pPr>
            <a:r>
              <a:rPr lang="en-US" dirty="0" smtClean="0"/>
              <a:t>Same shorthand rules apply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37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297585"/>
            <a:ext cx="7469188" cy="5034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1747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Gecko and W3C vs. IE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5715000"/>
          </a:xfrm>
        </p:spPr>
        <p:txBody>
          <a:bodyPr/>
          <a:lstStyle/>
          <a:p>
            <a:pPr>
              <a:lnSpc>
                <a:spcPts val="3600"/>
              </a:lnSpc>
              <a:spcAft>
                <a:spcPts val="0"/>
              </a:spcAft>
              <a:defRPr/>
            </a:pPr>
            <a:r>
              <a:rPr lang="en-US" sz="3000" dirty="0" smtClean="0"/>
              <a:t>Major difference between browsers when applying border, padding and width/height</a:t>
            </a:r>
          </a:p>
          <a:p>
            <a:pPr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000" dirty="0" smtClean="0"/>
              <a:t>To avoid you need either “CSS hacks” or just don’t specify for the same element width/height and padding or border,  different than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0</a:t>
            </a:r>
            <a:endParaRPr lang="bg-BG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3912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5791200"/>
            <a:ext cx="5638800" cy="6858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margins-paddings-rules.html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929640"/>
            <a:ext cx="3810000" cy="3048000"/>
          </a:xfrm>
          <a:prstGeom prst="roundRect">
            <a:avLst>
              <a:gd name="adj" fmla="val 494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6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</a:t>
            </a:r>
            <a:r>
              <a:rPr lang="en-US" dirty="0" smtClean="0"/>
              <a:t>”?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2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element, depending on the parent elements</a:t>
            </a:r>
          </a:p>
          <a:p>
            <a:pPr>
              <a:defRPr/>
            </a:pPr>
            <a:r>
              <a:rPr lang="en-US" dirty="0" smtClean="0"/>
              <a:t> The value is one of: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the parent element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– fix element on screen, ignore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86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Fixed and absolute positioned elements “float” over the rest of elements</a:t>
            </a:r>
          </a:p>
          <a:p>
            <a:pPr lvl="1">
              <a:defRPr/>
            </a:pPr>
            <a:r>
              <a:rPr lang="en-US" dirty="0" smtClean="0"/>
              <a:t>Moved to separate document layer</a:t>
            </a:r>
          </a:p>
          <a:p>
            <a:pPr lvl="1"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defRPr/>
            </a:pPr>
            <a:r>
              <a:rPr lang="en-US" dirty="0" smtClean="0"/>
              <a:t>Ordered by their z-index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5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841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5562599"/>
            <a:ext cx="56388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3993">
            <a:off x="740838" y="1489257"/>
            <a:ext cx="2618617" cy="2133613"/>
          </a:xfrm>
          <a:prstGeom prst="roundRect">
            <a:avLst>
              <a:gd name="adj" fmla="val 955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1" t="-6469"/>
          <a:stretch/>
        </p:blipFill>
        <p:spPr bwMode="auto">
          <a:xfrm rot="1584108">
            <a:off x="5953092" y="1582124"/>
            <a:ext cx="2444664" cy="2001928"/>
          </a:xfrm>
          <a:prstGeom prst="roundRect">
            <a:avLst>
              <a:gd name="adj" fmla="val 12987"/>
            </a:avLst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</p:pic>
      <p:pic>
        <p:nvPicPr>
          <p:cNvPr id="5126" name="Picture 6" descr="http://bandcamp.com/files/25/81/2581938711-1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E0604"/>
              </a:clrFrom>
              <a:clrTo>
                <a:srgbClr val="0E06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6318690">
            <a:off x="3617215" y="678792"/>
            <a:ext cx="2548283" cy="211628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element</a:t>
            </a:r>
          </a:p>
          <a:p>
            <a:pPr lvl="1">
              <a:defRPr/>
            </a:pPr>
            <a:r>
              <a:rPr lang="en-US" dirty="0" smtClean="0"/>
              <a:t>Usually used for table cells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: specifies the depth-order of element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8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9624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Alignment and 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6886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5410200"/>
            <a:ext cx="70104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alignments-and-z-index-rules.html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7817">
            <a:off x="510206" y="1349357"/>
            <a:ext cx="1813758" cy="15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1"/>
          <a:stretch/>
        </p:blipFill>
        <p:spPr bwMode="auto">
          <a:xfrm rot="3721986">
            <a:off x="6585839" y="1224980"/>
            <a:ext cx="1865002" cy="1313320"/>
          </a:xfrm>
          <a:prstGeom prst="roundRect">
            <a:avLst>
              <a:gd name="adj" fmla="val 10010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9698" name="Picture 2" descr="http://24ways.org/examples/zs-not-dead-baby-zs-not-dead/24-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66724"/>
            <a:ext cx="3469962" cy="3114676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798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 CSS Rule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above the elements</a:t>
            </a:r>
          </a:p>
          <a:p>
            <a:pPr lvl="1">
              <a:defRPr/>
            </a:pPr>
            <a:r>
              <a:rPr lang="en-US" dirty="0" smtClean="0"/>
              <a:t>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align</a:t>
            </a:r>
            <a:r>
              <a:rPr lang="en-US" dirty="0" smtClean="0"/>
              <a:t> HTML property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&lt;img&gt;</a:t>
            </a:r>
            <a:r>
              <a:rPr lang="en-US" dirty="0" smtClean="0"/>
              <a:t> tag </a:t>
            </a:r>
          </a:p>
          <a:p>
            <a:pPr lvl="1">
              <a:defRPr/>
            </a:pPr>
            <a:r>
              <a:rPr lang="en-US" dirty="0" smtClean="0"/>
              <a:t>element is taken into account when rendering the surrounding text and elements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29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CSS Rule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 lvl="1">
              <a:defRPr/>
            </a:pPr>
            <a:r>
              <a:rPr lang="en-US" dirty="0" smtClean="0"/>
              <a:t>This rule can be applied only to “floating”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5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4600" y="4191000"/>
            <a:ext cx="41148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264">
            <a:off x="6781800" y="3810000"/>
            <a:ext cx="1371600" cy="2431143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4512">
            <a:off x="512512" y="995791"/>
            <a:ext cx="2381250" cy="1790700"/>
          </a:xfrm>
          <a:prstGeom prst="roundRect">
            <a:avLst>
              <a:gd name="adj" fmla="val 3354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4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 CSS Rule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defRPr/>
            </a:pPr>
            <a:r>
              <a:rPr lang="en-US" dirty="0" smtClean="0"/>
              <a:t>Supported only by Safari browser </a:t>
            </a:r>
          </a:p>
          <a:p>
            <a:pPr lvl="1">
              <a:defRPr/>
            </a:pPr>
            <a:r>
              <a:rPr lang="en-US" dirty="0" smtClean="0"/>
              <a:t>For Mozilla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–moz-opacity</a:t>
            </a:r>
            <a:r>
              <a:rPr lang="en-US" dirty="0" smtClean="0"/>
              <a:t> CSS rule</a:t>
            </a:r>
          </a:p>
          <a:p>
            <a:pPr lvl="1"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</a:t>
            </a:r>
          </a:p>
          <a:p>
            <a:pPr lvl="1">
              <a:defRPr/>
            </a:pPr>
            <a:r>
              <a:rPr lang="en-US" dirty="0" smtClean="0"/>
              <a:t>Need to apply all three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62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4655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87283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5594350"/>
            <a:ext cx="44196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opacity-rule.html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://www.levien.com/svg/opacit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838200"/>
            <a:ext cx="3648076" cy="2987100"/>
          </a:xfrm>
          <a:prstGeom prst="roundRect">
            <a:avLst>
              <a:gd name="adj" fmla="val 30697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1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CSS has simple syntax, based on English words</a:t>
            </a:r>
          </a:p>
          <a:p>
            <a:pPr>
              <a:defRPr/>
            </a:pPr>
            <a:r>
              <a:rPr lang="en-US" sz="3000" dirty="0" smtClean="0"/>
              <a:t>Contains a set of cascading rules</a:t>
            </a:r>
          </a:p>
          <a:p>
            <a:pPr>
              <a:defRPr/>
            </a:pPr>
            <a:r>
              <a:rPr lang="en-US" sz="3000" dirty="0" smtClean="0"/>
              <a:t>Each rule consists of one or more selectors and declaration block</a:t>
            </a:r>
          </a:p>
          <a:p>
            <a:pPr>
              <a:defRPr/>
            </a:pPr>
            <a:r>
              <a:rPr lang="en-US" sz="3000" dirty="0" smtClean="0"/>
              <a:t>Declaration block consists of one or more semicolon-terminated declarations in curly braces</a:t>
            </a:r>
          </a:p>
          <a:p>
            <a:pPr>
              <a:defRPr/>
            </a:pPr>
            <a:r>
              <a:rPr lang="en-US" sz="3000" dirty="0" smtClean="0"/>
              <a:t>Declaration consists of property, a colon </a:t>
            </a:r>
            <a:r>
              <a:rPr lang="en-US" sz="3000" dirty="0" smtClean="0">
                <a:sym typeface="Wingdings" pitchFamily="2" charset="2"/>
              </a:rPr>
              <a:t>and value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55650" y="57867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h1,h2,h3,h4,h5,h6 { color: green }</a:t>
            </a:r>
          </a:p>
        </p:txBody>
      </p:sp>
    </p:spTree>
    <p:extLst>
      <p:ext uri="{BB962C8B-B14F-4D97-AF65-F5344CB8AC3E}">
        <p14:creationId xmlns:p14="http://schemas.microsoft.com/office/powerpoint/2010/main" val="2909196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 CSS Rule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takes place in the rendering (acts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4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20216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2743199"/>
            <a:ext cx="45720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visibility-rule.html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www.ny3d.org/pinhole_g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3733800"/>
            <a:ext cx="3619500" cy="2323720"/>
          </a:xfrm>
          <a:prstGeom prst="roundRect">
            <a:avLst>
              <a:gd name="adj" fmla="val 84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 CSS Rule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inline element)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 is block element)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7334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CSS Rule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defRPr/>
            </a:pPr>
            <a:r>
              <a:rPr lang="en-US" dirty="0" smtClean="0"/>
              <a:t>There are some more possible values, but not all browsers support them</a:t>
            </a:r>
          </a:p>
          <a:p>
            <a:pPr lvl="2">
              <a:defRPr/>
            </a:pPr>
            <a:r>
              <a:rPr lang="en-US" dirty="0" smtClean="0"/>
              <a:t>Specific displays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table-cell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table-row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154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975884"/>
            <a:ext cx="4114800" cy="685800"/>
          </a:xfrm>
        </p:spPr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114800" y="2702163"/>
            <a:ext cx="411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3423683"/>
            <a:ext cx="41148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display-rule.html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0284"/>
            <a:ext cx="3516206" cy="267231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7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Overflow CSS Rule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: defines the behavior of element when content needs more space than you have specified by the size properties or for other reasons. Values: 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 smtClean="0"/>
              <a:t> (default) – element size is increased to make space for content or the content “overflows” out of the element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 smtClean="0"/>
              <a:t> – show horizontal/vertical scroll bar in the element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 smtClean="0"/>
              <a:t> – any content in the element that cannot be placed inside is hidden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40891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1"/>
            <a:ext cx="4572000" cy="685800"/>
          </a:xfrm>
        </p:spPr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383880"/>
            <a:ext cx="45720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105400"/>
            <a:ext cx="45720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overflow-rule.html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www.insituform.co.uk/mm/images/Over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066801"/>
            <a:ext cx="2886075" cy="3133726"/>
          </a:xfrm>
          <a:prstGeom prst="roundRect">
            <a:avLst>
              <a:gd name="adj" fmla="val 8746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Other CSS Rules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cursor</a:t>
            </a:r>
            <a:r>
              <a:rPr lang="en-US" dirty="0" smtClean="0"/>
              <a:t>:  specifies the look of the mouse cursor when placed over the element</a:t>
            </a:r>
            <a:endParaRPr lang="bg-BG" dirty="0" smtClean="0"/>
          </a:p>
          <a:p>
            <a:pPr lvl="1">
              <a:defRPr/>
            </a:pPr>
            <a:r>
              <a:rPr lang="en-US" dirty="0" smtClean="0"/>
              <a:t>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crosshair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help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pointer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progress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hair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col-resize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row-resize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wait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 smtClean="0"/>
              <a:t>, and others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white-space</a:t>
            </a:r>
            <a:r>
              <a:rPr lang="en-US" dirty="0" smtClean="0"/>
              <a:t> – controls the line breaking of text. Value is one of: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nowrap</a:t>
            </a:r>
            <a:r>
              <a:rPr lang="en-US" dirty="0" smtClean="0"/>
              <a:t> – keeps the text on one line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 (default) – browser decides whether to brake the lines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6775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 of using CSS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powerful formatting than using presentation tags</a:t>
            </a:r>
          </a:p>
          <a:p>
            <a:pPr>
              <a:defRPr/>
            </a:pPr>
            <a:r>
              <a:rPr lang="en-US" dirty="0" smtClean="0"/>
              <a:t>Your pages load faster, because browsers cache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css</a:t>
            </a:r>
            <a:r>
              <a:rPr lang="en-US" dirty="0" smtClean="0"/>
              <a:t> files</a:t>
            </a:r>
          </a:p>
          <a:p>
            <a:pPr>
              <a:defRPr/>
            </a:pPr>
            <a:r>
              <a:rPr lang="en-US" dirty="0" smtClean="0"/>
              <a:t>Increased accessibility, because rules can be defined according given media</a:t>
            </a:r>
          </a:p>
          <a:p>
            <a:pPr>
              <a:defRPr/>
            </a:pPr>
            <a:r>
              <a:rPr lang="en-US" dirty="0" smtClean="0"/>
              <a:t>Pages are easier to maintain and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8826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Maintenance Example</a:t>
            </a:r>
            <a:endParaRPr lang="bg-BG" dirty="0" smtClean="0"/>
          </a:p>
        </p:txBody>
      </p:sp>
      <p:sp>
        <p:nvSpPr>
          <p:cNvPr id="1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4988" y="1873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41488" y="1852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57388" y="2614613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93888" y="2593975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193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6558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001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436688" y="5129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2715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080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652588" y="4159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589088" y="4138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4907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4272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100388" y="3016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036888" y="2995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881188" y="3473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817688" y="3452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4145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3510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490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427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271588" y="2482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208088" y="2462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289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2654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859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1224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31003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0368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328988" y="2178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265488" y="2157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27193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26558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20335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9700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27193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6558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3709988" y="5073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646488" y="5053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18049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17414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43957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43322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3938588" y="2863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3875088" y="2843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3709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3646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3195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42560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36337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35702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4471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4408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4395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4332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35575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34940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41671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1036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633788" y="179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3570288" y="177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4929188" y="5302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4865688" y="5281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4929188" y="4540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4865688" y="4519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4929188" y="2787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865688" y="2767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8529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47894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2871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2808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16525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15890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13477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12842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31765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31130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18049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7414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2414588" y="3702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 Box 84"/>
          <p:cNvSpPr txBox="1">
            <a:spLocks noChangeArrowheads="1"/>
          </p:cNvSpPr>
          <p:nvPr/>
        </p:nvSpPr>
        <p:spPr bwMode="auto">
          <a:xfrm>
            <a:off x="2351088" y="3681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22621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 Box 86"/>
          <p:cNvSpPr txBox="1">
            <a:spLocks noChangeArrowheads="1"/>
          </p:cNvSpPr>
          <p:nvPr/>
        </p:nvSpPr>
        <p:spPr bwMode="auto">
          <a:xfrm>
            <a:off x="21986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3481388" y="2711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 Box 88"/>
          <p:cNvSpPr txBox="1">
            <a:spLocks noChangeArrowheads="1"/>
          </p:cNvSpPr>
          <p:nvPr/>
        </p:nvSpPr>
        <p:spPr bwMode="auto">
          <a:xfrm>
            <a:off x="3417888" y="2690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40147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 Box 90"/>
          <p:cNvSpPr txBox="1">
            <a:spLocks noChangeArrowheads="1"/>
          </p:cNvSpPr>
          <p:nvPr/>
        </p:nvSpPr>
        <p:spPr bwMode="auto">
          <a:xfrm>
            <a:off x="39512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26431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 Box 92"/>
          <p:cNvSpPr txBox="1">
            <a:spLocks noChangeArrowheads="1"/>
          </p:cNvSpPr>
          <p:nvPr/>
        </p:nvSpPr>
        <p:spPr bwMode="auto">
          <a:xfrm>
            <a:off x="25796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8623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 Box 94"/>
          <p:cNvSpPr txBox="1">
            <a:spLocks noChangeArrowheads="1"/>
          </p:cNvSpPr>
          <p:nvPr/>
        </p:nvSpPr>
        <p:spPr bwMode="auto">
          <a:xfrm>
            <a:off x="37988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14239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ext Box 96"/>
          <p:cNvSpPr txBox="1">
            <a:spLocks noChangeArrowheads="1"/>
          </p:cNvSpPr>
          <p:nvPr/>
        </p:nvSpPr>
        <p:spPr bwMode="auto">
          <a:xfrm>
            <a:off x="13604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43195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ext Box 98"/>
          <p:cNvSpPr txBox="1">
            <a:spLocks noChangeArrowheads="1"/>
          </p:cNvSpPr>
          <p:nvPr/>
        </p:nvSpPr>
        <p:spPr bwMode="auto">
          <a:xfrm>
            <a:off x="42560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47005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Text Box 100"/>
          <p:cNvSpPr txBox="1">
            <a:spLocks noChangeArrowheads="1"/>
          </p:cNvSpPr>
          <p:nvPr/>
        </p:nvSpPr>
        <p:spPr bwMode="auto">
          <a:xfrm>
            <a:off x="46370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50815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 Box 102"/>
          <p:cNvSpPr txBox="1">
            <a:spLocks noChangeArrowheads="1"/>
          </p:cNvSpPr>
          <p:nvPr/>
        </p:nvSpPr>
        <p:spPr bwMode="auto">
          <a:xfrm>
            <a:off x="50180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50053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Text Box 104"/>
          <p:cNvSpPr txBox="1">
            <a:spLocks noChangeArrowheads="1"/>
          </p:cNvSpPr>
          <p:nvPr/>
        </p:nvSpPr>
        <p:spPr bwMode="auto">
          <a:xfrm>
            <a:off x="49418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40909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 Box 106"/>
          <p:cNvSpPr txBox="1">
            <a:spLocks noChangeArrowheads="1"/>
          </p:cNvSpPr>
          <p:nvPr/>
        </p:nvSpPr>
        <p:spPr bwMode="auto">
          <a:xfrm>
            <a:off x="40274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46243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 Box 108"/>
          <p:cNvSpPr txBox="1">
            <a:spLocks noChangeArrowheads="1"/>
          </p:cNvSpPr>
          <p:nvPr/>
        </p:nvSpPr>
        <p:spPr bwMode="auto">
          <a:xfrm>
            <a:off x="45608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31003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Text Box 110"/>
          <p:cNvSpPr txBox="1">
            <a:spLocks noChangeArrowheads="1"/>
          </p:cNvSpPr>
          <p:nvPr/>
        </p:nvSpPr>
        <p:spPr bwMode="auto">
          <a:xfrm>
            <a:off x="30368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30241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Text Box 112"/>
          <p:cNvSpPr txBox="1">
            <a:spLocks noChangeArrowheads="1"/>
          </p:cNvSpPr>
          <p:nvPr/>
        </p:nvSpPr>
        <p:spPr bwMode="auto">
          <a:xfrm>
            <a:off x="29606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1271588" y="4997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 Box 114"/>
          <p:cNvSpPr txBox="1">
            <a:spLocks noChangeArrowheads="1"/>
          </p:cNvSpPr>
          <p:nvPr/>
        </p:nvSpPr>
        <p:spPr bwMode="auto">
          <a:xfrm>
            <a:off x="1208088" y="4976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23383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 Box 116"/>
          <p:cNvSpPr txBox="1">
            <a:spLocks noChangeArrowheads="1"/>
          </p:cNvSpPr>
          <p:nvPr/>
        </p:nvSpPr>
        <p:spPr bwMode="auto">
          <a:xfrm>
            <a:off x="22748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2339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 Box 120"/>
          <p:cNvSpPr txBox="1">
            <a:spLocks noChangeArrowheads="1"/>
          </p:cNvSpPr>
          <p:nvPr/>
        </p:nvSpPr>
        <p:spPr bwMode="auto">
          <a:xfrm>
            <a:off x="51704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53863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Rectangle 125"/>
          <p:cNvSpPr>
            <a:spLocks noChangeArrowheads="1"/>
          </p:cNvSpPr>
          <p:nvPr/>
        </p:nvSpPr>
        <p:spPr bwMode="auto">
          <a:xfrm>
            <a:off x="5233988" y="2406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 Box 126"/>
          <p:cNvSpPr txBox="1">
            <a:spLocks noChangeArrowheads="1"/>
          </p:cNvSpPr>
          <p:nvPr/>
        </p:nvSpPr>
        <p:spPr bwMode="auto">
          <a:xfrm>
            <a:off x="5170488" y="2386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5" name="Text Box 128"/>
          <p:cNvSpPr txBox="1">
            <a:spLocks noChangeArrowheads="1"/>
          </p:cNvSpPr>
          <p:nvPr/>
        </p:nvSpPr>
        <p:spPr bwMode="auto">
          <a:xfrm>
            <a:off x="7696200" y="3048000"/>
            <a:ext cx="9032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CSS </a:t>
            </a:r>
            <a:r>
              <a:rPr kumimoji="0"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</p:txBody>
      </p:sp>
      <p:sp>
        <p:nvSpPr>
          <p:cNvPr id="126" name="AutoShape 129"/>
          <p:cNvSpPr>
            <a:spLocks/>
          </p:cNvSpPr>
          <p:nvPr/>
        </p:nvSpPr>
        <p:spPr bwMode="auto">
          <a:xfrm>
            <a:off x="6237288" y="2005013"/>
            <a:ext cx="1214437" cy="3657600"/>
          </a:xfrm>
          <a:prstGeom prst="rightBrace">
            <a:avLst>
              <a:gd name="adj1" fmla="val 25098"/>
              <a:gd name="adj2" fmla="val 5000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3550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 applies to: </a:t>
            </a:r>
          </a:p>
          <a:p>
            <a:pPr lvl="1">
              <a:defRPr/>
            </a:pPr>
            <a:r>
              <a:rPr lang="en-US" dirty="0" smtClean="0"/>
              <a:t>All elements of specific type</a:t>
            </a:r>
          </a:p>
          <a:p>
            <a:pPr lvl="1">
              <a:defRPr/>
            </a:pPr>
            <a:r>
              <a:rPr lang="en-US" dirty="0" smtClean="0"/>
              <a:t>Those that mach specific attribute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3340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.title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969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1767288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to Avoid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Don’t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&lt;font&gt;</a:t>
            </a:r>
            <a:r>
              <a:rPr lang="en-US" dirty="0" smtClean="0"/>
              <a:t> or other presentation tags to change the look of your text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&lt;font color=...&gt;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&lt;b&gt;text that is bold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&lt;center&gt; this text is centered</a:t>
            </a:r>
          </a:p>
          <a:p>
            <a:pPr>
              <a:defRPr/>
            </a:pPr>
            <a:r>
              <a:rPr lang="en-US" dirty="0" smtClean="0"/>
              <a:t>Do not use complex CSS rules-sets because may slow down page rendering</a:t>
            </a:r>
          </a:p>
          <a:p>
            <a:pPr>
              <a:defRPr/>
            </a:pPr>
            <a:r>
              <a:rPr lang="en-US" dirty="0" smtClean="0"/>
              <a:t>Move as much as possible to external files</a:t>
            </a:r>
          </a:p>
          <a:p>
            <a:pPr>
              <a:defRPr/>
            </a:pPr>
            <a:r>
              <a:rPr lang="en-US" dirty="0" smtClean="0"/>
              <a:t>Avoid inline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50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Visual Studio – CSS Editor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pic>
        <p:nvPicPr>
          <p:cNvPr id="4" name="Picture 4" descr="V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744044"/>
            <a:ext cx="6235700" cy="474468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8873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Firebug</a:t>
            </a:r>
            <a:r>
              <a:rPr lang="en-US" noProof="1" smtClean="0"/>
              <a:t> – </a:t>
            </a:r>
            <a:r>
              <a:rPr lang="en-US" dirty="0" smtClean="0"/>
              <a:t>add-on to Firefox used to examine and adjust CSS and HTML</a:t>
            </a:r>
            <a:endParaRPr lang="en-US" noProof="1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5689600" cy="4229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4072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IE Developer Toolbar</a:t>
            </a:r>
            <a:r>
              <a:rPr lang="en-US" noProof="1" smtClean="0"/>
              <a:t> – </a:t>
            </a:r>
            <a:r>
              <a:rPr lang="en-US" dirty="0" smtClean="0"/>
              <a:t>add-on to IE used to examine CSS and HTML (press [F12])</a:t>
            </a:r>
            <a:endParaRPr lang="en-US" noProof="1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05038"/>
            <a:ext cx="6119812" cy="4217987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771191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– Tables and Forms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Pseudo-classes define further behavior</a:t>
            </a:r>
          </a:p>
          <a:p>
            <a:pPr lvl="1">
              <a:defRPr/>
            </a:pPr>
            <a:r>
              <a:rPr lang="en-US" dirty="0" smtClean="0"/>
              <a:t>Appended to a selector 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:first-letter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</a:p>
          <a:p>
            <a:pPr lvl="1">
              <a:defRPr/>
            </a:pPr>
            <a:r>
              <a:rPr lang="en-US" dirty="0" smtClean="0"/>
              <a:t>Not all browsers support them fully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191000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a:link {text-decoration: none}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a:visited {text-decoration: none}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a:active {text-decoration: none}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{text-decoration: underline; color: red}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 }</a:t>
            </a:r>
          </a:p>
        </p:txBody>
      </p:sp>
    </p:spTree>
    <p:extLst>
      <p:ext uri="{BB962C8B-B14F-4D97-AF65-F5344CB8AC3E}">
        <p14:creationId xmlns:p14="http://schemas.microsoft.com/office/powerpoint/2010/main" val="2287982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 (4)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types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tags,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 and element with id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{font-face: Verdana}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{color:#FF0000}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.class_name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3525684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2193</TotalTime>
  <Words>4628</Words>
  <Application>Microsoft Office PowerPoint</Application>
  <PresentationFormat>On-screen Show (4:3)</PresentationFormat>
  <Paragraphs>738</Paragraphs>
  <Slides>74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Telerik-PowerPoint-Theme</vt:lpstr>
      <vt:lpstr>Web Technologies</vt:lpstr>
      <vt:lpstr>Contents </vt:lpstr>
      <vt:lpstr>CSS Introduction</vt:lpstr>
      <vt:lpstr>Why “Cascading”?</vt:lpstr>
      <vt:lpstr>Why “Cascading”? (2)</vt:lpstr>
      <vt:lpstr>Style Sheets Syntax</vt:lpstr>
      <vt:lpstr>Style Sheets Syntax (2)</vt:lpstr>
      <vt:lpstr>Style Sheets Syntax (3)</vt:lpstr>
      <vt:lpstr>Style Sheets Syntax (4)</vt:lpstr>
      <vt:lpstr>Style Sheets Syntax (5)</vt:lpstr>
      <vt:lpstr>Style Sheets Syntax (5)</vt:lpstr>
      <vt:lpstr>Default Browser Styles</vt:lpstr>
      <vt:lpstr>Linking HTML and CSS</vt:lpstr>
      <vt:lpstr>Linking HTML and CSS (2)</vt:lpstr>
      <vt:lpstr>Inline Styles</vt:lpstr>
      <vt:lpstr>Inline Styles: Example</vt:lpstr>
      <vt:lpstr>Inline Styles: Example</vt:lpstr>
      <vt:lpstr>CSS Rules Precedence</vt:lpstr>
      <vt:lpstr>CSS Rules Precedence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Values in the CSS Rules</vt:lpstr>
      <vt:lpstr>CSS Rules for Fonts</vt:lpstr>
      <vt:lpstr>CSS Rules for Fonts (2)</vt:lpstr>
      <vt:lpstr>Short Font Rules</vt:lpstr>
      <vt:lpstr>Fonts</vt:lpstr>
      <vt:lpstr>Background CSS Rules</vt:lpstr>
      <vt:lpstr>Background CSS Rules (2)</vt:lpstr>
      <vt:lpstr>Background Short Rule</vt:lpstr>
      <vt:lpstr>Background-image or &lt;img&gt;?</vt:lpstr>
      <vt:lpstr>Background Styles</vt:lpstr>
      <vt:lpstr>Border CSS Rules</vt:lpstr>
      <vt:lpstr>Border Short Rules</vt:lpstr>
      <vt:lpstr>Borders</vt:lpstr>
      <vt:lpstr>Width, Height CSS Rules</vt:lpstr>
      <vt:lpstr>Width / Height</vt:lpstr>
      <vt:lpstr>Margin and Padding</vt:lpstr>
      <vt:lpstr>Margin and Padding: Short Rules</vt:lpstr>
      <vt:lpstr>The Box Model</vt:lpstr>
      <vt:lpstr>Gecko and W3C vs. IE</vt:lpstr>
      <vt:lpstr>Margins and Paddings</vt:lpstr>
      <vt:lpstr>CSS Rules for Positioning</vt:lpstr>
      <vt:lpstr>CSS Rules for Positioning (2)</vt:lpstr>
      <vt:lpstr>Positioning</vt:lpstr>
      <vt:lpstr>CSS Rules for Positioning</vt:lpstr>
      <vt:lpstr>Alignment and Z-Index</vt:lpstr>
      <vt:lpstr>Float CSS Rule</vt:lpstr>
      <vt:lpstr>Clear CSS Rule</vt:lpstr>
      <vt:lpstr>Floating Elements</vt:lpstr>
      <vt:lpstr>Opacity CSS Rule</vt:lpstr>
      <vt:lpstr>Opacity</vt:lpstr>
      <vt:lpstr>Visibility CSS Rule</vt:lpstr>
      <vt:lpstr>Visibility</vt:lpstr>
      <vt:lpstr>Display CSS Rule</vt:lpstr>
      <vt:lpstr>Display CSS Rule (2)</vt:lpstr>
      <vt:lpstr>Display</vt:lpstr>
      <vt:lpstr>Overflow CSS Rule</vt:lpstr>
      <vt:lpstr>Overflow</vt:lpstr>
      <vt:lpstr>Other CSS Rules</vt:lpstr>
      <vt:lpstr>Benefits of using CSS</vt:lpstr>
      <vt:lpstr>Maintenance Example</vt:lpstr>
      <vt:lpstr>What to Avoid</vt:lpstr>
      <vt:lpstr>CSS Development Tools</vt:lpstr>
      <vt:lpstr>CSS Development Tools (2)</vt:lpstr>
      <vt:lpstr>CSS Development Tools (3)</vt:lpstr>
      <vt:lpstr>HTML – Tables and Forms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mKamran</cp:lastModifiedBy>
  <cp:revision>454</cp:revision>
  <dcterms:created xsi:type="dcterms:W3CDTF">2007-12-08T16:03:35Z</dcterms:created>
  <dcterms:modified xsi:type="dcterms:W3CDTF">2023-03-21T09:49:42Z</dcterms:modified>
</cp:coreProperties>
</file>