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handoutMasterIdLst>
    <p:handoutMasterId r:id="rId68"/>
  </p:handoutMasterIdLst>
  <p:sldIdLst>
    <p:sldId id="310" r:id="rId2"/>
    <p:sldId id="30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11" r:id="rId51"/>
    <p:sldId id="304" r:id="rId52"/>
    <p:sldId id="305"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08" r:id="rId6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70" d="100"/>
          <a:sy n="70"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5/23/2023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5/23/2023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atin typeface="Times New Roman" panose="02020603050405020304" pitchFamily="18" charset="0"/>
              </a:rPr>
              <a:t>compiler: intro</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500">
                <a:solidFill>
                  <a:srgbClr val="EBFFC2"/>
                </a:solidFill>
                <a:latin typeface="Corbel" panose="020B0503020204020204" pitchFamily="34" charset="0"/>
                <a:cs typeface="Arial" panose="020B0604020202020204" pitchFamily="34" charset="0"/>
              </a:defRPr>
            </a:lvl1pPr>
            <a:lvl2pPr marL="742950" indent="-285750" defTabSz="923925">
              <a:defRPr sz="2500">
                <a:solidFill>
                  <a:srgbClr val="EBFFC2"/>
                </a:solidFill>
                <a:latin typeface="Corbel" panose="020B0503020204020204" pitchFamily="34" charset="0"/>
                <a:cs typeface="Arial" panose="020B0604020202020204" pitchFamily="34" charset="0"/>
              </a:defRPr>
            </a:lvl2pPr>
            <a:lvl3pPr marL="1143000" indent="-228600" defTabSz="923925">
              <a:defRPr sz="2500">
                <a:solidFill>
                  <a:srgbClr val="EBFFC2"/>
                </a:solidFill>
                <a:latin typeface="Corbel" panose="020B0503020204020204" pitchFamily="34" charset="0"/>
                <a:cs typeface="Arial" panose="020B0604020202020204" pitchFamily="34" charset="0"/>
              </a:defRPr>
            </a:lvl3pPr>
            <a:lvl4pPr marL="1600200" indent="-228600" defTabSz="923925">
              <a:defRPr sz="2500">
                <a:solidFill>
                  <a:srgbClr val="EBFFC2"/>
                </a:solidFill>
                <a:latin typeface="Corbel" panose="020B0503020204020204" pitchFamily="34" charset="0"/>
                <a:cs typeface="Arial" panose="020B0604020202020204" pitchFamily="34" charset="0"/>
              </a:defRPr>
            </a:lvl4pPr>
            <a:lvl5pPr marL="2057400" indent="-228600" defTabSz="923925">
              <a:defRPr sz="2500">
                <a:solidFill>
                  <a:srgbClr val="EBFFC2"/>
                </a:solidFill>
                <a:latin typeface="Corbel" panose="020B0503020204020204" pitchFamily="34" charset="0"/>
                <a:cs typeface="Arial" panose="020B0604020202020204" pitchFamily="34" charset="0"/>
              </a:defRPr>
            </a:lvl5pPr>
            <a:lvl6pPr marL="2514600" indent="-228600" defTabSz="923925" eaLnBrk="0" fontAlgn="base" hangingPunct="0">
              <a:spcBef>
                <a:spcPct val="0"/>
              </a:spcBef>
              <a:spcAft>
                <a:spcPct val="0"/>
              </a:spcAft>
              <a:defRPr sz="2500">
                <a:solidFill>
                  <a:srgbClr val="EBFFC2"/>
                </a:solidFill>
                <a:latin typeface="Corbel" panose="020B0503020204020204" pitchFamily="34" charset="0"/>
                <a:cs typeface="Arial" panose="020B0604020202020204" pitchFamily="34" charset="0"/>
              </a:defRPr>
            </a:lvl6pPr>
            <a:lvl7pPr marL="2971800" indent="-228600" defTabSz="923925" eaLnBrk="0" fontAlgn="base" hangingPunct="0">
              <a:spcBef>
                <a:spcPct val="0"/>
              </a:spcBef>
              <a:spcAft>
                <a:spcPct val="0"/>
              </a:spcAft>
              <a:defRPr sz="2500">
                <a:solidFill>
                  <a:srgbClr val="EBFFC2"/>
                </a:solidFill>
                <a:latin typeface="Corbel" panose="020B0503020204020204" pitchFamily="34" charset="0"/>
                <a:cs typeface="Arial" panose="020B0604020202020204" pitchFamily="34" charset="0"/>
              </a:defRPr>
            </a:lvl7pPr>
            <a:lvl8pPr marL="3429000" indent="-228600" defTabSz="923925" eaLnBrk="0" fontAlgn="base" hangingPunct="0">
              <a:spcBef>
                <a:spcPct val="0"/>
              </a:spcBef>
              <a:spcAft>
                <a:spcPct val="0"/>
              </a:spcAft>
              <a:defRPr sz="2500">
                <a:solidFill>
                  <a:srgbClr val="EBFFC2"/>
                </a:solidFill>
                <a:latin typeface="Corbel" panose="020B0503020204020204" pitchFamily="34" charset="0"/>
                <a:cs typeface="Arial" panose="020B0604020202020204" pitchFamily="34" charset="0"/>
              </a:defRPr>
            </a:lvl8pPr>
            <a:lvl9pPr marL="3886200" indent="-228600" defTabSz="923925" eaLnBrk="0" fontAlgn="base" hangingPunct="0">
              <a:spcBef>
                <a:spcPct val="0"/>
              </a:spcBef>
              <a:spcAft>
                <a:spcPct val="0"/>
              </a:spcAft>
              <a:defRPr sz="2500">
                <a:solidFill>
                  <a:srgbClr val="EBFFC2"/>
                </a:solidFill>
                <a:latin typeface="Corbel" panose="020B0503020204020204" pitchFamily="34" charset="0"/>
                <a:cs typeface="Arial" panose="020B0604020202020204" pitchFamily="34" charset="0"/>
              </a:defRPr>
            </a:lvl9pPr>
          </a:lstStyle>
          <a:p>
            <a:fld id="{211952DF-D105-47BC-9EA8-5DCFDFA3CDA4}" type="slidenum">
              <a:rPr lang="en-US" sz="1200" smtClean="0">
                <a:solidFill>
                  <a:schemeClr val="tx1"/>
                </a:solidFill>
                <a:latin typeface="Times New Roman" panose="02020603050405020304" pitchFamily="18" charset="0"/>
              </a:rPr>
              <a:pPr/>
              <a:t>1</a:t>
            </a:fld>
            <a:endParaRPr lang="en-US" sz="1200" smtClean="0">
              <a:solidFill>
                <a:schemeClr val="tx1"/>
              </a:solidFill>
              <a:latin typeface="Times New Roman" panose="02020603050405020304" pitchFamily="18" charset="0"/>
            </a:endParaRPr>
          </a:p>
        </p:txBody>
      </p:sp>
      <p:sp>
        <p:nvSpPr>
          <p:cNvPr id="1126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3045660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19931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929787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268603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1858282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358893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3688387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49</a:t>
            </a:fld>
            <a:endParaRPr lang="en-US" dirty="0"/>
          </a:p>
        </p:txBody>
      </p:sp>
    </p:spTree>
    <p:extLst>
      <p:ext uri="{BB962C8B-B14F-4D97-AF65-F5344CB8AC3E}">
        <p14:creationId xmlns:p14="http://schemas.microsoft.com/office/powerpoint/2010/main" val="636124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50</a:t>
            </a:fld>
            <a:endParaRPr lang="en-US" dirty="0"/>
          </a:p>
        </p:txBody>
      </p:sp>
    </p:spTree>
    <p:extLst>
      <p:ext uri="{BB962C8B-B14F-4D97-AF65-F5344CB8AC3E}">
        <p14:creationId xmlns:p14="http://schemas.microsoft.com/office/powerpoint/2010/main" val="687251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192675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latin typeface="Arial" pitchFamily="34" charset="0"/>
            </a:endParaRPr>
          </a:p>
        </p:txBody>
      </p:sp>
    </p:spTree>
    <p:extLst>
      <p:ext uri="{BB962C8B-B14F-4D97-AF65-F5344CB8AC3E}">
        <p14:creationId xmlns:p14="http://schemas.microsoft.com/office/powerpoint/2010/main" val="123134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2524271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latin typeface="Arial" pitchFamily="34" charset="0"/>
            </a:endParaRPr>
          </a:p>
        </p:txBody>
      </p:sp>
    </p:spTree>
    <p:extLst>
      <p:ext uri="{BB962C8B-B14F-4D97-AF65-F5344CB8AC3E}">
        <p14:creationId xmlns:p14="http://schemas.microsoft.com/office/powerpoint/2010/main" val="1461525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397152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1799723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46267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58486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3655648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221640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155699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379208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20716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smtClean="0">
              <a:latin typeface="Arial" pitchFamily="34" charset="0"/>
            </a:endParaRPr>
          </a:p>
        </p:txBody>
      </p:sp>
    </p:spTree>
    <p:extLst>
      <p:ext uri="{BB962C8B-B14F-4D97-AF65-F5344CB8AC3E}">
        <p14:creationId xmlns:p14="http://schemas.microsoft.com/office/powerpoint/2010/main" val="284095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6782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cademy.telerik.com/school-academy/meetings/details/2011/10/11/php-school-academy-meeting" TargetMode="External"/><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95400"/>
            <a:ext cx="9144000" cy="2057400"/>
          </a:xfrm>
        </p:spPr>
        <p:txBody>
          <a:bodyPr/>
          <a:lstStyle/>
          <a:p>
            <a:pPr eaLnBrk="1" hangingPunct="1">
              <a:defRPr/>
            </a:pPr>
            <a:r>
              <a:rPr lang="en-US" sz="6600" dirty="0"/>
              <a:t>Web Technologies</a:t>
            </a:r>
            <a:endParaRPr lang="en-US" sz="6600" dirty="0" smtClean="0"/>
          </a:p>
        </p:txBody>
      </p:sp>
      <p:sp>
        <p:nvSpPr>
          <p:cNvPr id="3075" name="Rectangle 3"/>
          <p:cNvSpPr>
            <a:spLocks noGrp="1" noChangeArrowheads="1"/>
          </p:cNvSpPr>
          <p:nvPr>
            <p:ph type="subTitle" idx="1"/>
          </p:nvPr>
        </p:nvSpPr>
        <p:spPr>
          <a:xfrm>
            <a:off x="1371600" y="3581400"/>
            <a:ext cx="6400800" cy="1981200"/>
          </a:xfrm>
        </p:spPr>
        <p:txBody>
          <a:bodyPr/>
          <a:lstStyle/>
          <a:p>
            <a:pPr eaLnBrk="1" hangingPunct="1">
              <a:lnSpc>
                <a:spcPct val="80000"/>
              </a:lnSpc>
              <a:defRPr/>
            </a:pPr>
            <a:endParaRPr sz="4000" dirty="0" smtClean="0"/>
          </a:p>
          <a:p>
            <a:pPr eaLnBrk="1" hangingPunct="1">
              <a:lnSpc>
                <a:spcPct val="80000"/>
              </a:lnSpc>
              <a:defRPr/>
            </a:pPr>
            <a:r>
              <a:rPr sz="4000" dirty="0" smtClean="0"/>
              <a:t>Muhammad Kamran</a:t>
            </a:r>
          </a:p>
          <a:p>
            <a:pPr eaLnBrk="1" hangingPunct="1">
              <a:lnSpc>
                <a:spcPct val="80000"/>
              </a:lnSpc>
              <a:defRPr/>
            </a:pPr>
            <a:r>
              <a:rPr sz="4800" smtClean="0">
                <a:solidFill>
                  <a:srgbClr val="FFFF00"/>
                </a:solidFill>
              </a:rPr>
              <a:t>Lecture 19</a:t>
            </a:r>
            <a:endParaRPr sz="4400" dirty="0" smtClean="0"/>
          </a:p>
          <a:p>
            <a:pPr eaLnBrk="1" hangingPunct="1">
              <a:lnSpc>
                <a:spcPct val="80000"/>
              </a:lnSpc>
              <a:defRPr/>
            </a:pPr>
            <a:endParaRPr sz="4000" dirty="0" smtClean="0"/>
          </a:p>
          <a:p>
            <a:pPr eaLnBrk="1" hangingPunct="1">
              <a:lnSpc>
                <a:spcPct val="80000"/>
              </a:lnSpc>
              <a:defRPr/>
            </a:pPr>
            <a:endParaRPr sz="4000" dirty="0" smtClean="0"/>
          </a:p>
        </p:txBody>
      </p:sp>
    </p:spTree>
    <p:extLst>
      <p:ext uri="{BB962C8B-B14F-4D97-AF65-F5344CB8AC3E}">
        <p14:creationId xmlns:p14="http://schemas.microsoft.com/office/powerpoint/2010/main" val="1877330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Web applications - Examples</a:t>
            </a:r>
            <a:endParaRPr lang="en-US" dirty="0"/>
          </a:p>
        </p:txBody>
      </p:sp>
      <p:sp>
        <p:nvSpPr>
          <p:cNvPr id="3" name="Контейнер за съдържание 2"/>
          <p:cNvSpPr>
            <a:spLocks noGrp="1"/>
          </p:cNvSpPr>
          <p:nvPr>
            <p:ph idx="1"/>
          </p:nvPr>
        </p:nvSpPr>
        <p:spPr/>
        <p:txBody>
          <a:bodyPr/>
          <a:lstStyle/>
          <a:p>
            <a:r>
              <a:rPr lang="en-US" dirty="0" smtClean="0"/>
              <a:t>Gmail</a:t>
            </a:r>
          </a:p>
          <a:p>
            <a:r>
              <a:rPr lang="en-US" dirty="0" smtClean="0"/>
              <a:t>SkyDrive / Live.com</a:t>
            </a:r>
          </a:p>
          <a:p>
            <a:r>
              <a:rPr lang="en-US" dirty="0" smtClean="0"/>
              <a:t>Google Office / Windows Office</a:t>
            </a:r>
          </a:p>
          <a:p>
            <a:r>
              <a:rPr lang="en-US" dirty="0" err="1" smtClean="0"/>
              <a:t>Prezi</a:t>
            </a:r>
            <a:endParaRPr lang="en-US" dirty="0" smtClean="0"/>
          </a:p>
          <a:p>
            <a:r>
              <a:rPr lang="en-US" dirty="0" err="1" smtClean="0"/>
              <a:t>Creately</a:t>
            </a:r>
            <a:endParaRPr lang="en-US" dirty="0" smtClean="0"/>
          </a:p>
          <a:p>
            <a:r>
              <a:rPr lang="en-US" dirty="0" err="1" smtClean="0"/>
              <a:t>Slideshare</a:t>
            </a:r>
            <a:endParaRPr lang="en-US" dirty="0" smtClean="0"/>
          </a:p>
          <a:p>
            <a:r>
              <a:rPr lang="en-US" dirty="0" smtClean="0"/>
              <a:t>Almost everything that can be accessed via web browsers </a:t>
            </a:r>
            <a:r>
              <a:rPr lang="en-US" dirty="0" smtClean="0">
                <a:sym typeface="Wingdings" pitchFamily="2" charset="2"/>
              </a:rPr>
              <a:t></a:t>
            </a:r>
            <a:endParaRPr lang="en-US" dirty="0"/>
          </a:p>
        </p:txBody>
      </p:sp>
      <p:sp>
        <p:nvSpPr>
          <p:cNvPr id="4" name="Контейнер за номер на слайда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0516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noChangeArrowheads="1"/>
          </p:cNvSpPr>
          <p:nvPr>
            <p:ph type="title"/>
          </p:nvPr>
        </p:nvSpPr>
        <p:spPr/>
        <p:txBody>
          <a:bodyPr/>
          <a:lstStyle/>
          <a:p>
            <a:r>
              <a:rPr lang="en-US" smtClean="0"/>
              <a:t>Web application lifecycle</a:t>
            </a:r>
            <a:endParaRPr lang="bg-BG" smtClean="0"/>
          </a:p>
        </p:txBody>
      </p:sp>
      <p:sp>
        <p:nvSpPr>
          <p:cNvPr id="1059843" name="Rectangle 3"/>
          <p:cNvSpPr>
            <a:spLocks noGrp="1" noChangeArrowheads="1"/>
          </p:cNvSpPr>
          <p:nvPr>
            <p:ph type="body" idx="1"/>
          </p:nvPr>
        </p:nvSpPr>
        <p:spPr/>
        <p:txBody>
          <a:bodyPr/>
          <a:lstStyle/>
          <a:p>
            <a:pPr>
              <a:buFontTx/>
              <a:buNone/>
            </a:pPr>
            <a:r>
              <a:rPr lang="en-US" smtClean="0"/>
              <a:t> </a:t>
            </a:r>
            <a:endParaRPr lang="bg-BG" smtClean="0"/>
          </a:p>
        </p:txBody>
      </p:sp>
      <p:pic>
        <p:nvPicPr>
          <p:cNvPr id="922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123950"/>
            <a:ext cx="3722687"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18508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r>
              <a:rPr lang="en-US" smtClean="0"/>
              <a:t>Hello PHP</a:t>
            </a:r>
            <a:endParaRPr lang="bg-BG" smtClean="0"/>
          </a:p>
        </p:txBody>
      </p:sp>
      <p:sp>
        <p:nvSpPr>
          <p:cNvPr id="1060867" name="Rectangle 3"/>
          <p:cNvSpPr>
            <a:spLocks noGrp="1" noChangeArrowheads="1"/>
          </p:cNvSpPr>
          <p:nvPr>
            <p:ph type="body" idx="1"/>
          </p:nvPr>
        </p:nvSpPr>
        <p:spPr/>
        <p:txBody>
          <a:bodyPr/>
          <a:lstStyle/>
          <a:p>
            <a:r>
              <a:rPr lang="en-US" dirty="0" smtClean="0"/>
              <a:t>The PHP code is usually in files with extension ".</a:t>
            </a:r>
            <a:r>
              <a:rPr lang="en-US" dirty="0" err="1" smtClean="0"/>
              <a:t>php</a:t>
            </a:r>
            <a:r>
              <a:rPr lang="en-US" dirty="0" smtClean="0"/>
              <a:t>"</a:t>
            </a:r>
          </a:p>
          <a:p>
            <a:pPr lvl="1"/>
            <a:r>
              <a:rPr lang="en-US" dirty="0" smtClean="0"/>
              <a:t>Can be configured</a:t>
            </a:r>
          </a:p>
          <a:p>
            <a:r>
              <a:rPr lang="en-US" dirty="0" smtClean="0"/>
              <a:t>The PHP code can be nested in the very HTML document</a:t>
            </a:r>
            <a:endParaRPr lang="bg-BG" dirty="0" smtClean="0"/>
          </a:p>
        </p:txBody>
      </p:sp>
      <p:sp>
        <p:nvSpPr>
          <p:cNvPr id="1060868" name="Rectangle 4"/>
          <p:cNvSpPr>
            <a:spLocks noChangeArrowheads="1"/>
          </p:cNvSpPr>
          <p:nvPr/>
        </p:nvSpPr>
        <p:spPr bwMode="auto">
          <a:xfrm>
            <a:off x="611188" y="4292600"/>
            <a:ext cx="7886700" cy="19383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a:effectLst>
                  <a:outerShdw blurRad="38100" dist="38100" dir="2700000" algn="tl">
                    <a:srgbClr val="FFFFFF"/>
                  </a:outerShdw>
                </a:effectLst>
                <a:latin typeface="Courier New" pitchFamily="49" charset="0"/>
              </a:rPr>
              <a:t>&lt;html&gt;</a:t>
            </a:r>
          </a:p>
          <a:p>
            <a:pPr>
              <a:lnSpc>
                <a:spcPct val="95000"/>
              </a:lnSpc>
            </a:pPr>
            <a:r>
              <a:rPr lang="en-US" sz="2000">
                <a:effectLst>
                  <a:outerShdw blurRad="38100" dist="38100" dir="2700000" algn="tl">
                    <a:srgbClr val="FFFFFF"/>
                  </a:outerShdw>
                </a:effectLst>
                <a:latin typeface="Courier New" pitchFamily="49" charset="0"/>
              </a:rPr>
              <a:t>&lt;head&gt;&lt;title&gt;Hello world page&lt;/title&gt;&lt;/head&gt;</a:t>
            </a:r>
          </a:p>
          <a:p>
            <a:pPr>
              <a:lnSpc>
                <a:spcPct val="95000"/>
              </a:lnSpc>
            </a:pPr>
            <a:r>
              <a:rPr lang="en-US" sz="2000">
                <a:effectLst>
                  <a:outerShdw blurRad="38100" dist="38100" dir="2700000" algn="tl">
                    <a:srgbClr val="FFFFFF"/>
                  </a:outerShdw>
                </a:effectLst>
                <a:latin typeface="Courier New" pitchFamily="49" charset="0"/>
              </a:rPr>
              <a:t>&lt;body&gt;</a:t>
            </a:r>
          </a:p>
          <a:p>
            <a:pPr>
              <a:lnSpc>
                <a:spcPct val="95000"/>
              </a:lnSpc>
            </a:pPr>
            <a:r>
              <a:rPr lang="en-US" sz="2000">
                <a:effectLst>
                  <a:outerShdw blurRad="38100" dist="38100" dir="2700000" algn="tl">
                    <a:srgbClr val="FFFFFF"/>
                  </a:outerShdw>
                </a:effectLst>
                <a:latin typeface="Courier New" pitchFamily="49" charset="0"/>
              </a:rPr>
              <a:t>Hello HTML!</a:t>
            </a:r>
          </a:p>
          <a:p>
            <a:pPr>
              <a:lnSpc>
                <a:spcPct val="95000"/>
              </a:lnSpc>
            </a:pPr>
            <a:r>
              <a:rPr lang="en-US" sz="2000">
                <a:effectLst>
                  <a:outerShdw blurRad="38100" dist="38100" dir="2700000" algn="tl">
                    <a:srgbClr val="FFFFFF"/>
                  </a:outerShdw>
                </a:effectLst>
                <a:latin typeface="Courier New" pitchFamily="49" charset="0"/>
              </a:rPr>
              <a:t>&lt;/body&gt;</a:t>
            </a:r>
          </a:p>
          <a:p>
            <a:pPr>
              <a:lnSpc>
                <a:spcPct val="95000"/>
              </a:lnSpc>
            </a:pPr>
            <a:r>
              <a:rPr lang="en-US" sz="200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
        <p:nvSpPr>
          <p:cNvPr id="1060869" name="Rectangle 5"/>
          <p:cNvSpPr>
            <a:spLocks noChangeArrowheads="1"/>
          </p:cNvSpPr>
          <p:nvPr/>
        </p:nvSpPr>
        <p:spPr bwMode="auto">
          <a:xfrm>
            <a:off x="611188" y="4292600"/>
            <a:ext cx="7886700" cy="195745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effectLst>
                  <a:outerShdw blurRad="38100" dist="38100" dir="2700000" algn="tl">
                    <a:srgbClr val="FFFFFF"/>
                  </a:outerShdw>
                </a:effectLst>
                <a:latin typeface="Courier New" pitchFamily="49" charset="0"/>
              </a:rPr>
              <a:t>&lt;html&gt;</a:t>
            </a:r>
          </a:p>
          <a:p>
            <a:pPr>
              <a:lnSpc>
                <a:spcPct val="95000"/>
              </a:lnSpc>
            </a:pPr>
            <a:r>
              <a:rPr lang="en-US" sz="2000" dirty="0">
                <a:effectLst>
                  <a:outerShdw blurRad="38100" dist="38100" dir="2700000" algn="tl">
                    <a:srgbClr val="FFFFFF"/>
                  </a:outerShdw>
                </a:effectLst>
                <a:latin typeface="Courier New" pitchFamily="49" charset="0"/>
              </a:rPr>
              <a:t>&lt;head&gt;&lt;title&gt;Hello world page&lt;/title&gt;&lt;/head&gt;</a:t>
            </a:r>
          </a:p>
          <a:p>
            <a:pPr>
              <a:lnSpc>
                <a:spcPct val="95000"/>
              </a:lnSpc>
            </a:pPr>
            <a:r>
              <a:rPr lang="en-US" sz="2000" dirty="0">
                <a:effectLst>
                  <a:outerShdw blurRad="38100" dist="38100" dir="2700000" algn="tl">
                    <a:srgbClr val="FFFFFF"/>
                  </a:outerShdw>
                </a:effectLst>
                <a:latin typeface="Courier New" pitchFamily="49" charset="0"/>
              </a:rPr>
              <a:t>&lt;body&gt;</a:t>
            </a:r>
          </a:p>
          <a:p>
            <a:pPr>
              <a:lnSpc>
                <a:spcPct val="95000"/>
              </a:lnSpc>
            </a:pPr>
            <a:r>
              <a:rPr lang="en-US" sz="2000" dirty="0">
                <a:solidFill>
                  <a:srgbClr val="FFFFFF"/>
                </a:solidFill>
                <a:effectLst>
                  <a:outerShdw blurRad="38100" dist="38100" dir="2700000" algn="tl">
                    <a:srgbClr val="000000"/>
                  </a:outerShdw>
                </a:effectLst>
                <a:latin typeface="Courier New" pitchFamily="49" charset="0"/>
              </a:rPr>
              <a:t>&lt;?</a:t>
            </a:r>
            <a:r>
              <a:rPr lang="en-US" sz="2000" dirty="0" err="1">
                <a:solidFill>
                  <a:srgbClr val="FFFFFF"/>
                </a:solidFill>
                <a:effectLst>
                  <a:outerShdw blurRad="38100" dist="38100" dir="2700000" algn="tl">
                    <a:srgbClr val="000000"/>
                  </a:outerShdw>
                </a:effectLst>
                <a:latin typeface="Courier New" pitchFamily="49" charset="0"/>
              </a:rPr>
              <a:t>php</a:t>
            </a:r>
            <a:r>
              <a:rPr lang="en-US" sz="2000" dirty="0">
                <a:solidFill>
                  <a:srgbClr val="FFFFFF"/>
                </a:solidFill>
                <a:effectLst>
                  <a:outerShdw blurRad="38100" dist="38100" dir="2700000" algn="tl">
                    <a:srgbClr val="000000"/>
                  </a:outerShdw>
                </a:effectLst>
                <a:latin typeface="Courier New" pitchFamily="49" charset="0"/>
              </a:rPr>
              <a:t> print ("Hello PHP!"); ?&gt;</a:t>
            </a:r>
          </a:p>
          <a:p>
            <a:pPr>
              <a:lnSpc>
                <a:spcPct val="95000"/>
              </a:lnSpc>
            </a:pPr>
            <a:r>
              <a:rPr lang="en-US" sz="2000" dirty="0">
                <a:effectLst>
                  <a:outerShdw blurRad="38100" dist="38100" dir="2700000" algn="tl">
                    <a:srgbClr val="FFFFFF"/>
                  </a:outerShdw>
                </a:effectLst>
                <a:latin typeface="Courier New" pitchFamily="49" charset="0"/>
              </a:rPr>
              <a:t>&lt;/body&gt;</a:t>
            </a:r>
          </a:p>
          <a:p>
            <a:pPr>
              <a:lnSpc>
                <a:spcPct val="95000"/>
              </a:lnSpc>
            </a:pPr>
            <a:r>
              <a:rPr lang="en-US" sz="2000" dirty="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
        <p:nvSpPr>
          <p:cNvPr id="1060870" name="AutoShape 6"/>
          <p:cNvSpPr>
            <a:spLocks noChangeArrowheads="1"/>
          </p:cNvSpPr>
          <p:nvPr/>
        </p:nvSpPr>
        <p:spPr bwMode="auto">
          <a:xfrm>
            <a:off x="1116013" y="2565400"/>
            <a:ext cx="2665412" cy="1008063"/>
          </a:xfrm>
          <a:prstGeom prst="wedgeRoundRectCallout">
            <a:avLst>
              <a:gd name="adj1" fmla="val -47616"/>
              <a:gd name="adj2" fmla="val 220394"/>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lnSpc>
                <a:spcPct val="95000"/>
              </a:lnSpc>
            </a:pPr>
            <a:r>
              <a:rPr lang="en-US" sz="2000" dirty="0">
                <a:effectLst>
                  <a:outerShdw blurRad="38100" dist="38100" dir="2700000" algn="tl">
                    <a:srgbClr val="FFFFFF"/>
                  </a:outerShdw>
                </a:effectLst>
              </a:rPr>
              <a:t>&lt;?</a:t>
            </a:r>
            <a:r>
              <a:rPr lang="en-US" sz="2000" dirty="0" err="1">
                <a:effectLst>
                  <a:outerShdw blurRad="38100" dist="38100" dir="2700000" algn="tl">
                    <a:srgbClr val="FFFFFF"/>
                  </a:outerShdw>
                </a:effectLst>
              </a:rPr>
              <a:t>php</a:t>
            </a:r>
            <a:r>
              <a:rPr lang="en-US" sz="2000" dirty="0">
                <a:effectLst>
                  <a:outerShdw blurRad="38100" dist="38100" dir="2700000" algn="tl">
                    <a:srgbClr val="FFFFFF"/>
                  </a:outerShdw>
                </a:effectLst>
              </a:rPr>
              <a:t> denotes start of PHP code</a:t>
            </a:r>
            <a:endParaRPr lang="en-US" sz="2000" noProof="1">
              <a:effectLst>
                <a:outerShdw blurRad="38100" dist="38100" dir="2700000" algn="tl">
                  <a:srgbClr val="FFFFFF"/>
                </a:outerShdw>
              </a:effectLst>
            </a:endParaRPr>
          </a:p>
        </p:txBody>
      </p:sp>
      <p:sp>
        <p:nvSpPr>
          <p:cNvPr id="1060871" name="AutoShape 7"/>
          <p:cNvSpPr>
            <a:spLocks noChangeArrowheads="1"/>
          </p:cNvSpPr>
          <p:nvPr/>
        </p:nvSpPr>
        <p:spPr bwMode="auto">
          <a:xfrm>
            <a:off x="4500563" y="2636838"/>
            <a:ext cx="2665412" cy="1008062"/>
          </a:xfrm>
          <a:prstGeom prst="wedgeRoundRectCallout">
            <a:avLst>
              <a:gd name="adj1" fmla="val -48093"/>
              <a:gd name="adj2" fmla="val 205593"/>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lnSpc>
                <a:spcPct val="95000"/>
              </a:lnSpc>
            </a:pPr>
            <a:r>
              <a:rPr lang="en-US" sz="2000" dirty="0">
                <a:effectLst>
                  <a:outerShdw blurRad="38100" dist="38100" dir="2700000" algn="tl">
                    <a:srgbClr val="FFFFFF"/>
                  </a:outerShdw>
                </a:effectLst>
              </a:rPr>
              <a:t>?&gt; denotes end of PHP code</a:t>
            </a:r>
            <a:endParaRPr lang="en-US" sz="2000" noProof="1">
              <a:effectLst>
                <a:outerShdw blurRad="38100" dist="38100" dir="2700000" algn="tl">
                  <a:srgbClr val="FFFFFF"/>
                </a:outerShdw>
              </a:effectLst>
            </a:endParaRPr>
          </a:p>
        </p:txBody>
      </p:sp>
    </p:spTree>
    <p:extLst>
      <p:ext uri="{BB962C8B-B14F-4D97-AF65-F5344CB8AC3E}">
        <p14:creationId xmlns:p14="http://schemas.microsoft.com/office/powerpoint/2010/main" val="98675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6086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608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08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0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8" grpId="0" animBg="1"/>
      <p:bldP spid="1060869" grpId="0" animBg="1"/>
      <p:bldP spid="1060870" grpId="0" animBg="1"/>
      <p:bldP spid="10608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Hello PHP – Where to place it ?</a:t>
            </a:r>
            <a:endParaRPr lang="en-US" dirty="0"/>
          </a:p>
        </p:txBody>
      </p:sp>
      <p:sp>
        <p:nvSpPr>
          <p:cNvPr id="3" name="Контейнер за съдържание 2"/>
          <p:cNvSpPr>
            <a:spLocks noGrp="1"/>
          </p:cNvSpPr>
          <p:nvPr>
            <p:ph idx="1"/>
          </p:nvPr>
        </p:nvSpPr>
        <p:spPr/>
        <p:txBody>
          <a:bodyPr/>
          <a:lstStyle/>
          <a:p>
            <a:r>
              <a:rPr lang="en-US" dirty="0" smtClean="0"/>
              <a:t>In the </a:t>
            </a:r>
            <a:r>
              <a:rPr lang="en-US" u="sng" dirty="0" err="1" smtClean="0">
                <a:solidFill>
                  <a:srgbClr val="FFFFFF"/>
                </a:solidFill>
              </a:rPr>
              <a:t>webroot</a:t>
            </a:r>
            <a:r>
              <a:rPr lang="en-US" u="sng" dirty="0" smtClean="0">
                <a:solidFill>
                  <a:srgbClr val="FFFFFF"/>
                </a:solidFill>
              </a:rPr>
              <a:t> </a:t>
            </a:r>
            <a:r>
              <a:rPr lang="en-US" dirty="0" smtClean="0"/>
              <a:t>directory</a:t>
            </a:r>
          </a:p>
          <a:p>
            <a:pPr lvl="1"/>
            <a:r>
              <a:rPr lang="en-US" dirty="0" smtClean="0"/>
              <a:t>XAMMP – </a:t>
            </a:r>
            <a:r>
              <a:rPr lang="en-US" dirty="0" err="1" smtClean="0"/>
              <a:t>htdocs</a:t>
            </a:r>
            <a:r>
              <a:rPr lang="en-US" dirty="0" smtClean="0"/>
              <a:t>/</a:t>
            </a:r>
          </a:p>
          <a:p>
            <a:pPr lvl="1"/>
            <a:r>
              <a:rPr lang="en-US" dirty="0" smtClean="0"/>
              <a:t>WAMP – www/</a:t>
            </a:r>
          </a:p>
          <a:p>
            <a:r>
              <a:rPr lang="en-US" dirty="0" err="1" smtClean="0"/>
              <a:t>Webroot</a:t>
            </a:r>
            <a:r>
              <a:rPr lang="en-US" dirty="0" smtClean="0"/>
              <a:t> directory can be configured</a:t>
            </a:r>
          </a:p>
          <a:p>
            <a:r>
              <a:rPr lang="en-US" dirty="0" smtClean="0"/>
              <a:t>Can be accessed via </a:t>
            </a:r>
            <a:r>
              <a:rPr lang="en-US" u="sng" dirty="0" smtClean="0">
                <a:solidFill>
                  <a:schemeClr val="accent4">
                    <a:lumMod val="75000"/>
                  </a:schemeClr>
                </a:solidFill>
              </a:rPr>
              <a:t>http</a:t>
            </a:r>
            <a:r>
              <a:rPr lang="en-US" dirty="0" smtClean="0">
                <a:solidFill>
                  <a:schemeClr val="accent4">
                    <a:lumMod val="75000"/>
                  </a:schemeClr>
                </a:solidFill>
              </a:rPr>
              <a:t>://localhost/path/to/scriptName.php</a:t>
            </a:r>
            <a:endParaRPr lang="en-US" dirty="0">
              <a:solidFill>
                <a:schemeClr val="accent4">
                  <a:lumMod val="75000"/>
                </a:schemeClr>
              </a:solidFill>
            </a:endParaRPr>
          </a:p>
        </p:txBody>
      </p:sp>
      <p:sp>
        <p:nvSpPr>
          <p:cNvPr id="4" name="Контейнер за номер на слайда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423503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Hello PHP</a:t>
            </a:r>
            <a:endParaRPr lang="bg-BG" smtClean="0"/>
          </a:p>
        </p:txBody>
      </p:sp>
      <p:sp>
        <p:nvSpPr>
          <p:cNvPr id="53251" name="Rectangle 3"/>
          <p:cNvSpPr>
            <a:spLocks noChangeArrowheads="1"/>
          </p:cNvSpPr>
          <p:nvPr/>
        </p:nvSpPr>
        <p:spPr bwMode="auto">
          <a:xfrm>
            <a:off x="1258888" y="3643999"/>
            <a:ext cx="6480175" cy="47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dirty="0"/>
              <a:t>Live </a:t>
            </a:r>
            <a:r>
              <a:rPr lang="en-US" sz="2800" dirty="0" smtClean="0"/>
              <a:t>Demo – Web and CLI</a:t>
            </a:r>
            <a:endParaRPr lang="bg-BG" sz="2800" dirty="0"/>
          </a:p>
        </p:txBody>
      </p:sp>
    </p:spTree>
    <p:extLst>
      <p:ext uri="{BB962C8B-B14F-4D97-AF65-F5344CB8AC3E}">
        <p14:creationId xmlns:p14="http://schemas.microsoft.com/office/powerpoint/2010/main" val="1057745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62000" indent="-762000" algn="ctr">
              <a:lnSpc>
                <a:spcPct val="110000"/>
              </a:lnSpc>
            </a:pPr>
            <a:r>
              <a:rPr lang="en-US" smtClean="0"/>
              <a:t>Syntax</a:t>
            </a:r>
            <a:endParaRPr lang="bg-BG" smtClean="0"/>
          </a:p>
        </p:txBody>
      </p:sp>
    </p:spTree>
    <p:extLst>
      <p:ext uri="{BB962C8B-B14F-4D97-AF65-F5344CB8AC3E}">
        <p14:creationId xmlns:p14="http://schemas.microsoft.com/office/powerpoint/2010/main" val="157530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p:txBody>
          <a:bodyPr/>
          <a:lstStyle/>
          <a:p>
            <a:r>
              <a:rPr lang="en-US" smtClean="0"/>
              <a:t>PHP Syntax</a:t>
            </a:r>
            <a:endParaRPr lang="bg-BG" smtClean="0"/>
          </a:p>
        </p:txBody>
      </p:sp>
      <p:sp>
        <p:nvSpPr>
          <p:cNvPr id="1061891" name="Rectangle 3"/>
          <p:cNvSpPr>
            <a:spLocks noGrp="1" noChangeArrowheads="1"/>
          </p:cNvSpPr>
          <p:nvPr>
            <p:ph type="body" idx="1"/>
          </p:nvPr>
        </p:nvSpPr>
        <p:spPr>
          <a:xfrm>
            <a:off x="228600" y="914400"/>
            <a:ext cx="8686800" cy="5791200"/>
          </a:xfrm>
        </p:spPr>
        <p:txBody>
          <a:bodyPr/>
          <a:lstStyle/>
          <a:p>
            <a:r>
              <a:rPr lang="en-US" sz="2800" dirty="0" smtClean="0"/>
              <a:t>The PHP code starts with &lt;?</a:t>
            </a:r>
            <a:r>
              <a:rPr lang="en-US" sz="2800" dirty="0" err="1" smtClean="0"/>
              <a:t>php</a:t>
            </a:r>
            <a:r>
              <a:rPr lang="en-US" sz="2800" dirty="0" smtClean="0"/>
              <a:t> and ends with ?&gt;</a:t>
            </a:r>
          </a:p>
          <a:p>
            <a:pPr lvl="1"/>
            <a:r>
              <a:rPr lang="en-US" sz="2600" dirty="0" smtClean="0"/>
              <a:t>Depending on server configuration may also start with &lt;? (Short style) – but this is bad practice!</a:t>
            </a:r>
          </a:p>
          <a:p>
            <a:pPr lvl="1"/>
            <a:r>
              <a:rPr lang="en-US" sz="2600" dirty="0" smtClean="0"/>
              <a:t>In terms of XML the &lt;?</a:t>
            </a:r>
            <a:r>
              <a:rPr lang="en-US" sz="2600" dirty="0" err="1" smtClean="0"/>
              <a:t>php</a:t>
            </a:r>
            <a:r>
              <a:rPr lang="en-US" sz="2600" dirty="0" smtClean="0"/>
              <a:t> - ?&gt; part is called "processing instruction"</a:t>
            </a:r>
          </a:p>
          <a:p>
            <a:r>
              <a:rPr lang="en-US" sz="2800" dirty="0" smtClean="0"/>
              <a:t>PHP follows the Perl syntax</a:t>
            </a:r>
          </a:p>
          <a:p>
            <a:pPr lvl="1"/>
            <a:r>
              <a:rPr lang="en-US" sz="2600" dirty="0" smtClean="0"/>
              <a:t>Simplified</a:t>
            </a:r>
          </a:p>
          <a:p>
            <a:pPr lvl="1"/>
            <a:r>
              <a:rPr lang="en-US" sz="2600" dirty="0" smtClean="0"/>
              <a:t>Procedural (Now has OOP too)</a:t>
            </a:r>
          </a:p>
          <a:p>
            <a:pPr lvl="1"/>
            <a:r>
              <a:rPr lang="en-US" sz="2600" dirty="0" smtClean="0"/>
              <a:t>Similar to C and Java</a:t>
            </a:r>
            <a:endParaRPr lang="bg-BG" sz="2600" dirty="0" smtClean="0"/>
          </a:p>
        </p:txBody>
      </p:sp>
    </p:spTree>
    <p:extLst>
      <p:ext uri="{BB962C8B-B14F-4D97-AF65-F5344CB8AC3E}">
        <p14:creationId xmlns:p14="http://schemas.microsoft.com/office/powerpoint/2010/main" val="9156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r>
              <a:rPr lang="en-US" smtClean="0"/>
              <a:t>PHP Syntax</a:t>
            </a:r>
            <a:endParaRPr lang="bg-BG" smtClean="0"/>
          </a:p>
        </p:txBody>
      </p:sp>
      <p:sp>
        <p:nvSpPr>
          <p:cNvPr id="1062915" name="Rectangle 3"/>
          <p:cNvSpPr>
            <a:spLocks noGrp="1" noChangeArrowheads="1"/>
          </p:cNvSpPr>
          <p:nvPr>
            <p:ph type="body" idx="1"/>
          </p:nvPr>
        </p:nvSpPr>
        <p:spPr>
          <a:xfrm>
            <a:off x="228600" y="1066800"/>
            <a:ext cx="8686800" cy="5638800"/>
          </a:xfrm>
        </p:spPr>
        <p:txBody>
          <a:bodyPr/>
          <a:lstStyle/>
          <a:p>
            <a:pPr>
              <a:lnSpc>
                <a:spcPct val="85000"/>
              </a:lnSpc>
            </a:pPr>
            <a:r>
              <a:rPr lang="en-US" dirty="0" smtClean="0"/>
              <a:t>PHP Script contains one or more statements</a:t>
            </a:r>
          </a:p>
          <a:p>
            <a:pPr lvl="1">
              <a:lnSpc>
                <a:spcPct val="85000"/>
              </a:lnSpc>
            </a:pPr>
            <a:r>
              <a:rPr lang="en-US" dirty="0" smtClean="0"/>
              <a:t>Statement are handed to the PHP Preprocessor one by one</a:t>
            </a:r>
          </a:p>
          <a:p>
            <a:pPr lvl="1">
              <a:lnSpc>
                <a:spcPct val="85000"/>
              </a:lnSpc>
            </a:pPr>
            <a:r>
              <a:rPr lang="en-US" dirty="0" smtClean="0"/>
              <a:t>Each statement ends in semicolon ";"</a:t>
            </a:r>
          </a:p>
          <a:p>
            <a:pPr>
              <a:lnSpc>
                <a:spcPct val="85000"/>
              </a:lnSpc>
            </a:pPr>
            <a:r>
              <a:rPr lang="en-US" dirty="0" smtClean="0"/>
              <a:t>Our first script contains only one statement:</a:t>
            </a:r>
          </a:p>
          <a:p>
            <a:pPr>
              <a:lnSpc>
                <a:spcPct val="85000"/>
              </a:lnSpc>
            </a:pPr>
            <a:endParaRPr lang="en-US" dirty="0" smtClean="0"/>
          </a:p>
          <a:p>
            <a:pPr>
              <a:lnSpc>
                <a:spcPct val="85000"/>
              </a:lnSpc>
            </a:pPr>
            <a:endParaRPr lang="en-US" dirty="0" smtClean="0"/>
          </a:p>
          <a:p>
            <a:pPr>
              <a:lnSpc>
                <a:spcPct val="85000"/>
              </a:lnSpc>
            </a:pPr>
            <a:endParaRPr lang="en-US" dirty="0" smtClean="0"/>
          </a:p>
          <a:p>
            <a:pPr lvl="1">
              <a:lnSpc>
                <a:spcPct val="85000"/>
              </a:lnSpc>
            </a:pPr>
            <a:r>
              <a:rPr lang="en-US" dirty="0" smtClean="0"/>
              <a:t>call of the function </a:t>
            </a:r>
            <a:r>
              <a:rPr lang="en-US" dirty="0" smtClean="0">
                <a:latin typeface="Courier New" pitchFamily="49" charset="0"/>
              </a:rPr>
              <a:t>print</a:t>
            </a:r>
          </a:p>
          <a:p>
            <a:pPr>
              <a:lnSpc>
                <a:spcPct val="85000"/>
              </a:lnSpc>
            </a:pPr>
            <a:endParaRPr lang="en-US" dirty="0" smtClean="0"/>
          </a:p>
          <a:p>
            <a:pPr>
              <a:lnSpc>
                <a:spcPct val="85000"/>
              </a:lnSpc>
            </a:pPr>
            <a:endParaRPr lang="en-US" dirty="0" smtClean="0"/>
          </a:p>
          <a:p>
            <a:pPr>
              <a:lnSpc>
                <a:spcPct val="85000"/>
              </a:lnSpc>
            </a:pPr>
            <a:endParaRPr lang="bg-BG" dirty="0" smtClean="0"/>
          </a:p>
        </p:txBody>
      </p:sp>
      <p:sp>
        <p:nvSpPr>
          <p:cNvPr id="1062916" name="Rectangle 4"/>
          <p:cNvSpPr>
            <a:spLocks noChangeArrowheads="1"/>
          </p:cNvSpPr>
          <p:nvPr/>
        </p:nvSpPr>
        <p:spPr bwMode="auto">
          <a:xfrm>
            <a:off x="611188" y="3810000"/>
            <a:ext cx="7886700" cy="1071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r>
              <a:rPr lang="en-US" sz="2000" dirty="0" err="1">
                <a:solidFill>
                  <a:schemeClr val="tx1"/>
                </a:solidFill>
                <a:effectLst>
                  <a:outerShdw blurRad="38100" dist="38100" dir="2700000" algn="tl">
                    <a:srgbClr val="FFFFFF"/>
                  </a:outerShdw>
                </a:effectLst>
                <a:latin typeface="Courier New" pitchFamily="49" charset="0"/>
              </a:rPr>
              <a:t>php</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("Hello PHP!"); // this is the statement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3828648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2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p:txBody>
          <a:bodyPr/>
          <a:lstStyle/>
          <a:p>
            <a:r>
              <a:rPr lang="en-US" smtClean="0"/>
              <a:t>PHP Syntax</a:t>
            </a:r>
            <a:endParaRPr lang="bg-BG" smtClean="0"/>
          </a:p>
        </p:txBody>
      </p:sp>
      <p:sp>
        <p:nvSpPr>
          <p:cNvPr id="1063939" name="Rectangle 3"/>
          <p:cNvSpPr>
            <a:spLocks noGrp="1" noChangeArrowheads="1"/>
          </p:cNvSpPr>
          <p:nvPr>
            <p:ph type="body" idx="1"/>
          </p:nvPr>
        </p:nvSpPr>
        <p:spPr/>
        <p:txBody>
          <a:bodyPr/>
          <a:lstStyle/>
          <a:p>
            <a:pPr>
              <a:lnSpc>
                <a:spcPct val="85000"/>
              </a:lnSpc>
            </a:pPr>
            <a:r>
              <a:rPr lang="en-US" sz="2800" dirty="0" smtClean="0"/>
              <a:t>PHP script can contain unlimited number of statements</a:t>
            </a:r>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r>
              <a:rPr lang="en-US" sz="2800" dirty="0" smtClean="0"/>
              <a:t>Some function can be called without brackets</a:t>
            </a:r>
          </a:p>
          <a:p>
            <a:pPr>
              <a:lnSpc>
                <a:spcPct val="85000"/>
              </a:lnSpc>
            </a:pPr>
            <a:r>
              <a:rPr lang="en-US" sz="2800" dirty="0" smtClean="0"/>
              <a:t>You can add comments to the code </a:t>
            </a:r>
          </a:p>
          <a:p>
            <a:pPr lvl="1">
              <a:lnSpc>
                <a:spcPct val="85000"/>
              </a:lnSpc>
            </a:pPr>
            <a:r>
              <a:rPr lang="en-US" sz="2600" dirty="0" smtClean="0"/>
              <a:t>Starting with "//", "#" or block in "/*" and "*/"</a:t>
            </a:r>
          </a:p>
          <a:p>
            <a:pPr lvl="1">
              <a:lnSpc>
                <a:spcPct val="85000"/>
              </a:lnSpc>
            </a:pPr>
            <a:r>
              <a:rPr lang="en-US" sz="2600" dirty="0" smtClean="0"/>
              <a:t>Only "/*" – "*/" can be used over several lines</a:t>
            </a:r>
          </a:p>
          <a:p>
            <a:pPr lvl="1">
              <a:lnSpc>
                <a:spcPct val="85000"/>
              </a:lnSpc>
            </a:pPr>
            <a:r>
              <a:rPr lang="en-US" sz="2600" dirty="0" smtClean="0"/>
              <a:t>Comments are NOT executed</a:t>
            </a:r>
            <a:endParaRPr lang="bg-BG" sz="2600" dirty="0" smtClean="0"/>
          </a:p>
        </p:txBody>
      </p:sp>
      <p:sp>
        <p:nvSpPr>
          <p:cNvPr id="1063940" name="Rectangle 4"/>
          <p:cNvSpPr>
            <a:spLocks noChangeArrowheads="1"/>
          </p:cNvSpPr>
          <p:nvPr/>
        </p:nvSpPr>
        <p:spPr bwMode="auto">
          <a:xfrm>
            <a:off x="611188" y="2057400"/>
            <a:ext cx="7886700" cy="164941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r>
              <a:rPr lang="en-US" sz="2000" dirty="0" err="1">
                <a:solidFill>
                  <a:schemeClr val="tx1"/>
                </a:solidFill>
                <a:effectLst>
                  <a:outerShdw blurRad="38100" dist="38100" dir="2700000" algn="tl">
                    <a:srgbClr val="FFFFFF"/>
                  </a:outerShdw>
                </a:effectLst>
                <a:latin typeface="Courier New" pitchFamily="49" charset="0"/>
              </a:rPr>
              <a:t>php</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"&lt;div&gt;";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"Hello PHP!";</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"&lt;/div&gt;";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384177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3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p:txBody>
          <a:bodyPr/>
          <a:lstStyle/>
          <a:p>
            <a:r>
              <a:rPr lang="en-US" smtClean="0"/>
              <a:t>PHP Syntax</a:t>
            </a:r>
            <a:endParaRPr lang="bg-BG" smtClean="0"/>
          </a:p>
        </p:txBody>
      </p:sp>
      <p:sp>
        <p:nvSpPr>
          <p:cNvPr id="1065987" name="Rectangle 3"/>
          <p:cNvSpPr>
            <a:spLocks noGrp="1" noChangeArrowheads="1"/>
          </p:cNvSpPr>
          <p:nvPr>
            <p:ph type="body" idx="1"/>
          </p:nvPr>
        </p:nvSpPr>
        <p:spPr/>
        <p:txBody>
          <a:bodyPr/>
          <a:lstStyle/>
          <a:p>
            <a:r>
              <a:rPr lang="en-US" dirty="0" smtClean="0"/>
              <a:t>Short opening tag &lt;?=</a:t>
            </a:r>
          </a:p>
          <a:p>
            <a:endParaRPr lang="en-US" dirty="0" smtClean="0"/>
          </a:p>
          <a:p>
            <a:endParaRPr lang="en-US" dirty="0" smtClean="0"/>
          </a:p>
          <a:p>
            <a:endParaRPr lang="en-US" dirty="0" smtClean="0"/>
          </a:p>
          <a:p>
            <a:endParaRPr lang="en-US" dirty="0" smtClean="0"/>
          </a:p>
          <a:p>
            <a:pPr lvl="1"/>
            <a:r>
              <a:rPr lang="en-US" dirty="0" smtClean="0"/>
              <a:t>Forces the result of the expression to be printed to the browser</a:t>
            </a:r>
          </a:p>
          <a:p>
            <a:pPr lvl="1"/>
            <a:r>
              <a:rPr lang="en-US" dirty="0" smtClean="0"/>
              <a:t>Similar to print</a:t>
            </a:r>
          </a:p>
          <a:p>
            <a:pPr lvl="1"/>
            <a:r>
              <a:rPr lang="en-US" dirty="0" smtClean="0"/>
              <a:t>Allowed to omit ending ";"</a:t>
            </a:r>
            <a:endParaRPr lang="bg-BG" dirty="0" smtClean="0"/>
          </a:p>
        </p:txBody>
      </p:sp>
      <p:sp>
        <p:nvSpPr>
          <p:cNvPr id="1065988" name="Rectangle 4"/>
          <p:cNvSpPr>
            <a:spLocks noChangeArrowheads="1"/>
          </p:cNvSpPr>
          <p:nvPr/>
        </p:nvSpPr>
        <p:spPr bwMode="auto">
          <a:xfrm>
            <a:off x="468313" y="1916113"/>
            <a:ext cx="7886700" cy="195745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effectLst>
                  <a:outerShdw blurRad="38100" dist="38100" dir="2700000" algn="tl">
                    <a:srgbClr val="FFFFFF"/>
                  </a:outerShdw>
                </a:effectLst>
                <a:latin typeface="Courier New" pitchFamily="49" charset="0"/>
              </a:rPr>
              <a:t>&lt;html&gt;</a:t>
            </a:r>
          </a:p>
          <a:p>
            <a:pPr>
              <a:lnSpc>
                <a:spcPct val="95000"/>
              </a:lnSpc>
            </a:pPr>
            <a:r>
              <a:rPr lang="en-US" sz="2000" dirty="0">
                <a:effectLst>
                  <a:outerShdw blurRad="38100" dist="38100" dir="2700000" algn="tl">
                    <a:srgbClr val="FFFFFF"/>
                  </a:outerShdw>
                </a:effectLst>
                <a:latin typeface="Courier New" pitchFamily="49" charset="0"/>
              </a:rPr>
              <a:t>&lt;head&gt;&lt;title&gt;Hello world page&lt;/title&gt;&lt;/head&gt;</a:t>
            </a:r>
          </a:p>
          <a:p>
            <a:pPr>
              <a:lnSpc>
                <a:spcPct val="95000"/>
              </a:lnSpc>
            </a:pPr>
            <a:r>
              <a:rPr lang="en-US" sz="2000" dirty="0">
                <a:effectLst>
                  <a:outerShdw blurRad="38100" dist="38100" dir="2700000" algn="tl">
                    <a:srgbClr val="FFFFFF"/>
                  </a:outerShdw>
                </a:effectLst>
                <a:latin typeface="Courier New" pitchFamily="49" charset="0"/>
              </a:rPr>
              <a:t>&lt;body&gt;</a:t>
            </a:r>
          </a:p>
          <a:p>
            <a:pPr>
              <a:lnSpc>
                <a:spcPct val="95000"/>
              </a:lnSpc>
            </a:pPr>
            <a:r>
              <a:rPr lang="en-US" sz="2000" dirty="0">
                <a:solidFill>
                  <a:srgbClr val="FFFFFF"/>
                </a:solidFill>
                <a:effectLst>
                  <a:outerShdw blurRad="38100" dist="38100" dir="2700000" algn="tl">
                    <a:srgbClr val="000000"/>
                  </a:outerShdw>
                </a:effectLst>
                <a:latin typeface="Courier New" pitchFamily="49" charset="0"/>
              </a:rPr>
              <a:t>&lt;?="Hello PHP!" ?&gt;</a:t>
            </a:r>
          </a:p>
          <a:p>
            <a:pPr>
              <a:lnSpc>
                <a:spcPct val="95000"/>
              </a:lnSpc>
            </a:pPr>
            <a:r>
              <a:rPr lang="en-US" sz="2000" dirty="0">
                <a:effectLst>
                  <a:outerShdw blurRad="38100" dist="38100" dir="2700000" algn="tl">
                    <a:srgbClr val="FFFFFF"/>
                  </a:outerShdw>
                </a:effectLst>
                <a:latin typeface="Courier New" pitchFamily="49" charset="0"/>
              </a:rPr>
              <a:t>&lt;/body&gt;</a:t>
            </a:r>
          </a:p>
          <a:p>
            <a:pPr>
              <a:lnSpc>
                <a:spcPct val="95000"/>
              </a:lnSpc>
            </a:pPr>
            <a:r>
              <a:rPr lang="en-US" sz="2000" dirty="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Tree>
    <p:extLst>
      <p:ext uri="{BB962C8B-B14F-4D97-AF65-F5344CB8AC3E}">
        <p14:creationId xmlns:p14="http://schemas.microsoft.com/office/powerpoint/2010/main" val="130988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PHP Basics</a:t>
            </a:r>
            <a:endParaRPr lang="en-US" dirty="0"/>
          </a:p>
        </p:txBody>
      </p:sp>
      <p:sp>
        <p:nvSpPr>
          <p:cNvPr id="6" name="Subtitle 5"/>
          <p:cNvSpPr>
            <a:spLocks noGrp="1"/>
          </p:cNvSpPr>
          <p:nvPr>
            <p:ph type="subTitle" idx="1"/>
          </p:nvPr>
        </p:nvSpPr>
        <p:spPr/>
        <p:txBody>
          <a:bodyPr/>
          <a:lstStyle/>
          <a:p>
            <a:r>
              <a:rPr lang="en-US" dirty="0" smtClean="0"/>
              <a:t>Web Applications in Hatch</a:t>
            </a:r>
            <a:endParaRPr lang="en-US" dirty="0"/>
          </a:p>
        </p:txBody>
      </p:sp>
      <p:pic>
        <p:nvPicPr>
          <p:cNvPr id="13" name="Picture 2" descr="C:\Users\InfiniteCat\Desktop\php\php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4495800"/>
            <a:ext cx="3051175" cy="19918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8701" y="152399"/>
            <a:ext cx="1813789" cy="1813789"/>
          </a:xfrm>
          <a:prstGeom prst="rect">
            <a:avLst/>
          </a:prstGeom>
        </p:spPr>
      </p:pic>
      <p:pic>
        <p:nvPicPr>
          <p:cNvPr id="12"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315200" y="152398"/>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9"/>
          <p:cNvSpPr>
            <a:spLocks noGrp="1"/>
          </p:cNvSpPr>
          <p:nvPr>
            <p:ph type="body" sz="quarter" idx="11"/>
          </p:nvPr>
        </p:nvSpPr>
        <p:spPr/>
        <p:txBody>
          <a:bodyPr/>
          <a:lstStyle/>
          <a:p>
            <a:endParaRPr lang="en-US"/>
          </a:p>
        </p:txBody>
      </p:sp>
      <p:sp>
        <p:nvSpPr>
          <p:cNvPr id="14" name="Text Placeholder 1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10036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noProof="1" smtClean="0"/>
              <a:t>Shorttags</a:t>
            </a:r>
          </a:p>
        </p:txBody>
      </p:sp>
      <p:sp>
        <p:nvSpPr>
          <p:cNvPr id="61443"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3955013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Variables</a:t>
            </a:r>
            <a:endParaRPr lang="bg-BG" smtClean="0"/>
          </a:p>
        </p:txBody>
      </p:sp>
    </p:spTree>
    <p:extLst>
      <p:ext uri="{BB962C8B-B14F-4D97-AF65-F5344CB8AC3E}">
        <p14:creationId xmlns:p14="http://schemas.microsoft.com/office/powerpoint/2010/main" val="2965731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r>
              <a:rPr lang="en-US" smtClean="0"/>
              <a:t>PHP Variables</a:t>
            </a:r>
            <a:endParaRPr lang="bg-BG" smtClean="0"/>
          </a:p>
        </p:txBody>
      </p:sp>
      <p:sp>
        <p:nvSpPr>
          <p:cNvPr id="1064963" name="Rectangle 3"/>
          <p:cNvSpPr>
            <a:spLocks noGrp="1" noChangeArrowheads="1"/>
          </p:cNvSpPr>
          <p:nvPr>
            <p:ph type="body" idx="1"/>
          </p:nvPr>
        </p:nvSpPr>
        <p:spPr/>
        <p:txBody>
          <a:bodyPr/>
          <a:lstStyle/>
          <a:p>
            <a:pPr>
              <a:lnSpc>
                <a:spcPct val="75000"/>
              </a:lnSpc>
            </a:pPr>
            <a:r>
              <a:rPr lang="en-US" sz="2800" dirty="0" smtClean="0"/>
              <a:t>All variables in PHP start with $ (Perl style)</a:t>
            </a:r>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r>
              <a:rPr lang="en-US" sz="2800" dirty="0" smtClean="0"/>
              <a:t>PHP is "type-less" language</a:t>
            </a:r>
          </a:p>
          <a:p>
            <a:pPr lvl="1">
              <a:lnSpc>
                <a:spcPct val="75000"/>
              </a:lnSpc>
            </a:pPr>
            <a:r>
              <a:rPr lang="en-US" sz="2600" dirty="0" smtClean="0"/>
              <a:t>Variables are not linked with type – they can store value with different types</a:t>
            </a:r>
          </a:p>
          <a:p>
            <a:pPr lvl="1">
              <a:lnSpc>
                <a:spcPct val="75000"/>
              </a:lnSpc>
            </a:pPr>
            <a:r>
              <a:rPr lang="en-US" sz="2600" dirty="0" smtClean="0"/>
              <a:t>No </a:t>
            </a:r>
            <a:r>
              <a:rPr lang="en-US" sz="2600" dirty="0" err="1" smtClean="0">
                <a:solidFill>
                  <a:srgbClr val="FFFFFF"/>
                </a:solidFill>
              </a:rPr>
              <a:t>int</a:t>
            </a:r>
            <a:r>
              <a:rPr lang="en-US" sz="2600" dirty="0" smtClean="0">
                <a:solidFill>
                  <a:srgbClr val="FFFFFF"/>
                </a:solidFill>
              </a:rPr>
              <a:t> a = 5</a:t>
            </a:r>
            <a:r>
              <a:rPr lang="en-US" sz="2600" dirty="0" smtClean="0">
                <a:solidFill>
                  <a:srgbClr val="FF0000"/>
                </a:solidFill>
              </a:rPr>
              <a:t>;</a:t>
            </a:r>
            <a:r>
              <a:rPr lang="en-US" sz="2600" dirty="0" smtClean="0"/>
              <a:t> Just </a:t>
            </a:r>
            <a:r>
              <a:rPr lang="en-US" sz="2600" dirty="0" smtClean="0">
                <a:solidFill>
                  <a:srgbClr val="FFFFFF"/>
                </a:solidFill>
              </a:rPr>
              <a:t>$a = 5;</a:t>
            </a:r>
          </a:p>
          <a:p>
            <a:pPr>
              <a:lnSpc>
                <a:spcPct val="75000"/>
              </a:lnSpc>
            </a:pPr>
            <a:r>
              <a:rPr lang="en-US" sz="2800" dirty="0" smtClean="0"/>
              <a:t>Each variable is declared when it's first assigned value</a:t>
            </a:r>
          </a:p>
          <a:p>
            <a:pPr lvl="1">
              <a:lnSpc>
                <a:spcPct val="75000"/>
              </a:lnSpc>
            </a:pPr>
            <a:r>
              <a:rPr lang="en-US" sz="2600" dirty="0" smtClean="0"/>
              <a:t>This leads to problems due to typing mistakes!</a:t>
            </a:r>
          </a:p>
          <a:p>
            <a:pPr lvl="1">
              <a:lnSpc>
                <a:spcPct val="75000"/>
              </a:lnSpc>
            </a:pPr>
            <a:r>
              <a:rPr lang="en-US" sz="2600" dirty="0" smtClean="0"/>
              <a:t>The type of the value determines the type of the variable</a:t>
            </a:r>
            <a:endParaRPr lang="bg-BG" sz="2600" dirty="0" smtClean="0"/>
          </a:p>
        </p:txBody>
      </p:sp>
      <p:sp>
        <p:nvSpPr>
          <p:cNvPr id="1064964" name="Rectangle 4"/>
          <p:cNvSpPr>
            <a:spLocks noChangeArrowheads="1"/>
          </p:cNvSpPr>
          <p:nvPr/>
        </p:nvSpPr>
        <p:spPr bwMode="auto">
          <a:xfrm>
            <a:off x="611188" y="1708150"/>
            <a:ext cx="7886700" cy="13604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&lt;?php   // declare string variable $output</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$output = "&lt;div&gt;Hello PHP!&lt;/div&gt;"; </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print $output;</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1726966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p:txBody>
          <a:bodyPr/>
          <a:lstStyle/>
          <a:p>
            <a:r>
              <a:rPr lang="en-US" smtClean="0"/>
              <a:t>PHP Variable Types</a:t>
            </a:r>
            <a:endParaRPr lang="bg-BG" smtClean="0"/>
          </a:p>
        </p:txBody>
      </p:sp>
      <p:sp>
        <p:nvSpPr>
          <p:cNvPr id="1067011" name="Rectangle 3"/>
          <p:cNvSpPr>
            <a:spLocks noGrp="1" noChangeArrowheads="1"/>
          </p:cNvSpPr>
          <p:nvPr>
            <p:ph type="body" idx="1"/>
          </p:nvPr>
        </p:nvSpPr>
        <p:spPr>
          <a:xfrm>
            <a:off x="323850" y="1196975"/>
            <a:ext cx="8496300" cy="5329238"/>
          </a:xfrm>
        </p:spPr>
        <p:txBody>
          <a:bodyPr/>
          <a:lstStyle/>
          <a:p>
            <a:pPr>
              <a:lnSpc>
                <a:spcPct val="85000"/>
              </a:lnSpc>
              <a:defRPr/>
            </a:pPr>
            <a:r>
              <a:rPr lang="en-US" smtClean="0"/>
              <a:t>Possible PHP Variable Types are:</a:t>
            </a:r>
          </a:p>
          <a:p>
            <a:pPr lvl="1">
              <a:lnSpc>
                <a:spcPct val="85000"/>
              </a:lnSpc>
              <a:defRPr/>
            </a:pPr>
            <a:r>
              <a:rPr lang="en-US" smtClean="0"/>
              <a:t>Numeric (real or integer)</a:t>
            </a:r>
          </a:p>
          <a:p>
            <a:pPr lvl="2">
              <a:lnSpc>
                <a:spcPct val="85000"/>
              </a:lnSpc>
              <a:defRPr/>
            </a:pPr>
            <a:r>
              <a:rPr lang="en-US" smtClean="0"/>
              <a:t>The decimal separator is dot ".", not comma ","</a:t>
            </a:r>
          </a:p>
          <a:p>
            <a:pPr lvl="1">
              <a:lnSpc>
                <a:spcPct val="85000"/>
              </a:lnSpc>
              <a:defRPr/>
            </a:pPr>
            <a:r>
              <a:rPr lang="en-US" smtClean="0"/>
              <a:t>Boolean (true or false)</a:t>
            </a:r>
          </a:p>
          <a:p>
            <a:pPr lvl="2">
              <a:lnSpc>
                <a:spcPct val="85000"/>
              </a:lnSpc>
              <a:defRPr/>
            </a:pPr>
            <a:r>
              <a:rPr lang="en-US" smtClean="0"/>
              <a:t>PHP  defines the constants as true, TRUE, True and false, FALSE, False</a:t>
            </a:r>
          </a:p>
          <a:p>
            <a:pPr lvl="2">
              <a:lnSpc>
                <a:spcPct val="85000"/>
              </a:lnSpc>
              <a:defRPr/>
            </a:pPr>
            <a:r>
              <a:rPr lang="en-US" smtClean="0"/>
              <a:t>Empty string, zero and some other values are implicitly converted to "false" in boolean expressions</a:t>
            </a:r>
          </a:p>
          <a:p>
            <a:pPr lvl="3">
              <a:lnSpc>
                <a:spcPct val="85000"/>
              </a:lnSpc>
              <a:defRPr/>
            </a:pPr>
            <a:r>
              <a:rPr lang="en-US" smtClean="0"/>
              <a:t>May cause problems when boolean not used properly</a:t>
            </a:r>
          </a:p>
        </p:txBody>
      </p:sp>
    </p:spTree>
    <p:extLst>
      <p:ext uri="{BB962C8B-B14F-4D97-AF65-F5344CB8AC3E}">
        <p14:creationId xmlns:p14="http://schemas.microsoft.com/office/powerpoint/2010/main" val="3946142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smtClean="0"/>
              <a:t>PHP Strings</a:t>
            </a:r>
            <a:endParaRPr lang="bg-BG" smtClean="0"/>
          </a:p>
        </p:txBody>
      </p:sp>
      <p:sp>
        <p:nvSpPr>
          <p:cNvPr id="1068035" name="Rectangle 3"/>
          <p:cNvSpPr>
            <a:spLocks noGrp="1" noChangeArrowheads="1"/>
          </p:cNvSpPr>
          <p:nvPr>
            <p:ph type="body" idx="1"/>
          </p:nvPr>
        </p:nvSpPr>
        <p:spPr/>
        <p:txBody>
          <a:bodyPr/>
          <a:lstStyle/>
          <a:p>
            <a:r>
              <a:rPr lang="en-US" smtClean="0"/>
              <a:t>String values</a:t>
            </a:r>
          </a:p>
          <a:p>
            <a:pPr lvl="1"/>
            <a:r>
              <a:rPr lang="en-US" smtClean="0"/>
              <a:t>Strings may be in single or double quotes</a:t>
            </a:r>
          </a:p>
          <a:p>
            <a:pPr lvl="2"/>
            <a:endParaRPr lang="en-US" smtClean="0"/>
          </a:p>
          <a:p>
            <a:pPr lvl="2"/>
            <a:endParaRPr lang="en-US" smtClean="0"/>
          </a:p>
          <a:p>
            <a:pPr lvl="2"/>
            <a:endParaRPr lang="en-US" smtClean="0"/>
          </a:p>
          <a:p>
            <a:pPr lvl="1"/>
            <a:r>
              <a:rPr lang="en-US" smtClean="0"/>
              <a:t>Start and end quote type should match</a:t>
            </a:r>
          </a:p>
          <a:p>
            <a:pPr lvl="1"/>
            <a:r>
              <a:rPr lang="en-US" smtClean="0"/>
              <a:t>Difference between two types of quotes is the escape sequences</a:t>
            </a:r>
            <a:endParaRPr lang="bg-BG" smtClean="0"/>
          </a:p>
          <a:p>
            <a:endParaRPr lang="bg-BG" smtClean="0"/>
          </a:p>
        </p:txBody>
      </p:sp>
      <p:sp>
        <p:nvSpPr>
          <p:cNvPr id="1068036" name="Rectangle 4"/>
          <p:cNvSpPr>
            <a:spLocks noChangeArrowheads="1"/>
          </p:cNvSpPr>
          <p:nvPr/>
        </p:nvSpPr>
        <p:spPr bwMode="auto">
          <a:xfrm>
            <a:off x="827088" y="2514600"/>
            <a:ext cx="7742237" cy="136048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$output1 = </a:t>
            </a:r>
            <a:r>
              <a:rPr lang="en-US" sz="2000" dirty="0">
                <a:solidFill>
                  <a:srgbClr val="FFFFFF"/>
                </a:solidFill>
                <a:effectLst>
                  <a:outerShdw blurRad="38100" dist="38100" dir="2700000" algn="tl">
                    <a:srgbClr val="000000"/>
                  </a:outerShdw>
                </a:effectLst>
                <a:latin typeface="Courier New" pitchFamily="49" charset="0"/>
              </a:rPr>
              <a:t>"Hello PHP!"</a:t>
            </a:r>
            <a:r>
              <a:rPr lang="en-US" sz="2000" dirty="0">
                <a:solidFill>
                  <a:srgbClr val="FFFFFF"/>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$output2 = </a:t>
            </a:r>
            <a:r>
              <a:rPr lang="en-US" sz="2000" dirty="0">
                <a:solidFill>
                  <a:srgbClr val="FFFFFF"/>
                </a:solidFill>
                <a:effectLst>
                  <a:outerShdw blurRad="38100" dist="38100" dir="2700000" algn="tl">
                    <a:srgbClr val="000000"/>
                  </a:outerShdw>
                </a:effectLst>
                <a:latin typeface="Courier New" pitchFamily="49" charset="0"/>
              </a:rPr>
              <a:t>'Hello again!'</a:t>
            </a:r>
            <a:r>
              <a:rPr lang="en-US" sz="2000" dirty="0">
                <a:solidFill>
                  <a:srgbClr val="FFFFFF"/>
                </a:solidFill>
                <a:effectLst>
                  <a:outerShdw blurRad="38100" dist="38100" dir="2700000" algn="tl">
                    <a:srgbClr val="FFFFFF"/>
                  </a:outerShdw>
                </a:effectLst>
                <a:latin typeface="Courier New" pitchFamily="49" charset="0"/>
              </a:rPr>
              <a: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26102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8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p:txBody>
          <a:bodyPr/>
          <a:lstStyle/>
          <a:p>
            <a:r>
              <a:rPr lang="en-US" smtClean="0"/>
              <a:t>PHP Arrays</a:t>
            </a:r>
            <a:endParaRPr lang="bg-BG" smtClean="0"/>
          </a:p>
        </p:txBody>
      </p:sp>
      <p:sp>
        <p:nvSpPr>
          <p:cNvPr id="1069059" name="Rectangle 3"/>
          <p:cNvSpPr>
            <a:spLocks noGrp="1" noChangeArrowheads="1"/>
          </p:cNvSpPr>
          <p:nvPr>
            <p:ph type="body" idx="1"/>
          </p:nvPr>
        </p:nvSpPr>
        <p:spPr/>
        <p:txBody>
          <a:bodyPr/>
          <a:lstStyle/>
          <a:p>
            <a:r>
              <a:rPr lang="en-US" dirty="0" smtClean="0"/>
              <a:t>Arrays are aggregate values – combination of values, each assigned a key in the array</a:t>
            </a:r>
          </a:p>
          <a:p>
            <a:pPr lvl="1"/>
            <a:r>
              <a:rPr lang="en-US" dirty="0" smtClean="0"/>
              <a:t>PHP supports associative arrays – keys may be numeric, strings or any other scalar data types</a:t>
            </a:r>
          </a:p>
          <a:p>
            <a:pPr lvl="1"/>
            <a:r>
              <a:rPr lang="en-US" dirty="0" smtClean="0"/>
              <a:t>Keys must be unique across the array</a:t>
            </a:r>
          </a:p>
          <a:p>
            <a:pPr lvl="1"/>
            <a:r>
              <a:rPr lang="en-US" dirty="0" smtClean="0"/>
              <a:t>Values in the array may be with different types</a:t>
            </a:r>
          </a:p>
          <a:p>
            <a:pPr lvl="1"/>
            <a:r>
              <a:rPr lang="en-US" dirty="0" smtClean="0"/>
              <a:t>PHP Arrays are dynamic – they don’t require explicit size when created</a:t>
            </a:r>
            <a:endParaRPr lang="bg-BG" dirty="0" smtClean="0"/>
          </a:p>
        </p:txBody>
      </p:sp>
    </p:spTree>
    <p:extLst>
      <p:ext uri="{BB962C8B-B14F-4D97-AF65-F5344CB8AC3E}">
        <p14:creationId xmlns:p14="http://schemas.microsoft.com/office/powerpoint/2010/main" val="135263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smtClean="0"/>
              <a:t>PHP Arrays</a:t>
            </a:r>
            <a:endParaRPr lang="bg-BG" smtClean="0"/>
          </a:p>
        </p:txBody>
      </p:sp>
      <p:sp>
        <p:nvSpPr>
          <p:cNvPr id="1070083" name="Rectangle 3"/>
          <p:cNvSpPr>
            <a:spLocks noGrp="1" noChangeArrowheads="1"/>
          </p:cNvSpPr>
          <p:nvPr>
            <p:ph type="body" idx="1"/>
          </p:nvPr>
        </p:nvSpPr>
        <p:spPr/>
        <p:txBody>
          <a:bodyPr/>
          <a:lstStyle/>
          <a:p>
            <a:r>
              <a:rPr lang="en-US" dirty="0" smtClean="0"/>
              <a:t>PHP Array is declared with keyword </a:t>
            </a:r>
            <a:r>
              <a:rPr lang="en-US" dirty="0" smtClean="0">
                <a:latin typeface="Courier New" pitchFamily="49" charset="0"/>
              </a:rPr>
              <a:t>array</a:t>
            </a:r>
          </a:p>
          <a:p>
            <a:endParaRPr lang="en-US" dirty="0">
              <a:latin typeface="Courier New" pitchFamily="49" charset="0"/>
            </a:endParaRPr>
          </a:p>
          <a:p>
            <a:endParaRPr lang="en-US" dirty="0" smtClean="0">
              <a:latin typeface="Courier New" pitchFamily="49" charset="0"/>
            </a:endParaRPr>
          </a:p>
          <a:p>
            <a:endParaRPr lang="en-US" dirty="0" smtClean="0">
              <a:latin typeface="Courier New" pitchFamily="49" charset="0"/>
            </a:endParaRPr>
          </a:p>
          <a:p>
            <a:endParaRPr lang="en-US" dirty="0" smtClean="0">
              <a:latin typeface="Courier New" pitchFamily="49" charset="0"/>
            </a:endParaRPr>
          </a:p>
          <a:p>
            <a:endParaRPr lang="en-US" dirty="0" smtClean="0">
              <a:latin typeface="Courier New" pitchFamily="49" charset="0"/>
            </a:endParaRPr>
          </a:p>
          <a:p>
            <a:pPr lvl="1"/>
            <a:r>
              <a:rPr lang="en-US" dirty="0" smtClean="0"/>
              <a:t>"</a:t>
            </a:r>
            <a:r>
              <a:rPr lang="en-US" dirty="0" smtClean="0">
                <a:latin typeface="Courier New" pitchFamily="49" charset="0"/>
              </a:rPr>
              <a:t>=&gt;</a:t>
            </a:r>
            <a:r>
              <a:rPr lang="en-US" dirty="0" smtClean="0"/>
              <a:t>" means "points to"</a:t>
            </a:r>
          </a:p>
          <a:p>
            <a:pPr lvl="1"/>
            <a:r>
              <a:rPr lang="en-US" dirty="0" smtClean="0"/>
              <a:t>If keys are not supplied they are assigned automatically, starting from 0</a:t>
            </a:r>
            <a:endParaRPr lang="bg-BG" dirty="0" smtClean="0"/>
          </a:p>
        </p:txBody>
      </p:sp>
      <p:sp>
        <p:nvSpPr>
          <p:cNvPr id="1070085" name="Rectangle 5"/>
          <p:cNvSpPr>
            <a:spLocks noChangeArrowheads="1"/>
          </p:cNvSpPr>
          <p:nvPr/>
        </p:nvSpPr>
        <p:spPr bwMode="auto">
          <a:xfrm>
            <a:off x="827088" y="1919288"/>
            <a:ext cx="7742237" cy="283462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simple array</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a:t>
            </a:r>
            <a:r>
              <a:rPr lang="en-US" sz="2000" b="1" dirty="0">
                <a:solidFill>
                  <a:srgbClr val="FFFFFF"/>
                </a:solidFill>
                <a:effectLst>
                  <a:outerShdw blurRad="38100" dist="38100" dir="2700000" algn="tl">
                    <a:srgbClr val="000000"/>
                  </a:outerShdw>
                </a:effectLst>
                <a:latin typeface="Courier New" pitchFamily="49" charset="0"/>
              </a:rPr>
              <a:t>array ("a", "b", 7);</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this produces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[0],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[1] and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[2]</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whit values respectively "a", "b" and 7</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$arr2 = </a:t>
            </a:r>
            <a:r>
              <a:rPr lang="en-US" sz="2000" dirty="0">
                <a:solidFill>
                  <a:srgbClr val="FFFFFF"/>
                </a:solidFill>
                <a:effectLst>
                  <a:outerShdw blurRad="38100" dist="38100" dir="2700000" algn="tl">
                    <a:srgbClr val="000000"/>
                  </a:outerShdw>
                </a:effectLst>
                <a:latin typeface="Courier New" pitchFamily="49" charset="0"/>
              </a:rPr>
              <a:t>array ("one" =&gt; 1, "two" =&gt; 2);</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this produces $arr2["one"] and $arr2["two"]</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whit values respectively 1 and 2</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805377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0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r>
              <a:rPr lang="en-US" smtClean="0"/>
              <a:t>PHP Arrays </a:t>
            </a:r>
            <a:endParaRPr lang="bg-BG" smtClean="0"/>
          </a:p>
        </p:txBody>
      </p:sp>
      <p:sp>
        <p:nvSpPr>
          <p:cNvPr id="1071107" name="Rectangle 3"/>
          <p:cNvSpPr>
            <a:spLocks noGrp="1" noChangeArrowheads="1"/>
          </p:cNvSpPr>
          <p:nvPr>
            <p:ph type="body" idx="1"/>
          </p:nvPr>
        </p:nvSpPr>
        <p:spPr/>
        <p:txBody>
          <a:bodyPr/>
          <a:lstStyle/>
          <a:p>
            <a:r>
              <a:rPr lang="en-US" smtClean="0"/>
              <a:t>We access value in the array with "[" and "]" containing the key</a:t>
            </a:r>
          </a:p>
          <a:p>
            <a:r>
              <a:rPr lang="en-US" smtClean="0"/>
              <a:t>Arrays are flexible and types of values and keys may be mixed</a:t>
            </a:r>
            <a:endParaRPr lang="bg-BG" smtClean="0"/>
          </a:p>
        </p:txBody>
      </p:sp>
      <p:sp>
        <p:nvSpPr>
          <p:cNvPr id="1071108" name="Rectangle 4"/>
          <p:cNvSpPr>
            <a:spLocks noChangeArrowheads="1"/>
          </p:cNvSpPr>
          <p:nvPr/>
        </p:nvSpPr>
        <p:spPr bwMode="auto">
          <a:xfrm>
            <a:off x="755650" y="3432175"/>
            <a:ext cx="7742238" cy="283846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a:t>
            </a:r>
            <a:r>
              <a:rPr lang="en-US" sz="2000" dirty="0">
                <a:solidFill>
                  <a:srgbClr val="FFFFFF"/>
                </a:solidFill>
                <a:effectLst>
                  <a:outerShdw blurRad="38100" dist="38100" dir="2700000" algn="tl">
                    <a:srgbClr val="000000"/>
                  </a:outerShdw>
                </a:effectLst>
                <a:latin typeface="Courier New" pitchFamily="49" charset="0"/>
              </a:rPr>
              <a:t>array ("a", "b", 7, "one" =&gt; 1, "two" =&gt; 2, "other" =&gt; array(1,2,3));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keys types may be mixed:</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[0] will be "a" and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["one"] will be 1</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["other"] is also array</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["other"][0]" is 1</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["other"][2]; // will output 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74500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smtClean="0"/>
              <a:t>PHP NULL Value</a:t>
            </a:r>
            <a:endParaRPr lang="bg-BG" smtClean="0"/>
          </a:p>
        </p:txBody>
      </p:sp>
      <p:sp>
        <p:nvSpPr>
          <p:cNvPr id="1072131" name="Rectangle 3"/>
          <p:cNvSpPr>
            <a:spLocks noGrp="1" noChangeArrowheads="1"/>
          </p:cNvSpPr>
          <p:nvPr>
            <p:ph type="body" idx="1"/>
          </p:nvPr>
        </p:nvSpPr>
        <p:spPr/>
        <p:txBody>
          <a:bodyPr/>
          <a:lstStyle/>
          <a:p>
            <a:r>
              <a:rPr lang="en-US" smtClean="0"/>
              <a:t>In PHP there is special value (null) that means that the variable has no value</a:t>
            </a:r>
          </a:p>
          <a:p>
            <a:pPr lvl="1"/>
            <a:r>
              <a:rPr lang="en-US" smtClean="0"/>
              <a:t>It is used to express the absence of any data type</a:t>
            </a:r>
          </a:p>
          <a:p>
            <a:pPr lvl="1"/>
            <a:r>
              <a:rPr lang="en-US" smtClean="0"/>
              <a:t>Different from "undefined" variable!</a:t>
            </a:r>
          </a:p>
          <a:p>
            <a:pPr lvl="1"/>
            <a:r>
              <a:rPr lang="en-US" smtClean="0"/>
              <a:t>Different from empty string or zero</a:t>
            </a:r>
            <a:endParaRPr lang="bg-BG" smtClean="0"/>
          </a:p>
        </p:txBody>
      </p:sp>
      <p:sp>
        <p:nvSpPr>
          <p:cNvPr id="1072132" name="Rectangle 4"/>
          <p:cNvSpPr>
            <a:spLocks noChangeArrowheads="1"/>
          </p:cNvSpPr>
          <p:nvPr/>
        </p:nvSpPr>
        <p:spPr bwMode="auto">
          <a:xfrm>
            <a:off x="827088" y="4797425"/>
            <a:ext cx="7742237" cy="10715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$null_variable = null;</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2008332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2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Variables</a:t>
            </a:r>
            <a:endParaRPr lang="en-US" noProof="1" smtClean="0"/>
          </a:p>
        </p:txBody>
      </p:sp>
      <p:sp>
        <p:nvSpPr>
          <p:cNvPr id="83971"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1009053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lstStyle/>
          <a:p>
            <a:r>
              <a:rPr lang="en-US" smtClean="0">
                <a:effectLst/>
              </a:rPr>
              <a:t>Contents</a:t>
            </a:r>
            <a:endParaRPr lang="bg-BG" smtClean="0">
              <a:effectLst/>
            </a:endParaRPr>
          </a:p>
        </p:txBody>
      </p:sp>
      <p:sp>
        <p:nvSpPr>
          <p:cNvPr id="1054723" name="Rectangle 3"/>
          <p:cNvSpPr>
            <a:spLocks noGrp="1" noChangeArrowheads="1"/>
          </p:cNvSpPr>
          <p:nvPr>
            <p:ph type="body" idx="1"/>
          </p:nvPr>
        </p:nvSpPr>
        <p:spPr/>
        <p:txBody>
          <a:bodyPr/>
          <a:lstStyle/>
          <a:p>
            <a:pPr marL="609600" indent="-609600">
              <a:buFontTx/>
              <a:buAutoNum type="arabicPeriod"/>
            </a:pPr>
            <a:r>
              <a:rPr lang="en-US" dirty="0" smtClean="0"/>
              <a:t>What are PHP, CGI and Web Server?</a:t>
            </a:r>
          </a:p>
          <a:p>
            <a:pPr marL="609600" indent="-609600">
              <a:buFontTx/>
              <a:buAutoNum type="arabicPeriod"/>
            </a:pPr>
            <a:r>
              <a:rPr lang="en-US" dirty="0" smtClean="0"/>
              <a:t>Web applications</a:t>
            </a:r>
          </a:p>
          <a:p>
            <a:pPr marL="609600" indent="-609600">
              <a:buFontTx/>
              <a:buAutoNum type="arabicPeriod"/>
            </a:pPr>
            <a:r>
              <a:rPr lang="en-US" dirty="0" smtClean="0"/>
              <a:t>Syntax</a:t>
            </a:r>
          </a:p>
          <a:p>
            <a:pPr marL="609600" indent="-609600">
              <a:buFontTx/>
              <a:buAutoNum type="arabicPeriod"/>
            </a:pPr>
            <a:r>
              <a:rPr lang="en-US" dirty="0" smtClean="0"/>
              <a:t>Variables, variable types</a:t>
            </a:r>
          </a:p>
          <a:p>
            <a:pPr marL="609600" indent="-609600">
              <a:buFontTx/>
              <a:buAutoNum type="arabicPeriod"/>
            </a:pPr>
            <a:r>
              <a:rPr lang="en-US" dirty="0" smtClean="0"/>
              <a:t>Basic functions</a:t>
            </a:r>
          </a:p>
          <a:p>
            <a:pPr marL="609600" indent="-609600">
              <a:buFontTx/>
              <a:buAutoNum type="arabicPeriod"/>
            </a:pPr>
            <a:r>
              <a:rPr lang="en-US" dirty="0" smtClean="0"/>
              <a:t>Some predefined variables</a:t>
            </a:r>
          </a:p>
          <a:p>
            <a:pPr marL="609600" indent="-609600">
              <a:buFontTx/>
              <a:buAutoNum type="arabicPeriod"/>
            </a:pPr>
            <a:r>
              <a:rPr lang="en-US" dirty="0" smtClean="0"/>
              <a:t>Strings escaping</a:t>
            </a:r>
          </a:p>
          <a:p>
            <a:pPr marL="609600" indent="-609600">
              <a:buFontTx/>
              <a:buAutoNum type="arabicPeriod"/>
            </a:pPr>
            <a:r>
              <a:rPr lang="en-US" dirty="0" smtClean="0"/>
              <a:t>PHP – advantages and disadvantages</a:t>
            </a:r>
            <a:endParaRPr lang="bg-BG" dirty="0" smtClean="0"/>
          </a:p>
        </p:txBody>
      </p:sp>
    </p:spTree>
    <p:extLst>
      <p:ext uri="{BB962C8B-B14F-4D97-AF65-F5344CB8AC3E}">
        <p14:creationId xmlns:p14="http://schemas.microsoft.com/office/powerpoint/2010/main" val="123909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smtClean="0"/>
              <a:t>PHP Types</a:t>
            </a:r>
            <a:endParaRPr lang="bg-BG" smtClean="0"/>
          </a:p>
        </p:txBody>
      </p:sp>
      <p:sp>
        <p:nvSpPr>
          <p:cNvPr id="1073155" name="Rectangle 3"/>
          <p:cNvSpPr>
            <a:spLocks noGrp="1" noChangeArrowheads="1"/>
          </p:cNvSpPr>
          <p:nvPr>
            <p:ph type="body" idx="1"/>
          </p:nvPr>
        </p:nvSpPr>
        <p:spPr/>
        <p:txBody>
          <a:bodyPr/>
          <a:lstStyle/>
          <a:p>
            <a:r>
              <a:rPr lang="en-US" dirty="0" smtClean="0"/>
              <a:t>PHP supports "object" variable type</a:t>
            </a:r>
          </a:p>
          <a:p>
            <a:pPr lvl="1"/>
            <a:r>
              <a:rPr lang="en-US" dirty="0" smtClean="0"/>
              <a:t>Will be explained further in the OOP lecture</a:t>
            </a:r>
          </a:p>
          <a:p>
            <a:r>
              <a:rPr lang="en-US" dirty="0" smtClean="0"/>
              <a:t>"Resource" variable type</a:t>
            </a:r>
          </a:p>
          <a:p>
            <a:pPr lvl="1"/>
            <a:r>
              <a:rPr lang="en-US" dirty="0" smtClean="0"/>
              <a:t>The resource type means the variable is holding reference to resource or data, external to your script</a:t>
            </a:r>
          </a:p>
          <a:p>
            <a:pPr lvl="2"/>
            <a:r>
              <a:rPr lang="en-US" dirty="0" smtClean="0"/>
              <a:t>Example – opened file, database connection, </a:t>
            </a:r>
            <a:r>
              <a:rPr lang="en-US" dirty="0" err="1" smtClean="0"/>
              <a:t>etc</a:t>
            </a:r>
            <a:endParaRPr lang="bg-BG" dirty="0" smtClean="0"/>
          </a:p>
        </p:txBody>
      </p:sp>
    </p:spTree>
    <p:extLst>
      <p:ext uri="{BB962C8B-B14F-4D97-AF65-F5344CB8AC3E}">
        <p14:creationId xmlns:p14="http://schemas.microsoft.com/office/powerpoint/2010/main" val="213996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r>
              <a:rPr lang="en-US" smtClean="0"/>
              <a:t>PHP Basic Expressions</a:t>
            </a:r>
            <a:endParaRPr lang="bg-BG" smtClean="0"/>
          </a:p>
        </p:txBody>
      </p:sp>
      <p:sp>
        <p:nvSpPr>
          <p:cNvPr id="1074179" name="Rectangle 3"/>
          <p:cNvSpPr>
            <a:spLocks noGrp="1" noChangeArrowheads="1"/>
          </p:cNvSpPr>
          <p:nvPr>
            <p:ph type="body" idx="1"/>
          </p:nvPr>
        </p:nvSpPr>
        <p:spPr/>
        <p:txBody>
          <a:bodyPr/>
          <a:lstStyle/>
          <a:p>
            <a:pPr>
              <a:defRPr/>
            </a:pPr>
            <a:r>
              <a:rPr lang="en-US" smtClean="0"/>
              <a:t>PHP expressions are similar to C</a:t>
            </a:r>
          </a:p>
          <a:p>
            <a:pPr lvl="1">
              <a:defRPr/>
            </a:pPr>
            <a:r>
              <a:rPr lang="en-US" smtClean="0"/>
              <a:t>"=" - assigning value to variable</a:t>
            </a:r>
          </a:p>
          <a:p>
            <a:pPr lvl="1">
              <a:defRPr/>
            </a:pPr>
            <a:r>
              <a:rPr lang="en-US" smtClean="0"/>
              <a:t>+, -, /, *, % - arithmetic operations</a:t>
            </a:r>
          </a:p>
          <a:p>
            <a:pPr lvl="1">
              <a:defRPr/>
            </a:pPr>
            <a:r>
              <a:rPr lang="en-US" smtClean="0"/>
              <a:t>==, &lt;=, &gt;=, !=, &lt;, &gt; - comparison </a:t>
            </a:r>
          </a:p>
          <a:p>
            <a:pPr lvl="1">
              <a:defRPr/>
            </a:pPr>
            <a:r>
              <a:rPr lang="en-US" smtClean="0"/>
              <a:t>+=, -=, /=, *=, %=, ++, --, etc – prefix/postfix operators</a:t>
            </a:r>
          </a:p>
          <a:p>
            <a:pPr lvl="1">
              <a:defRPr/>
            </a:pPr>
            <a:r>
              <a:rPr lang="en-US" smtClean="0"/>
              <a:t>( and ) – for expressions combining</a:t>
            </a:r>
          </a:p>
          <a:p>
            <a:pPr lvl="1">
              <a:defRPr/>
            </a:pPr>
            <a:r>
              <a:rPr lang="en-US" smtClean="0"/>
              <a:t>&amp;, |, &gt;&gt;, &lt;&lt;, ^, ~ - bitwise operators</a:t>
            </a:r>
          </a:p>
        </p:txBody>
      </p:sp>
    </p:spTree>
    <p:extLst>
      <p:ext uri="{BB962C8B-B14F-4D97-AF65-F5344CB8AC3E}">
        <p14:creationId xmlns:p14="http://schemas.microsoft.com/office/powerpoint/2010/main" val="24569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smtClean="0"/>
              <a:t>PHP Basic Expressions 2</a:t>
            </a:r>
            <a:endParaRPr lang="bg-BG" smtClean="0"/>
          </a:p>
        </p:txBody>
      </p:sp>
      <p:sp>
        <p:nvSpPr>
          <p:cNvPr id="1077251" name="Rectangle 3"/>
          <p:cNvSpPr>
            <a:spLocks noGrp="1" noChangeArrowheads="1"/>
          </p:cNvSpPr>
          <p:nvPr>
            <p:ph type="body" idx="1"/>
          </p:nvPr>
        </p:nvSpPr>
        <p:spPr/>
        <p:txBody>
          <a:bodyPr/>
          <a:lstStyle/>
          <a:p>
            <a:pPr>
              <a:lnSpc>
                <a:spcPct val="85000"/>
              </a:lnSpc>
              <a:defRPr/>
            </a:pPr>
            <a:r>
              <a:rPr lang="en-US" sz="2800" dirty="0" smtClean="0"/>
              <a:t>String operators</a:t>
            </a:r>
          </a:p>
          <a:p>
            <a:pPr lvl="1">
              <a:lnSpc>
                <a:spcPct val="85000"/>
              </a:lnSpc>
              <a:defRPr/>
            </a:pPr>
            <a:r>
              <a:rPr lang="en-US" sz="2600" dirty="0" smtClean="0"/>
              <a:t>"." (period) – string concatenating </a:t>
            </a:r>
          </a:p>
          <a:p>
            <a:pPr>
              <a:lnSpc>
                <a:spcPct val="85000"/>
              </a:lnSpc>
              <a:defRPr/>
            </a:pPr>
            <a:r>
              <a:rPr lang="en-US" sz="2800" dirty="0" smtClean="0"/>
              <a:t>===, !== comparison </a:t>
            </a:r>
          </a:p>
          <a:p>
            <a:pPr lvl="1">
              <a:lnSpc>
                <a:spcPct val="85000"/>
              </a:lnSpc>
              <a:defRPr/>
            </a:pPr>
            <a:r>
              <a:rPr lang="en-US" sz="2600" dirty="0" smtClean="0"/>
              <a:t>different from ==, !=</a:t>
            </a:r>
          </a:p>
          <a:p>
            <a:pPr lvl="1">
              <a:lnSpc>
                <a:spcPct val="85000"/>
              </a:lnSpc>
              <a:defRPr/>
            </a:pPr>
            <a:r>
              <a:rPr lang="en-US" sz="2600" dirty="0" smtClean="0">
                <a:latin typeface="Courier New" pitchFamily="49" charset="0"/>
              </a:rPr>
              <a:t>"10"==10</a:t>
            </a:r>
            <a:r>
              <a:rPr lang="en-US" sz="2600" dirty="0" smtClean="0"/>
              <a:t> will produce true, while </a:t>
            </a:r>
            <a:r>
              <a:rPr lang="en-US" sz="2600" dirty="0" smtClean="0">
                <a:latin typeface="Courier New" pitchFamily="49" charset="0"/>
              </a:rPr>
              <a:t>"10"===10</a:t>
            </a:r>
            <a:r>
              <a:rPr lang="en-US" sz="2600" dirty="0" smtClean="0"/>
              <a:t> will produce false</a:t>
            </a:r>
          </a:p>
          <a:p>
            <a:pPr lvl="1">
              <a:lnSpc>
                <a:spcPct val="85000"/>
              </a:lnSpc>
              <a:defRPr/>
            </a:pPr>
            <a:r>
              <a:rPr lang="en-US" sz="2600" dirty="0" smtClean="0"/>
              <a:t>Strict comparison – </a:t>
            </a:r>
            <a:r>
              <a:rPr lang="en-US" sz="2600" dirty="0" smtClean="0">
                <a:solidFill>
                  <a:srgbClr val="FF0000"/>
                </a:solidFill>
              </a:rPr>
              <a:t>$a === $b</a:t>
            </a:r>
            <a:r>
              <a:rPr lang="en-US" sz="2600" dirty="0" smtClean="0"/>
              <a:t> : </a:t>
            </a:r>
          </a:p>
          <a:p>
            <a:pPr lvl="1">
              <a:lnSpc>
                <a:spcPct val="85000"/>
              </a:lnSpc>
              <a:defRPr/>
            </a:pPr>
            <a:r>
              <a:rPr lang="en-US" sz="2800" dirty="0">
                <a:effectLst/>
              </a:rPr>
              <a:t>TRUE</a:t>
            </a:r>
            <a:r>
              <a:rPr lang="en-US" sz="2800" b="0" dirty="0">
                <a:effectLst/>
              </a:rPr>
              <a:t> if </a:t>
            </a:r>
            <a:r>
              <a:rPr lang="en-US" sz="2800" b="0" i="1" dirty="0">
                <a:effectLst/>
              </a:rPr>
              <a:t>$a</a:t>
            </a:r>
            <a:r>
              <a:rPr lang="en-US" sz="2800" b="0" dirty="0">
                <a:effectLst/>
              </a:rPr>
              <a:t> is equal to </a:t>
            </a:r>
            <a:r>
              <a:rPr lang="en-US" sz="2800" b="0" i="1" dirty="0">
                <a:effectLst/>
              </a:rPr>
              <a:t>$b</a:t>
            </a:r>
            <a:r>
              <a:rPr lang="en-US" sz="2800" b="0" dirty="0">
                <a:effectLst/>
              </a:rPr>
              <a:t>, and they are of the same type. </a:t>
            </a:r>
            <a:endParaRPr lang="en-US" sz="2800" b="0" dirty="0" smtClean="0">
              <a:effectLst/>
            </a:endParaRPr>
          </a:p>
          <a:p>
            <a:pPr lvl="1">
              <a:lnSpc>
                <a:spcPct val="85000"/>
              </a:lnSpc>
              <a:defRPr/>
            </a:pPr>
            <a:r>
              <a:rPr lang="en-US" sz="2800" dirty="0" smtClean="0"/>
              <a:t>Note: Assignment of value to variable returns as result the value being assigned</a:t>
            </a:r>
          </a:p>
          <a:p>
            <a:pPr lvl="1">
              <a:lnSpc>
                <a:spcPct val="85000"/>
              </a:lnSpc>
              <a:defRPr/>
            </a:pPr>
            <a:r>
              <a:rPr lang="en-US" sz="2600" dirty="0" smtClean="0"/>
              <a:t>We can have $a = $b = $c = 7;</a:t>
            </a:r>
          </a:p>
        </p:txBody>
      </p:sp>
    </p:spTree>
    <p:extLst>
      <p:ext uri="{BB962C8B-B14F-4D97-AF65-F5344CB8AC3E}">
        <p14:creationId xmlns:p14="http://schemas.microsoft.com/office/powerpoint/2010/main" val="3105627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r>
              <a:rPr lang="en-US" dirty="0" smtClean="0"/>
              <a:t>PHP Constants</a:t>
            </a:r>
            <a:endParaRPr lang="bg-BG" dirty="0" smtClean="0"/>
          </a:p>
        </p:txBody>
      </p:sp>
      <p:sp>
        <p:nvSpPr>
          <p:cNvPr id="1075203" name="Rectangle 3"/>
          <p:cNvSpPr>
            <a:spLocks noGrp="1" noChangeArrowheads="1"/>
          </p:cNvSpPr>
          <p:nvPr>
            <p:ph type="body" idx="1"/>
          </p:nvPr>
        </p:nvSpPr>
        <p:spPr/>
        <p:txBody>
          <a:bodyPr/>
          <a:lstStyle/>
          <a:p>
            <a:r>
              <a:rPr lang="en-US" smtClean="0"/>
              <a:t>In PHP constants are defined with the </a:t>
            </a:r>
            <a:r>
              <a:rPr lang="en-US" smtClean="0">
                <a:latin typeface="Courier New" pitchFamily="49" charset="0"/>
              </a:rPr>
              <a:t>define</a:t>
            </a:r>
            <a:r>
              <a:rPr lang="en-US" smtClean="0"/>
              <a:t> function</a:t>
            </a:r>
          </a:p>
          <a:p>
            <a:endParaRPr lang="en-US" smtClean="0"/>
          </a:p>
          <a:p>
            <a:endParaRPr lang="en-US" smtClean="0"/>
          </a:p>
          <a:p>
            <a:pPr lvl="1"/>
            <a:endParaRPr lang="en-US" smtClean="0"/>
          </a:p>
          <a:p>
            <a:pPr lvl="1"/>
            <a:r>
              <a:rPr lang="en-US" smtClean="0"/>
              <a:t>Cannot change value</a:t>
            </a:r>
          </a:p>
          <a:p>
            <a:pPr lvl="1"/>
            <a:r>
              <a:rPr lang="en-US" smtClean="0"/>
              <a:t>Doesn't start with $ </a:t>
            </a:r>
          </a:p>
          <a:p>
            <a:pPr lvl="1"/>
            <a:r>
              <a:rPr lang="en-US" smtClean="0"/>
              <a:t>Can hold any scalar value</a:t>
            </a:r>
            <a:endParaRPr lang="bg-BG" smtClean="0"/>
          </a:p>
        </p:txBody>
      </p:sp>
      <p:sp>
        <p:nvSpPr>
          <p:cNvPr id="1075204" name="Rectangle 4"/>
          <p:cNvSpPr>
            <a:spLocks noChangeArrowheads="1"/>
          </p:cNvSpPr>
          <p:nvPr/>
        </p:nvSpPr>
        <p:spPr bwMode="auto">
          <a:xfrm>
            <a:off x="611188" y="2236787"/>
            <a:ext cx="7886700" cy="164941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define ('CONSTANT_NAME', 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from here on CONSTANT_NAME will have value 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CONSTANT_NAME; // will output 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191308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5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PHP Constants</a:t>
            </a:r>
            <a:endParaRPr lang="en-US" noProof="1" smtClean="0"/>
          </a:p>
        </p:txBody>
      </p:sp>
      <p:sp>
        <p:nvSpPr>
          <p:cNvPr id="81923"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238554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Basic Functions</a:t>
            </a:r>
            <a:endParaRPr lang="bg-BG" smtClean="0"/>
          </a:p>
        </p:txBody>
      </p:sp>
    </p:spTree>
    <p:extLst>
      <p:ext uri="{BB962C8B-B14F-4D97-AF65-F5344CB8AC3E}">
        <p14:creationId xmlns:p14="http://schemas.microsoft.com/office/powerpoint/2010/main" val="147921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noProof="1" smtClean="0"/>
              <a:t>Phpinfo</a:t>
            </a:r>
          </a:p>
        </p:txBody>
      </p:sp>
      <p:sp>
        <p:nvSpPr>
          <p:cNvPr id="75779"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2141183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r>
              <a:rPr lang="en-US" smtClean="0"/>
              <a:t>Some Basic Functions</a:t>
            </a:r>
            <a:endParaRPr lang="bg-BG" smtClean="0"/>
          </a:p>
        </p:txBody>
      </p:sp>
      <p:sp>
        <p:nvSpPr>
          <p:cNvPr id="1076227" name="Rectangle 3"/>
          <p:cNvSpPr>
            <a:spLocks noGrp="1" noChangeArrowheads="1"/>
          </p:cNvSpPr>
          <p:nvPr>
            <p:ph type="body" idx="1"/>
          </p:nvPr>
        </p:nvSpPr>
        <p:spPr/>
        <p:txBody>
          <a:bodyPr/>
          <a:lstStyle/>
          <a:p>
            <a:r>
              <a:rPr lang="en-US" dirty="0" smtClean="0"/>
              <a:t>We already know </a:t>
            </a:r>
            <a:r>
              <a:rPr lang="en-US" dirty="0" smtClean="0">
                <a:latin typeface="Courier New" pitchFamily="49" charset="0"/>
              </a:rPr>
              <a:t>print</a:t>
            </a:r>
          </a:p>
          <a:p>
            <a:pPr lvl="1"/>
            <a:r>
              <a:rPr lang="en-US" dirty="0" smtClean="0"/>
              <a:t>Similar to print is </a:t>
            </a:r>
            <a:r>
              <a:rPr lang="en-US" dirty="0" smtClean="0">
                <a:latin typeface="Courier New" pitchFamily="49" charset="0"/>
              </a:rPr>
              <a:t>echo</a:t>
            </a:r>
          </a:p>
          <a:p>
            <a:pPr lvl="1"/>
            <a:endParaRPr lang="en-US" dirty="0" smtClean="0">
              <a:latin typeface="Courier New" pitchFamily="49" charset="0"/>
            </a:endParaRPr>
          </a:p>
          <a:p>
            <a:pPr lvl="1"/>
            <a:endParaRPr lang="en-US" dirty="0" smtClean="0">
              <a:latin typeface="Courier New" pitchFamily="49" charset="0"/>
            </a:endParaRPr>
          </a:p>
          <a:p>
            <a:pPr lvl="1"/>
            <a:r>
              <a:rPr lang="en-US" dirty="0" err="1" smtClean="0">
                <a:latin typeface="Courier New" pitchFamily="49" charset="0"/>
              </a:rPr>
              <a:t>print_r</a:t>
            </a:r>
            <a:r>
              <a:rPr lang="en-US" dirty="0" smtClean="0">
                <a:latin typeface="Courier New" pitchFamily="49" charset="0"/>
              </a:rPr>
              <a:t>(array) – </a:t>
            </a:r>
            <a:r>
              <a:rPr lang="en-US" dirty="0" smtClean="0"/>
              <a:t>pints array with keys and values detailed</a:t>
            </a:r>
          </a:p>
          <a:p>
            <a:r>
              <a:rPr lang="en-US" dirty="0" err="1" smtClean="0">
                <a:latin typeface="Courier New" pitchFamily="49" charset="0"/>
              </a:rPr>
              <a:t>phpinfo</a:t>
            </a:r>
            <a:r>
              <a:rPr lang="en-US" dirty="0" smtClean="0">
                <a:latin typeface="Courier New" pitchFamily="49" charset="0"/>
              </a:rPr>
              <a:t>() – </a:t>
            </a:r>
            <a:r>
              <a:rPr lang="en-US" dirty="0" smtClean="0"/>
              <a:t>Produces complete page containing information for the server, PHP settings, installed modules, </a:t>
            </a:r>
            <a:r>
              <a:rPr lang="en-US" dirty="0" err="1" smtClean="0"/>
              <a:t>etc</a:t>
            </a:r>
            <a:endParaRPr lang="bg-BG" dirty="0" smtClean="0">
              <a:latin typeface="Courier New" pitchFamily="49" charset="0"/>
            </a:endParaRPr>
          </a:p>
        </p:txBody>
      </p:sp>
      <p:sp>
        <p:nvSpPr>
          <p:cNvPr id="1076228" name="Rectangle 4"/>
          <p:cNvSpPr>
            <a:spLocks noChangeArrowheads="1"/>
          </p:cNvSpPr>
          <p:nvPr/>
        </p:nvSpPr>
        <p:spPr bwMode="auto">
          <a:xfrm>
            <a:off x="827088" y="2433637"/>
            <a:ext cx="7886700" cy="10715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echo "123"; // will output 123 to the browser</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234656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6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Basic</a:t>
            </a:r>
            <a:r>
              <a:rPr lang="en-US" sz="3600" smtClean="0"/>
              <a:t> </a:t>
            </a:r>
            <a:r>
              <a:rPr lang="en-US" smtClean="0"/>
              <a:t>Functions</a:t>
            </a:r>
            <a:endParaRPr lang="en-US" noProof="1" smtClean="0"/>
          </a:p>
        </p:txBody>
      </p:sp>
      <p:sp>
        <p:nvSpPr>
          <p:cNvPr id="77827"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168953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Predefined Variables</a:t>
            </a:r>
            <a:endParaRPr lang="bg-BG" smtClean="0"/>
          </a:p>
        </p:txBody>
      </p:sp>
    </p:spTree>
    <p:extLst>
      <p:ext uri="{BB962C8B-B14F-4D97-AF65-F5344CB8AC3E}">
        <p14:creationId xmlns:p14="http://schemas.microsoft.com/office/powerpoint/2010/main" val="503095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dirty="0" smtClean="0"/>
              <a:t>What are PHP, CGI and Web Server?</a:t>
            </a:r>
            <a:endParaRPr lang="bg-BG" dirty="0" smtClean="0"/>
          </a:p>
        </p:txBody>
      </p:sp>
    </p:spTree>
    <p:extLst>
      <p:ext uri="{BB962C8B-B14F-4D97-AF65-F5344CB8AC3E}">
        <p14:creationId xmlns:p14="http://schemas.microsoft.com/office/powerpoint/2010/main" val="2701284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smtClean="0"/>
              <a:t>Predefined Variables</a:t>
            </a:r>
            <a:endParaRPr lang="bg-BG" smtClean="0"/>
          </a:p>
        </p:txBody>
      </p:sp>
      <p:sp>
        <p:nvSpPr>
          <p:cNvPr id="1078275" name="Rectangle 3"/>
          <p:cNvSpPr>
            <a:spLocks noGrp="1" noChangeArrowheads="1"/>
          </p:cNvSpPr>
          <p:nvPr>
            <p:ph type="body" idx="1"/>
          </p:nvPr>
        </p:nvSpPr>
        <p:spPr/>
        <p:txBody>
          <a:bodyPr/>
          <a:lstStyle/>
          <a:p>
            <a:r>
              <a:rPr lang="en-US" smtClean="0"/>
              <a:t>PHP provides a lot predefined variables and constants</a:t>
            </a:r>
          </a:p>
          <a:p>
            <a:pPr lvl="1"/>
            <a:r>
              <a:rPr lang="en-US" smtClean="0">
                <a:latin typeface="Courier New" pitchFamily="49" charset="0"/>
              </a:rPr>
              <a:t>__FILE__, __LINE__, __FUNCTION__, __METHOD__, __CLASS__</a:t>
            </a:r>
            <a:r>
              <a:rPr lang="en-US" smtClean="0"/>
              <a:t> - contain debug info</a:t>
            </a:r>
          </a:p>
          <a:p>
            <a:pPr lvl="1"/>
            <a:r>
              <a:rPr lang="en-US" smtClean="0">
                <a:latin typeface="Courier New" pitchFamily="49" charset="0"/>
              </a:rPr>
              <a:t>PHP_VERSION, PHP_OS, PHP_EOL, DIRECTORY_SEPARATOR, </a:t>
            </a:r>
            <a:r>
              <a:rPr lang="bg-BG" smtClean="0">
                <a:latin typeface="Courier New" pitchFamily="49" charset="0"/>
              </a:rPr>
              <a:t>PHP_INT_SIZE</a:t>
            </a:r>
            <a:r>
              <a:rPr lang="bg-BG" smtClean="0"/>
              <a:t> </a:t>
            </a:r>
            <a:r>
              <a:rPr lang="en-US" smtClean="0"/>
              <a:t> and others are provided for easy creating cross-platform applications</a:t>
            </a:r>
            <a:endParaRPr lang="bg-BG" smtClean="0"/>
          </a:p>
        </p:txBody>
      </p:sp>
    </p:spTree>
    <p:extLst>
      <p:ext uri="{BB962C8B-B14F-4D97-AF65-F5344CB8AC3E}">
        <p14:creationId xmlns:p14="http://schemas.microsoft.com/office/powerpoint/2010/main" val="1317767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smtClean="0"/>
              <a:t>Predefined Variables</a:t>
            </a:r>
            <a:endParaRPr lang="bg-BG" smtClean="0"/>
          </a:p>
        </p:txBody>
      </p:sp>
      <p:sp>
        <p:nvSpPr>
          <p:cNvPr id="1079299" name="Rectangle 3"/>
          <p:cNvSpPr>
            <a:spLocks noGrp="1" noChangeArrowheads="1"/>
          </p:cNvSpPr>
          <p:nvPr>
            <p:ph type="body" idx="1"/>
          </p:nvPr>
        </p:nvSpPr>
        <p:spPr/>
        <p:txBody>
          <a:bodyPr/>
          <a:lstStyle/>
          <a:p>
            <a:r>
              <a:rPr lang="en-US" sz="2800" smtClean="0">
                <a:latin typeface="Courier New" pitchFamily="49" charset="0"/>
              </a:rPr>
              <a:t>$_SERVER</a:t>
            </a:r>
            <a:r>
              <a:rPr lang="en-US" sz="2800" smtClean="0"/>
              <a:t> – array, holding information from the web server – headers, paths and script locations</a:t>
            </a:r>
          </a:p>
          <a:p>
            <a:pPr lvl="1"/>
            <a:r>
              <a:rPr lang="en-US" sz="2600" smtClean="0">
                <a:latin typeface="Courier New" pitchFamily="49" charset="0"/>
              </a:rPr>
              <a:t>DOCUMENT_ROOT</a:t>
            </a:r>
            <a:r>
              <a:rPr lang="en-US" sz="2600" smtClean="0"/>
              <a:t> – the root directory of the site in the web server configuration</a:t>
            </a:r>
          </a:p>
          <a:p>
            <a:pPr lvl="1"/>
            <a:r>
              <a:rPr lang="en-US" sz="2600" smtClean="0">
                <a:latin typeface="Courier New" pitchFamily="49" charset="0"/>
              </a:rPr>
              <a:t>SERVER_ADDRESS, SERVER_NAME, SERVER_SOFTWARE, SERVER_PROTOCOL</a:t>
            </a:r>
          </a:p>
          <a:p>
            <a:pPr lvl="1"/>
            <a:r>
              <a:rPr lang="en-US" sz="2600" smtClean="0">
                <a:latin typeface="Courier New" pitchFamily="49" charset="0"/>
              </a:rPr>
              <a:t>REMOTE_ADDR, REMOTE_HOST, REMOTE_PORT</a:t>
            </a:r>
          </a:p>
          <a:p>
            <a:pPr lvl="1"/>
            <a:r>
              <a:rPr lang="en-US" sz="2600" smtClean="0">
                <a:latin typeface="Courier New" pitchFamily="49" charset="0"/>
              </a:rPr>
              <a:t>PHP_AUTH_USER, PHP_AUTH_PW, PHP_AUTH_DIGEST</a:t>
            </a:r>
          </a:p>
          <a:p>
            <a:pPr lvl="1"/>
            <a:r>
              <a:rPr lang="en-US" sz="2600" smtClean="0"/>
              <a:t>And others</a:t>
            </a:r>
            <a:endParaRPr lang="bg-BG" sz="2600" smtClean="0"/>
          </a:p>
        </p:txBody>
      </p:sp>
    </p:spTree>
    <p:extLst>
      <p:ext uri="{BB962C8B-B14F-4D97-AF65-F5344CB8AC3E}">
        <p14:creationId xmlns:p14="http://schemas.microsoft.com/office/powerpoint/2010/main" val="229821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en-US" smtClean="0"/>
              <a:t>Predefined Variables</a:t>
            </a:r>
            <a:endParaRPr lang="bg-BG" smtClean="0"/>
          </a:p>
        </p:txBody>
      </p:sp>
      <p:sp>
        <p:nvSpPr>
          <p:cNvPr id="1080323" name="Rectangle 3"/>
          <p:cNvSpPr>
            <a:spLocks noGrp="1" noChangeArrowheads="1"/>
          </p:cNvSpPr>
          <p:nvPr>
            <p:ph type="body" idx="1"/>
          </p:nvPr>
        </p:nvSpPr>
        <p:spPr/>
        <p:txBody>
          <a:bodyPr/>
          <a:lstStyle/>
          <a:p>
            <a:pPr>
              <a:lnSpc>
                <a:spcPct val="85000"/>
              </a:lnSpc>
            </a:pPr>
            <a:r>
              <a:rPr lang="en-US" dirty="0" smtClean="0">
                <a:latin typeface="Courier New" pitchFamily="49" charset="0"/>
              </a:rPr>
              <a:t>$_GET, $_POST, $_COOKIE</a:t>
            </a:r>
            <a:r>
              <a:rPr lang="en-US" dirty="0" smtClean="0"/>
              <a:t> arrays hold the parameters from the URL, from the post data and from the cookies accordingly</a:t>
            </a:r>
          </a:p>
          <a:p>
            <a:pPr>
              <a:lnSpc>
                <a:spcPct val="85000"/>
              </a:lnSpc>
            </a:pPr>
            <a:r>
              <a:rPr lang="en-US" dirty="0" smtClean="0">
                <a:latin typeface="Courier New" pitchFamily="49" charset="0"/>
              </a:rPr>
              <a:t>$_FILES</a:t>
            </a:r>
            <a:r>
              <a:rPr lang="en-US" dirty="0" smtClean="0"/>
              <a:t> array holds information for successfully uploaded files over multipart post request</a:t>
            </a:r>
          </a:p>
          <a:p>
            <a:pPr>
              <a:lnSpc>
                <a:spcPct val="85000"/>
              </a:lnSpc>
            </a:pPr>
            <a:r>
              <a:rPr lang="en-US" dirty="0" smtClean="0">
                <a:latin typeface="Courier New" pitchFamily="49" charset="0"/>
              </a:rPr>
              <a:t>$_SESSION</a:t>
            </a:r>
            <a:r>
              <a:rPr lang="en-US" dirty="0" smtClean="0"/>
              <a:t> array holds the variables, stored in </a:t>
            </a:r>
            <a:r>
              <a:rPr lang="en-US" smtClean="0"/>
              <a:t>the session</a:t>
            </a:r>
            <a:endParaRPr lang="bg-BG" dirty="0" smtClean="0"/>
          </a:p>
        </p:txBody>
      </p:sp>
    </p:spTree>
    <p:extLst>
      <p:ext uri="{BB962C8B-B14F-4D97-AF65-F5344CB8AC3E}">
        <p14:creationId xmlns:p14="http://schemas.microsoft.com/office/powerpoint/2010/main" val="4242530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title"/>
          </p:nvPr>
        </p:nvSpPr>
        <p:spPr/>
        <p:txBody>
          <a:bodyPr/>
          <a:lstStyle/>
          <a:p>
            <a:r>
              <a:rPr lang="en-US" smtClean="0"/>
              <a:t>Variable variables</a:t>
            </a:r>
            <a:endParaRPr lang="bg-BG" smtClean="0"/>
          </a:p>
        </p:txBody>
      </p:sp>
      <p:sp>
        <p:nvSpPr>
          <p:cNvPr id="1082371" name="Rectangle 3"/>
          <p:cNvSpPr>
            <a:spLocks noGrp="1" noChangeArrowheads="1"/>
          </p:cNvSpPr>
          <p:nvPr>
            <p:ph type="body" idx="1"/>
          </p:nvPr>
        </p:nvSpPr>
        <p:spPr/>
        <p:txBody>
          <a:bodyPr/>
          <a:lstStyle/>
          <a:p>
            <a:r>
              <a:rPr lang="en-US" smtClean="0"/>
              <a:t>PHP supports $$ syntax- variable variables</a:t>
            </a:r>
          </a:p>
          <a:p>
            <a:endParaRPr lang="en-US" smtClean="0"/>
          </a:p>
          <a:p>
            <a:endParaRPr lang="en-US" smtClean="0"/>
          </a:p>
          <a:p>
            <a:endParaRPr lang="en-US" smtClean="0"/>
          </a:p>
          <a:p>
            <a:pPr lvl="1"/>
            <a:r>
              <a:rPr lang="en-US" smtClean="0"/>
              <a:t>The variable </a:t>
            </a:r>
            <a:r>
              <a:rPr lang="en-US" smtClean="0">
                <a:latin typeface="Courier New" pitchFamily="49" charset="0"/>
              </a:rPr>
              <a:t>$str1</a:t>
            </a:r>
            <a:r>
              <a:rPr lang="en-US" smtClean="0"/>
              <a:t> is evaluated as 'test' and so </a:t>
            </a:r>
            <a:r>
              <a:rPr lang="en-US" smtClean="0">
                <a:latin typeface="Courier New" pitchFamily="49" charset="0"/>
              </a:rPr>
              <a:t>$$str1</a:t>
            </a:r>
            <a:r>
              <a:rPr lang="en-US" smtClean="0"/>
              <a:t> is evaluated as </a:t>
            </a:r>
            <a:r>
              <a:rPr lang="en-US" smtClean="0">
                <a:latin typeface="Courier New" pitchFamily="49" charset="0"/>
              </a:rPr>
              <a:t>$test</a:t>
            </a:r>
            <a:endParaRPr lang="bg-BG" smtClean="0">
              <a:latin typeface="Courier New" pitchFamily="49" charset="0"/>
            </a:endParaRPr>
          </a:p>
        </p:txBody>
      </p:sp>
      <p:sp>
        <p:nvSpPr>
          <p:cNvPr id="1082372" name="Rectangle 4"/>
          <p:cNvSpPr>
            <a:spLocks noChangeArrowheads="1"/>
          </p:cNvSpPr>
          <p:nvPr/>
        </p:nvSpPr>
        <p:spPr bwMode="auto">
          <a:xfrm>
            <a:off x="684213" y="1752600"/>
            <a:ext cx="7886700" cy="16494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$str1 = 'test';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$test = '</a:t>
            </a:r>
            <a:r>
              <a:rPr lang="en-US" sz="2000" dirty="0" err="1">
                <a:solidFill>
                  <a:schemeClr val="tx1"/>
                </a:solidFill>
                <a:effectLst>
                  <a:outerShdw blurRad="38100" dist="38100" dir="2700000" algn="tl">
                    <a:srgbClr val="FFFFFF"/>
                  </a:outerShdw>
                </a:effectLst>
                <a:latin typeface="Courier New" pitchFamily="49" charset="0"/>
              </a:rPr>
              <a:t>abc</a:t>
            </a: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echo </a:t>
            </a:r>
            <a:r>
              <a:rPr lang="en-US" sz="2000" dirty="0">
                <a:solidFill>
                  <a:srgbClr val="FF0000"/>
                </a:solidFill>
                <a:effectLst>
                  <a:outerShdw blurRad="38100" dist="38100" dir="2700000" algn="tl">
                    <a:srgbClr val="000000"/>
                  </a:outerShdw>
                </a:effectLst>
                <a:latin typeface="Courier New" pitchFamily="49" charset="0"/>
              </a:rPr>
              <a:t>$$str1</a:t>
            </a:r>
            <a:r>
              <a:rPr lang="en-US" sz="2000" dirty="0">
                <a:solidFill>
                  <a:schemeClr val="tx1"/>
                </a:solidFill>
                <a:effectLst>
                  <a:outerShdw blurRad="38100" dist="38100" dir="2700000" algn="tl">
                    <a:srgbClr val="FFFFFF"/>
                  </a:outerShdw>
                </a:effectLst>
                <a:latin typeface="Courier New" pitchFamily="49" charset="0"/>
              </a:rPr>
              <a:t>; // outputs </a:t>
            </a:r>
            <a:r>
              <a:rPr lang="en-US" sz="2000" dirty="0" err="1">
                <a:solidFill>
                  <a:schemeClr val="tx1"/>
                </a:solidFill>
                <a:effectLst>
                  <a:outerShdw blurRad="38100" dist="38100" dir="2700000" algn="tl">
                    <a:srgbClr val="FFFFFF"/>
                  </a:outerShdw>
                </a:effectLst>
                <a:latin typeface="Courier New" pitchFamily="49" charset="0"/>
              </a:rPr>
              <a:t>abc</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val="219898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2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Predefined Variables</a:t>
            </a:r>
            <a:endParaRPr lang="en-US" noProof="1" smtClean="0"/>
          </a:p>
        </p:txBody>
      </p:sp>
      <p:sp>
        <p:nvSpPr>
          <p:cNvPr id="79875"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263823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Strings Escaping</a:t>
            </a:r>
            <a:endParaRPr lang="bg-BG" smtClean="0"/>
          </a:p>
        </p:txBody>
      </p:sp>
    </p:spTree>
    <p:extLst>
      <p:ext uri="{BB962C8B-B14F-4D97-AF65-F5344CB8AC3E}">
        <p14:creationId xmlns:p14="http://schemas.microsoft.com/office/powerpoint/2010/main" val="3741210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dirty="0" smtClean="0"/>
              <a:t>Strings escaping</a:t>
            </a:r>
            <a:endParaRPr lang="bg-BG" dirty="0" smtClean="0"/>
          </a:p>
        </p:txBody>
      </p:sp>
      <p:sp>
        <p:nvSpPr>
          <p:cNvPr id="1083395" name="Rectangle 3"/>
          <p:cNvSpPr>
            <a:spLocks noGrp="1" noChangeArrowheads="1"/>
          </p:cNvSpPr>
          <p:nvPr>
            <p:ph type="body" idx="1"/>
          </p:nvPr>
        </p:nvSpPr>
        <p:spPr/>
        <p:txBody>
          <a:bodyPr/>
          <a:lstStyle/>
          <a:p>
            <a:pPr>
              <a:lnSpc>
                <a:spcPct val="75000"/>
              </a:lnSpc>
            </a:pPr>
            <a:r>
              <a:rPr lang="en-US" sz="2800" smtClean="0"/>
              <a:t>Special chars in stings are escaped with backslashes (C style)</a:t>
            </a:r>
          </a:p>
          <a:p>
            <a:pPr>
              <a:lnSpc>
                <a:spcPct val="75000"/>
              </a:lnSpc>
            </a:pPr>
            <a:endParaRPr lang="en-US" sz="2800" smtClean="0"/>
          </a:p>
          <a:p>
            <a:pPr>
              <a:lnSpc>
                <a:spcPct val="75000"/>
              </a:lnSpc>
            </a:pPr>
            <a:endParaRPr lang="en-US" sz="2800" smtClean="0"/>
          </a:p>
          <a:p>
            <a:pPr lvl="1">
              <a:lnSpc>
                <a:spcPct val="75000"/>
              </a:lnSpc>
            </a:pPr>
            <a:r>
              <a:rPr lang="en-US" sz="2500" smtClean="0"/>
              <a:t>The escape sequences for double quoted string:</a:t>
            </a:r>
          </a:p>
          <a:p>
            <a:pPr lvl="2">
              <a:lnSpc>
                <a:spcPct val="75000"/>
              </a:lnSpc>
            </a:pPr>
            <a:r>
              <a:rPr lang="en-US" sz="2400" smtClean="0"/>
              <a:t>\n – new line (10 in ASCII)</a:t>
            </a:r>
          </a:p>
          <a:p>
            <a:pPr lvl="2">
              <a:lnSpc>
                <a:spcPct val="75000"/>
              </a:lnSpc>
            </a:pPr>
            <a:r>
              <a:rPr lang="en-US" sz="2400" smtClean="0"/>
              <a:t>\r – carriage return (13 in ASCII)</a:t>
            </a:r>
          </a:p>
          <a:p>
            <a:pPr lvl="2">
              <a:lnSpc>
                <a:spcPct val="75000"/>
              </a:lnSpc>
            </a:pPr>
            <a:r>
              <a:rPr lang="en-US" sz="2400" smtClean="0"/>
              <a:t>\t – horizontal tab</a:t>
            </a:r>
          </a:p>
          <a:p>
            <a:pPr lvl="2">
              <a:lnSpc>
                <a:spcPct val="75000"/>
              </a:lnSpc>
            </a:pPr>
            <a:r>
              <a:rPr lang="en-US" sz="2400" smtClean="0"/>
              <a:t>\v – vertical tab</a:t>
            </a:r>
          </a:p>
          <a:p>
            <a:pPr lvl="2">
              <a:lnSpc>
                <a:spcPct val="75000"/>
              </a:lnSpc>
            </a:pPr>
            <a:r>
              <a:rPr lang="en-US" sz="2400" smtClean="0"/>
              <a:t>\\ - backslash</a:t>
            </a:r>
          </a:p>
          <a:p>
            <a:pPr lvl="2">
              <a:lnSpc>
                <a:spcPct val="75000"/>
              </a:lnSpc>
            </a:pPr>
            <a:r>
              <a:rPr lang="en-US" sz="2400" smtClean="0"/>
              <a:t>\$ - dollar sign</a:t>
            </a:r>
          </a:p>
          <a:p>
            <a:pPr lvl="2">
              <a:lnSpc>
                <a:spcPct val="75000"/>
              </a:lnSpc>
            </a:pPr>
            <a:r>
              <a:rPr lang="en-US" sz="2400" smtClean="0"/>
              <a:t>\" – double quote</a:t>
            </a:r>
            <a:endParaRPr lang="bg-BG" sz="2400" smtClean="0"/>
          </a:p>
        </p:txBody>
      </p:sp>
      <p:sp>
        <p:nvSpPr>
          <p:cNvPr id="1083396" name="Rectangle 4"/>
          <p:cNvSpPr>
            <a:spLocks noChangeArrowheads="1"/>
          </p:cNvSpPr>
          <p:nvPr/>
        </p:nvSpPr>
        <p:spPr bwMode="auto">
          <a:xfrm>
            <a:off x="684213" y="2020888"/>
            <a:ext cx="7886700" cy="4937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$str1 = "this is </a:t>
            </a:r>
            <a:r>
              <a:rPr lang="en-US" sz="2000">
                <a:solidFill>
                  <a:srgbClr val="FF0000"/>
                </a:solidFill>
                <a:effectLst>
                  <a:outerShdw blurRad="38100" dist="38100" dir="2700000" algn="tl">
                    <a:srgbClr val="000000"/>
                  </a:outerShdw>
                </a:effectLst>
                <a:latin typeface="Courier New" pitchFamily="49" charset="0"/>
              </a:rPr>
              <a:t>\"</a:t>
            </a:r>
            <a:r>
              <a:rPr lang="en-US" sz="2000">
                <a:solidFill>
                  <a:schemeClr val="tx1"/>
                </a:solidFill>
                <a:effectLst>
                  <a:outerShdw blurRad="38100" dist="38100" dir="2700000" algn="tl">
                    <a:srgbClr val="FFFFFF"/>
                  </a:outerShdw>
                </a:effectLst>
                <a:latin typeface="Courier New" pitchFamily="49" charset="0"/>
              </a:rPr>
              <a:t>PHP</a:t>
            </a:r>
            <a:r>
              <a:rPr lang="en-US" sz="2000">
                <a:solidFill>
                  <a:srgbClr val="FF0000"/>
                </a:solidFill>
                <a:effectLst>
                  <a:outerShdw blurRad="38100" dist="38100" dir="2700000" algn="tl">
                    <a:srgbClr val="000000"/>
                  </a:outerShdw>
                </a:effectLst>
                <a:latin typeface="Courier New" pitchFamily="49" charset="0"/>
              </a:rPr>
              <a:t>\"</a:t>
            </a:r>
            <a:r>
              <a:rPr lang="en-US" sz="200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val="375399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3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smtClean="0"/>
              <a:t>String escaping</a:t>
            </a:r>
            <a:endParaRPr lang="bg-BG" smtClean="0"/>
          </a:p>
        </p:txBody>
      </p:sp>
      <p:sp>
        <p:nvSpPr>
          <p:cNvPr id="1084419" name="Rectangle 3"/>
          <p:cNvSpPr>
            <a:spLocks noGrp="1" noChangeArrowheads="1"/>
          </p:cNvSpPr>
          <p:nvPr>
            <p:ph type="body" idx="1"/>
          </p:nvPr>
        </p:nvSpPr>
        <p:spPr/>
        <p:txBody>
          <a:bodyPr/>
          <a:lstStyle/>
          <a:p>
            <a:pPr>
              <a:lnSpc>
                <a:spcPct val="85000"/>
              </a:lnSpc>
            </a:pPr>
            <a:r>
              <a:rPr lang="en-US" dirty="0" smtClean="0"/>
              <a:t>Single-quoted strings escape the same way </a:t>
            </a:r>
          </a:p>
          <a:p>
            <a:pPr>
              <a:lnSpc>
                <a:spcPct val="85000"/>
              </a:lnSpc>
            </a:pPr>
            <a:endParaRPr lang="en-US" dirty="0" smtClean="0"/>
          </a:p>
          <a:p>
            <a:pPr lvl="1">
              <a:lnSpc>
                <a:spcPct val="85000"/>
              </a:lnSpc>
            </a:pPr>
            <a:r>
              <a:rPr lang="en-US" dirty="0" smtClean="0"/>
              <a:t>Difference is that instead of \" you need \' to escape the closing quotes</a:t>
            </a:r>
          </a:p>
          <a:p>
            <a:pPr lvl="1">
              <a:lnSpc>
                <a:spcPct val="85000"/>
              </a:lnSpc>
            </a:pPr>
            <a:r>
              <a:rPr lang="en-US" dirty="0" smtClean="0"/>
              <a:t>No other escaping sequences will be expanded</a:t>
            </a:r>
          </a:p>
          <a:p>
            <a:pPr>
              <a:lnSpc>
                <a:spcPct val="85000"/>
              </a:lnSpc>
            </a:pPr>
            <a:r>
              <a:rPr lang="en-US" dirty="0" smtClean="0"/>
              <a:t>In both single and double quoted strings, backslash before any other character will be printed too!</a:t>
            </a:r>
            <a:endParaRPr lang="bg-BG" dirty="0" smtClean="0"/>
          </a:p>
        </p:txBody>
      </p:sp>
      <p:sp>
        <p:nvSpPr>
          <p:cNvPr id="1084420" name="Rectangle 4"/>
          <p:cNvSpPr>
            <a:spLocks noChangeArrowheads="1"/>
          </p:cNvSpPr>
          <p:nvPr/>
        </p:nvSpPr>
        <p:spPr bwMode="auto">
          <a:xfrm>
            <a:off x="755650" y="1639888"/>
            <a:ext cx="7886700" cy="49936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solidFill>
                  <a:schemeClr val="tx1"/>
                </a:solidFill>
                <a:effectLst>
                  <a:outerShdw blurRad="38100" dist="38100" dir="2700000" algn="tl">
                    <a:srgbClr val="FFFFFF"/>
                  </a:outerShdw>
                </a:effectLst>
                <a:latin typeface="Courier New" pitchFamily="49" charset="0"/>
              </a:rPr>
              <a:t>$str1 = 'Arnold once said: "I</a:t>
            </a:r>
            <a:r>
              <a:rPr lang="en-US" sz="2000" dirty="0">
                <a:solidFill>
                  <a:srgbClr val="FFFFFF"/>
                </a:solidFill>
                <a:effectLst>
                  <a:outerShdw blurRad="38100" dist="38100" dir="2700000" algn="tl">
                    <a:srgbClr val="000000"/>
                  </a:outerShdw>
                </a:effectLst>
                <a:latin typeface="Courier New" pitchFamily="49" charset="0"/>
              </a:rPr>
              <a:t>\'</a:t>
            </a:r>
            <a:r>
              <a:rPr lang="en-US" sz="2000" dirty="0">
                <a:solidFill>
                  <a:srgbClr val="FFFFFF"/>
                </a:solidFill>
                <a:effectLst>
                  <a:outerShdw blurRad="38100" dist="38100" dir="2700000" algn="tl">
                    <a:srgbClr val="FFFFFF"/>
                  </a:outerShdw>
                </a:effectLst>
                <a:latin typeface="Courier New" pitchFamily="49" charset="0"/>
              </a:rPr>
              <a:t>ll </a:t>
            </a:r>
            <a:r>
              <a:rPr lang="en-US" sz="2000" dirty="0">
                <a:solidFill>
                  <a:schemeClr val="tx1"/>
                </a:solidFill>
                <a:effectLst>
                  <a:outerShdw blurRad="38100" dist="38100" dir="2700000" algn="tl">
                    <a:srgbClr val="FFFFFF"/>
                  </a:outerShdw>
                </a:effectLst>
                <a:latin typeface="Courier New" pitchFamily="49" charset="0"/>
              </a:rPr>
              <a:t>be back"';</a:t>
            </a:r>
            <a:endParaRPr lang="en-US" dirty="0">
              <a:effectLst>
                <a:outerShdw blurRad="38100" dist="38100" dir="2700000" algn="tl">
                  <a:srgbClr val="FFFFFF"/>
                </a:outerShdw>
              </a:effectLst>
            </a:endParaRPr>
          </a:p>
        </p:txBody>
      </p:sp>
    </p:spTree>
    <p:extLst>
      <p:ext uri="{BB962C8B-B14F-4D97-AF65-F5344CB8AC3E}">
        <p14:creationId xmlns:p14="http://schemas.microsoft.com/office/powerpoint/2010/main" val="2211472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smtClean="0"/>
              <a:t>Variables in strings</a:t>
            </a:r>
            <a:endParaRPr lang="bg-BG" smtClean="0"/>
          </a:p>
        </p:txBody>
      </p:sp>
      <p:sp>
        <p:nvSpPr>
          <p:cNvPr id="1085443" name="Rectangle 3"/>
          <p:cNvSpPr>
            <a:spLocks noGrp="1" noChangeArrowheads="1"/>
          </p:cNvSpPr>
          <p:nvPr>
            <p:ph type="body" idx="1"/>
          </p:nvPr>
        </p:nvSpPr>
        <p:spPr>
          <a:xfrm>
            <a:off x="228600" y="1066800"/>
            <a:ext cx="8686800" cy="5638800"/>
          </a:xfrm>
        </p:spPr>
        <p:txBody>
          <a:bodyPr/>
          <a:lstStyle/>
          <a:p>
            <a:r>
              <a:rPr lang="en-US" dirty="0" smtClean="0"/>
              <a:t>Double quoted strings offer something more:</a:t>
            </a:r>
          </a:p>
          <a:p>
            <a:endParaRPr lang="en-US" dirty="0" smtClean="0"/>
          </a:p>
          <a:p>
            <a:pPr lvl="1"/>
            <a:endParaRPr lang="en-US" dirty="0" smtClean="0"/>
          </a:p>
          <a:p>
            <a:pPr lvl="1"/>
            <a:endParaRPr lang="en-US" dirty="0" smtClean="0"/>
          </a:p>
          <a:p>
            <a:pPr lvl="1"/>
            <a:r>
              <a:rPr lang="en-US" dirty="0" smtClean="0"/>
              <a:t>Variables in double-quoted strings are evaluated</a:t>
            </a:r>
          </a:p>
          <a:p>
            <a:r>
              <a:rPr lang="en-US" dirty="0" smtClean="0"/>
              <a:t>Note on arrays:</a:t>
            </a:r>
            <a:endParaRPr lang="bg-BG" dirty="0" smtClean="0"/>
          </a:p>
        </p:txBody>
      </p:sp>
      <p:sp>
        <p:nvSpPr>
          <p:cNvPr id="1085444" name="Rectangle 4"/>
          <p:cNvSpPr>
            <a:spLocks noChangeArrowheads="1"/>
          </p:cNvSpPr>
          <p:nvPr/>
        </p:nvSpPr>
        <p:spPr bwMode="auto">
          <a:xfrm>
            <a:off x="684213" y="1916112"/>
            <a:ext cx="7886700" cy="13604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solidFill>
                  <a:schemeClr val="tx1"/>
                </a:solidFill>
                <a:effectLst>
                  <a:outerShdw blurRad="38100" dist="38100" dir="2700000" algn="tl">
                    <a:srgbClr val="FFFFFF"/>
                  </a:outerShdw>
                </a:effectLst>
                <a:latin typeface="Courier New" pitchFamily="49" charset="0"/>
              </a:rPr>
              <a:t>$saying = "I'll be back!";</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$str1 = "Arnold once said: </a:t>
            </a:r>
            <a:r>
              <a:rPr lang="en-US" sz="2000" dirty="0">
                <a:solidFill>
                  <a:srgbClr val="FFFFFF"/>
                </a:solidFill>
                <a:effectLst>
                  <a:outerShdw blurRad="38100" dist="38100" dir="2700000" algn="tl">
                    <a:srgbClr val="000000"/>
                  </a:outerShdw>
                </a:effectLst>
                <a:latin typeface="Courier New" pitchFamily="49" charset="0"/>
              </a:rPr>
              <a:t>$saying</a:t>
            </a: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 this will output: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 Arnold once said: I'll be back!</a:t>
            </a:r>
            <a:endParaRPr lang="en-US" dirty="0">
              <a:effectLst>
                <a:outerShdw blurRad="38100" dist="38100" dir="2700000" algn="tl">
                  <a:srgbClr val="FFFFFF"/>
                </a:outerShdw>
              </a:effectLst>
            </a:endParaRPr>
          </a:p>
        </p:txBody>
      </p:sp>
      <p:sp>
        <p:nvSpPr>
          <p:cNvPr id="1085445" name="Rectangle 5"/>
          <p:cNvSpPr>
            <a:spLocks noChangeArrowheads="1"/>
          </p:cNvSpPr>
          <p:nvPr/>
        </p:nvSpPr>
        <p:spPr bwMode="auto">
          <a:xfrm>
            <a:off x="611188" y="5541962"/>
            <a:ext cx="7886700" cy="7826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$sayings = array ('</a:t>
            </a:r>
            <a:r>
              <a:rPr lang="en-US" sz="2000" dirty="0" err="1">
                <a:solidFill>
                  <a:schemeClr val="tx1"/>
                </a:solidFill>
                <a:effectLst>
                  <a:outerShdw blurRad="38100" dist="38100" dir="2700000" algn="tl">
                    <a:srgbClr val="FFFFFF"/>
                  </a:outerShdw>
                </a:effectLst>
                <a:latin typeface="Courier New" pitchFamily="49" charset="0"/>
              </a:rPr>
              <a:t>arni</a:t>
            </a:r>
            <a:r>
              <a:rPr lang="en-US" sz="2000" dirty="0">
                <a:solidFill>
                  <a:schemeClr val="tx1"/>
                </a:solidFill>
                <a:effectLst>
                  <a:outerShdw blurRad="38100" dist="38100" dir="2700000" algn="tl">
                    <a:srgbClr val="FFFFFF"/>
                  </a:outerShdw>
                </a:effectLst>
                <a:latin typeface="Courier New" pitchFamily="49" charset="0"/>
              </a:rPr>
              <a:t>' =&gt; "I'll be back!");</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$str1 = "Arnold once said: </a:t>
            </a:r>
            <a:r>
              <a:rPr lang="en-US" sz="2000" dirty="0">
                <a:solidFill>
                  <a:srgbClr val="FFFFFF"/>
                </a:solidFill>
                <a:effectLst>
                  <a:outerShdw blurRad="38100" dist="38100" dir="2700000" algn="tl">
                    <a:srgbClr val="000000"/>
                  </a:outerShdw>
                </a:effectLst>
                <a:latin typeface="Courier New" pitchFamily="49" charset="0"/>
              </a:rPr>
              <a:t>${sayings['</a:t>
            </a:r>
            <a:r>
              <a:rPr lang="en-US" sz="2000" dirty="0" err="1">
                <a:solidFill>
                  <a:srgbClr val="FFFFFF"/>
                </a:solidFill>
                <a:effectLst>
                  <a:outerShdw blurRad="38100" dist="38100" dir="2700000" algn="tl">
                    <a:srgbClr val="000000"/>
                  </a:outerShdw>
                </a:effectLst>
                <a:latin typeface="Courier New" pitchFamily="49" charset="0"/>
              </a:rPr>
              <a:t>arni</a:t>
            </a:r>
            <a:r>
              <a:rPr lang="en-US" sz="2000" dirty="0">
                <a:solidFill>
                  <a:srgbClr val="FFFFFF"/>
                </a:solidFill>
                <a:effectLst>
                  <a:outerShdw blurRad="38100" dist="38100" dir="2700000" algn="tl">
                    <a:srgbClr val="000000"/>
                  </a:outerShdw>
                </a:effectLst>
                <a:latin typeface="Courier New" pitchFamily="49" charset="0"/>
              </a:rPr>
              <a:t>']}</a:t>
            </a:r>
            <a:r>
              <a:rPr lang="en-US" sz="2000" dirty="0">
                <a:solidFill>
                  <a:srgbClr val="FFFFFF"/>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val="1266335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4" grpId="0" animBg="1"/>
      <p:bldP spid="108544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smtClean="0"/>
              <a:t>Heredoc syntax</a:t>
            </a:r>
            <a:endParaRPr lang="bg-BG" smtClean="0"/>
          </a:p>
        </p:txBody>
      </p:sp>
      <p:sp>
        <p:nvSpPr>
          <p:cNvPr id="1086467" name="Rectangle 3"/>
          <p:cNvSpPr>
            <a:spLocks noGrp="1" noChangeArrowheads="1"/>
          </p:cNvSpPr>
          <p:nvPr>
            <p:ph type="body" idx="1"/>
          </p:nvPr>
        </p:nvSpPr>
        <p:spPr/>
        <p:txBody>
          <a:bodyPr/>
          <a:lstStyle/>
          <a:p>
            <a:pPr>
              <a:lnSpc>
                <a:spcPct val="85000"/>
              </a:lnSpc>
            </a:pPr>
            <a:r>
              <a:rPr lang="en-US" sz="2800" dirty="0" smtClean="0"/>
              <a:t>Define strings with </a:t>
            </a:r>
            <a:r>
              <a:rPr lang="en-US" sz="2800" dirty="0" err="1" smtClean="0"/>
              <a:t>heredoc</a:t>
            </a:r>
            <a:r>
              <a:rPr lang="en-US" sz="2800" dirty="0" smtClean="0"/>
              <a:t> syntax ('&lt;&lt;&lt;')</a:t>
            </a:r>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lvl="1">
              <a:lnSpc>
                <a:spcPct val="85000"/>
              </a:lnSpc>
            </a:pPr>
            <a:r>
              <a:rPr lang="en-US" sz="2600" dirty="0" smtClean="0"/>
              <a:t>After the &lt;&lt;&lt; we put "ending delimiter" – string goes all the way to this delimiter</a:t>
            </a:r>
          </a:p>
          <a:p>
            <a:pPr lvl="2">
              <a:lnSpc>
                <a:spcPct val="85000"/>
              </a:lnSpc>
            </a:pPr>
            <a:r>
              <a:rPr lang="en-US" sz="2400" dirty="0" smtClean="0"/>
              <a:t>The delimiter must be followed by new line</a:t>
            </a:r>
          </a:p>
          <a:p>
            <a:pPr lvl="2">
              <a:lnSpc>
                <a:spcPct val="85000"/>
              </a:lnSpc>
            </a:pPr>
            <a:r>
              <a:rPr lang="en-US" sz="2400" dirty="0" smtClean="0"/>
              <a:t>The ending delimiter must be alone on the last line, starting from first column</a:t>
            </a:r>
          </a:p>
          <a:p>
            <a:pPr lvl="1">
              <a:lnSpc>
                <a:spcPct val="85000"/>
              </a:lnSpc>
            </a:pPr>
            <a:r>
              <a:rPr lang="en-US" sz="2600" dirty="0" smtClean="0"/>
              <a:t>Same escaping behavior as double-quoted string</a:t>
            </a:r>
          </a:p>
          <a:p>
            <a:pPr lvl="1">
              <a:lnSpc>
                <a:spcPct val="85000"/>
              </a:lnSpc>
            </a:pPr>
            <a:r>
              <a:rPr lang="en-US" sz="2600" dirty="0" smtClean="0"/>
              <a:t>In single and double quoted strings you can embed new lines too</a:t>
            </a:r>
            <a:endParaRPr lang="bg-BG" sz="2600" dirty="0" smtClean="0"/>
          </a:p>
        </p:txBody>
      </p:sp>
      <p:sp>
        <p:nvSpPr>
          <p:cNvPr id="1086468" name="Rectangle 4"/>
          <p:cNvSpPr>
            <a:spLocks noChangeArrowheads="1"/>
          </p:cNvSpPr>
          <p:nvPr/>
        </p:nvSpPr>
        <p:spPr bwMode="auto">
          <a:xfrm>
            <a:off x="723900" y="1676400"/>
            <a:ext cx="7886700" cy="1071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str</a:t>
            </a:r>
            <a:r>
              <a:rPr lang="en-US" sz="2000" dirty="0">
                <a:solidFill>
                  <a:schemeClr val="tx1"/>
                </a:solidFill>
                <a:effectLst>
                  <a:outerShdw blurRad="38100" dist="38100" dir="2700000" algn="tl">
                    <a:srgbClr val="FFFFFF"/>
                  </a:outerShdw>
                </a:effectLst>
                <a:latin typeface="Courier New" pitchFamily="49" charset="0"/>
              </a:rPr>
              <a:t> = &lt;&lt;&lt;EOT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This Is the string content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EOT;</a:t>
            </a:r>
            <a:endParaRPr lang="en-US" dirty="0">
              <a:effectLst>
                <a:outerShdw blurRad="38100" dist="38100" dir="2700000" algn="tl">
                  <a:srgbClr val="FFFFFF"/>
                </a:outerShdw>
              </a:effectLst>
            </a:endParaRPr>
          </a:p>
        </p:txBody>
      </p:sp>
    </p:spTree>
    <p:extLst>
      <p:ext uri="{BB962C8B-B14F-4D97-AF65-F5344CB8AC3E}">
        <p14:creationId xmlns:p14="http://schemas.microsoft.com/office/powerpoint/2010/main" val="1510745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r>
              <a:rPr lang="en-US" smtClean="0"/>
              <a:t>What is PHP?</a:t>
            </a:r>
            <a:endParaRPr lang="bg-BG" smtClean="0"/>
          </a:p>
        </p:txBody>
      </p:sp>
      <p:sp>
        <p:nvSpPr>
          <p:cNvPr id="1055747" name="Rectangle 3"/>
          <p:cNvSpPr>
            <a:spLocks noGrp="1" noChangeArrowheads="1"/>
          </p:cNvSpPr>
          <p:nvPr>
            <p:ph type="body" idx="1"/>
          </p:nvPr>
        </p:nvSpPr>
        <p:spPr/>
        <p:txBody>
          <a:bodyPr/>
          <a:lstStyle/>
          <a:p>
            <a:r>
              <a:rPr lang="en-US" sz="2800" dirty="0" smtClean="0"/>
              <a:t>"</a:t>
            </a:r>
            <a:r>
              <a:rPr lang="bg-BG" sz="2800" dirty="0" smtClean="0"/>
              <a:t>PHP </a:t>
            </a:r>
            <a:r>
              <a:rPr lang="bg-BG" sz="2800" dirty="0" err="1" smtClean="0"/>
              <a:t>Hypertext</a:t>
            </a:r>
            <a:r>
              <a:rPr lang="bg-BG" sz="2800" dirty="0" smtClean="0"/>
              <a:t> </a:t>
            </a:r>
            <a:r>
              <a:rPr lang="bg-BG" sz="2800" dirty="0" err="1" smtClean="0"/>
              <a:t>Preprocessor</a:t>
            </a:r>
            <a:r>
              <a:rPr lang="en-US" sz="2800" dirty="0" smtClean="0"/>
              <a:t>"</a:t>
            </a:r>
          </a:p>
          <a:p>
            <a:pPr lvl="1"/>
            <a:r>
              <a:rPr lang="en-US" sz="2600" dirty="0" smtClean="0"/>
              <a:t>Scripting</a:t>
            </a:r>
            <a:r>
              <a:rPr lang="bg-BG" sz="2600" dirty="0" smtClean="0"/>
              <a:t> </a:t>
            </a:r>
            <a:r>
              <a:rPr lang="bg-BG" sz="2600" dirty="0" err="1" smtClean="0"/>
              <a:t>language</a:t>
            </a:r>
            <a:endParaRPr lang="en-US" sz="2600" dirty="0" smtClean="0"/>
          </a:p>
          <a:p>
            <a:pPr lvl="1"/>
            <a:r>
              <a:rPr lang="en-US" sz="2600" dirty="0" smtClean="0"/>
              <a:t>C</a:t>
            </a:r>
            <a:r>
              <a:rPr lang="bg-BG" sz="2600" dirty="0" err="1" smtClean="0"/>
              <a:t>reat</a:t>
            </a:r>
            <a:r>
              <a:rPr lang="en-US" sz="2600" dirty="0" smtClean="0"/>
              <a:t>ion of</a:t>
            </a:r>
            <a:r>
              <a:rPr lang="bg-BG" sz="2600" dirty="0" smtClean="0"/>
              <a:t> </a:t>
            </a:r>
            <a:r>
              <a:rPr lang="bg-BG" sz="2600" dirty="0" err="1" smtClean="0"/>
              <a:t>dynamic</a:t>
            </a:r>
            <a:r>
              <a:rPr lang="bg-BG" sz="2600" dirty="0" smtClean="0"/>
              <a:t> </a:t>
            </a:r>
            <a:r>
              <a:rPr lang="bg-BG" sz="2600" dirty="0" err="1" smtClean="0"/>
              <a:t>content</a:t>
            </a:r>
            <a:r>
              <a:rPr lang="en-US" sz="2600" dirty="0" smtClean="0"/>
              <a:t> – i.e</a:t>
            </a:r>
            <a:r>
              <a:rPr lang="en-US" sz="2600" dirty="0"/>
              <a:t>.</a:t>
            </a:r>
            <a:r>
              <a:rPr lang="en-US" sz="2600" dirty="0" smtClean="0"/>
              <a:t> HTML and JSON</a:t>
            </a:r>
          </a:p>
          <a:p>
            <a:pPr lvl="1"/>
            <a:r>
              <a:rPr lang="en-US" sz="2600" dirty="0" smtClean="0"/>
              <a:t>I</a:t>
            </a:r>
            <a:r>
              <a:rPr lang="bg-BG" sz="2600" dirty="0" err="1" smtClean="0"/>
              <a:t>nteract</a:t>
            </a:r>
            <a:r>
              <a:rPr lang="en-US" sz="2600" dirty="0" smtClean="0"/>
              <a:t>ion</a:t>
            </a:r>
            <a:r>
              <a:rPr lang="bg-BG" sz="2600" dirty="0" smtClean="0"/>
              <a:t> </a:t>
            </a:r>
            <a:r>
              <a:rPr lang="bg-BG" sz="2600" dirty="0" err="1" smtClean="0"/>
              <a:t>with</a:t>
            </a:r>
            <a:r>
              <a:rPr lang="bg-BG" sz="2600" dirty="0" smtClean="0"/>
              <a:t> </a:t>
            </a:r>
            <a:r>
              <a:rPr lang="bg-BG" sz="2600" dirty="0" err="1" smtClean="0"/>
              <a:t>databases</a:t>
            </a:r>
            <a:r>
              <a:rPr lang="en-US" sz="2600" dirty="0" smtClean="0"/>
              <a:t> (CRUDs)</a:t>
            </a:r>
          </a:p>
          <a:p>
            <a:pPr lvl="1"/>
            <a:r>
              <a:rPr lang="en-US" sz="2600" dirty="0" smtClean="0"/>
              <a:t>Server side, or via command line (CLI)</a:t>
            </a:r>
          </a:p>
          <a:p>
            <a:pPr lvl="1"/>
            <a:r>
              <a:rPr lang="en-US" sz="2600" dirty="0" smtClean="0"/>
              <a:t>Can be embedded in HTML</a:t>
            </a:r>
          </a:p>
          <a:p>
            <a:pPr lvl="1"/>
            <a:r>
              <a:rPr lang="en-US" sz="2600" dirty="0" smtClean="0"/>
              <a:t>First introduced in 1995 as module for Apache</a:t>
            </a:r>
          </a:p>
          <a:p>
            <a:pPr lvl="1"/>
            <a:r>
              <a:rPr lang="en-US" sz="2600" dirty="0" smtClean="0"/>
              <a:t>Open source, written in C</a:t>
            </a:r>
          </a:p>
          <a:p>
            <a:pPr lvl="1"/>
            <a:r>
              <a:rPr lang="en-US" sz="2600" dirty="0" smtClean="0"/>
              <a:t>Similar to Perl and C</a:t>
            </a:r>
            <a:endParaRPr lang="bg-BG" sz="2600" dirty="0" smtClean="0"/>
          </a:p>
        </p:txBody>
      </p:sp>
    </p:spTree>
    <p:extLst>
      <p:ext uri="{BB962C8B-B14F-4D97-AF65-F5344CB8AC3E}">
        <p14:creationId xmlns:p14="http://schemas.microsoft.com/office/powerpoint/2010/main" val="2167419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smtClean="0"/>
              <a:t>Heredoc syntax</a:t>
            </a:r>
            <a:endParaRPr lang="bg-BG" smtClean="0"/>
          </a:p>
        </p:txBody>
      </p:sp>
      <p:sp>
        <p:nvSpPr>
          <p:cNvPr id="1086467" name="Rectangle 3"/>
          <p:cNvSpPr>
            <a:spLocks noGrp="1" noChangeArrowheads="1"/>
          </p:cNvSpPr>
          <p:nvPr>
            <p:ph type="body" idx="1"/>
          </p:nvPr>
        </p:nvSpPr>
        <p:spPr/>
        <p:txBody>
          <a:bodyPr/>
          <a:lstStyle/>
          <a:p>
            <a:pPr>
              <a:lnSpc>
                <a:spcPct val="85000"/>
              </a:lnSpc>
            </a:pPr>
            <a:r>
              <a:rPr lang="en-US" sz="2600" dirty="0" smtClean="0"/>
              <a:t>In </a:t>
            </a:r>
            <a:r>
              <a:rPr lang="en-US" sz="2600" dirty="0"/>
              <a:t>order to allow people to easily write large amounts of text from within PHP, but without the need to constantly escape things, </a:t>
            </a:r>
            <a:r>
              <a:rPr lang="en-US" sz="2600" dirty="0" err="1"/>
              <a:t>heredoc</a:t>
            </a:r>
            <a:r>
              <a:rPr lang="en-US" sz="2600" dirty="0"/>
              <a:t> syntax was developed. </a:t>
            </a:r>
            <a:r>
              <a:rPr lang="en-US" sz="2600" dirty="0" err="1"/>
              <a:t>Heredoc</a:t>
            </a:r>
            <a:r>
              <a:rPr lang="en-US" sz="2600" dirty="0"/>
              <a:t> might be a little tricky to understand at first, but it's actually a big help. Put simply, it allows you to define your own string limiter so that you can make it something other than a double or single quote. So, for example, we could use the string "EOT" (end of text) for our delimiter, meaning that we can use double quotes and single quotes freely within the body of the text - the string only ends when we type EOT. </a:t>
            </a:r>
            <a:endParaRPr lang="bg-BG" sz="2600" dirty="0" smtClean="0"/>
          </a:p>
        </p:txBody>
      </p:sp>
    </p:spTree>
    <p:extLst>
      <p:ext uri="{BB962C8B-B14F-4D97-AF65-F5344CB8AC3E}">
        <p14:creationId xmlns:p14="http://schemas.microsoft.com/office/powerpoint/2010/main" val="2691416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Advantages and Disadvantages</a:t>
            </a:r>
            <a:endParaRPr lang="bg-BG" smtClean="0"/>
          </a:p>
        </p:txBody>
      </p:sp>
    </p:spTree>
    <p:extLst>
      <p:ext uri="{BB962C8B-B14F-4D97-AF65-F5344CB8AC3E}">
        <p14:creationId xmlns:p14="http://schemas.microsoft.com/office/powerpoint/2010/main" val="148677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sz="3600" smtClean="0"/>
              <a:t>Advantages and disadvantages</a:t>
            </a:r>
            <a:endParaRPr lang="bg-BG" sz="3600" smtClean="0"/>
          </a:p>
        </p:txBody>
      </p:sp>
      <p:sp>
        <p:nvSpPr>
          <p:cNvPr id="1081347" name="Rectangle 3"/>
          <p:cNvSpPr>
            <a:spLocks noGrp="1" noChangeArrowheads="1"/>
          </p:cNvSpPr>
          <p:nvPr>
            <p:ph type="body" idx="1"/>
          </p:nvPr>
        </p:nvSpPr>
        <p:spPr/>
        <p:txBody>
          <a:bodyPr/>
          <a:lstStyle/>
          <a:p>
            <a:r>
              <a:rPr lang="en-US" dirty="0" smtClean="0"/>
              <a:t>Advantages</a:t>
            </a:r>
          </a:p>
          <a:p>
            <a:pPr lvl="1"/>
            <a:r>
              <a:rPr lang="en-US" dirty="0" smtClean="0"/>
              <a:t>Easy to learn, open source, multiplatform and database support, extensions, community and commercial driven.</a:t>
            </a:r>
          </a:p>
          <a:p>
            <a:pPr lvl="1"/>
            <a:r>
              <a:rPr lang="en-US" smtClean="0"/>
              <a:t>Considered to be one of the fastest languages</a:t>
            </a:r>
          </a:p>
          <a:p>
            <a:r>
              <a:rPr lang="en-US" dirty="0" smtClean="0"/>
              <a:t>Disadvantages</a:t>
            </a:r>
          </a:p>
          <a:p>
            <a:pPr lvl="1"/>
            <a:r>
              <a:rPr lang="en-US" dirty="0" smtClean="0"/>
              <a:t>Too loose syntax – risk tolerant, poor error handling, poor OOP (before version 6 a lot things are missing!)</a:t>
            </a:r>
            <a:endParaRPr lang="bg-BG" dirty="0" smtClean="0"/>
          </a:p>
        </p:txBody>
      </p:sp>
    </p:spTree>
    <p:extLst>
      <p:ext uri="{BB962C8B-B14F-4D97-AF65-F5344CB8AC3E}">
        <p14:creationId xmlns:p14="http://schemas.microsoft.com/office/powerpoint/2010/main" val="142176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642937"/>
          </a:xfrm>
        </p:spPr>
        <p:txBody>
          <a:bodyPr/>
          <a:lstStyle/>
          <a:p>
            <a:pPr marL="514350" indent="-514350">
              <a:defRPr/>
            </a:pPr>
            <a:r>
              <a:rPr lang="en-US" dirty="0" smtClean="0"/>
              <a:t>HTML Forms</a:t>
            </a:r>
          </a:p>
        </p:txBody>
      </p:sp>
    </p:spTree>
    <p:extLst>
      <p:ext uri="{BB962C8B-B14F-4D97-AF65-F5344CB8AC3E}">
        <p14:creationId xmlns:p14="http://schemas.microsoft.com/office/powerpoint/2010/main" val="1385005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smtClean="0"/>
              <a:t>HTML Forms</a:t>
            </a:r>
            <a:endParaRPr lang="bg-BG" smtClean="0"/>
          </a:p>
        </p:txBody>
      </p:sp>
      <p:sp>
        <p:nvSpPr>
          <p:cNvPr id="1125379" name="Rectangle 3"/>
          <p:cNvSpPr>
            <a:spLocks noGrp="1" noChangeArrowheads="1"/>
          </p:cNvSpPr>
          <p:nvPr>
            <p:ph type="body" idx="1"/>
          </p:nvPr>
        </p:nvSpPr>
        <p:spPr/>
        <p:txBody>
          <a:bodyPr/>
          <a:lstStyle/>
          <a:p>
            <a:r>
              <a:rPr lang="en-US" smtClean="0"/>
              <a:t>The user sends data to the server only one way – with HTML Forms</a:t>
            </a:r>
          </a:p>
          <a:p>
            <a:pPr lvl="1"/>
            <a:r>
              <a:rPr lang="en-US" smtClean="0"/>
              <a:t>They are sets of fields that determine the types of data to be sent</a:t>
            </a:r>
          </a:p>
          <a:p>
            <a:pPr lvl="1"/>
            <a:r>
              <a:rPr lang="en-US" smtClean="0"/>
              <a:t>The server receives the filled-in data and produces new page</a:t>
            </a:r>
          </a:p>
          <a:p>
            <a:pPr lvl="1"/>
            <a:r>
              <a:rPr lang="en-US" smtClean="0"/>
              <a:t>To handle the submitted data you need CGI script</a:t>
            </a:r>
          </a:p>
          <a:p>
            <a:pPr lvl="1"/>
            <a:r>
              <a:rPr lang="en-US" smtClean="0"/>
              <a:t>The forms data is similar to arguments to a normal application</a:t>
            </a:r>
            <a:endParaRPr lang="bg-BG" smtClean="0"/>
          </a:p>
        </p:txBody>
      </p:sp>
    </p:spTree>
    <p:extLst>
      <p:ext uri="{BB962C8B-B14F-4D97-AF65-F5344CB8AC3E}">
        <p14:creationId xmlns:p14="http://schemas.microsoft.com/office/powerpoint/2010/main" val="662667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r>
              <a:rPr lang="en-US" smtClean="0"/>
              <a:t>How Does It Work</a:t>
            </a:r>
            <a:endParaRPr lang="bg-BG" smtClean="0"/>
          </a:p>
        </p:txBody>
      </p:sp>
      <p:sp>
        <p:nvSpPr>
          <p:cNvPr id="1126403" name="Rectangle 3"/>
          <p:cNvSpPr>
            <a:spLocks noGrp="1" noChangeArrowheads="1"/>
          </p:cNvSpPr>
          <p:nvPr>
            <p:ph type="body" idx="1"/>
          </p:nvPr>
        </p:nvSpPr>
        <p:spPr/>
        <p:txBody>
          <a:bodyPr/>
          <a:lstStyle/>
          <a:p>
            <a:pPr>
              <a:buFontTx/>
              <a:buNone/>
            </a:pPr>
            <a:r>
              <a:rPr lang="en-US" dirty="0" smtClean="0"/>
              <a:t> </a:t>
            </a:r>
            <a:endParaRPr lang="bg-BG" dirty="0" smtClean="0"/>
          </a:p>
        </p:txBody>
      </p:sp>
      <p:sp>
        <p:nvSpPr>
          <p:cNvPr id="1126404" name="Rectangle 4"/>
          <p:cNvSpPr>
            <a:spLocks noChangeArrowheads="1"/>
          </p:cNvSpPr>
          <p:nvPr/>
        </p:nvSpPr>
        <p:spPr bwMode="auto">
          <a:xfrm>
            <a:off x="539750" y="1268413"/>
            <a:ext cx="3240088" cy="1152525"/>
          </a:xfrm>
          <a:prstGeom prst="rect">
            <a:avLst/>
          </a:prstGeom>
          <a:noFill/>
          <a:ln w="9525" algn="ctr">
            <a:solidFill>
              <a:schemeClr val="tx1"/>
            </a:solidFill>
            <a:miter lim="800000"/>
            <a:headEnd/>
            <a:tailEnd/>
          </a:ln>
          <a:effectLst>
            <a:outerShdw dist="17961" dir="2700000" algn="ctr" rotWithShape="0">
              <a:srgbClr val="FFFFFF"/>
            </a:outerShdw>
          </a:effectLst>
        </p:spPr>
        <p:txBody>
          <a:bodyPr wrap="none" anchor="ctr"/>
          <a:lstStyle/>
          <a:p>
            <a:pPr algn="ctr"/>
            <a:endParaRPr lang="bg-BG">
              <a:effectLst>
                <a:outerShdw blurRad="38100" dist="38100" dir="2700000" algn="tl">
                  <a:srgbClr val="FFFFFF"/>
                </a:outerShdw>
              </a:effectLst>
            </a:endParaRP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t="13289" r="82320" b="79329"/>
          <a:stretch>
            <a:fillRect/>
          </a:stretch>
        </p:blipFill>
        <p:spPr bwMode="auto">
          <a:xfrm>
            <a:off x="612775" y="1341438"/>
            <a:ext cx="30956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26406" name="Line 6"/>
          <p:cNvSpPr>
            <a:spLocks noChangeShapeType="1"/>
          </p:cNvSpPr>
          <p:nvPr/>
        </p:nvSpPr>
        <p:spPr bwMode="auto">
          <a:xfrm>
            <a:off x="2339975" y="2492375"/>
            <a:ext cx="0" cy="504825"/>
          </a:xfrm>
          <a:prstGeom prst="line">
            <a:avLst/>
          </a:prstGeom>
          <a:noFill/>
          <a:ln w="9525">
            <a:solidFill>
              <a:schemeClr val="tx1"/>
            </a:solidFill>
            <a:round/>
            <a:headEnd/>
            <a:tailEnd type="triangle" w="med" len="med"/>
          </a:ln>
          <a:effectLst>
            <a:outerShdw dist="17961" dir="2700000" algn="ctr" rotWithShape="0">
              <a:srgbClr val="FFFFFF"/>
            </a:outerShdw>
          </a:effectLst>
        </p:spPr>
        <p:txBody>
          <a:bodyPr anchor="ctr"/>
          <a:lstStyle/>
          <a:p>
            <a:pPr>
              <a:defRPr/>
            </a:pPr>
            <a:endParaRPr lang="bg-BG">
              <a:effectLst>
                <a:outerShdw blurRad="38100" dist="38100" dir="2700000" algn="tl">
                  <a:srgbClr val="000000">
                    <a:alpha val="43137"/>
                  </a:srgbClr>
                </a:outerShdw>
              </a:effectLst>
              <a:latin typeface="Arial" charset="0"/>
            </a:endParaRPr>
          </a:p>
        </p:txBody>
      </p:sp>
      <p:sp>
        <p:nvSpPr>
          <p:cNvPr id="1126407" name="Rectangle 7"/>
          <p:cNvSpPr>
            <a:spLocks noChangeArrowheads="1"/>
          </p:cNvSpPr>
          <p:nvPr/>
        </p:nvSpPr>
        <p:spPr bwMode="auto">
          <a:xfrm>
            <a:off x="4140200" y="1484313"/>
            <a:ext cx="4321175" cy="792162"/>
          </a:xfrm>
          <a:prstGeom prst="rect">
            <a:avLst/>
          </a:prstGeom>
          <a:noFill/>
          <a:ln w="9525" algn="ctr">
            <a:noFill/>
            <a:miter lim="800000"/>
            <a:headEnd/>
            <a:tailEnd/>
          </a:ln>
          <a:effectLst>
            <a:outerShdw dist="17961" dir="2700000" algn="ctr" rotWithShape="0">
              <a:srgbClr val="FFFFFF"/>
            </a:outerShdw>
          </a:effectLst>
        </p:spPr>
        <p:txBody>
          <a:bodyPr wrap="none" anchor="ctr"/>
          <a:lstStyle/>
          <a:p>
            <a:r>
              <a:rPr lang="en-US" sz="2000" dirty="0"/>
              <a:t>The user enters data and submits</a:t>
            </a:r>
          </a:p>
          <a:p>
            <a:r>
              <a:rPr lang="en-US" sz="2000" dirty="0"/>
              <a:t>The form has "action" URL </a:t>
            </a:r>
          </a:p>
          <a:p>
            <a:r>
              <a:rPr lang="en-US" sz="2000" dirty="0"/>
              <a:t>to send the data to</a:t>
            </a:r>
            <a:endParaRPr lang="bg-BG" sz="2000" dirty="0"/>
          </a:p>
        </p:txBody>
      </p:sp>
      <p:sp>
        <p:nvSpPr>
          <p:cNvPr id="1126408" name="Rectangle 8"/>
          <p:cNvSpPr>
            <a:spLocks noChangeArrowheads="1"/>
          </p:cNvSpPr>
          <p:nvPr/>
        </p:nvSpPr>
        <p:spPr bwMode="auto">
          <a:xfrm>
            <a:off x="539750" y="3068638"/>
            <a:ext cx="4895850" cy="1008062"/>
          </a:xfrm>
          <a:prstGeom prst="rect">
            <a:avLst/>
          </a:prstGeom>
          <a:noFill/>
          <a:ln w="9525" algn="ctr">
            <a:solidFill>
              <a:schemeClr val="tx1"/>
            </a:solidFill>
            <a:miter lim="800000"/>
            <a:headEnd/>
            <a:tailEnd/>
          </a:ln>
          <a:effectLst>
            <a:outerShdw dist="17961" dir="2700000" algn="ctr" rotWithShape="0">
              <a:srgbClr val="FFFFFF"/>
            </a:outerShdw>
          </a:effectLst>
        </p:spPr>
        <p:txBody>
          <a:bodyPr wrap="none" lIns="90000" tIns="46800" rIns="90000" bIns="46800" anchor="ctr"/>
          <a:lstStyle/>
          <a:p>
            <a:r>
              <a:rPr lang="en-US" sz="1800" dirty="0"/>
              <a:t>&lt;?</a:t>
            </a:r>
          </a:p>
          <a:p>
            <a:r>
              <a:rPr lang="en-US" sz="1800" dirty="0"/>
              <a:t>echo "Welcome ".$_POST ['username'] ."!";</a:t>
            </a:r>
          </a:p>
          <a:p>
            <a:r>
              <a:rPr lang="en-US" sz="1800" dirty="0"/>
              <a:t>?&gt;</a:t>
            </a:r>
            <a:endParaRPr lang="bg-BG" sz="1800" dirty="0"/>
          </a:p>
        </p:txBody>
      </p:sp>
      <p:sp>
        <p:nvSpPr>
          <p:cNvPr id="1126409" name="Rectangle 9"/>
          <p:cNvSpPr>
            <a:spLocks noChangeArrowheads="1"/>
          </p:cNvSpPr>
          <p:nvPr/>
        </p:nvSpPr>
        <p:spPr bwMode="auto">
          <a:xfrm>
            <a:off x="5651500" y="2924175"/>
            <a:ext cx="3024188" cy="1223963"/>
          </a:xfrm>
          <a:prstGeom prst="rect">
            <a:avLst/>
          </a:prstGeom>
          <a:noFill/>
          <a:ln w="9525" algn="ctr">
            <a:noFill/>
            <a:miter lim="800000"/>
            <a:headEnd/>
            <a:tailEnd/>
          </a:ln>
          <a:effectLst>
            <a:outerShdw dist="17961" dir="2700000" algn="ctr" rotWithShape="0">
              <a:srgbClr val="FFFFFF"/>
            </a:outerShdw>
          </a:effectLst>
        </p:spPr>
        <p:txBody>
          <a:bodyPr wrap="none" anchor="ctr"/>
          <a:lstStyle/>
          <a:p>
            <a:r>
              <a:rPr lang="en-US" sz="2000" dirty="0"/>
              <a:t>The PHP script receives </a:t>
            </a:r>
          </a:p>
          <a:p>
            <a:r>
              <a:rPr lang="en-US" sz="2000" dirty="0"/>
              <a:t>the data as </a:t>
            </a:r>
          </a:p>
          <a:p>
            <a:r>
              <a:rPr lang="en-US" sz="2000" dirty="0"/>
              <a:t>$_GET and $_POST </a:t>
            </a:r>
          </a:p>
          <a:p>
            <a:r>
              <a:rPr lang="en-US" sz="2000" dirty="0"/>
              <a:t>arrays and runs</a:t>
            </a:r>
            <a:endParaRPr lang="bg-BG" sz="2000" dirty="0"/>
          </a:p>
        </p:txBody>
      </p:sp>
      <p:sp>
        <p:nvSpPr>
          <p:cNvPr id="1126410" name="Line 10"/>
          <p:cNvSpPr>
            <a:spLocks noChangeShapeType="1"/>
          </p:cNvSpPr>
          <p:nvPr/>
        </p:nvSpPr>
        <p:spPr bwMode="auto">
          <a:xfrm>
            <a:off x="2339975" y="4148138"/>
            <a:ext cx="0" cy="793750"/>
          </a:xfrm>
          <a:prstGeom prst="line">
            <a:avLst/>
          </a:prstGeom>
          <a:noFill/>
          <a:ln w="9525">
            <a:solidFill>
              <a:schemeClr val="tx1"/>
            </a:solidFill>
            <a:round/>
            <a:headEnd/>
            <a:tailEnd type="triangle" w="med" len="med"/>
          </a:ln>
          <a:effectLst>
            <a:outerShdw dist="17961" dir="2700000" algn="ctr" rotWithShape="0">
              <a:srgbClr val="FFFFFF"/>
            </a:outerShdw>
          </a:effectLst>
        </p:spPr>
        <p:txBody>
          <a:bodyPr anchor="ctr"/>
          <a:lstStyle/>
          <a:p>
            <a:pPr>
              <a:defRPr/>
            </a:pPr>
            <a:endParaRPr lang="bg-BG">
              <a:effectLst>
                <a:outerShdw blurRad="38100" dist="38100" dir="2700000" algn="tl">
                  <a:srgbClr val="000000">
                    <a:alpha val="43137"/>
                  </a:srgbClr>
                </a:outerShdw>
              </a:effectLst>
              <a:latin typeface="Arial" charset="0"/>
            </a:endParaRPr>
          </a:p>
        </p:txBody>
      </p:sp>
      <p:sp>
        <p:nvSpPr>
          <p:cNvPr id="1126411" name="Rectangle 11"/>
          <p:cNvSpPr>
            <a:spLocks noChangeArrowheads="1"/>
          </p:cNvSpPr>
          <p:nvPr/>
        </p:nvSpPr>
        <p:spPr bwMode="auto">
          <a:xfrm>
            <a:off x="539750" y="5013325"/>
            <a:ext cx="4895850" cy="1008063"/>
          </a:xfrm>
          <a:prstGeom prst="rect">
            <a:avLst/>
          </a:prstGeom>
          <a:noFill/>
          <a:ln w="9525" algn="ctr">
            <a:solidFill>
              <a:schemeClr val="tx1"/>
            </a:solidFill>
            <a:miter lim="800000"/>
            <a:headEnd/>
            <a:tailEnd/>
          </a:ln>
          <a:effectLst>
            <a:outerShdw dist="17961" dir="2700000" algn="ctr" rotWithShape="0">
              <a:srgbClr val="FFFFFF"/>
            </a:outerShdw>
          </a:effectLst>
        </p:spPr>
        <p:txBody>
          <a:bodyPr wrap="none" lIns="90000" tIns="46800" rIns="90000" bIns="46800" anchor="ctr"/>
          <a:lstStyle/>
          <a:p>
            <a:r>
              <a:rPr lang="en-US" sz="1800" dirty="0"/>
              <a:t>…</a:t>
            </a:r>
          </a:p>
          <a:p>
            <a:r>
              <a:rPr lang="en-US" sz="1800" dirty="0"/>
              <a:t>&lt;body&gt;</a:t>
            </a:r>
          </a:p>
          <a:p>
            <a:r>
              <a:rPr lang="en-US" sz="1800" dirty="0"/>
              <a:t>Welcome Dimitar! </a:t>
            </a:r>
          </a:p>
          <a:p>
            <a:r>
              <a:rPr lang="en-US" sz="1800" dirty="0"/>
              <a:t>…</a:t>
            </a:r>
            <a:endParaRPr lang="bg-BG" sz="1800" dirty="0"/>
          </a:p>
        </p:txBody>
      </p:sp>
      <p:sp>
        <p:nvSpPr>
          <p:cNvPr id="1126412" name="Rectangle 12"/>
          <p:cNvSpPr>
            <a:spLocks noChangeArrowheads="1"/>
          </p:cNvSpPr>
          <p:nvPr/>
        </p:nvSpPr>
        <p:spPr bwMode="auto">
          <a:xfrm>
            <a:off x="5651500" y="4868863"/>
            <a:ext cx="3024188" cy="1223962"/>
          </a:xfrm>
          <a:prstGeom prst="rect">
            <a:avLst/>
          </a:prstGeom>
          <a:noFill/>
          <a:ln w="9525" algn="ctr">
            <a:noFill/>
            <a:miter lim="800000"/>
            <a:headEnd/>
            <a:tailEnd/>
          </a:ln>
          <a:effectLst>
            <a:outerShdw dist="17961" dir="2700000" algn="ctr" rotWithShape="0">
              <a:srgbClr val="FFFFFF"/>
            </a:outerShdw>
          </a:effectLst>
        </p:spPr>
        <p:txBody>
          <a:bodyPr wrap="none" anchor="ctr"/>
          <a:lstStyle/>
          <a:p>
            <a:r>
              <a:rPr lang="en-US" sz="2000" dirty="0"/>
              <a:t>Producing HTML that is</a:t>
            </a:r>
          </a:p>
          <a:p>
            <a:r>
              <a:rPr lang="en-US" sz="2000" dirty="0"/>
              <a:t>result of the user's </a:t>
            </a:r>
          </a:p>
          <a:p>
            <a:r>
              <a:rPr lang="en-US" sz="2000" dirty="0"/>
              <a:t>posted data</a:t>
            </a:r>
            <a:endParaRPr lang="bg-BG" sz="2000" dirty="0"/>
          </a:p>
        </p:txBody>
      </p:sp>
    </p:spTree>
    <p:extLst>
      <p:ext uri="{BB962C8B-B14F-4D97-AF65-F5344CB8AC3E}">
        <p14:creationId xmlns:p14="http://schemas.microsoft.com/office/powerpoint/2010/main" val="1951628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idx="4294967295"/>
          </p:nvPr>
        </p:nvSpPr>
        <p:spPr>
          <a:xfrm>
            <a:off x="1187450" y="2827338"/>
            <a:ext cx="6480175" cy="579437"/>
          </a:xfrm>
          <a:prstGeom prst="rect">
            <a:avLst/>
          </a:prstGeom>
          <a:effectLst/>
        </p:spPr>
        <p:txBody>
          <a:bodyPr lIns="0" tIns="0" rIns="0" bIns="0" anchor="b">
            <a:spAutoFit/>
          </a:bodyPr>
          <a:lstStyle/>
          <a:p>
            <a:pPr marL="762000" indent="-762000" algn="ctr">
              <a:lnSpc>
                <a:spcPct val="95000"/>
              </a:lnSpc>
            </a:pPr>
            <a:r>
              <a:rPr lang="en-US" smtClean="0"/>
              <a:t>GET And POST</a:t>
            </a:r>
          </a:p>
        </p:txBody>
      </p:sp>
    </p:spTree>
    <p:extLst>
      <p:ext uri="{BB962C8B-B14F-4D97-AF65-F5344CB8AC3E}">
        <p14:creationId xmlns:p14="http://schemas.microsoft.com/office/powerpoint/2010/main" val="3674194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lstStyle/>
          <a:p>
            <a:r>
              <a:rPr lang="en-US" smtClean="0"/>
              <a:t>$_POST and $_GET</a:t>
            </a:r>
            <a:endParaRPr lang="bg-BG" smtClean="0"/>
          </a:p>
        </p:txBody>
      </p:sp>
      <p:sp>
        <p:nvSpPr>
          <p:cNvPr id="1127427" name="Rectangle 3"/>
          <p:cNvSpPr>
            <a:spLocks noGrp="1" noChangeArrowheads="1"/>
          </p:cNvSpPr>
          <p:nvPr>
            <p:ph type="body" idx="1"/>
          </p:nvPr>
        </p:nvSpPr>
        <p:spPr/>
        <p:txBody>
          <a:bodyPr/>
          <a:lstStyle/>
          <a:p>
            <a:r>
              <a:rPr lang="en-US" smtClean="0"/>
              <a:t>PHP receives the data in the </a:t>
            </a:r>
            <a:r>
              <a:rPr lang="en-US" smtClean="0">
                <a:latin typeface="Courier New" pitchFamily="49" charset="0"/>
              </a:rPr>
              <a:t>$_GET</a:t>
            </a:r>
            <a:r>
              <a:rPr lang="en-US" smtClean="0"/>
              <a:t> and </a:t>
            </a:r>
            <a:r>
              <a:rPr lang="en-US" smtClean="0">
                <a:latin typeface="Courier New" pitchFamily="49" charset="0"/>
              </a:rPr>
              <a:t>$_POST</a:t>
            </a:r>
            <a:r>
              <a:rPr lang="en-US" smtClean="0"/>
              <a:t> arrays</a:t>
            </a:r>
          </a:p>
          <a:p>
            <a:pPr lvl="1"/>
            <a:r>
              <a:rPr lang="en-US" smtClean="0"/>
              <a:t>URL parameters go into the </a:t>
            </a:r>
            <a:r>
              <a:rPr lang="en-US" smtClean="0">
                <a:latin typeface="Courier New" pitchFamily="49" charset="0"/>
              </a:rPr>
              <a:t>$_GET</a:t>
            </a:r>
            <a:r>
              <a:rPr lang="en-US" smtClean="0"/>
              <a:t> array</a:t>
            </a:r>
          </a:p>
          <a:p>
            <a:pPr lvl="1"/>
            <a:r>
              <a:rPr lang="en-US" smtClean="0"/>
              <a:t>Data from forms with </a:t>
            </a:r>
            <a:r>
              <a:rPr lang="en-US" smtClean="0">
                <a:latin typeface="Courier New" pitchFamily="49" charset="0"/>
              </a:rPr>
              <a:t>method="post"</a:t>
            </a:r>
            <a:r>
              <a:rPr lang="en-US" smtClean="0"/>
              <a:t> do into the </a:t>
            </a:r>
            <a:r>
              <a:rPr lang="en-US" smtClean="0">
                <a:latin typeface="Courier New" pitchFamily="49" charset="0"/>
              </a:rPr>
              <a:t>$_POST</a:t>
            </a:r>
            <a:r>
              <a:rPr lang="en-US" smtClean="0"/>
              <a:t> array</a:t>
            </a:r>
          </a:p>
          <a:p>
            <a:pPr lvl="2"/>
            <a:r>
              <a:rPr lang="en-US" smtClean="0"/>
              <a:t>The request method is post</a:t>
            </a:r>
          </a:p>
          <a:p>
            <a:pPr lvl="2"/>
            <a:r>
              <a:rPr lang="en-US" smtClean="0"/>
              <a:t>We can check what is the current request method in the </a:t>
            </a:r>
            <a:r>
              <a:rPr lang="en-US" smtClean="0">
                <a:latin typeface="Courier New" pitchFamily="49" charset="0"/>
              </a:rPr>
              <a:t>$_SERVER</a:t>
            </a:r>
            <a:r>
              <a:rPr lang="en-US" smtClean="0"/>
              <a:t> array</a:t>
            </a:r>
          </a:p>
          <a:p>
            <a:pPr lvl="1"/>
            <a:r>
              <a:rPr lang="en-US" smtClean="0"/>
              <a:t>Both arrays are global and can be used as any other array</a:t>
            </a:r>
            <a:endParaRPr lang="bg-BG" smtClean="0"/>
          </a:p>
        </p:txBody>
      </p:sp>
    </p:spTree>
    <p:extLst>
      <p:ext uri="{BB962C8B-B14F-4D97-AF65-F5344CB8AC3E}">
        <p14:creationId xmlns:p14="http://schemas.microsoft.com/office/powerpoint/2010/main" val="1800782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p:txBody>
          <a:bodyPr/>
          <a:lstStyle/>
          <a:p>
            <a:r>
              <a:rPr lang="en-US" smtClean="0"/>
              <a:t>$_POST</a:t>
            </a:r>
            <a:endParaRPr lang="bg-BG" smtClean="0"/>
          </a:p>
        </p:txBody>
      </p:sp>
      <p:sp>
        <p:nvSpPr>
          <p:cNvPr id="1131523" name="Rectangle 3"/>
          <p:cNvSpPr>
            <a:spLocks noGrp="1" noChangeArrowheads="1"/>
          </p:cNvSpPr>
          <p:nvPr>
            <p:ph type="body" idx="1"/>
          </p:nvPr>
        </p:nvSpPr>
        <p:spPr>
          <a:xfrm>
            <a:off x="179388" y="1268413"/>
            <a:ext cx="8856662" cy="5329237"/>
          </a:xfrm>
        </p:spPr>
        <p:txBody>
          <a:bodyPr/>
          <a:lstStyle/>
          <a:p>
            <a:pPr>
              <a:lnSpc>
                <a:spcPct val="85000"/>
              </a:lnSpc>
            </a:pPr>
            <a:r>
              <a:rPr lang="en-US" sz="2800" dirty="0" smtClean="0"/>
              <a:t>$_POST is associative array</a:t>
            </a:r>
          </a:p>
          <a:p>
            <a:pPr lvl="1">
              <a:lnSpc>
                <a:spcPct val="85000"/>
              </a:lnSpc>
            </a:pPr>
            <a:r>
              <a:rPr lang="en-US" sz="2600" dirty="0" smtClean="0"/>
              <a:t>The name attribute of form input becomes key in the array</a:t>
            </a:r>
          </a:p>
          <a:p>
            <a:pPr lvl="1">
              <a:lnSpc>
                <a:spcPct val="85000"/>
              </a:lnSpc>
            </a:pPr>
            <a:r>
              <a:rPr lang="en-US" sz="2600" dirty="0" smtClean="0"/>
              <a:t>If in the example form the user fills "John" and "</a:t>
            </a:r>
            <a:r>
              <a:rPr lang="en-US" sz="2600" dirty="0" err="1" smtClean="0"/>
              <a:t>mypass</a:t>
            </a:r>
            <a:r>
              <a:rPr lang="en-US" sz="2600" dirty="0" smtClean="0"/>
              <a:t>":</a:t>
            </a:r>
          </a:p>
          <a:p>
            <a:pPr lvl="1">
              <a:lnSpc>
                <a:spcPct val="85000"/>
              </a:lnSpc>
            </a:pPr>
            <a:endParaRPr lang="en-US" sz="2600" dirty="0" smtClean="0"/>
          </a:p>
          <a:p>
            <a:pPr lvl="1">
              <a:lnSpc>
                <a:spcPct val="85000"/>
              </a:lnSpc>
            </a:pPr>
            <a:endParaRPr lang="en-US" sz="2600" dirty="0" smtClean="0"/>
          </a:p>
          <a:p>
            <a:pPr lvl="1">
              <a:lnSpc>
                <a:spcPct val="85000"/>
              </a:lnSpc>
            </a:pPr>
            <a:endParaRPr lang="en-US" sz="2600" dirty="0" smtClean="0"/>
          </a:p>
          <a:p>
            <a:pPr lvl="1">
              <a:lnSpc>
                <a:spcPct val="85000"/>
              </a:lnSpc>
            </a:pPr>
            <a:r>
              <a:rPr lang="en-US" sz="2600" dirty="0" err="1" smtClean="0"/>
              <a:t>test.php</a:t>
            </a:r>
            <a:r>
              <a:rPr lang="en-US" sz="2600" dirty="0" smtClean="0"/>
              <a:t> will start with built-in array </a:t>
            </a:r>
            <a:r>
              <a:rPr lang="en-US" sz="2600" dirty="0" smtClean="0">
                <a:latin typeface="Courier New" pitchFamily="49" charset="0"/>
              </a:rPr>
              <a:t>$_POST":</a:t>
            </a:r>
          </a:p>
          <a:p>
            <a:pPr lvl="2">
              <a:lnSpc>
                <a:spcPct val="85000"/>
              </a:lnSpc>
            </a:pPr>
            <a:r>
              <a:rPr lang="en-US" sz="2400" dirty="0" smtClean="0">
                <a:latin typeface="Courier New" pitchFamily="49" charset="0"/>
              </a:rPr>
              <a:t>$_POST[‘</a:t>
            </a:r>
            <a:r>
              <a:rPr lang="en-US" sz="2400" dirty="0" err="1" smtClean="0">
                <a:latin typeface="Courier New" pitchFamily="49" charset="0"/>
              </a:rPr>
              <a:t>mname</a:t>
            </a:r>
            <a:r>
              <a:rPr lang="en-US" sz="2400" dirty="0" smtClean="0">
                <a:latin typeface="Courier New" pitchFamily="49" charset="0"/>
              </a:rPr>
              <a:t>']</a:t>
            </a:r>
            <a:r>
              <a:rPr lang="en-US" sz="2400" dirty="0" smtClean="0"/>
              <a:t> will be "John"</a:t>
            </a:r>
          </a:p>
          <a:p>
            <a:pPr lvl="2">
              <a:lnSpc>
                <a:spcPct val="85000"/>
              </a:lnSpc>
            </a:pPr>
            <a:r>
              <a:rPr lang="en-US" sz="2400" dirty="0" smtClean="0">
                <a:latin typeface="Courier New" pitchFamily="49" charset="0"/>
              </a:rPr>
              <a:t>$_POST['pass"]</a:t>
            </a:r>
            <a:r>
              <a:rPr lang="en-US" sz="2400" dirty="0" smtClean="0"/>
              <a:t> will be "</a:t>
            </a:r>
            <a:r>
              <a:rPr lang="en-US" sz="2400" dirty="0" err="1" smtClean="0"/>
              <a:t>mypass</a:t>
            </a:r>
            <a:r>
              <a:rPr lang="en-US" sz="2400" dirty="0" smtClean="0"/>
              <a:t>"</a:t>
            </a:r>
          </a:p>
          <a:p>
            <a:pPr lvl="1">
              <a:lnSpc>
                <a:spcPct val="85000"/>
              </a:lnSpc>
            </a:pPr>
            <a:endParaRPr lang="bg-BG" sz="2600" dirty="0" smtClean="0"/>
          </a:p>
        </p:txBody>
      </p:sp>
      <p:sp>
        <p:nvSpPr>
          <p:cNvPr id="1131525" name="Rectangle 5"/>
          <p:cNvSpPr>
            <a:spLocks noChangeArrowheads="1"/>
          </p:cNvSpPr>
          <p:nvPr/>
        </p:nvSpPr>
        <p:spPr bwMode="auto">
          <a:xfrm>
            <a:off x="862013" y="3124200"/>
            <a:ext cx="7886700" cy="12461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&lt;form method="post" action="</a:t>
            </a:r>
            <a:r>
              <a:rPr lang="en-US" sz="1800" dirty="0" err="1">
                <a:solidFill>
                  <a:schemeClr val="tx1"/>
                </a:solidFill>
                <a:effectLst>
                  <a:outerShdw blurRad="38100" dist="38100" dir="2700000" algn="tl">
                    <a:srgbClr val="FFFFFF"/>
                  </a:outerShdw>
                </a:effectLst>
                <a:latin typeface="Courier New" pitchFamily="49" charset="0"/>
              </a:rPr>
              <a:t>test.php</a:t>
            </a:r>
            <a:r>
              <a:rPr lang="en-US" sz="1800" dirty="0">
                <a:solidFill>
                  <a:schemeClr val="tx1"/>
                </a:solidFill>
                <a:effectLst>
                  <a:outerShdw blurRad="38100" dist="38100" dir="2700000" algn="tl">
                    <a:srgbClr val="FFFFFF"/>
                  </a:outerShdw>
                </a:effectLst>
                <a:latin typeface="Courier New" pitchFamily="49" charset="0"/>
              </a:rPr>
              <a:t>"&gt;</a:t>
            </a:r>
          </a:p>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	&lt;input type="text" name</a:t>
            </a:r>
            <a:r>
              <a:rPr lang="en-US" sz="1800" dirty="0" smtClean="0">
                <a:solidFill>
                  <a:schemeClr val="tx1"/>
                </a:solidFill>
                <a:effectLst>
                  <a:outerShdw blurRad="38100" dist="38100" dir="2700000" algn="tl">
                    <a:srgbClr val="FFFFFF"/>
                  </a:outerShdw>
                </a:effectLst>
                <a:latin typeface="Courier New" pitchFamily="49" charset="0"/>
              </a:rPr>
              <a:t>=“</a:t>
            </a:r>
            <a:r>
              <a:rPr lang="en-US" sz="1800" dirty="0" err="1" smtClean="0">
                <a:solidFill>
                  <a:srgbClr val="F4FCD8"/>
                </a:solidFill>
                <a:effectLst>
                  <a:outerShdw blurRad="38100" dist="38100" dir="2700000" algn="tl">
                    <a:srgbClr val="FFFFFF"/>
                  </a:outerShdw>
                </a:effectLst>
                <a:latin typeface="Courier New" pitchFamily="49" charset="0"/>
              </a:rPr>
              <a:t>m</a:t>
            </a:r>
            <a:r>
              <a:rPr lang="en-US" sz="1800" dirty="0" err="1" smtClean="0">
                <a:solidFill>
                  <a:srgbClr val="F4FCD8"/>
                </a:solidFill>
                <a:effectLst>
                  <a:outerShdw blurRad="38100" dist="38100" dir="2700000" algn="tl">
                    <a:srgbClr val="000000"/>
                  </a:outerShdw>
                </a:effectLst>
                <a:latin typeface="Courier New" pitchFamily="49" charset="0"/>
              </a:rPr>
              <a:t>name</a:t>
            </a:r>
            <a:r>
              <a:rPr lang="en-US" sz="1800" dirty="0">
                <a:solidFill>
                  <a:srgbClr val="F4FCD8"/>
                </a:solidFill>
                <a:effectLst>
                  <a:outerShdw blurRad="38100" dist="38100" dir="2700000" algn="tl">
                    <a:srgbClr val="FFFFFF"/>
                  </a:outerShdw>
                </a:effectLst>
                <a:latin typeface="Courier New" pitchFamily="49" charset="0"/>
              </a:rPr>
              <a:t>" </a:t>
            </a:r>
            <a:r>
              <a:rPr lang="en-US" sz="1800" dirty="0">
                <a:solidFill>
                  <a:schemeClr val="tx1"/>
                </a:solidFill>
                <a:effectLst>
                  <a:outerShdw blurRad="38100" dist="38100" dir="2700000" algn="tl">
                    <a:srgbClr val="FFFFFF"/>
                  </a:outerShdw>
                </a:effectLst>
                <a:latin typeface="Courier New" pitchFamily="49" charset="0"/>
              </a:rPr>
              <a:t>/&gt;</a:t>
            </a:r>
          </a:p>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	&lt;input type="password" name="</a:t>
            </a:r>
            <a:r>
              <a:rPr lang="en-US" sz="1800" dirty="0">
                <a:solidFill>
                  <a:srgbClr val="F4FCD8"/>
                </a:solidFill>
                <a:effectLst>
                  <a:outerShdw blurRad="38100" dist="38100" dir="2700000" algn="tl">
                    <a:srgbClr val="FFFFFF"/>
                  </a:outerShdw>
                </a:effectLst>
                <a:latin typeface="Courier New" pitchFamily="49" charset="0"/>
              </a:rPr>
              <a:t>pass" /&gt;</a:t>
            </a:r>
          </a:p>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&lt;/form&gt;</a:t>
            </a:r>
          </a:p>
        </p:txBody>
      </p:sp>
    </p:spTree>
    <p:extLst>
      <p:ext uri="{BB962C8B-B14F-4D97-AF65-F5344CB8AC3E}">
        <p14:creationId xmlns:p14="http://schemas.microsoft.com/office/powerpoint/2010/main" val="3084476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POST</a:t>
            </a:r>
            <a:endParaRPr lang="bg-BG" smtClean="0"/>
          </a:p>
        </p:txBody>
      </p:sp>
      <p:sp>
        <p:nvSpPr>
          <p:cNvPr id="75779"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74829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dirty="0" smtClean="0"/>
              <a:t>What is CGI?</a:t>
            </a:r>
            <a:endParaRPr lang="bg-BG" dirty="0" smtClean="0"/>
          </a:p>
        </p:txBody>
      </p:sp>
      <p:sp>
        <p:nvSpPr>
          <p:cNvPr id="1056771" name="Rectangle 3"/>
          <p:cNvSpPr>
            <a:spLocks noGrp="1" noChangeArrowheads="1"/>
          </p:cNvSpPr>
          <p:nvPr>
            <p:ph type="body" idx="1"/>
          </p:nvPr>
        </p:nvSpPr>
        <p:spPr/>
        <p:txBody>
          <a:bodyPr/>
          <a:lstStyle/>
          <a:p>
            <a:r>
              <a:rPr lang="en-US" sz="2800" smtClean="0"/>
              <a:t>"Common Gateway Interface"</a:t>
            </a:r>
          </a:p>
          <a:p>
            <a:pPr lvl="1"/>
            <a:r>
              <a:rPr lang="en-US" sz="2600" smtClean="0"/>
              <a:t>Unified specification for interaction between web server and a CGI program</a:t>
            </a:r>
          </a:p>
          <a:p>
            <a:pPr lvl="1"/>
            <a:r>
              <a:rPr lang="en-US" sz="2600" smtClean="0"/>
              <a:t>The CGI program accepts data from the web server and usually returns generated HTML content</a:t>
            </a:r>
          </a:p>
          <a:p>
            <a:pPr lvl="1"/>
            <a:r>
              <a:rPr lang="en-US" sz="2600" smtClean="0"/>
              <a:t>CGI programs are used to generate also XML files, images, video streams and any other content, understandable by the browser</a:t>
            </a:r>
          </a:p>
          <a:p>
            <a:pPr lvl="1"/>
            <a:r>
              <a:rPr lang="en-US" sz="2600" smtClean="0"/>
              <a:t>The very code of the CGI program is not visible for the client, only it's output</a:t>
            </a:r>
            <a:endParaRPr lang="bg-BG" sz="2600" smtClean="0"/>
          </a:p>
        </p:txBody>
      </p:sp>
    </p:spTree>
    <p:extLst>
      <p:ext uri="{BB962C8B-B14F-4D97-AF65-F5344CB8AC3E}">
        <p14:creationId xmlns:p14="http://schemas.microsoft.com/office/powerpoint/2010/main" val="1761147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p:txBody>
          <a:bodyPr/>
          <a:lstStyle/>
          <a:p>
            <a:r>
              <a:rPr lang="en-US" smtClean="0"/>
              <a:t>$_GET</a:t>
            </a:r>
            <a:endParaRPr lang="bg-BG" smtClean="0"/>
          </a:p>
        </p:txBody>
      </p:sp>
      <p:sp>
        <p:nvSpPr>
          <p:cNvPr id="1132547" name="Rectangle 3"/>
          <p:cNvSpPr>
            <a:spLocks noGrp="1" noChangeArrowheads="1"/>
          </p:cNvSpPr>
          <p:nvPr>
            <p:ph type="body" idx="1"/>
          </p:nvPr>
        </p:nvSpPr>
        <p:spPr/>
        <p:txBody>
          <a:bodyPr/>
          <a:lstStyle/>
          <a:p>
            <a:r>
              <a:rPr lang="en-US" smtClean="0"/>
              <a:t>$_GET is also associative array</a:t>
            </a:r>
          </a:p>
          <a:p>
            <a:pPr lvl="1"/>
            <a:r>
              <a:rPr lang="en-US" smtClean="0"/>
              <a:t>If we open the URL:</a:t>
            </a:r>
          </a:p>
          <a:p>
            <a:endParaRPr lang="en-US" smtClean="0"/>
          </a:p>
          <a:p>
            <a:pPr lvl="1"/>
            <a:r>
              <a:rPr lang="en-US" smtClean="0"/>
              <a:t>The test2.php script will start with built-in array </a:t>
            </a:r>
            <a:r>
              <a:rPr lang="en-US" smtClean="0">
                <a:latin typeface="Courier New" pitchFamily="49" charset="0"/>
              </a:rPr>
              <a:t>$_GET</a:t>
            </a:r>
            <a:endParaRPr lang="en-US" smtClean="0"/>
          </a:p>
          <a:p>
            <a:pPr lvl="2"/>
            <a:r>
              <a:rPr lang="en-US" smtClean="0"/>
              <a:t> </a:t>
            </a:r>
            <a:r>
              <a:rPr lang="en-US" smtClean="0">
                <a:latin typeface="Courier New" pitchFamily="49" charset="0"/>
              </a:rPr>
              <a:t>$_GET['page']</a:t>
            </a:r>
            <a:r>
              <a:rPr lang="en-US" smtClean="0"/>
              <a:t> will be 1</a:t>
            </a:r>
          </a:p>
          <a:p>
            <a:pPr lvl="2"/>
            <a:r>
              <a:rPr lang="en-US" smtClean="0"/>
              <a:t> </a:t>
            </a:r>
            <a:r>
              <a:rPr lang="en-US" smtClean="0">
                <a:latin typeface="Courier New" pitchFamily="49" charset="0"/>
              </a:rPr>
              <a:t>$_GET['user']</a:t>
            </a:r>
            <a:r>
              <a:rPr lang="en-US" smtClean="0"/>
              <a:t> will be "john"</a:t>
            </a:r>
          </a:p>
          <a:p>
            <a:endParaRPr lang="bg-BG" smtClean="0"/>
          </a:p>
        </p:txBody>
      </p:sp>
      <p:sp>
        <p:nvSpPr>
          <p:cNvPr id="1132548" name="Rectangle 4"/>
          <p:cNvSpPr>
            <a:spLocks noChangeArrowheads="1"/>
          </p:cNvSpPr>
          <p:nvPr/>
        </p:nvSpPr>
        <p:spPr bwMode="auto">
          <a:xfrm>
            <a:off x="611188" y="2362200"/>
            <a:ext cx="7886700" cy="49936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http://</a:t>
            </a:r>
            <a:r>
              <a:rPr lang="en-US" sz="2000" dirty="0">
                <a:solidFill>
                  <a:srgbClr val="F4FCD8"/>
                </a:solidFill>
                <a:effectLst>
                  <a:outerShdw blurRad="38100" dist="38100" dir="2700000" algn="tl">
                    <a:srgbClr val="FFFFFF"/>
                  </a:outerShdw>
                </a:effectLst>
                <a:latin typeface="Courier New" pitchFamily="49" charset="0"/>
              </a:rPr>
              <a:t>phpcourse.com/test.php?</a:t>
            </a:r>
            <a:r>
              <a:rPr lang="en-US" sz="2000" dirty="0">
                <a:solidFill>
                  <a:srgbClr val="F4FCD8"/>
                </a:solidFill>
                <a:effectLst>
                  <a:outerShdw blurRad="38100" dist="38100" dir="2700000" algn="tl">
                    <a:srgbClr val="000000"/>
                  </a:outerShdw>
                </a:effectLst>
                <a:latin typeface="Courier New" pitchFamily="49" charset="0"/>
              </a:rPr>
              <a:t>page=1&amp;user=john</a:t>
            </a:r>
          </a:p>
        </p:txBody>
      </p:sp>
    </p:spTree>
    <p:extLst>
      <p:ext uri="{BB962C8B-B14F-4D97-AF65-F5344CB8AC3E}">
        <p14:creationId xmlns:p14="http://schemas.microsoft.com/office/powerpoint/2010/main" val="213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GET</a:t>
            </a:r>
            <a:endParaRPr lang="bg-BG" smtClean="0"/>
          </a:p>
        </p:txBody>
      </p:sp>
      <p:sp>
        <p:nvSpPr>
          <p:cNvPr id="77827"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223682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GET Array</a:t>
            </a:r>
            <a:endParaRPr lang="bg-BG" smtClean="0"/>
          </a:p>
        </p:txBody>
      </p:sp>
      <p:sp>
        <p:nvSpPr>
          <p:cNvPr id="79875"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val="202719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smtClean="0"/>
              <a:t>$_POST Versus $_GET</a:t>
            </a:r>
            <a:endParaRPr lang="bg-BG" smtClean="0"/>
          </a:p>
        </p:txBody>
      </p:sp>
      <p:sp>
        <p:nvSpPr>
          <p:cNvPr id="1128451" name="Rectangle 3"/>
          <p:cNvSpPr>
            <a:spLocks noGrp="1" noChangeArrowheads="1"/>
          </p:cNvSpPr>
          <p:nvPr>
            <p:ph type="body" idx="1"/>
          </p:nvPr>
        </p:nvSpPr>
        <p:spPr/>
        <p:txBody>
          <a:bodyPr/>
          <a:lstStyle/>
          <a:p>
            <a:pPr>
              <a:lnSpc>
                <a:spcPts val="3600"/>
              </a:lnSpc>
            </a:pPr>
            <a:r>
              <a:rPr lang="en-US" sz="2800" dirty="0" smtClean="0"/>
              <a:t>The get requests passes the parameters trough the URL</a:t>
            </a:r>
          </a:p>
          <a:p>
            <a:pPr lvl="1">
              <a:lnSpc>
                <a:spcPts val="3600"/>
              </a:lnSpc>
            </a:pPr>
            <a:r>
              <a:rPr lang="en-US" sz="2600" dirty="0" smtClean="0"/>
              <a:t>Allows user to send link or bookmark the page as it is</a:t>
            </a:r>
          </a:p>
          <a:p>
            <a:pPr lvl="1">
              <a:lnSpc>
                <a:spcPts val="3600"/>
              </a:lnSpc>
            </a:pPr>
            <a:r>
              <a:rPr lang="en-US" sz="2600" dirty="0" smtClean="0"/>
              <a:t>URL is limited to 255 symbols</a:t>
            </a:r>
          </a:p>
          <a:p>
            <a:pPr>
              <a:lnSpc>
                <a:spcPts val="3600"/>
              </a:lnSpc>
            </a:pPr>
            <a:r>
              <a:rPr lang="en-US" sz="2800" dirty="0" smtClean="0"/>
              <a:t>The post request passes the parameters trough the request body</a:t>
            </a:r>
          </a:p>
          <a:p>
            <a:pPr lvl="1">
              <a:lnSpc>
                <a:spcPts val="3600"/>
              </a:lnSpc>
            </a:pPr>
            <a:r>
              <a:rPr lang="en-US" sz="2600" dirty="0" smtClean="0"/>
              <a:t>User cannot open the page without first filling the post data in the form</a:t>
            </a:r>
          </a:p>
          <a:p>
            <a:pPr lvl="1">
              <a:lnSpc>
                <a:spcPts val="3600"/>
              </a:lnSpc>
            </a:pPr>
            <a:r>
              <a:rPr lang="en-US" sz="2600" dirty="0" smtClean="0"/>
              <a:t>Allows sending files</a:t>
            </a:r>
          </a:p>
          <a:p>
            <a:pPr lvl="1">
              <a:lnSpc>
                <a:spcPts val="3600"/>
              </a:lnSpc>
            </a:pPr>
            <a:r>
              <a:rPr lang="en-US" sz="2600" dirty="0" smtClean="0"/>
              <a:t>Unlimited size of data</a:t>
            </a:r>
            <a:endParaRPr lang="bg-BG" sz="2600" dirty="0" smtClean="0"/>
          </a:p>
        </p:txBody>
      </p:sp>
    </p:spTree>
    <p:extLst>
      <p:ext uri="{BB962C8B-B14F-4D97-AF65-F5344CB8AC3E}">
        <p14:creationId xmlns:p14="http://schemas.microsoft.com/office/powerpoint/2010/main" val="1913645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sz="3600" smtClean="0"/>
              <a:t>Determine The Request Type</a:t>
            </a:r>
            <a:endParaRPr lang="bg-BG" sz="3600" smtClean="0"/>
          </a:p>
        </p:txBody>
      </p:sp>
      <p:sp>
        <p:nvSpPr>
          <p:cNvPr id="1134595" name="Rectangle 3"/>
          <p:cNvSpPr>
            <a:spLocks noGrp="1" noChangeArrowheads="1"/>
          </p:cNvSpPr>
          <p:nvPr>
            <p:ph type="body" idx="1"/>
          </p:nvPr>
        </p:nvSpPr>
        <p:spPr/>
        <p:txBody>
          <a:bodyPr/>
          <a:lstStyle/>
          <a:p>
            <a:r>
              <a:rPr lang="en-US" smtClean="0">
                <a:latin typeface="Courier New" pitchFamily="49" charset="0"/>
              </a:rPr>
              <a:t>$_SERVER['REQUEST_METHOD']</a:t>
            </a:r>
            <a:r>
              <a:rPr lang="en-US" smtClean="0"/>
              <a:t> holds the name of the request type</a:t>
            </a:r>
          </a:p>
          <a:p>
            <a:pPr lvl="1"/>
            <a:r>
              <a:rPr lang="en-US" smtClean="0"/>
              <a:t>Can be one of 'GET', 'POST', 'HEAD', 'PUT'</a:t>
            </a:r>
          </a:p>
          <a:p>
            <a:pPr lvl="1"/>
            <a:r>
              <a:rPr lang="en-US" smtClean="0"/>
              <a:t>Can be used to detect if user has submitted data or just opens the page from URL</a:t>
            </a:r>
          </a:p>
          <a:p>
            <a:pPr lvl="1"/>
            <a:r>
              <a:rPr lang="en-US" smtClean="0"/>
              <a:t>Case sensitive!</a:t>
            </a:r>
            <a:endParaRPr lang="bg-BG" smtClean="0"/>
          </a:p>
        </p:txBody>
      </p:sp>
    </p:spTree>
    <p:extLst>
      <p:ext uri="{BB962C8B-B14F-4D97-AF65-F5344CB8AC3E}">
        <p14:creationId xmlns:p14="http://schemas.microsoft.com/office/powerpoint/2010/main" val="178255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a:t>
            </a:r>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1153939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p:txBody>
          <a:bodyPr/>
          <a:lstStyle/>
          <a:p>
            <a:r>
              <a:rPr lang="en-US" smtClean="0"/>
              <a:t>What is web server?</a:t>
            </a:r>
            <a:endParaRPr lang="bg-BG" smtClean="0"/>
          </a:p>
        </p:txBody>
      </p:sp>
      <p:sp>
        <p:nvSpPr>
          <p:cNvPr id="1057795" name="Rectangle 3"/>
          <p:cNvSpPr>
            <a:spLocks noGrp="1" noChangeArrowheads="1"/>
          </p:cNvSpPr>
          <p:nvPr>
            <p:ph type="body" idx="1"/>
          </p:nvPr>
        </p:nvSpPr>
        <p:spPr/>
        <p:txBody>
          <a:bodyPr/>
          <a:lstStyle/>
          <a:p>
            <a:pPr>
              <a:lnSpc>
                <a:spcPct val="85000"/>
              </a:lnSpc>
            </a:pPr>
            <a:r>
              <a:rPr lang="en-US" sz="2800" dirty="0" smtClean="0"/>
              <a:t>Computer program that is responsible for handling HTTP requests and returning responses</a:t>
            </a:r>
          </a:p>
          <a:p>
            <a:pPr lvl="1">
              <a:lnSpc>
                <a:spcPct val="85000"/>
              </a:lnSpc>
            </a:pPr>
            <a:r>
              <a:rPr lang="en-US" sz="2600" dirty="0" smtClean="0"/>
              <a:t>Receives HTTP request</a:t>
            </a:r>
          </a:p>
          <a:p>
            <a:pPr lvl="1">
              <a:lnSpc>
                <a:spcPct val="85000"/>
              </a:lnSpc>
            </a:pPr>
            <a:r>
              <a:rPr lang="en-US" sz="2600" dirty="0" smtClean="0"/>
              <a:t>Finds the requested resource or executes CGI program</a:t>
            </a:r>
          </a:p>
          <a:p>
            <a:pPr lvl="1">
              <a:lnSpc>
                <a:spcPct val="85000"/>
              </a:lnSpc>
            </a:pPr>
            <a:r>
              <a:rPr lang="en-US" sz="2600" dirty="0" smtClean="0"/>
              <a:t>Returns the resource or program output to the browser</a:t>
            </a:r>
          </a:p>
          <a:p>
            <a:pPr lvl="1">
              <a:lnSpc>
                <a:spcPct val="85000"/>
              </a:lnSpc>
            </a:pPr>
            <a:r>
              <a:rPr lang="en-US" sz="2600" dirty="0" smtClean="0"/>
              <a:t>Most common web servers are Apache, IIS, </a:t>
            </a:r>
            <a:r>
              <a:rPr lang="en-US" sz="2600" dirty="0" err="1" smtClean="0"/>
              <a:t>NodeJS</a:t>
            </a:r>
            <a:r>
              <a:rPr lang="en-US" sz="2600" dirty="0" smtClean="0"/>
              <a:t>, </a:t>
            </a:r>
            <a:r>
              <a:rPr lang="en-US" sz="2600" dirty="0" err="1" smtClean="0"/>
              <a:t>nginx</a:t>
            </a:r>
            <a:r>
              <a:rPr lang="en-US" sz="2600" dirty="0" smtClean="0"/>
              <a:t>, </a:t>
            </a:r>
            <a:r>
              <a:rPr lang="en-US" sz="2600" dirty="0" err="1" smtClean="0"/>
              <a:t>ligHttpd</a:t>
            </a:r>
            <a:r>
              <a:rPr lang="en-US" sz="2600" dirty="0" smtClean="0"/>
              <a:t> and others</a:t>
            </a:r>
          </a:p>
          <a:p>
            <a:pPr>
              <a:lnSpc>
                <a:spcPct val="85000"/>
              </a:lnSpc>
            </a:pPr>
            <a:r>
              <a:rPr lang="en-US" sz="2800" dirty="0" smtClean="0"/>
              <a:t>"LAMP" – Linux, Apache, MySQL, PHP/Perl – the most common software on a web server</a:t>
            </a:r>
            <a:endParaRPr lang="bg-BG" sz="2800" dirty="0" smtClean="0"/>
          </a:p>
        </p:txBody>
      </p:sp>
    </p:spTree>
    <p:extLst>
      <p:ext uri="{BB962C8B-B14F-4D97-AF65-F5344CB8AC3E}">
        <p14:creationId xmlns:p14="http://schemas.microsoft.com/office/powerpoint/2010/main" val="368994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0000"/>
              </a:lnSpc>
            </a:pPr>
            <a:r>
              <a:rPr lang="en-US" smtClean="0"/>
              <a:t>Web applications</a:t>
            </a:r>
            <a:endParaRPr lang="bg-BG" smtClean="0"/>
          </a:p>
        </p:txBody>
      </p:sp>
    </p:spTree>
    <p:extLst>
      <p:ext uri="{BB962C8B-B14F-4D97-AF65-F5344CB8AC3E}">
        <p14:creationId xmlns:p14="http://schemas.microsoft.com/office/powerpoint/2010/main" val="127760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lstStyle/>
          <a:p>
            <a:r>
              <a:rPr lang="en-US" smtClean="0"/>
              <a:t>Web applications</a:t>
            </a:r>
            <a:endParaRPr lang="bg-BG" smtClean="0"/>
          </a:p>
        </p:txBody>
      </p:sp>
      <p:sp>
        <p:nvSpPr>
          <p:cNvPr id="1058819" name="Rectangle 3"/>
          <p:cNvSpPr>
            <a:spLocks noGrp="1" noChangeArrowheads="1"/>
          </p:cNvSpPr>
          <p:nvPr>
            <p:ph type="body" idx="1"/>
          </p:nvPr>
        </p:nvSpPr>
        <p:spPr/>
        <p:txBody>
          <a:bodyPr/>
          <a:lstStyle/>
          <a:p>
            <a:r>
              <a:rPr lang="en-US" dirty="0" smtClean="0"/>
              <a:t>Application that can be accessed over the web</a:t>
            </a:r>
          </a:p>
          <a:p>
            <a:pPr lvl="1"/>
            <a:r>
              <a:rPr lang="en-US" dirty="0" smtClean="0"/>
              <a:t>Relies on web servers</a:t>
            </a:r>
          </a:p>
          <a:p>
            <a:pPr lvl="1"/>
            <a:r>
              <a:rPr lang="en-US" dirty="0" smtClean="0"/>
              <a:t>Usually written in server-side scripting languages like PHP, Perl, Java, ASP</a:t>
            </a:r>
          </a:p>
          <a:p>
            <a:pPr lvl="1"/>
            <a:r>
              <a:rPr lang="en-US" dirty="0" smtClean="0"/>
              <a:t>Has dynamically generated content</a:t>
            </a:r>
          </a:p>
          <a:p>
            <a:pPr lvl="1"/>
            <a:r>
              <a:rPr lang="en-US" dirty="0" smtClean="0"/>
              <a:t>Commonly structured as three-tier application - web server, CGI Program (s) and database</a:t>
            </a:r>
          </a:p>
          <a:p>
            <a:pPr lvl="1"/>
            <a:r>
              <a:rPr lang="en-US" dirty="0" smtClean="0"/>
              <a:t>Not just web pages</a:t>
            </a:r>
            <a:endParaRPr lang="bg-BG" dirty="0" smtClean="0"/>
          </a:p>
        </p:txBody>
      </p:sp>
    </p:spTree>
    <p:extLst>
      <p:ext uri="{BB962C8B-B14F-4D97-AF65-F5344CB8AC3E}">
        <p14:creationId xmlns:p14="http://schemas.microsoft.com/office/powerpoint/2010/main" val="276263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1459</TotalTime>
  <Words>2677</Words>
  <Application>Microsoft Office PowerPoint</Application>
  <PresentationFormat>On-screen Show (4:3)</PresentationFormat>
  <Paragraphs>442</Paragraphs>
  <Slides>65</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Calibri</vt:lpstr>
      <vt:lpstr>Cambria</vt:lpstr>
      <vt:lpstr>Consolas</vt:lpstr>
      <vt:lpstr>Corbel</vt:lpstr>
      <vt:lpstr>Courier New</vt:lpstr>
      <vt:lpstr>Times New Roman</vt:lpstr>
      <vt:lpstr>Wingdings</vt:lpstr>
      <vt:lpstr>Wingdings 2</vt:lpstr>
      <vt:lpstr>Telerik Academy</vt:lpstr>
      <vt:lpstr>Web Technologies</vt:lpstr>
      <vt:lpstr>PHP Basics</vt:lpstr>
      <vt:lpstr>Contents</vt:lpstr>
      <vt:lpstr>What are PHP, CGI and Web Server?</vt:lpstr>
      <vt:lpstr>What is PHP?</vt:lpstr>
      <vt:lpstr>What is CGI?</vt:lpstr>
      <vt:lpstr>What is web server?</vt:lpstr>
      <vt:lpstr>Web applications</vt:lpstr>
      <vt:lpstr>Web applications</vt:lpstr>
      <vt:lpstr>Web applications - Examples</vt:lpstr>
      <vt:lpstr>Web application lifecycle</vt:lpstr>
      <vt:lpstr>Hello PHP</vt:lpstr>
      <vt:lpstr>Hello PHP – Where to place it ?</vt:lpstr>
      <vt:lpstr>Hello PHP</vt:lpstr>
      <vt:lpstr>Syntax</vt:lpstr>
      <vt:lpstr>PHP Syntax</vt:lpstr>
      <vt:lpstr>PHP Syntax</vt:lpstr>
      <vt:lpstr>PHP Syntax</vt:lpstr>
      <vt:lpstr>PHP Syntax</vt:lpstr>
      <vt:lpstr>Shorttags</vt:lpstr>
      <vt:lpstr>Variables</vt:lpstr>
      <vt:lpstr>PHP Variables</vt:lpstr>
      <vt:lpstr>PHP Variable Types</vt:lpstr>
      <vt:lpstr>PHP Strings</vt:lpstr>
      <vt:lpstr>PHP Arrays</vt:lpstr>
      <vt:lpstr>PHP Arrays</vt:lpstr>
      <vt:lpstr>PHP Arrays </vt:lpstr>
      <vt:lpstr>PHP NULL Value</vt:lpstr>
      <vt:lpstr>Variables</vt:lpstr>
      <vt:lpstr>PHP Types</vt:lpstr>
      <vt:lpstr>PHP Basic Expressions</vt:lpstr>
      <vt:lpstr>PHP Basic Expressions 2</vt:lpstr>
      <vt:lpstr>PHP Constants</vt:lpstr>
      <vt:lpstr>PHP Constants</vt:lpstr>
      <vt:lpstr>Basic Functions</vt:lpstr>
      <vt:lpstr>Phpinfo</vt:lpstr>
      <vt:lpstr>Some Basic Functions</vt:lpstr>
      <vt:lpstr>Basic Functions</vt:lpstr>
      <vt:lpstr>Predefined Variables</vt:lpstr>
      <vt:lpstr>Predefined Variables</vt:lpstr>
      <vt:lpstr>Predefined Variables</vt:lpstr>
      <vt:lpstr>Predefined Variables</vt:lpstr>
      <vt:lpstr>Variable variables</vt:lpstr>
      <vt:lpstr>Predefined Variables</vt:lpstr>
      <vt:lpstr>Strings Escaping</vt:lpstr>
      <vt:lpstr>Strings escaping</vt:lpstr>
      <vt:lpstr>String escaping</vt:lpstr>
      <vt:lpstr>Variables in strings</vt:lpstr>
      <vt:lpstr>Heredoc syntax</vt:lpstr>
      <vt:lpstr>Heredoc syntax</vt:lpstr>
      <vt:lpstr>Advantages and Disadvantages</vt:lpstr>
      <vt:lpstr>Advantages and disadvantages</vt:lpstr>
      <vt:lpstr>HTML Forms</vt:lpstr>
      <vt:lpstr>HTML Forms</vt:lpstr>
      <vt:lpstr>How Does It Work</vt:lpstr>
      <vt:lpstr>GET And POST</vt:lpstr>
      <vt:lpstr>$_POST and $_GET</vt:lpstr>
      <vt:lpstr>$_POST</vt:lpstr>
      <vt:lpstr>POST</vt:lpstr>
      <vt:lpstr>$_GET</vt:lpstr>
      <vt:lpstr>GET</vt:lpstr>
      <vt:lpstr>GET Array</vt:lpstr>
      <vt:lpstr>$_POST Versus $_GET</vt:lpstr>
      <vt:lpstr>Determine The Request Type</vt:lpstr>
      <vt:lpstr>PHP Basics</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Basics</dc:title>
  <dc:subject>PHP &amp; MySQL Web Development</dc:subject>
  <dc:creator>Radoslav Georgiev</dc:creator>
  <cp:keywords>telerik software academy, free courses for developers, PHP, SQL, MySQL, databases, web technologies, web development, web server, CGI, script, application, HTML, werbroot, directory, syntax, heredoc, statement, variable, type, array, string, OOP, object, expression, constant, function</cp:keywords>
  <dc:description>Basic concepts about PHP
Telerik Software Academy: http://academy.telerik.com/school-academy/meetings/details/2011/10/11/php-school-academy-meeting
The website and all video materials are in Bulgarian.
What are PHP, CGI and Web Server?; Web applications; PHP Syntax; Variables, variable types; Basic functions; Some predefined variables; Strings escaping; PHP – advantages and disadvantages;</dc:description>
  <cp:lastModifiedBy>kamran</cp:lastModifiedBy>
  <cp:revision>317</cp:revision>
  <dcterms:created xsi:type="dcterms:W3CDTF">2007-12-08T16:03:35Z</dcterms:created>
  <dcterms:modified xsi:type="dcterms:W3CDTF">2023-05-23T12:24:53Z</dcterms:modified>
  <cp:category>PHP</cp:category>
</cp:coreProperties>
</file>