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8"/>
  </p:notesMasterIdLst>
  <p:sldIdLst>
    <p:sldId id="32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26" r:id="rId18"/>
    <p:sldId id="327" r:id="rId19"/>
    <p:sldId id="328" r:id="rId20"/>
    <p:sldId id="329" r:id="rId21"/>
    <p:sldId id="271" r:id="rId22"/>
    <p:sldId id="272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4" r:id="rId56"/>
    <p:sldId id="285" r:id="rId57"/>
    <p:sldId id="286" r:id="rId58"/>
    <p:sldId id="287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17" r:id="rId78"/>
    <p:sldId id="318" r:id="rId79"/>
    <p:sldId id="319" r:id="rId80"/>
    <p:sldId id="320" r:id="rId81"/>
    <p:sldId id="321" r:id="rId82"/>
    <p:sldId id="322" r:id="rId83"/>
    <p:sldId id="288" r:id="rId84"/>
    <p:sldId id="289" r:id="rId85"/>
    <p:sldId id="290" r:id="rId86"/>
    <p:sldId id="291" r:id="rId87"/>
    <p:sldId id="292" r:id="rId88"/>
    <p:sldId id="293" r:id="rId89"/>
    <p:sldId id="294" r:id="rId90"/>
    <p:sldId id="295" r:id="rId91"/>
    <p:sldId id="353" r:id="rId92"/>
    <p:sldId id="296" r:id="rId93"/>
    <p:sldId id="297" r:id="rId94"/>
    <p:sldId id="298" r:id="rId95"/>
    <p:sldId id="323" r:id="rId96"/>
    <p:sldId id="324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99" autoAdjust="0"/>
  </p:normalViewPr>
  <p:slideViewPr>
    <p:cSldViewPr snapToGrid="0">
      <p:cViewPr varScale="1">
        <p:scale>
          <a:sx n="61" d="100"/>
          <a:sy n="61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7FCE-7AED-4F70-92FB-0B6713A91856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CA78-44E3-458A-BA86-814CEFF6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5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obility.net/en/wiki/Source_Cod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compiler: intro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9B4F06-26DE-4995-A938-42E777BC5BD1}" type="slidenum">
              <a:rPr lang="en-US">
                <a:latin typeface="Times New Roman" panose="02020603050405020304" pitchFamily="18" charset="0"/>
              </a:rPr>
              <a:pPr/>
              <a:t>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25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9008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B654F-C467-4F84-B7A4-D6772683030F}" type="slidenum">
              <a:rPr lang="en-US" smtClean="0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95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4305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6954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9BCF4F-7FE8-423A-9BC3-82355BB8B1D0}" type="slidenum">
              <a:rPr lang="en-US" smtClean="0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97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110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1CAAF-E185-4F7E-9F42-14342821F948}" type="slidenum">
              <a:rPr lang="en-US" smtClean="0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6089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7E838-D0BC-4038-90B1-607AF9247E9C}" type="slidenum">
              <a:rPr lang="en-US" smtClean="0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3725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3987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D163C-126C-4DC9-BA28-58DE8408799E}" type="slidenum">
              <a:rPr lang="en-US" smtClean="0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2180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1349-9DF7-4E6A-8600-A2F1DA387C55}" type="slidenum">
              <a:rPr lang="en-US" smtClean="0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8508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12365-36BE-4559-BAB2-C909EACB2139}" type="slidenum">
              <a:rPr lang="en-US" smtClean="0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019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 is a term used in computer text processing to refer to an organized annotation system (i.e. language) that marks certain parts or elements of a document as different from plain text. Essentially,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 is used in web documents or applications to format text and to give it a specific structure. Another basic characteristic is that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 is invisible to the reader of a web page or document since the only way to view it is by accessing the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ource Code"/>
              </a:rPr>
              <a:t>source code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Unlike programming languages,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 are not executed: they are read and rendered instead.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40938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43D7E-AF9C-4BE7-A6A8-4D1B56F39BE2}" type="slidenum">
              <a:rPr lang="en-US" smtClean="0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2220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A040C-F1E7-4232-B0C2-E5B57F35DAB1}" type="slidenum">
              <a:rPr lang="en-US" smtClean="0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7146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043C2-4D47-4DC4-9382-A0E92EC9EE87}" type="slidenum">
              <a:rPr lang="en-US" smtClean="0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218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5356CA-2943-4631-8106-A20399A38BD0}" type="slidenum">
              <a:rPr lang="en-US" smtClean="0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8028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F3CAC-14D5-443C-B9F5-5AEC40A8DA58}" type="slidenum">
              <a:rPr lang="en-US" smtClean="0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0511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1EECB-A9CB-4FE9-AE24-0AACBF6066D2}" type="slidenum">
              <a:rPr lang="en-US" smtClean="0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8755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325D5C-A5E0-40AD-B692-B407044178D2}" type="slidenum">
              <a:rPr lang="en-US" smtClean="0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98843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AEB2E-777E-4584-A221-E86BD1463A42}" type="slidenum">
              <a:rPr lang="en-US" smtClean="0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8005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2974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299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6955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2867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57612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7546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53945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3765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91052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25631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26456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53384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F32F8-F17B-44B1-A65D-FA6994EFB553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233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76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71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37245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A997F-C6CF-4390-B3C6-FCB4E3A3AA26}" type="slidenum">
              <a:rPr lang="en-US"/>
              <a:pPr/>
              <a:t>72</a:t>
            </a:fld>
            <a:r>
              <a:rPr lang="en-US" dirty="0"/>
              <a:t>##</a:t>
            </a: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132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74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75725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75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29465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76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01449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C8E4E-6432-4754-826A-90E1F6A1FE25}" type="slidenum">
              <a:rPr lang="en-US"/>
              <a:pPr/>
              <a:t>77</a:t>
            </a:fld>
            <a:r>
              <a:rPr lang="en-US" dirty="0"/>
              <a:t>##</a:t>
            </a: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46684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79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48380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80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56622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81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28021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CA78-44E3-458A-BA86-814CEFF60D1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5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9888D-0E8B-4B3D-B6EC-ABDF79EACAD2}" type="slidenum">
              <a:rPr lang="en-US" smtClean="0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3141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046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9224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2056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739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348845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01E00C-350D-493E-B140-69306DC3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01E00C-350D-493E-B140-69306DC3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1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277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855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41807325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09083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511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gif"/><Relationship Id="rId5" Type="http://schemas.openxmlformats.org/officeDocument/2006/relationships/image" Target="../media/image19.gif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QA/2002/04/Web-Qualit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microsoft.com/office/2007/relationships/hdphoto" Target="../media/hdphoto4.wd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reference.com/html/tools/colorizer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gi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gif"/><Relationship Id="rId4" Type="http://schemas.openxmlformats.org/officeDocument/2006/relationships/image" Target="../media/image43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jpeg"/><Relationship Id="rId4" Type="http://schemas.openxmlformats.org/officeDocument/2006/relationships/image" Target="../media/image52.gi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jpeg"/><Relationship Id="rId4" Type="http://schemas.openxmlformats.org/officeDocument/2006/relationships/image" Target="../media/image66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3.jpeg"/><Relationship Id="rId4" Type="http://schemas.openxmlformats.org/officeDocument/2006/relationships/image" Target="../media/image72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6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9144000" cy="2057400"/>
          </a:xfrm>
        </p:spPr>
        <p:txBody>
          <a:bodyPr anchor="ctr"/>
          <a:lstStyle/>
          <a:p>
            <a:pPr eaLnBrk="1" hangingPunct="1"/>
            <a:r>
              <a:rPr lang="en-US" sz="6600" dirty="0"/>
              <a:t>Web Technologies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4000" dirty="0"/>
          </a:p>
          <a:p>
            <a:pPr eaLnBrk="1" hangingPunct="1">
              <a:lnSpc>
                <a:spcPct val="80000"/>
              </a:lnSpc>
            </a:pPr>
            <a:r>
              <a:rPr lang="en-US" sz="4000" dirty="0"/>
              <a:t>Kamran</a:t>
            </a:r>
          </a:p>
          <a:p>
            <a:pPr eaLnBrk="1" hangingPunct="1">
              <a:lnSpc>
                <a:spcPct val="80000"/>
              </a:lnSpc>
            </a:pPr>
            <a:r>
              <a:rPr lang="en-US" sz="4800" dirty="0">
                <a:solidFill>
                  <a:srgbClr val="FFFF00"/>
                </a:solidFill>
              </a:rPr>
              <a:t>Lecture 3,4</a:t>
            </a:r>
            <a:endParaRPr lang="en-US" sz="4400" dirty="0"/>
          </a:p>
          <a:p>
            <a:pPr eaLnBrk="1" hangingPunct="1">
              <a:lnSpc>
                <a:spcPct val="80000"/>
              </a:lnSpc>
            </a:pPr>
            <a:endParaRPr lang="en-US" sz="4000" dirty="0"/>
          </a:p>
          <a:p>
            <a:pPr eaLnBrk="1" hangingPunct="1">
              <a:lnSpc>
                <a:spcPct val="8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161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81600"/>
          </a:xfrm>
        </p:spPr>
        <p:txBody>
          <a:bodyPr/>
          <a:lstStyle/>
          <a:p>
            <a:r>
              <a:rPr lang="en-US" dirty="0"/>
              <a:t>Tags are the smallest piece in HTML Document</a:t>
            </a:r>
          </a:p>
          <a:p>
            <a:pPr lvl="1"/>
            <a:r>
              <a:rPr lang="en-US" dirty="0"/>
              <a:t>Start with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/>
              <a:t>" and end with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"</a:t>
            </a:r>
          </a:p>
          <a:p>
            <a:r>
              <a:rPr lang="en-US" dirty="0"/>
              <a:t>Two kinds of tags</a:t>
            </a:r>
          </a:p>
          <a:p>
            <a:pPr lvl="1"/>
            <a:r>
              <a:rPr lang="en-US" dirty="0"/>
              <a:t>Opening</a:t>
            </a:r>
          </a:p>
          <a:p>
            <a:pPr lvl="2"/>
            <a:r>
              <a:rPr lang="en-US" dirty="0"/>
              <a:t>Mark the start of an </a:t>
            </a:r>
            <a:br>
              <a:rPr lang="en-US" dirty="0"/>
            </a:br>
            <a:r>
              <a:rPr lang="en-US" dirty="0"/>
              <a:t>HTML element</a:t>
            </a:r>
          </a:p>
          <a:p>
            <a:pPr lvl="1"/>
            <a:r>
              <a:rPr lang="en-US" dirty="0"/>
              <a:t>Closing</a:t>
            </a:r>
          </a:p>
          <a:p>
            <a:pPr lvl="2"/>
            <a:r>
              <a:rPr lang="en-US" dirty="0"/>
              <a:t>Mark the end of an </a:t>
            </a:r>
            <a:br>
              <a:rPr lang="en-US" dirty="0"/>
            </a:br>
            <a:r>
              <a:rPr lang="en-US" dirty="0"/>
              <a:t>HTML element</a:t>
            </a:r>
          </a:p>
          <a:p>
            <a:pPr lvl="2"/>
            <a:r>
              <a:rPr lang="en-US" dirty="0"/>
              <a:t>Start in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5176" y="3200400"/>
            <a:ext cx="419100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&lt;h1&gt;Hello Pesho!&lt;/h1&gt;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24599" y="2901196"/>
            <a:ext cx="2209799" cy="527804"/>
          </a:xfrm>
          <a:prstGeom prst="wedgeRoundRectCallout">
            <a:avLst>
              <a:gd name="adj1" fmla="val -80097"/>
              <a:gd name="adj2" fmla="val 4701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13718" y="4815836"/>
            <a:ext cx="2209799" cy="527804"/>
          </a:xfrm>
          <a:prstGeom prst="wedgeRoundRectCallout">
            <a:avLst>
              <a:gd name="adj1" fmla="val -70737"/>
              <a:gd name="adj2" fmla="val -1551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4601" y="2901196"/>
            <a:ext cx="2209799" cy="527804"/>
          </a:xfrm>
          <a:prstGeom prst="wedgeRoundRectCallout">
            <a:avLst>
              <a:gd name="adj1" fmla="val -80096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4600" y="2901196"/>
            <a:ext cx="2209799" cy="527804"/>
          </a:xfrm>
          <a:prstGeom prst="wedgeRoundRectCallout">
            <a:avLst>
              <a:gd name="adj1" fmla="val -76894"/>
              <a:gd name="adj2" fmla="val 1271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13718" y="4816227"/>
            <a:ext cx="2209799" cy="527804"/>
          </a:xfrm>
          <a:prstGeom prst="wedgeRoundRectCallout">
            <a:avLst>
              <a:gd name="adj1" fmla="val 30741"/>
              <a:gd name="adj2" fmla="val -1716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15076" y="4813296"/>
            <a:ext cx="2209799" cy="527804"/>
          </a:xfrm>
          <a:prstGeom prst="wedgeRoundRectCallout">
            <a:avLst>
              <a:gd name="adj1" fmla="val -72707"/>
              <a:gd name="adj2" fmla="val -70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</p:spTree>
    <p:extLst>
      <p:ext uri="{BB962C8B-B14F-4D97-AF65-F5344CB8AC3E}">
        <p14:creationId xmlns:p14="http://schemas.microsoft.com/office/powerpoint/2010/main" val="109509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are properties of HTML Elements</a:t>
            </a:r>
          </a:p>
          <a:p>
            <a:pPr lvl="1"/>
            <a:r>
              <a:rPr lang="en-US" dirty="0"/>
              <a:t>Used to set size, color, border, etc…</a:t>
            </a:r>
          </a:p>
          <a:p>
            <a:pPr lvl="1"/>
            <a:r>
              <a:rPr lang="en-US" dirty="0"/>
              <a:t>Put directly in the tags</a:t>
            </a:r>
          </a:p>
          <a:p>
            <a:pPr lvl="1"/>
            <a:r>
              <a:rPr lang="en-US" dirty="0"/>
              <a:t>Has value surrounded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 " </a:t>
            </a:r>
            <a:r>
              <a:rPr lang="en-US" dirty="0"/>
              <a:t>or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' '</a:t>
            </a:r>
          </a:p>
          <a:p>
            <a:pPr lvl="2"/>
            <a:r>
              <a:rPr lang="en-US" dirty="0"/>
              <a:t>The value is always a string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343400"/>
            <a:ext cx="73152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makes a hyperlink to Google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href="http://google.com"&gt; go to Google&lt;/a&gt;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makes a horizontal line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width="95%" size="3px"/&gt;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adds an image in the web page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src="images/SEB-Ninja.png"/&gt;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108175"/>
              <a:gd name="adj2" fmla="val -149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76156"/>
              <a:gd name="adj2" fmla="val 712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</p:spTree>
    <p:extLst>
      <p:ext uri="{BB962C8B-B14F-4D97-AF65-F5344CB8AC3E}">
        <p14:creationId xmlns:p14="http://schemas.microsoft.com/office/powerpoint/2010/main" val="1927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r>
              <a:rPr lang="en-US" dirty="0"/>
              <a:t>There are some attributes that are common for every HTML element</a:t>
            </a:r>
          </a:p>
          <a:p>
            <a:pPr lvl="1"/>
            <a:r>
              <a:rPr lang="en-US" dirty="0"/>
              <a:t>Id, class, name, style</a:t>
            </a:r>
          </a:p>
          <a:p>
            <a:r>
              <a:rPr lang="en-US" dirty="0"/>
              <a:t>And some attributes are specific</a:t>
            </a:r>
          </a:p>
          <a:p>
            <a:pPr lvl="1"/>
            <a:r>
              <a:rPr lang="en-US" dirty="0"/>
              <a:t>For example the attribute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element</a:t>
            </a:r>
          </a:p>
          <a:p>
            <a:pPr lvl="2"/>
            <a:r>
              <a:rPr lang="en-US" dirty="0"/>
              <a:t>Shows the path to the image to be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1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240613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Elements </a:t>
            </a:r>
            <a:r>
              <a:rPr lang="en-US" dirty="0"/>
              <a:t>are combination of tags and attributes</a:t>
            </a:r>
          </a:p>
          <a:p>
            <a:pPr lvl="1"/>
            <a:r>
              <a:rPr lang="en-US" dirty="0"/>
              <a:t>Opening tag with some or none attributes and a closing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1264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href="http://google.com"&gt; go to Google&lt;/a&gt;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46598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&lt;html&gt;…&lt;/html&gt;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5450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32181" y="1905000"/>
            <a:ext cx="5479638" cy="685800"/>
          </a:xfrm>
        </p:spPr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15611" y="2707479"/>
            <a:ext cx="4912778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074" name="Picture 2" descr="http://www.hospitality-school.com/wp-content/uploads/2010/07/front-office-terminology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3005276" cy="232439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xacterm.files.wordpress.com/2009/05/terminology-management.jpg?w=450&amp;h=3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703" y="3824115"/>
            <a:ext cx="3005276" cy="214376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49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219200"/>
            <a:ext cx="8839200" cy="685800"/>
          </a:xfrm>
        </p:spPr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81199"/>
            <a:ext cx="7924800" cy="569120"/>
          </a:xfrm>
        </p:spPr>
        <p:txBody>
          <a:bodyPr/>
          <a:lstStyle/>
          <a:p>
            <a:r>
              <a:rPr lang="en-US" dirty="0"/>
              <a:t>HTML Document, Doctype, Head,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146" name="Picture 2" descr="http://2.bp.blogspot.com/-Hs23xASquRQ/TvrKT8NdZGI/AAAAAAAAAAQ/vhsE5mNL0eM/s1600/commercial_steel_build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3983219" cy="2951594"/>
          </a:xfrm>
          <a:prstGeom prst="roundRect">
            <a:avLst>
              <a:gd name="adj" fmla="val 437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georgehart.com/sculpture/deep-structure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01752" y="2971800"/>
            <a:ext cx="2939142" cy="2951594"/>
          </a:xfrm>
          <a:prstGeom prst="ellipse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772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elements are essential to each HTML Document: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/>
              <a:t> element</a:t>
            </a:r>
          </a:p>
          <a:p>
            <a:pPr lvl="1"/>
            <a:r>
              <a:rPr lang="en-US" dirty="0"/>
              <a:t>Used to mark the beginning and ending of a HTML document</a:t>
            </a:r>
          </a:p>
          <a:p>
            <a:pPr lvl="1"/>
            <a:r>
              <a:rPr lang="en-US" dirty="0"/>
              <a:t>All the content of the web page is inside this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5193268"/>
            <a:ext cx="73152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0428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41338" y="1628775"/>
            <a:ext cx="7991475" cy="33316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This is some text that will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appear on the web page.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10245" name="Picture 8" descr="My-First-HTML-Page-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0663" y="4221163"/>
            <a:ext cx="55562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020554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84213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539750" y="1628775"/>
            <a:ext cx="8207375" cy="37263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This is some text that will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appear on the web page.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Page: Tags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133600" y="14478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72200" y="3200400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</p:spTree>
    <p:extLst>
      <p:ext uri="{BB962C8B-B14F-4D97-AF65-F5344CB8AC3E}">
        <p14:creationId xmlns:p14="http://schemas.microsoft.com/office/powerpoint/2010/main" val="316256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703082"/>
            <a:ext cx="7994649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This is some text that will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appear on the web page.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2077496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Page: Header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0" y="12192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</p:spTree>
    <p:extLst>
      <p:ext uri="{BB962C8B-B14F-4D97-AF65-F5344CB8AC3E}">
        <p14:creationId xmlns:p14="http://schemas.microsoft.com/office/powerpoint/2010/main" val="127334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past, the present, the future</a:t>
            </a:r>
            <a:endParaRPr lang="en-US" noProof="1"/>
          </a:p>
        </p:txBody>
      </p:sp>
      <p:pic>
        <p:nvPicPr>
          <p:cNvPr id="1026" name="Picture 2" descr="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4419600"/>
            <a:ext cx="2138190" cy="1990724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obsangrampa.org/images/html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>
            <a:off x="4514850" y="4419600"/>
            <a:ext cx="1528763" cy="1924050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bcomputered.com/blog/wp-content/uploads/2011/11/html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90286"/>
            <a:ext cx="4881390" cy="1781628"/>
          </a:xfrm>
          <a:prstGeom prst="roundRect">
            <a:avLst>
              <a:gd name="adj" fmla="val 616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380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This is some text that will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appear on the web page.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3282464"/>
            <a:ext cx="7354346" cy="1640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Page: Body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7432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</p:spTree>
    <p:extLst>
      <p:ext uri="{BB962C8B-B14F-4D97-AF65-F5344CB8AC3E}">
        <p14:creationId xmlns:p14="http://schemas.microsoft.com/office/powerpoint/2010/main" val="157327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tag contains markup that is not visible to the user (i.e. the person using the browser)</a:t>
            </a:r>
          </a:p>
          <a:p>
            <a:pPr lvl="1"/>
            <a:r>
              <a:rPr lang="en-US" dirty="0"/>
              <a:t>But helps the browser to render correctly the HTML document</a:t>
            </a:r>
          </a:p>
          <a:p>
            <a:r>
              <a:rPr lang="en-US" dirty="0"/>
              <a:t>What is in there?</a:t>
            </a:r>
          </a:p>
          <a:p>
            <a:pPr lvl="1"/>
            <a:r>
              <a:rPr lang="en-US" dirty="0"/>
              <a:t>Styles, scripts</a:t>
            </a:r>
          </a:p>
          <a:p>
            <a:pPr lvl="1"/>
            <a:r>
              <a:rPr lang="en-US" dirty="0"/>
              <a:t>Declare encodings</a:t>
            </a:r>
          </a:p>
          <a:p>
            <a:pPr lvl="1"/>
            <a:r>
              <a:rPr lang="en-US" dirty="0"/>
              <a:t>Etc..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/>
              <a:t> tag - the text in the tab of a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04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Element and Doctype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/>
              <a:t> element contains all the visible to the user markup</a:t>
            </a:r>
          </a:p>
          <a:p>
            <a:pPr lvl="1"/>
            <a:r>
              <a:rPr lang="en-US" dirty="0"/>
              <a:t>Headings, text, hyperlinks, images, etc…</a:t>
            </a:r>
          </a:p>
          <a:p>
            <a:pPr lvl="1"/>
            <a:r>
              <a:rPr lang="en-US" dirty="0"/>
              <a:t>Textboxes, sliders, buttons…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/>
              <a:t> is kind of the validator of the page</a:t>
            </a:r>
          </a:p>
          <a:p>
            <a:pPr lvl="1"/>
            <a:r>
              <a:rPr lang="en-US" dirty="0"/>
              <a:t>Tells the browser in which version of HTML the page is written</a:t>
            </a:r>
          </a:p>
          <a:p>
            <a:pPr lvl="1"/>
            <a:r>
              <a:rPr lang="en-US" dirty="0"/>
              <a:t>HTML 5 </a:t>
            </a:r>
            <a:r>
              <a:rPr lang="en-US" dirty="0" err="1"/>
              <a:t>Doctype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8164" y="5525869"/>
            <a:ext cx="799623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1349789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Some Simple Tags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href="http://www.devbg.org/"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"BASD"&gt;This is a link to some URL&lt;/a&gt;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&lt;b&gt;This text is bold&lt;/b&gt;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And this is &lt;u&gt;underlined&lt;/u&gt;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&lt;center&gt;Some centered text&lt;/center&gt;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08091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Some Simple Tags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href="http://www.devbg.org/"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"BASD"&gt;This is a link to some URL&lt;/a&gt;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&lt;b&gt;This text is bold&lt;/b&gt;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And this is &lt;u&gt;underlined&lt;/u&gt;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&lt;center&gt;Some centered text&lt;/center&gt;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some-tag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199" y="3292549"/>
            <a:ext cx="3583709" cy="287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6070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2004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Some HTML Tags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926680"/>
            <a:ext cx="82296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100356" name="Picture 4" descr="http://www.walyou.com/img/hyperlink-pixel-art-needlepoint-canvas-yarn-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8370" y="704850"/>
            <a:ext cx="2819400" cy="2114550"/>
          </a:xfrm>
          <a:prstGeom prst="roundRect">
            <a:avLst>
              <a:gd name="adj" fmla="val 503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0358" name="Picture 6" descr="http://www.artistsvalley.com/images/icons/Network%20Security%20Icons%20Var/Hyperlink%20Security%20Risk/256x256/Hyperlink%20Security%20Risk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748142">
            <a:off x="5847425" y="4378021"/>
            <a:ext cx="2430884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0354" name="Picture 2" descr="http://library.thinkquest.org/15074/media/html2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995394"/>
            <a:ext cx="3810000" cy="1747806"/>
          </a:xfrm>
          <a:prstGeom prst="roundRect">
            <a:avLst>
              <a:gd name="adj" fmla="val 452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2" name="Picture 4" descr="http://getfirebug.com/perch/resources/html1.gif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87" t="16374" r="39442" b="4093"/>
          <a:stretch>
            <a:fillRect/>
          </a:stretch>
        </p:blipFill>
        <p:spPr bwMode="auto">
          <a:xfrm rot="718704">
            <a:off x="694370" y="4383905"/>
            <a:ext cx="2788536" cy="1861485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686480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Tags Attributes</a:t>
            </a:r>
            <a:endParaRPr lang="bg-BG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/>
              <a:t>Tags could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/>
              <a:t>Attributes specify their properties and behavior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/>
              <a:t>Example: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endParaRPr lang="en-US" dirty="0"/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/>
              <a:t>Few attributes that apply to every element: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/>
              <a:t> is unique in the document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/>
              <a:t>Content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/>
              <a:t> attribute is displayed as hint when element is hovered with mouse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/>
              <a:t>Some elements have obligatory attributes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981076" y="2819400"/>
            <a:ext cx="70961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62400" y="2133600"/>
            <a:ext cx="4800600" cy="527804"/>
          </a:xfrm>
          <a:prstGeom prst="wedgeRoundRectCallout">
            <a:avLst>
              <a:gd name="adj1" fmla="val -38490"/>
              <a:gd name="adj2" fmla="val 929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 </a:t>
            </a:r>
            <a:r>
              <a:rPr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with value "</a:t>
            </a:r>
            <a:r>
              <a:rPr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945426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/>
              <a:t>Headings and Paragraphs</a:t>
            </a:r>
            <a:endParaRPr lang="en-US" sz="3800" dirty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/>
              <a:t>Heading Tags</a:t>
            </a:r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/>
              <a:t>Sections: </a:t>
            </a:r>
            <a:r>
              <a:rPr lang="en-ZA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/>
              <a:t> and </a:t>
            </a:r>
            <a:r>
              <a:rPr lang="en-ZA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align="center" style=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"background: skyblue"&gt;This is a div&lt;/div&gt;</a:t>
            </a:r>
          </a:p>
        </p:txBody>
      </p:sp>
    </p:spTree>
    <p:extLst>
      <p:ext uri="{BB962C8B-B14F-4D97-AF65-F5344CB8AC3E}">
        <p14:creationId xmlns:p14="http://schemas.microsoft.com/office/powerpoint/2010/main" val="554660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Headings and Paragraphs – Example </a:t>
            </a:r>
            <a:endParaRPr lang="bg-BG" sz="3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align="center"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7952805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align="center"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Headings and Paragraphs – Example (2)</a:t>
            </a:r>
            <a:endParaRPr lang="bg-BG" sz="3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Headings-and-Paragparh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981824" y="1850065"/>
            <a:ext cx="3704976" cy="2950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86201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Hypertext Markup Language</a:t>
            </a:r>
          </a:p>
          <a:p>
            <a:r>
              <a:rPr lang="en-US" dirty="0"/>
              <a:t>HTML Concepts</a:t>
            </a:r>
          </a:p>
          <a:p>
            <a:r>
              <a:rPr lang="en-US" dirty="0"/>
              <a:t>HTML Document Structure</a:t>
            </a:r>
          </a:p>
          <a:p>
            <a:r>
              <a:rPr lang="en-US" dirty="0"/>
              <a:t>HTML Common Elements</a:t>
            </a:r>
          </a:p>
          <a:p>
            <a:r>
              <a:rPr lang="en-US" dirty="0"/>
              <a:t>Section Elements</a:t>
            </a:r>
          </a:p>
          <a:p>
            <a:r>
              <a:rPr lang="en-US"/>
              <a:t>HTML Tables</a:t>
            </a:r>
            <a:endParaRPr lang="en-US" dirty="0"/>
          </a:p>
          <a:p>
            <a:r>
              <a:rPr lang="en-US" dirty="0"/>
              <a:t>Semantic Structural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http://www.scientificamerican.com/media/inline/facts-about-the-webs-creation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0600" y="3505200"/>
            <a:ext cx="2438400" cy="24384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839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90" name="Picture 6" descr="http://blog.nitropdf.com/wp-content/uploads/2009/02/paragraph-tex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21710">
            <a:off x="518413" y="1042724"/>
            <a:ext cx="5105303" cy="2064261"/>
          </a:xfrm>
          <a:prstGeom prst="roundRect">
            <a:avLst>
              <a:gd name="adj" fmla="val 56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ContrastingRightFacing"/>
            <a:lightRig rig="threePt" dir="t"/>
          </a:scene3d>
        </p:spPr>
      </p:pic>
      <p:sp>
        <p:nvSpPr>
          <p:cNvPr id="97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2156" y="4876801"/>
            <a:ext cx="7579688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Headings and Paragraphs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82156" y="5603080"/>
            <a:ext cx="7579688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93186" name="Picture 2" descr="http://coe.jmu.edu/LearningToolbox/images/conair1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7771686">
            <a:off x="5057220" y="668552"/>
            <a:ext cx="2533650" cy="3295651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93188" name="Picture 4" descr="http://multimedia.journalism.berkeley.edu/media/upload/tutorials/html/headings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95600" y="2378841"/>
            <a:ext cx="3124200" cy="2116959"/>
          </a:xfrm>
          <a:prstGeom prst="roundRect">
            <a:avLst>
              <a:gd name="adj" fmla="val 5056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7087298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HTML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/>
              <a:t>HTML </a:t>
            </a:r>
            <a:r>
              <a:t>Document Structure </a:t>
            </a:r>
            <a:r>
              <a:rPr dirty="0"/>
              <a:t>in Depth</a:t>
            </a:r>
            <a:endParaRPr lang="bg-BG" dirty="0"/>
          </a:p>
        </p:txBody>
      </p:sp>
      <p:pic>
        <p:nvPicPr>
          <p:cNvPr id="25602" name="Picture 2" descr="http://www.askdavetaylor.com/0-blog-pics/html-file-in-firefo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400919">
            <a:off x="4309266" y="1446521"/>
            <a:ext cx="4448175" cy="2367060"/>
          </a:xfrm>
          <a:prstGeom prst="roundRect">
            <a:avLst>
              <a:gd name="adj" fmla="val 52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90114" name="Picture 2" descr="http://andykdocs.de/andykdocs/document/Simple-JavaScript-tab-view/Screenshots-Simple-JavaScript-TabView-HTML-Code-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9162">
            <a:off x="903423" y="1335768"/>
            <a:ext cx="4272718" cy="2553154"/>
          </a:xfrm>
          <a:prstGeom prst="roundRect">
            <a:avLst>
              <a:gd name="adj" fmla="val 40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0304558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noProof="1"/>
              <a:t>&lt;</a:t>
            </a:r>
            <a:r>
              <a:rPr lang="en-US" dirty="0"/>
              <a:t>!</a:t>
            </a:r>
            <a:r>
              <a:rPr lang="en-US" noProof="1"/>
              <a:t>DOCTYPE&gt;</a:t>
            </a:r>
            <a:r>
              <a:rPr lang="en-US" dirty="0"/>
              <a:t> Declaration</a:t>
            </a:r>
            <a:endParaRPr lang="en-US" noProof="1"/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At their beginning HTML documents must have a document type declaration</a:t>
            </a:r>
          </a:p>
          <a:p>
            <a:pPr lvl="1">
              <a:defRPr/>
            </a:pPr>
            <a:r>
              <a:rPr lang="en-US" sz="2800" dirty="0"/>
              <a:t>It tells the Web browsers how to handle the HTML data</a:t>
            </a:r>
          </a:p>
          <a:p>
            <a:pPr lvl="1">
              <a:defRPr/>
            </a:pPr>
            <a:r>
              <a:rPr lang="en-US" sz="2800" dirty="0"/>
              <a:t>Possible versions: HTML 2.0, HTML 3.2, HTML 4.01, XHTML 1.0, XHTML 1.1, …</a:t>
            </a:r>
          </a:p>
          <a:p>
            <a:pPr>
              <a:defRPr/>
            </a:pPr>
            <a:r>
              <a:rPr lang="en-US" sz="3000" dirty="0"/>
              <a:t>Example:</a:t>
            </a:r>
            <a:endParaRPr lang="en-US" sz="3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See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  <a:hlinkClick r:id="rId3"/>
              </a:rPr>
              <a:t>http://www.w3.org/QA/2002/04/Web-Quality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800" dirty="0"/>
              <a:t>for a list of possible </a:t>
            </a:r>
            <a:r>
              <a:rPr lang="en-US" sz="2800" noProof="1"/>
              <a:t>doctypes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538164" y="4876800"/>
            <a:ext cx="799623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</a:p>
        </p:txBody>
      </p:sp>
    </p:spTree>
    <p:extLst>
      <p:ext uri="{BB962C8B-B14F-4D97-AF65-F5344CB8AC3E}">
        <p14:creationId xmlns:p14="http://schemas.microsoft.com/office/powerpoint/2010/main" val="650054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Structure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HTML is comprised of elements called “tags”</a:t>
            </a:r>
            <a:endParaRPr lang="en-US" sz="30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Begins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800" dirty="0"/>
              <a:t> and ends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When writing XHTML, must define a namespace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Tags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HTML describes structure using two main sections: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882692" name="Rectangle 4"/>
          <p:cNvSpPr>
            <a:spLocks noChangeArrowheads="1"/>
          </p:cNvSpPr>
          <p:nvPr/>
        </p:nvSpPr>
        <p:spPr bwMode="auto">
          <a:xfrm>
            <a:off x="615952" y="2775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615952" y="39948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&lt;head&gt;&lt;/head&gt; &lt;body&gt;&lt;/body&gt; &lt;/html&gt;</a:t>
            </a: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auto">
          <a:xfrm>
            <a:off x="615952" y="51378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</p:spTree>
    <p:extLst>
      <p:ext uri="{BB962C8B-B14F-4D97-AF65-F5344CB8AC3E}">
        <p14:creationId xmlns:p14="http://schemas.microsoft.com/office/powerpoint/2010/main" val="2601290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Section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dirty="0"/>
              <a:t>Contains information that doesn’t show directly on the viewable page</a:t>
            </a:r>
          </a:p>
          <a:p>
            <a:pPr>
              <a:spcBef>
                <a:spcPts val="300"/>
              </a:spcBef>
              <a:defRPr/>
            </a:pPr>
            <a:r>
              <a:rPr lang="en-US" dirty="0"/>
              <a:t>Starts after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declaration</a:t>
            </a:r>
          </a:p>
          <a:p>
            <a:pPr>
              <a:spcBef>
                <a:spcPts val="300"/>
              </a:spcBef>
              <a:defRPr/>
            </a:pPr>
            <a:r>
              <a:rPr lang="en-US" dirty="0"/>
              <a:t>Begins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and ends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spcBef>
                <a:spcPts val="300"/>
              </a:spcBef>
              <a:defRPr/>
            </a:pPr>
            <a:r>
              <a:rPr lang="en-US" dirty="0"/>
              <a:t>Contains mandatory single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dirty="0"/>
              <a:t> tag</a:t>
            </a:r>
          </a:p>
          <a:p>
            <a:pPr>
              <a:spcBef>
                <a:spcPts val="300"/>
              </a:spcBef>
              <a:defRPr/>
            </a:pPr>
            <a:r>
              <a:rPr lang="en-US" dirty="0"/>
              <a:t>Can contain multiple nested tags, e. g.: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&lt;meta&gt;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&lt;!– comments --&gt;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24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&lt;title&gt; tag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Title should be placed between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sz="3000" dirty="0"/>
              <a:t> tags</a:t>
            </a:r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/>
              <a:t>Used to specify a title to the Web page window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/>
              <a:t>Search engines and people rely on titles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2152" y="2286000"/>
            <a:ext cx="7689848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&lt;title&gt;Telerik Academy – Winter Season 2009/2010 &lt;/title&gt;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2152" y="3248247"/>
            <a:ext cx="7689848" cy="1933353"/>
          </a:xfrm>
          <a:prstGeom prst="roundRect">
            <a:avLst>
              <a:gd name="adj" fmla="val 291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115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&lt;meta&gt;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Meta tags additionally describe the content contained within the page</a:t>
            </a:r>
            <a:endParaRPr lang="en-US" sz="2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auto">
          <a:xfrm>
            <a:off x="609600" y="2420938"/>
            <a:ext cx="7924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name="description" content="HTML tutorial"&gt;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name="keywords" content="html, web design, styles"&gt;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name="author" content="Chris Brewer"&gt;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http-equiv="refresh" content="5; url=http://www.telerik.com"&gt;</a:t>
            </a:r>
          </a:p>
        </p:txBody>
      </p:sp>
    </p:spTree>
    <p:extLst>
      <p:ext uri="{BB962C8B-B14F-4D97-AF65-F5344CB8AC3E}">
        <p14:creationId xmlns:p14="http://schemas.microsoft.com/office/powerpoint/2010/main" val="4149467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&lt;script&gt;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&lt;/script&gt;</a:t>
            </a:r>
            <a:r>
              <a:rPr lang="en-US" dirty="0"/>
              <a:t> tag is used to embed scripts into an HTML document</a:t>
            </a:r>
          </a:p>
          <a:p>
            <a:pPr lvl="1">
              <a:defRPr/>
            </a:pPr>
            <a:r>
              <a:rPr lang="en-US" dirty="0"/>
              <a:t>Script are executed in the client's Web browser</a:t>
            </a:r>
          </a:p>
          <a:p>
            <a:pPr lvl="1">
              <a:defRPr/>
            </a:pPr>
            <a:r>
              <a:rPr lang="en-US" dirty="0"/>
              <a:t>Scripts can live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and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/>
              <a:t> sections</a:t>
            </a:r>
          </a:p>
          <a:p>
            <a:pPr>
              <a:defRPr/>
            </a:pPr>
            <a:r>
              <a:rPr lang="en-US" dirty="0"/>
              <a:t>Supported client-side scripting languages:</a:t>
            </a:r>
          </a:p>
          <a:p>
            <a:pPr lvl="1">
              <a:defRPr/>
            </a:pPr>
            <a:r>
              <a:rPr lang="en-US" dirty="0"/>
              <a:t>JavaScript (it is not Java!)</a:t>
            </a:r>
          </a:p>
          <a:p>
            <a:pPr lvl="1">
              <a:defRPr/>
            </a:pPr>
            <a:r>
              <a:rPr lang="en-US" dirty="0"/>
              <a:t>VBScript</a:t>
            </a:r>
          </a:p>
          <a:p>
            <a:pPr lvl="1">
              <a:defRPr/>
            </a:pPr>
            <a:r>
              <a:rPr lang="en-US" dirty="0"/>
              <a:t>JScript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49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&lt;script&gt; Tag – Example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611188" y="1143000"/>
            <a:ext cx="7850187" cy="527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&lt;title&gt;JavaScript Example&lt;/title&gt;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function sayHello() 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document.write(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"&lt;p&gt;&lt;b&gt;Hello World!&lt;\/b&gt;");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sayHello();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5844" name="Picture 5" descr="scripts-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581400"/>
            <a:ext cx="40236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24400" y="1066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scripts-example.html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0729070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0669" y="4495800"/>
            <a:ext cx="6022662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Using Scripts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60669" y="5222079"/>
            <a:ext cx="6022662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72706" name="Picture 2" descr="http://www.pisfilm.com/images/Scripts_Icon.gif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21198079">
            <a:off x="6649846" y="1219200"/>
            <a:ext cx="1907862" cy="2315271"/>
          </a:xfrm>
          <a:prstGeom prst="round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72708" name="Picture 4" descr="http://www.filemaker.com.au/products/filemaker-pro/images/icon_script_trigger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7062" y="4495800"/>
            <a:ext cx="1748938" cy="1748938"/>
          </a:xfrm>
          <a:prstGeom prst="rect">
            <a:avLst/>
          </a:prstGeom>
          <a:noFill/>
          <a:effectLst/>
        </p:spPr>
      </p:pic>
      <p:pic>
        <p:nvPicPr>
          <p:cNvPr id="72710" name="Picture 6" descr="http://www.jonn8.com/images/AB2HTML_ico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1088074">
            <a:off x="497802" y="1617493"/>
            <a:ext cx="1701446" cy="1701448"/>
          </a:xfrm>
          <a:prstGeom prst="rect">
            <a:avLst/>
          </a:prstGeom>
          <a:noFill/>
        </p:spPr>
      </p:pic>
      <p:pic>
        <p:nvPicPr>
          <p:cNvPr id="72712" name="Picture 8" descr="http://slashstarhash.com/tutedev/script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6370" y="304800"/>
            <a:ext cx="3747738" cy="3486150"/>
          </a:xfrm>
          <a:prstGeom prst="roundRect">
            <a:avLst>
              <a:gd name="adj" fmla="val 270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Above"/>
            <a:lightRig rig="threePt" dir="t"/>
          </a:scene3d>
        </p:spPr>
      </p:pic>
      <p:pic>
        <p:nvPicPr>
          <p:cNvPr id="3076" name="Picture 4" descr="http://www.soydemac.com/wp-content/uploads/2009/07/applescript-icon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781800" y="440187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4387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686800" cy="1447802"/>
          </a:xfrm>
        </p:spPr>
        <p:txBody>
          <a:bodyPr/>
          <a:lstStyle/>
          <a:p>
            <a:r>
              <a:rPr lang="en-US" dirty="0"/>
              <a:t>Hypertext Markup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122" name="Picture 2" descr="http://sp.life123.com/bm.pix/htmlpic.s600x600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6248400" cy="32766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509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&lt;style&gt;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550545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&lt;/style&gt;</a:t>
            </a:r>
            <a:r>
              <a:rPr lang="en-US" sz="3000" dirty="0"/>
              <a:t> tag embeds formatting information (CSS styles) into a HTML page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892933" name="Rectangle 5"/>
          <p:cNvSpPr>
            <a:spLocks noChangeArrowheads="1"/>
          </p:cNvSpPr>
          <p:nvPr/>
        </p:nvSpPr>
        <p:spPr bwMode="auto">
          <a:xfrm>
            <a:off x="609600" y="2286000"/>
            <a:ext cx="7881936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 { font-size: 12pt; line-height: 12pt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p:first-letter { font-size: 200%; float: left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span { text-transform: uppercase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&lt;p&gt;Styles demo.&lt;/p&gt;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&lt;span&gt;Test uppercase&lt;/span&gt;.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7893" name="Picture 6" descr="style-exam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1" y="4254854"/>
            <a:ext cx="3230526" cy="222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00600" y="2209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style-example.html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29123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962400"/>
            <a:ext cx="6858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Embedding CSS Styles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4688679"/>
            <a:ext cx="68580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68612" name="Picture 4" descr="http://www.cyberdesignz.com/blog/wp-content/uploads/2009/12/CS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3962" y="5105400"/>
            <a:ext cx="1988038" cy="1226740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8614" name="Picture 6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009"/>
          <a:stretch>
            <a:fillRect/>
          </a:stretch>
        </p:blipFill>
        <p:spPr bwMode="auto">
          <a:xfrm>
            <a:off x="5181600" y="850025"/>
            <a:ext cx="3048000" cy="2396240"/>
          </a:xfrm>
          <a:prstGeom prst="roundRect">
            <a:avLst>
              <a:gd name="adj" fmla="val 34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55959">
            <a:off x="997976" y="1307011"/>
            <a:ext cx="3914774" cy="1863848"/>
          </a:xfrm>
          <a:prstGeom prst="roundRect">
            <a:avLst>
              <a:gd name="adj" fmla="val 56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4098" name="Picture 2" descr="http://www.vandicamargo.com.br/paulo/nuvem/css-icon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8771">
            <a:off x="1008656" y="5014705"/>
            <a:ext cx="1307971" cy="130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5433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Comments: &lt;!-- --&gt; Tag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defRPr/>
            </a:pPr>
            <a:r>
              <a:rPr lang="en-US" dirty="0"/>
              <a:t>Comments can exist anywhere between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&lt;html&gt;&lt;/html&gt;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tags</a:t>
            </a:r>
          </a:p>
          <a:p>
            <a:pPr>
              <a:defRPr/>
            </a:pPr>
            <a:r>
              <a:rPr lang="en-US" dirty="0"/>
              <a:t>Comments start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&lt;!--</a:t>
            </a:r>
            <a:r>
              <a:rPr lang="en-US" dirty="0"/>
              <a:t> and end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688975" y="2928324"/>
            <a:ext cx="7769226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BASD Logo (it is a GIF file with transparent background)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alt="BASD Logo"&gt;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Hyperlink to BASD official Web site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href="http://www.devbg.org/"&gt;BASD Home&lt;/a&gt;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Show the news table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class="newstable"&gt;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280145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&lt;body&gt; Section: Introduction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94738" cy="5486399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/>
              <a:t> section describes the viewable portion of the page</a:t>
            </a:r>
          </a:p>
          <a:p>
            <a:pPr>
              <a:defRPr/>
            </a:pPr>
            <a:r>
              <a:rPr lang="en-US" dirty="0"/>
              <a:t>Starts after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dirty="0"/>
              <a:t> section</a:t>
            </a:r>
          </a:p>
          <a:p>
            <a:pPr>
              <a:defRPr/>
            </a:pPr>
            <a:r>
              <a:rPr lang="en-US" dirty="0"/>
              <a:t>Begins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/>
              <a:t> and ends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688976" y="3733800"/>
            <a:ext cx="7769224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 page&lt;/title&gt;&lt;/head&gt;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is the Web page body!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58976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&lt;body&gt; Section: Attributes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716962" cy="52419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/>
              <a:t> tag has the following attributes: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spcBef>
                <a:spcPts val="2400"/>
              </a:spcBef>
              <a:defRPr/>
            </a:pPr>
            <a:r>
              <a:rPr lang="en-US" dirty="0"/>
              <a:t>Example:</a:t>
            </a:r>
          </a:p>
        </p:txBody>
      </p:sp>
      <p:graphicFrame>
        <p:nvGraphicFramePr>
          <p:cNvPr id="903213" name="Group 45"/>
          <p:cNvGraphicFramePr>
            <a:graphicFrameLocks noGrp="1"/>
          </p:cNvGraphicFramePr>
          <p:nvPr>
            <p:ph sz="half" idx="2"/>
          </p:nvPr>
        </p:nvGraphicFramePr>
        <p:xfrm>
          <a:off x="838200" y="1828799"/>
          <a:ext cx="7391400" cy="2438401"/>
        </p:xfrm>
        <a:graphic>
          <a:graphicData uri="http://schemas.openxmlformats.org/drawingml/2006/table">
            <a:tbl>
              <a:tblPr/>
              <a:tblGrid>
                <a:gridCol w="202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2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background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Background image file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URL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9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bgcolor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Background color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color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4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text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Default text color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color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1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link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Hyperlink color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color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6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vlink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Visited hyperlink color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color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457200" y="5893713"/>
            <a:ext cx="8305800" cy="43088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2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* For color codes, see </a:t>
            </a:r>
            <a:r>
              <a:rPr kumimoji="0" lang="en-US" sz="2200" b="1" dirty="0">
                <a:solidFill>
                  <a:schemeClr val="tx1"/>
                </a:solidFill>
                <a:hlinkClick r:id="rId3"/>
              </a:rPr>
              <a:t>www.webreference.com/html/tools/colorizer/</a:t>
            </a:r>
            <a:endParaRPr kumimoji="0" lang="en-US" sz="2200" b="1" dirty="0">
              <a:solidFill>
                <a:schemeClr val="tx1"/>
              </a:solidFill>
            </a:endParaRPr>
          </a:p>
        </p:txBody>
      </p:sp>
      <p:sp>
        <p:nvSpPr>
          <p:cNvPr id="903207" name="Rectangle 39"/>
          <p:cNvSpPr>
            <a:spLocks noChangeArrowheads="1"/>
          </p:cNvSpPr>
          <p:nvPr/>
        </p:nvSpPr>
        <p:spPr bwMode="auto">
          <a:xfrm>
            <a:off x="539750" y="5181600"/>
            <a:ext cx="807085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 background="texture.gif" text="#238E23"&gt;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657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Text Styling without CSS</a:t>
            </a:r>
          </a:p>
        </p:txBody>
      </p:sp>
      <p:graphicFrame>
        <p:nvGraphicFramePr>
          <p:cNvPr id="11" name="Group 36"/>
          <p:cNvGraphicFramePr>
            <a:graphicFrameLocks noGrp="1"/>
          </p:cNvGraphicFramePr>
          <p:nvPr>
            <p:ph idx="1"/>
          </p:nvPr>
        </p:nvGraphicFramePr>
        <p:xfrm>
          <a:off x="5181600" y="2819400"/>
          <a:ext cx="3429000" cy="353110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9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&lt;h1&gt;&lt;/h1&gt;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1</a:t>
                      </a:r>
                      <a:endParaRPr kumimoji="1" 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&lt;h2&gt;&lt;/h2&gt;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&lt;h3&gt;&lt;/h3&gt;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&lt;h4&gt;&lt;/h4&gt;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&lt;h5&gt;&lt;/h5&gt;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&lt;h6&gt;&lt;/h6&gt;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&lt;p&gt;&lt;/p&gt;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Paragraph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&lt;br</a:t>
                      </a: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/&gt;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Line break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8600" y="1066800"/>
            <a:ext cx="4679950" cy="5486399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Text can be formatted as headings or regular paragraph text</a:t>
            </a:r>
          </a:p>
          <a:p>
            <a:pPr lvl="1">
              <a:defRPr/>
            </a:pPr>
            <a:r>
              <a:rPr lang="en-US"/>
              <a:t>Use these consistently!</a:t>
            </a:r>
          </a:p>
          <a:p>
            <a:pPr>
              <a:defRPr/>
            </a:pP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&lt;p&gt;&lt;/p&gt;</a:t>
            </a:r>
            <a:r>
              <a:rPr lang="en-US"/>
              <a:t> by default doubles the spaces after each paragraph</a:t>
            </a:r>
          </a:p>
          <a:p>
            <a:pPr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&lt;br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/>
              <a:t>is weird: the trailing “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/>
              <a:t>” makes it XHTML compliant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53000" y="1066800"/>
            <a:ext cx="381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9088" lvl="0" indent="-319088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defRPr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styles of heading are available:</a:t>
            </a:r>
            <a:endParaRPr lang="en-US" sz="3200" b="1" dirty="0">
              <a:solidFill>
                <a:srgbClr val="CCFF66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558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Common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Used in 90% of all the sites</a:t>
            </a:r>
          </a:p>
        </p:txBody>
      </p:sp>
    </p:spTree>
    <p:extLst>
      <p:ext uri="{BB962C8B-B14F-4D97-AF65-F5344CB8AC3E}">
        <p14:creationId xmlns:p14="http://schemas.microsoft.com/office/powerpoint/2010/main" val="3445779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1545070"/>
          </a:xfrm>
        </p:spPr>
        <p:txBody>
          <a:bodyPr/>
          <a:lstStyle/>
          <a:p>
            <a:pPr>
              <a:defRPr/>
            </a:pPr>
            <a:r>
              <a:rPr lang="en-US" dirty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/>
              <a:t>Ex.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/>
              <a:t> makes "Hello"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0580163"/>
              </p:ext>
            </p:extLst>
          </p:nvPr>
        </p:nvGraphicFramePr>
        <p:xfrm>
          <a:off x="762000" y="2445058"/>
          <a:ext cx="7543800" cy="30480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1776" y="5594058"/>
            <a:ext cx="8683624" cy="1028683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/>
              <a:t>Many of the formatting tags are deprecated</a:t>
            </a:r>
          </a:p>
          <a:p>
            <a:pPr lvl="2">
              <a:defRPr/>
            </a:pPr>
            <a:r>
              <a:rPr lang="en-US" dirty="0"/>
              <a:t>Use CSS instead</a:t>
            </a:r>
          </a:p>
        </p:txBody>
      </p:sp>
    </p:spTree>
    <p:extLst>
      <p:ext uri="{BB962C8B-B14F-4D97-AF65-F5344CB8AC3E}">
        <p14:creationId xmlns:p14="http://schemas.microsoft.com/office/powerpoint/2010/main" val="4063887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Some Simple Tags</a:t>
            </a:r>
            <a:endParaRPr lang="en-US" dirty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/>
              <a:t>Text formatting tags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5240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to Telerik Web site&lt;/a&gt;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387602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48610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359118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/>
              <a:t>Headings and Paragraphs</a:t>
            </a:r>
            <a:endParaRPr lang="en-US" sz="3800" dirty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/>
              <a:t>Heading Tags (h1 – h6)</a:t>
            </a:r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/>
              <a:t>Sections: </a:t>
            </a:r>
            <a:r>
              <a:rPr lang="en-ZA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/>
              <a:t> and </a:t>
            </a:r>
            <a:r>
              <a:rPr lang="en-ZA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is a div&lt;/div&gt;</a:t>
            </a:r>
          </a:p>
        </p:txBody>
      </p:sp>
    </p:spTree>
    <p:extLst>
      <p:ext uri="{BB962C8B-B14F-4D97-AF65-F5344CB8AC3E}">
        <p14:creationId xmlns:p14="http://schemas.microsoft.com/office/powerpoint/2010/main" val="364069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Hypertext Markup Language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–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/>
              <a:t>yper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/>
              <a:t>anguage</a:t>
            </a:r>
          </a:p>
          <a:p>
            <a:pPr lvl="1">
              <a:defRPr/>
            </a:pPr>
            <a:r>
              <a:rPr lang="en-US" dirty="0"/>
              <a:t>A notation for describing</a:t>
            </a:r>
          </a:p>
          <a:p>
            <a:pPr lvl="2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/>
              <a:t> (semantic markup)</a:t>
            </a:r>
          </a:p>
          <a:p>
            <a:pPr lvl="2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r>
              <a:rPr lang="en-US" dirty="0"/>
              <a:t> (presentation markup)</a:t>
            </a:r>
          </a:p>
          <a:p>
            <a:pPr lvl="1">
              <a:defRPr/>
            </a:pPr>
            <a:r>
              <a:rPr lang="en-US" dirty="0"/>
              <a:t>Looks (looked?) like:</a:t>
            </a:r>
          </a:p>
          <a:p>
            <a:pPr lvl="2">
              <a:defRPr/>
            </a:pPr>
            <a:r>
              <a:rPr lang="en-US" dirty="0"/>
              <a:t>A Microsoft Word document</a:t>
            </a:r>
          </a:p>
          <a:p>
            <a:pPr>
              <a:defRPr/>
            </a:pPr>
            <a:r>
              <a:rPr lang="en-US" dirty="0"/>
              <a:t>The markup tags provide information about the page content structure</a:t>
            </a:r>
          </a:p>
          <a:p>
            <a:pPr>
              <a:defRPr/>
            </a:pPr>
            <a:r>
              <a:rPr lang="en-US" dirty="0"/>
              <a:t>A HTML document consists of many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87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Lists: </a:t>
            </a:r>
            <a:r>
              <a:rPr lang="en-US" noProof="1"/>
              <a:t>&lt;ol&gt;</a:t>
            </a:r>
            <a:r>
              <a:rPr lang="en-US" dirty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Create 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US" sz="3000" dirty="0"/>
              <a:t>rdered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000" dirty="0"/>
              <a:t>ist 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/>
              <a:t>: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>
              <a:latin typeface="Courier New" pitchFamily="49" charset="0"/>
            </a:endParaRPr>
          </a:p>
          <a:p>
            <a:pPr>
              <a:defRPr/>
            </a:pPr>
            <a:endParaRPr lang="en-US" sz="3000" dirty="0">
              <a:latin typeface="Courier New" pitchFamily="49" charset="0"/>
            </a:endParaRPr>
          </a:p>
          <a:p>
            <a:pPr>
              <a:defRPr/>
            </a:pPr>
            <a:endParaRPr lang="en-US" sz="3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/>
              <a:t>Attribute values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/>
              <a:t> are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/>
              <a:t>, or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</p:txBody>
      </p:sp>
    </p:spTree>
    <p:extLst>
      <p:ext uri="{BB962C8B-B14F-4D97-AF65-F5344CB8AC3E}">
        <p14:creationId xmlns:p14="http://schemas.microsoft.com/office/powerpoint/2010/main" val="1280385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/>
              <a:t>Unordered Lists: </a:t>
            </a:r>
            <a:r>
              <a:rPr lang="en-US" sz="3900" noProof="1"/>
              <a:t>&lt;</a:t>
            </a:r>
            <a:r>
              <a:rPr lang="en-US" sz="3900" dirty="0"/>
              <a:t>u</a:t>
            </a:r>
            <a:r>
              <a:rPr lang="en-US" sz="3900" noProof="1"/>
              <a:t>l&gt;</a:t>
            </a:r>
            <a:r>
              <a:rPr lang="en-US" sz="3900" dirty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/>
              <a:t>Create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</a:t>
            </a:r>
            <a:r>
              <a:rPr lang="en-US" dirty="0"/>
              <a:t>nordered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/>
              <a:t>ist 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/>
              <a:t>:</a:t>
            </a:r>
            <a:endParaRPr lang="en-US" noProof="1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noProof="1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/>
          </a:p>
          <a:p>
            <a:pPr>
              <a:lnSpc>
                <a:spcPts val="3600"/>
              </a:lnSpc>
              <a:defRPr/>
            </a:pPr>
            <a:r>
              <a:rPr lang="en-US" dirty="0"/>
              <a:t>Attribute values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41110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Definition lists: &lt;dl&gt; tag</a:t>
            </a:r>
            <a:endParaRPr lang="bg-BG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definition lists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/>
              <a:t>Pairs of text and associated definition; text is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/>
              <a:t> tag, definition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/>
              <a:t> tag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Renders without bullets</a:t>
            </a:r>
          </a:p>
          <a:p>
            <a:pPr lvl="1">
              <a:defRPr/>
            </a:pPr>
            <a:r>
              <a:rPr lang="en-US" dirty="0"/>
              <a:t>Definition is indented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118790740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Common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7624137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/>
          <a:lstStyle/>
          <a:p>
            <a:r>
              <a:rPr lang="en-US" dirty="0"/>
              <a:t>Section Elements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/>
              <a:t>The &lt;div&gt; and The &lt;span&gt;</a:t>
            </a:r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9562573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/>
              <a:t> creates logical divisions within a page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/>
              <a:t>Block element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/>
              <a:t>Used with CSS</a:t>
            </a:r>
          </a:p>
          <a:p>
            <a:pPr>
              <a:spcBef>
                <a:spcPct val="30000"/>
              </a:spcBef>
              <a:defRPr/>
            </a:pPr>
            <a:endParaRPr lang="bg-BG" dirty="0"/>
          </a:p>
          <a:p>
            <a:pPr>
              <a:spcBef>
                <a:spcPct val="30000"/>
              </a:spcBef>
              <a:defRPr/>
            </a:pPr>
            <a:r>
              <a:rPr lang="en-US" dirty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62304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style="font-size:24px; color:red"&gt;DIV example&lt;/div&gt;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6114" y="1752600"/>
            <a:ext cx="3968589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37413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4038600"/>
            <a:ext cx="3048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&lt;DIV&gt;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0" y="4764879"/>
            <a:ext cx="30480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028700"/>
            <a:ext cx="4114800" cy="2628900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5755">
            <a:off x="826923" y="1249677"/>
            <a:ext cx="3426976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88101">
            <a:off x="6587406" y="4710421"/>
            <a:ext cx="1514900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676859" y="5160259"/>
            <a:ext cx="2388410" cy="1009125"/>
          </a:xfrm>
          <a:prstGeom prst="roundRect">
            <a:avLst>
              <a:gd name="adj" fmla="val 2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</p:spTree>
    <p:extLst>
      <p:ext uri="{BB962C8B-B14F-4D97-AF65-F5344CB8AC3E}">
        <p14:creationId xmlns:p14="http://schemas.microsoft.com/office/powerpoint/2010/main" val="160142336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4297"/>
            <a:ext cx="8686800" cy="5373950"/>
          </a:xfrm>
        </p:spPr>
        <p:txBody>
          <a:bodyPr/>
          <a:lstStyle/>
          <a:p>
            <a:pPr>
              <a:defRPr/>
            </a:pPr>
            <a:r>
              <a:rPr lang="en-US" dirty="0"/>
              <a:t>Inline style element</a:t>
            </a:r>
          </a:p>
          <a:p>
            <a:pPr>
              <a:defRPr/>
            </a:pPr>
            <a:r>
              <a:rPr lang="en-US" dirty="0"/>
              <a:t>Useful for modifying a specific portion of text </a:t>
            </a:r>
          </a:p>
          <a:p>
            <a:pPr lvl="1">
              <a:defRPr/>
            </a:pPr>
            <a:r>
              <a:rPr lang="en-US" dirty="0"/>
              <a:t>Don't create a separate area			 (paragraph) in the document</a:t>
            </a:r>
          </a:p>
          <a:p>
            <a:pPr>
              <a:defRPr/>
            </a:pPr>
            <a:r>
              <a:rPr lang="en-US" dirty="0"/>
              <a:t>Mainly used to style parts of a text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7518" y="4296301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another &lt;span style="font-size:32px; font-weight:bold"&gt;TEST&lt;/span&gt;.&lt;/p&gt;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2080" y="2481795"/>
            <a:ext cx="1644401" cy="1495398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327416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895600"/>
            <a:ext cx="54864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&lt;SPAN&gt;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3621879"/>
            <a:ext cx="54864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97776">
            <a:off x="5135154" y="839061"/>
            <a:ext cx="3276600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1" y="1219200"/>
            <a:ext cx="4805352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876800"/>
            <a:ext cx="7939826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</a:p>
        </p:txBody>
      </p:sp>
    </p:spTree>
    <p:extLst>
      <p:ext uri="{BB962C8B-B14F-4D97-AF65-F5344CB8AC3E}">
        <p14:creationId xmlns:p14="http://schemas.microsoft.com/office/powerpoint/2010/main" val="185862319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24200" y="3429000"/>
            <a:ext cx="4876800" cy="685800"/>
          </a:xfrm>
        </p:spPr>
        <p:txBody>
          <a:bodyPr/>
          <a:lstStyle/>
          <a:p>
            <a:r>
              <a:rPr lang="en-US" dirty="0"/>
              <a:t>HTML Tables</a:t>
            </a:r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737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7001">
            <a:off x="5216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6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An HTML document must have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/>
              <a:t> file extension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HTML files can be created with text editors: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/>
              <a:t>NotePad, NotePad ++, Sublime Text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Or HTML editors (WYSIWYG Editors):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WebMatrix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Expression Web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Visual Studio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Adobe Dreamweaver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001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Tables represent tabular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 table consists of one or several rows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Each row has one or more columns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Tables are comprised of several core tags: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/>
              <a:t>:  begin/end table definition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/>
              <a:t>: </a:t>
            </a:r>
            <a:r>
              <a:rPr lang="en-US" dirty="0"/>
              <a:t>create a table row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/>
              <a:t>: create tabular data (cell)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Tables should not be used for layout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774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Simple HTML Tables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href="lecture1.ppt"&gt;Lecture 1&lt;/a&gt;&lt;/td&gt;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204775615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1242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/>
              <a:t>Simple HTML Tables</a:t>
            </a:r>
            <a:endParaRPr lang="bg-BG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850480"/>
            <a:ext cx="8229600" cy="569120"/>
          </a:xfrm>
        </p:spPr>
        <p:txBody>
          <a:bodyPr/>
          <a:lstStyle/>
          <a:p>
            <a:r>
              <a:t>Live Demo</a:t>
            </a:r>
            <a:endParaRPr lang="bg-BG" dirty="0"/>
          </a:p>
        </p:txBody>
      </p:sp>
      <p:pic>
        <p:nvPicPr>
          <p:cNvPr id="9218" name="Picture 2" descr="http://www.artistsvalley.com/database/images/Table%20Field%20Dr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838200"/>
            <a:ext cx="3543300" cy="1814170"/>
          </a:xfrm>
          <a:prstGeom prst="roundRect">
            <a:avLst>
              <a:gd name="adj" fmla="val 2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9154" name="Picture 2" descr="http://acc.nics.gov.uk/content/imgs/9.1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4255">
            <a:off x="3207994" y="1190678"/>
            <a:ext cx="2219326" cy="889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156" name="Picture 4" descr="http://www.cutelittlefactory.com/wp-content/uploads/2009/09/coffee-tab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6863">
            <a:off x="899338" y="4252138"/>
            <a:ext cx="2133600" cy="2133600"/>
          </a:xfrm>
          <a:prstGeom prst="roundRect">
            <a:avLst>
              <a:gd name="adj" fmla="val 6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9158" name="Picture 6" descr="http://www.java2s.com/Code/JavaImages/SimpleTableTestMultilineHea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649844">
            <a:off x="5252598" y="4394297"/>
            <a:ext cx="3200400" cy="1600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8072972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Cells and Header Cells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5961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Two kinds of cells in HTML tables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/>
              <a:t> cells – containing the table data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/>
              <a:t> cells – used for the column names or some more important cells</a:t>
            </a:r>
          </a:p>
          <a:p>
            <a:pPr>
              <a:lnSpc>
                <a:spcPct val="95000"/>
              </a:lnSpc>
            </a:pPr>
            <a:r>
              <a:rPr lang="en-US" dirty="0"/>
              <a:t>Why two kinds of cells?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Used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semantically</a:t>
            </a:r>
            <a:r>
              <a:rPr lang="en-US" dirty="0"/>
              <a:t> separate the cells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014" y="4311817"/>
            <a:ext cx="7926386" cy="22413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&lt;th&gt;Full Name&lt;/th&gt; &lt;th&gt;Mark&lt;/th&gt;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&lt;td&gt;Doncho Minkov&lt;/td&gt; &lt;td&gt;Very good (5)&lt;/td&gt;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&lt;td&gt;Georgi Georgiev&lt;/td&gt; &lt;td&gt;Exellent (6)&lt;/td&gt;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</p:txBody>
      </p:sp>
    </p:spTree>
    <p:extLst>
      <p:ext uri="{BB962C8B-B14F-4D97-AF65-F5344CB8AC3E}">
        <p14:creationId xmlns:p14="http://schemas.microsoft.com/office/powerpoint/2010/main" val="23839286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81198"/>
            <a:ext cx="7924800" cy="685800"/>
          </a:xfrm>
        </p:spPr>
        <p:txBody>
          <a:bodyPr/>
          <a:lstStyle/>
          <a:p>
            <a:r>
              <a:rPr lang="en-US" dirty="0"/>
              <a:t>Data and Header Cells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83677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3074" name="Picture 2" descr="data, transpo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34000" y="3581396"/>
            <a:ext cx="198120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eader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581396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4617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04900"/>
            <a:ext cx="47244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Complete </a:t>
            </a:r>
            <a:br>
              <a:rPr lang="en-US" dirty="0"/>
            </a:br>
            <a:r>
              <a:rPr lang="en-US" dirty="0"/>
              <a:t>HTML Tables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516978"/>
            <a:ext cx="5029200" cy="1178722"/>
          </a:xfrm>
        </p:spPr>
        <p:txBody>
          <a:bodyPr/>
          <a:lstStyle/>
          <a:p>
            <a:r>
              <a:rPr lang="en-US" dirty="0"/>
              <a:t>With Header, Footer </a:t>
            </a:r>
            <a:br>
              <a:rPr lang="en-US" dirty="0"/>
            </a:br>
            <a:r>
              <a:rPr lang="en-US" dirty="0"/>
              <a:t>and Body</a:t>
            </a:r>
          </a:p>
        </p:txBody>
      </p:sp>
      <p:pic>
        <p:nvPicPr>
          <p:cNvPr id="4098" name="Picture 2" descr="completed, unit icon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38862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n, full, recyc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9144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upload.wikimedia.org/wikipedia/commons/thumb/d/d8/Complete_coloring_clebsch_graph.svg/300px-Complete_coloring_clebsch_graph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900" y="3886200"/>
            <a:ext cx="3848100" cy="26289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6721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Complete HTML Tables</a:t>
            </a:r>
            <a:endParaRPr lang="bg-BG" dirty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Table rows split into three semantic sections: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body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footer</a:t>
            </a:r>
          </a:p>
          <a:p>
            <a:pPr lvl="1"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/>
              <a:t> denotes table header and contains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/>
              <a:t> elements, instead of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/>
              <a:t> elements</a:t>
            </a:r>
          </a:p>
          <a:p>
            <a:pPr lvl="1"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/>
              <a:t> denotes table footer but comes BEFORE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/>
              <a:t> tag</a:t>
            </a:r>
          </a:p>
          <a:p>
            <a:pPr lvl="1"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/>
              <a:t> define columns (used to set column widths)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89049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Complete HTML Table: Example</a:t>
            </a:r>
            <a:endParaRPr lang="bg-BG" sz="3800" dirty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 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28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0480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86200" y="4425196"/>
            <a:ext cx="4572000" cy="527804"/>
          </a:xfrm>
          <a:prstGeom prst="wedgeRoundRectCallout">
            <a:avLst>
              <a:gd name="adj1" fmla="val -84572"/>
              <a:gd name="adj2" fmla="val 434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676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862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254935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Complete HTML Table:</a:t>
            </a:r>
            <a:br>
              <a:rPr lang="en-US" sz="3800" dirty="0"/>
            </a:br>
            <a:r>
              <a:rPr lang="en-US" sz="3800" dirty="0"/>
              <a:t>Example (2)</a:t>
            </a:r>
            <a:endParaRPr lang="bg-BG" sz="38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95600" y="48768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599" y1="18543" x2="29016" y2="34437"/>
                        <a14:foregroundMark x1="86874" y1="27815" x2="86528" y2="45033"/>
                        <a14:foregroundMark x1="86183" y1="43377" x2="85147" y2="42715"/>
                        <a14:foregroundMark x1="67703" y1="43377" x2="67876" y2="51656"/>
                        <a14:foregroundMark x1="91364" y1="14238" x2="91364" y2="14238"/>
                        <a14:foregroundMark x1="93264" y1="13245" x2="81002" y2="12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4614" y="1828800"/>
            <a:ext cx="5514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729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tatic02.bybe.net/content/html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096000" cy="3505200"/>
          </a:xfrm>
          <a:prstGeom prst="roundRect">
            <a:avLst>
              <a:gd name="adj" fmla="val 548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Complete HTML Tables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1026" name="Picture 2" descr="http://png-4.findicons.com/files/icons/1684/ravenna/256/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3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Past, Present,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1991 – HTML first mentioned – Tim Berners-Lee – HTML tags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1993 – HTML (first public version, published at IETF)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1993 – HTML 2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1995 – HTML 2 – W3C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1995 – HTML 3 draft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1997 – HTML 3.2 – “Wilbur”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1997 – HTML 4 – ”Cougar” – CSS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1999 – HTML 4.01 (final)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2000 – XHTML draft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2001 – XHTML  (final)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2008 – HTML5 / XHTML5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2011 – feature complete HTML5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2022 – HTML5 – final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170" name="Picture 2" descr="http://www.karmapsychicboutique.com/page/_files/past_life_regression_hypnosis_health_info%5B1%5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2667000" cy="399383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1631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Nested Tables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793079"/>
            <a:ext cx="7924800" cy="569120"/>
          </a:xfrm>
        </p:spPr>
        <p:txBody>
          <a:bodyPr/>
          <a:lstStyle/>
          <a:p>
            <a:r>
              <a:rPr lang="en-US" dirty="0"/>
              <a:t>Tables in Tables in Tables in Tables…</a:t>
            </a:r>
          </a:p>
        </p:txBody>
      </p:sp>
      <p:pic>
        <p:nvPicPr>
          <p:cNvPr id="5122" name="Picture 2" descr="http://www.happyhotelier.com/wp-content/uploads/2010/01/Vintage-Nested-Suitcase-Instal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732" y="2989580"/>
            <a:ext cx="4010024" cy="3017066"/>
          </a:xfrm>
          <a:prstGeom prst="roundRect">
            <a:avLst>
              <a:gd name="adj" fmla="val 340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4531" y="2989580"/>
            <a:ext cx="3612269" cy="301706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2745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/>
              <a:t>Table "cells"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/>
              <a:t>) can contain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3000" dirty="0"/>
              <a:t> tables (tables within tables):</a:t>
            </a:r>
            <a:endParaRPr lang="en-US" sz="3000" dirty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396" y1="11364" x2="34452" y2="10390"/>
                        <a14:foregroundMark x1="18345" y1="24351" x2="44519" y2="67532"/>
                        <a14:foregroundMark x1="61745" y1="26948" x2="29530" y2="69156"/>
                        <a14:foregroundMark x1="21924" y1="54221" x2="61745" y2="87987"/>
                        <a14:foregroundMark x1="56823" y1="64610" x2="14765" y2="67857"/>
                        <a14:foregroundMark x1="10291" y1="45130" x2="19463" y2="72727"/>
                        <a14:foregroundMark x1="68456" y1="45130" x2="76063" y2="71753"/>
                        <a14:foregroundMark x1="79642" y1="53571" x2="26398" y2="47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2911" y="4270826"/>
            <a:ext cx="3495676" cy="240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7463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9718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Nested Tables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98080"/>
            <a:ext cx="8229600" cy="569120"/>
          </a:xfrm>
        </p:spPr>
        <p:txBody>
          <a:bodyPr/>
          <a:lstStyle/>
          <a:p>
            <a:r>
              <a:t>Live Demo</a:t>
            </a:r>
            <a:endParaRPr lang="bg-BG" dirty="0"/>
          </a:p>
        </p:txBody>
      </p:sp>
      <p:pic>
        <p:nvPicPr>
          <p:cNvPr id="7170" name="Picture 2" descr="http://www.furniturehomedesign.com/wp-content/uploads/2008/08/bamboo-nested-t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08963">
            <a:off x="5615000" y="635215"/>
            <a:ext cx="2827384" cy="224648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7172" name="Picture 4" descr="http://www.syncfusion.com/content/en-US/products/feature/user-interface-edition/wpf/grid/img/NestedTabl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76499">
            <a:off x="523394" y="899345"/>
            <a:ext cx="2284422" cy="1973868"/>
          </a:xfrm>
          <a:prstGeom prst="roundRect">
            <a:avLst>
              <a:gd name="adj" fmla="val 37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 descr="http://www.aolcdn.com/red_galleries/target-nesting-tables-400a0806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3623">
            <a:off x="794141" y="4176289"/>
            <a:ext cx="2039970" cy="20399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60" t="6281" r="2269" b="4666"/>
          <a:stretch/>
        </p:blipFill>
        <p:spPr bwMode="auto">
          <a:xfrm rot="405695">
            <a:off x="6108009" y="4267720"/>
            <a:ext cx="2188982" cy="20375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784066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1"/>
            <a:ext cx="7924800" cy="685800"/>
          </a:xfrm>
        </p:spPr>
        <p:txBody>
          <a:bodyPr/>
          <a:lstStyle/>
          <a:p>
            <a:r>
              <a:rPr lang="en-US" dirty="0"/>
              <a:t>Complex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/>
              <a:t>With Padding, Spacing and Stuff</a:t>
            </a:r>
          </a:p>
        </p:txBody>
      </p:sp>
      <p:pic>
        <p:nvPicPr>
          <p:cNvPr id="7170" name="Picture 2" descr=" Desktop Wallpaper · Gallery · 3D-Art &#10; Complex orbi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880" y="3352800"/>
            <a:ext cx="4206240" cy="2628900"/>
          </a:xfrm>
          <a:prstGeom prst="roundRect">
            <a:avLst>
              <a:gd name="adj" fmla="val 434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406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Tables have two attributes related to space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5406523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31954126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Cell Spacing and Padding </a:t>
            </a:r>
            <a:r>
              <a:rPr lang="en-US" sz="3600"/>
              <a:t>– Example (2)</a:t>
            </a:r>
            <a:endParaRPr lang="en-US" sz="3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16" y1="6504" x2="23038" y2="89973"/>
                        <a14:foregroundMark x1="59747" y1="6775" x2="30633" y2="11111"/>
                        <a14:foregroundMark x1="35443" y1="10027" x2="88101" y2="15447"/>
                        <a14:foregroundMark x1="78987" y1="11924" x2="92405" y2="13008"/>
                        <a14:foregroundMark x1="85823" y1="7317" x2="13418" y2="6504"/>
                        <a14:foregroundMark x1="87342" y1="5149" x2="87342" y2="5149"/>
                        <a14:foregroundMark x1="88861" y1="7588" x2="88861" y2="7588"/>
                        <a14:foregroundMark x1="7089" y1="11111" x2="40759" y2="23035"/>
                        <a14:foregroundMark x1="26582" y1="17073" x2="17468" y2="24932"/>
                        <a14:foregroundMark x1="3038" y1="44715" x2="3038" y2="63957"/>
                        <a14:foregroundMark x1="4304" y1="76694" x2="1772" y2="76965"/>
                        <a14:foregroundMark x1="33165" y1="90515" x2="33165" y2="90515"/>
                        <a14:foregroundMark x1="2532" y1="85908" x2="2532" y2="85908"/>
                        <a14:foregroundMark x1="5570" y1="89973" x2="5570" y2="89973"/>
                        <a14:foregroundMark x1="55696" y1="90515" x2="55696" y2="90515"/>
                        <a14:foregroundMark x1="74177" y1="90244" x2="74177" y2="90244"/>
                        <a14:foregroundMark x1="80759" y1="90515" x2="80759" y2="90515"/>
                        <a14:foregroundMark x1="64051" y1="89973" x2="64051" y2="89973"/>
                        <a14:foregroundMark x1="40253" y1="90515" x2="40253" y2="90515"/>
                        <a14:foregroundMark x1="91392" y1="77778" x2="91392" y2="77778"/>
                        <a14:foregroundMark x1="91139" y1="83198" x2="91139" y2="83198"/>
                        <a14:foregroundMark x1="91139" y1="63415" x2="91139" y2="63415"/>
                        <a14:foregroundMark x1="91139" y1="57182" x2="91139" y2="44444"/>
                        <a14:foregroundMark x1="90380" y1="3523" x2="88101" y2="10027"/>
                        <a14:backgroundMark x1="90886" y1="2710" x2="90886" y2="2710"/>
                        <a14:backgroundMark x1="91139" y1="3252" x2="89367" y2="2981"/>
                        <a14:backgroundMark x1="92658" y1="11653" x2="92405" y2="14092"/>
                        <a14:backgroundMark x1="96709" y1="16531" x2="96709" y2="1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3025" y="0"/>
            <a:ext cx="37623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4798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048001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Cell Spacing and</a:t>
            </a:r>
            <a:br>
              <a:rPr lang="en-US" dirty="0"/>
            </a:br>
            <a:r>
              <a:rPr lang="en-US" dirty="0"/>
              <a:t> Cell Padding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4079080"/>
            <a:ext cx="8229600" cy="569120"/>
          </a:xfrm>
        </p:spPr>
        <p:txBody>
          <a:bodyPr/>
          <a:lstStyle/>
          <a:p>
            <a:r>
              <a:t>Live Demo</a:t>
            </a:r>
            <a:endParaRPr lang="bg-BG" dirty="0"/>
          </a:p>
        </p:txBody>
      </p:sp>
      <p:pic>
        <p:nvPicPr>
          <p:cNvPr id="29698" name="Picture 2" descr="http://indesignsecrets.com/wp-content/uploads/2007/02/cellspacing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65674">
            <a:off x="6007237" y="4472617"/>
            <a:ext cx="2190750" cy="1602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700" name="Picture 4" descr="http://dev.fyicenter.com/faq/xhtml/cellspac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333984">
            <a:off x="575267" y="3301093"/>
            <a:ext cx="1946960" cy="2904216"/>
          </a:xfrm>
          <a:prstGeom prst="roundRect">
            <a:avLst>
              <a:gd name="adj" fmla="val 42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29702" name="Picture 6" descr="http://www.easywebtutorials.com/html-tutorial/images/cellspacingpadd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65917">
            <a:off x="3276600" y="430043"/>
            <a:ext cx="3743326" cy="1815850"/>
          </a:xfrm>
          <a:prstGeom prst="roundRect">
            <a:avLst>
              <a:gd name="adj" fmla="val 54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27447463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900" y="1447800"/>
            <a:ext cx="5181600" cy="1447796"/>
          </a:xfrm>
        </p:spPr>
        <p:txBody>
          <a:bodyPr/>
          <a:lstStyle/>
          <a:p>
            <a:r>
              <a:rPr lang="en-US" dirty="0"/>
              <a:t>Row and Column </a:t>
            </a:r>
            <a:br>
              <a:rPr lang="en-US" dirty="0"/>
            </a:br>
            <a:r>
              <a:rPr lang="en-US" dirty="0"/>
              <a:t>Spans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4300" y="3091980"/>
            <a:ext cx="4114800" cy="870420"/>
          </a:xfrm>
        </p:spPr>
        <p:txBody>
          <a:bodyPr/>
          <a:lstStyle/>
          <a:p>
            <a:r>
              <a:rPr lang="en-US" dirty="0"/>
              <a:t>How to Make a Two-Cells Column or Row?</a:t>
            </a:r>
          </a:p>
        </p:txBody>
      </p:sp>
      <p:pic>
        <p:nvPicPr>
          <p:cNvPr id="8194" name="Picture 2" descr="document, excel, spreadsheet, tab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3884448"/>
            <a:ext cx="1991050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hronological review, clock, table, tim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0827" y="1143000"/>
            <a:ext cx="1600196" cy="16001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black board, learn, school, table, teach, tutoria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4900" y="4343398"/>
            <a:ext cx="1991048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9297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Cells have two attributes related to merging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27804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  <p:extLst>
      <p:ext uri="{BB962C8B-B14F-4D97-AF65-F5344CB8AC3E}">
        <p14:creationId xmlns:p14="http://schemas.microsoft.com/office/powerpoint/2010/main" val="34224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685800"/>
          </a:xfrm>
        </p:spPr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33599"/>
            <a:ext cx="7924800" cy="569120"/>
          </a:xfrm>
        </p:spPr>
        <p:txBody>
          <a:bodyPr/>
          <a:lstStyle/>
          <a:p>
            <a:r>
              <a:rPr lang="en-US" dirty="0"/>
              <a:t>Tags, Attributes and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335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Column and Row Span – </a:t>
            </a:r>
            <a:br>
              <a:rPr lang="en-US" sz="3600" dirty="0"/>
            </a:br>
            <a:r>
              <a:rPr lang="en-US" sz="3600" dirty="0"/>
              <a:t>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240657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Column and Row Span – </a:t>
            </a:r>
            <a:br>
              <a:rPr lang="en-US" sz="3600" dirty="0"/>
            </a:br>
            <a:r>
              <a:rPr lang="en-US" sz="3600" dirty="0"/>
              <a:t>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5067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1752601"/>
            <a:ext cx="3759204" cy="2362200"/>
          </a:xfrm>
        </p:spPr>
        <p:txBody>
          <a:bodyPr/>
          <a:lstStyle/>
          <a:p>
            <a:r>
              <a:rPr lang="en-US" dirty="0"/>
              <a:t>Row and</a:t>
            </a:r>
            <a:br>
              <a:rPr lang="en-US" dirty="0"/>
            </a:br>
            <a:r>
              <a:rPr lang="en-US" dirty="0"/>
              <a:t> Column</a:t>
            </a:r>
            <a:br>
              <a:rPr lang="en-US" dirty="0"/>
            </a:br>
            <a:r>
              <a:rPr lang="en-US" dirty="0"/>
              <a:t> Spans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4231481"/>
            <a:ext cx="3759204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934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7924800" cy="685800"/>
          </a:xfrm>
        </p:spPr>
        <p:txBody>
          <a:bodyPr/>
          <a:lstStyle/>
          <a:p>
            <a:r>
              <a:rPr lang="en-US" dirty="0"/>
              <a:t>Semantic Structural Tags</a:t>
            </a:r>
          </a:p>
        </p:txBody>
      </p:sp>
    </p:spTree>
    <p:extLst>
      <p:ext uri="{BB962C8B-B14F-4D97-AF65-F5344CB8AC3E}">
        <p14:creationId xmlns:p14="http://schemas.microsoft.com/office/powerpoint/2010/main" val="36002972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 Web Page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sample layout structure of a Web Page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250" y="1828800"/>
            <a:ext cx="7175500" cy="4432300"/>
          </a:xfrm>
          <a:prstGeom prst="roundRect">
            <a:avLst>
              <a:gd name="adj" fmla="val 64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63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"HTML 4 and Before"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divs</a:t>
            </a:r>
            <a:r>
              <a:rPr lang="en-US" dirty="0"/>
              <a:t> with IDs</a:t>
            </a:r>
          </a:p>
          <a:p>
            <a:pPr lvl="1"/>
            <a:r>
              <a:rPr lang="en-US" dirty="0"/>
              <a:t>The IDs are needed for styling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2431971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 … 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id="header"&gt; …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id="navigation"&gt; …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id="sidebar"&gt; …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id="content"&gt; …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id="footer"&gt; …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530355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95500" y="2819400"/>
            <a:ext cx="4953000" cy="685800"/>
          </a:xfrm>
        </p:spPr>
        <p:txBody>
          <a:bodyPr/>
          <a:lstStyle/>
          <a:p>
            <a:r>
              <a:rPr lang="en-US" dirty="0"/>
              <a:t>The HTML 4 Way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95500" y="3545679"/>
            <a:ext cx="49530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159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5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HTML 5 there are semantic tags for layout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Work only on newer 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6725" y="2465725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 … 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671484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/>
              <a:t>Semantic Structural Tags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146" name="Picture 2" descr="http://www.designscollage.com/wp-content/uploads/2010/07/main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07770"/>
            <a:ext cx="4724400" cy="3100924"/>
          </a:xfrm>
          <a:prstGeom prst="roundRect">
            <a:avLst>
              <a:gd name="adj" fmla="val 6370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7909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have the correct vision and attitude towards HTML</a:t>
            </a:r>
          </a:p>
          <a:p>
            <a:pPr lvl="1"/>
            <a:r>
              <a:rPr lang="en-US" dirty="0"/>
              <a:t>HTML is only about structure, not appearance</a:t>
            </a:r>
          </a:p>
          <a:p>
            <a:pPr lvl="1"/>
            <a:r>
              <a:rPr lang="en-US" dirty="0"/>
              <a:t>Browsers tolerate invalid HTML code and parse errors – you should not</a:t>
            </a:r>
          </a:p>
          <a:p>
            <a:pPr lvl="1"/>
            <a:r>
              <a:rPr lang="en-US" dirty="0"/>
              <a:t>Always think about semantics</a:t>
            </a:r>
          </a:p>
          <a:p>
            <a:r>
              <a:rPr lang="en-US" dirty="0"/>
              <a:t>The W3C HTML Validator is a way to validate your HTML</a:t>
            </a:r>
          </a:p>
          <a:p>
            <a:pPr lvl="1"/>
            <a:r>
              <a:rPr lang="en-US" dirty="0">
                <a:hlinkClick r:id="rId2"/>
              </a:rPr>
              <a:t>http://validator.w3.org/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9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Concepts in HTML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Tags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Opening tag and closing tag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smallest piece in HTML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Attributes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Properties of the tag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Size, color, etc…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Combination of opening, closing tag and attributes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809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721577" y="6400800"/>
            <a:ext cx="3304110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http://html5course.telerik.com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3071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Assignment#1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Due Date 26-September-2022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50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/>
              <a:t>* Use headings, </a:t>
            </a:r>
            <a:r>
              <a:rPr lang="en-US" sz="2800" dirty="0" err="1"/>
              <a:t>divs</a:t>
            </a:r>
            <a:r>
              <a:rPr lang="en-US" sz="2800" dirty="0"/>
              <a:t>, paragraphs and </a:t>
            </a:r>
            <a:r>
              <a:rPr lang="en-US" sz="2800" dirty="0" err="1"/>
              <a:t>ul</a:t>
            </a:r>
            <a:endParaRPr lang="en-US" sz="2800" dirty="0"/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4" y="2291007"/>
            <a:ext cx="7986452" cy="3962743"/>
          </a:xfrm>
          <a:prstGeom prst="roundRect">
            <a:avLst>
              <a:gd name="adj" fmla="val 1433"/>
            </a:avLst>
          </a:prstGeom>
        </p:spPr>
      </p:pic>
    </p:spTree>
    <p:extLst>
      <p:ext uri="{BB962C8B-B14F-4D97-AF65-F5344CB8AC3E}">
        <p14:creationId xmlns:p14="http://schemas.microsoft.com/office/powerpoint/2010/main" val="4164161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71517" cy="35814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/>
              <a:t>Write an HTML page like</a:t>
            </a:r>
            <a:br>
              <a:rPr lang="en-US" sz="2800" dirty="0"/>
            </a:br>
            <a:r>
              <a:rPr lang="en-US" sz="2800" dirty="0"/>
              <a:t> the following:</a:t>
            </a:r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endParaRPr lang="en-US" sz="2800" dirty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9612" y="1488072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126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294264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2800" dirty="0"/>
              <a:t>Create an user profile Web page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profile.html</a:t>
            </a:r>
            <a:r>
              <a:rPr lang="en-US" sz="2800" dirty="0"/>
              <a:t>, friends page named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/>
              <a:t> and info page named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home.html</a:t>
            </a:r>
            <a:r>
              <a:rPr lang="en-US" sz="2800" dirty="0"/>
              <a:t>. Link them to one another using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/>
              <a:t>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914" y="4017362"/>
            <a:ext cx="3596840" cy="2535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84" y="4017362"/>
            <a:ext cx="3596839" cy="25358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914" y="1324560"/>
            <a:ext cx="3592077" cy="25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467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– Tables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/>
              <a:t>Create Web Pages like the following using tables: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3633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– Tables (2)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/>
              <a:t>Create a Calculator-like table. </a:t>
            </a:r>
            <a:br>
              <a:rPr lang="en-US" sz="2800" dirty="0"/>
            </a:br>
            <a:r>
              <a:rPr lang="en-US" sz="2800" dirty="0"/>
              <a:t>You should use a HTML 5 </a:t>
            </a:r>
            <a:br>
              <a:rPr lang="en-US" sz="2800" dirty="0"/>
            </a:br>
            <a:r>
              <a:rPr lang="en-US" sz="2800" dirty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Buttons for all the numbers</a:t>
            </a:r>
            <a:br>
              <a:rPr lang="en-US" sz="2600" dirty="0"/>
            </a:br>
            <a:r>
              <a:rPr lang="en-US" sz="2600" dirty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Do not make the same styles</a:t>
            </a:r>
            <a:br>
              <a:rPr lang="en-US" sz="2600" dirty="0"/>
            </a:br>
            <a:r>
              <a:rPr lang="en-US" sz="2600" dirty="0"/>
              <a:t>as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1006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283</TotalTime>
  <Words>6923</Words>
  <Application>Microsoft Office PowerPoint</Application>
  <PresentationFormat>On-screen Show (4:3)</PresentationFormat>
  <Paragraphs>1147</Paragraphs>
  <Slides>96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6" baseType="lpstr">
      <vt:lpstr>Arial</vt:lpstr>
      <vt:lpstr>Calibri</vt:lpstr>
      <vt:lpstr>Cambria</vt:lpstr>
      <vt:lpstr>Consolas</vt:lpstr>
      <vt:lpstr>Corbel</vt:lpstr>
      <vt:lpstr>Courier New</vt:lpstr>
      <vt:lpstr>Times New Roman</vt:lpstr>
      <vt:lpstr>Wingdings</vt:lpstr>
      <vt:lpstr>Wingdings 2</vt:lpstr>
      <vt:lpstr>Telerik Academy theme</vt:lpstr>
      <vt:lpstr>Web Technologies</vt:lpstr>
      <vt:lpstr>HTML 5</vt:lpstr>
      <vt:lpstr>Table of Contents</vt:lpstr>
      <vt:lpstr>Hypertext Markup Language</vt:lpstr>
      <vt:lpstr>Hypertext Markup Language</vt:lpstr>
      <vt:lpstr>Creating HTML Pages</vt:lpstr>
      <vt:lpstr>HTML – Past, Present, Future</vt:lpstr>
      <vt:lpstr>HTML Terminology</vt:lpstr>
      <vt:lpstr>HTML Terminology</vt:lpstr>
      <vt:lpstr>HTML Tags</vt:lpstr>
      <vt:lpstr>Attributes</vt:lpstr>
      <vt:lpstr>Most Common Attributes</vt:lpstr>
      <vt:lpstr>HTML Elements</vt:lpstr>
      <vt:lpstr>HTML Terminology</vt:lpstr>
      <vt:lpstr>HTML Document Structure</vt:lpstr>
      <vt:lpstr>HTML Document Structure</vt:lpstr>
      <vt:lpstr>First HTML Page</vt:lpstr>
      <vt:lpstr>First HTML Page: Tags</vt:lpstr>
      <vt:lpstr>First HTML Page: Header</vt:lpstr>
      <vt:lpstr>First HTML Page: Body</vt:lpstr>
      <vt:lpstr>Head Element</vt:lpstr>
      <vt:lpstr>Body Element and Doctype</vt:lpstr>
      <vt:lpstr>Some Simple Tags – Example</vt:lpstr>
      <vt:lpstr>Some Simple Tags – Example (2)</vt:lpstr>
      <vt:lpstr>Some HTML Tags</vt:lpstr>
      <vt:lpstr>Tags Attributes</vt:lpstr>
      <vt:lpstr>Headings and Paragraphs</vt:lpstr>
      <vt:lpstr>Headings and Paragraphs – Example </vt:lpstr>
      <vt:lpstr>Headings and Paragraphs – Example (2)</vt:lpstr>
      <vt:lpstr>Headings and Paragraphs</vt:lpstr>
      <vt:lpstr>Introduction to HTML</vt:lpstr>
      <vt:lpstr>The &lt;!DOCTYPE&gt; Declaration</vt:lpstr>
      <vt:lpstr>HTML Structure</vt:lpstr>
      <vt:lpstr>The &lt;head&gt; Section</vt:lpstr>
      <vt:lpstr>&lt;head&gt; Section: &lt;title&gt; tag</vt:lpstr>
      <vt:lpstr>&lt;head&gt; Section: &lt;meta&gt;</vt:lpstr>
      <vt:lpstr>&lt;head&gt; Section: &lt;script&gt;</vt:lpstr>
      <vt:lpstr>The &lt;script&gt; Tag – Example</vt:lpstr>
      <vt:lpstr>Using Scripts</vt:lpstr>
      <vt:lpstr>&lt;head&gt; Section: &lt;style&gt;</vt:lpstr>
      <vt:lpstr>Embedding CSS Styles</vt:lpstr>
      <vt:lpstr>Comments: &lt;!-- --&gt; Tag</vt:lpstr>
      <vt:lpstr>&lt;body&gt; Section: Introduction</vt:lpstr>
      <vt:lpstr>&lt;body&gt; Section: Attributes</vt:lpstr>
      <vt:lpstr>Text Styling without CSS</vt:lpstr>
      <vt:lpstr>HTML Common Elements</vt:lpstr>
      <vt:lpstr>Text Formatting</vt:lpstr>
      <vt:lpstr>Some Simple Tags</vt:lpstr>
      <vt:lpstr>Headings and Paragraphs</vt:lpstr>
      <vt:lpstr>Ordered Lists: &lt;ol&gt; Tag</vt:lpstr>
      <vt:lpstr>Unordered Lists: &lt;ul&gt; Tag</vt:lpstr>
      <vt:lpstr>Definition lists: &lt;dl&gt; tag</vt:lpstr>
      <vt:lpstr>HTML Common Elements</vt:lpstr>
      <vt:lpstr>Section Elements</vt:lpstr>
      <vt:lpstr>The &lt;div&gt; Tag</vt:lpstr>
      <vt:lpstr>&lt;DIV&gt;</vt:lpstr>
      <vt:lpstr>The &lt;span&gt; Tag</vt:lpstr>
      <vt:lpstr>&lt;SPAN&gt;</vt:lpstr>
      <vt:lpstr>HTML Tables</vt:lpstr>
      <vt:lpstr>HTML Tables</vt:lpstr>
      <vt:lpstr>Simple HTML Tables – Example</vt:lpstr>
      <vt:lpstr>Simple HTML Tables</vt:lpstr>
      <vt:lpstr>Data Cells and Header Cells</vt:lpstr>
      <vt:lpstr>Data and Header Cells</vt:lpstr>
      <vt:lpstr>Complete  HTML Tables</vt:lpstr>
      <vt:lpstr>Complete HTML Tables</vt:lpstr>
      <vt:lpstr>Complete HTML Table: Example</vt:lpstr>
      <vt:lpstr>Complete HTML Table: Example (2)</vt:lpstr>
      <vt:lpstr>Complete HTML Tables</vt:lpstr>
      <vt:lpstr>Nested Tables</vt:lpstr>
      <vt:lpstr>Nested Tables</vt:lpstr>
      <vt:lpstr>Nested Tables</vt:lpstr>
      <vt:lpstr>Complex Tables</vt:lpstr>
      <vt:lpstr>Cell Spacing and Padding</vt:lpstr>
      <vt:lpstr>Cell Spacing and Padding – Example</vt:lpstr>
      <vt:lpstr>Cell Spacing and Padding – Example (2)</vt:lpstr>
      <vt:lpstr>Cell Spacing and  Cell Padding</vt:lpstr>
      <vt:lpstr>Row and Column  Spans</vt:lpstr>
      <vt:lpstr>Column and Row Span</vt:lpstr>
      <vt:lpstr>Column and Row Span –  Example</vt:lpstr>
      <vt:lpstr>Column and Row Span –  Example (2)</vt:lpstr>
      <vt:lpstr>Row and  Column  Spans</vt:lpstr>
      <vt:lpstr>Semantic Structural Tags</vt:lpstr>
      <vt:lpstr>The Structure of a Web Page</vt:lpstr>
      <vt:lpstr>The "HTML 4 and Before" Way</vt:lpstr>
      <vt:lpstr>The HTML 4 Way</vt:lpstr>
      <vt:lpstr>The HTML 5 Way</vt:lpstr>
      <vt:lpstr>Semantic Structural Tags</vt:lpstr>
      <vt:lpstr>Remember</vt:lpstr>
      <vt:lpstr>HTML 5</vt:lpstr>
      <vt:lpstr>Lab Assignment#1</vt:lpstr>
      <vt:lpstr>Exercises</vt:lpstr>
      <vt:lpstr>Exercises (2)</vt:lpstr>
      <vt:lpstr>Exercises (3)</vt:lpstr>
      <vt:lpstr>Exercises – Tables</vt:lpstr>
      <vt:lpstr>Exercises – Tables (2)</vt:lpstr>
    </vt:vector>
  </TitlesOfParts>
  <Company>Telerik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Doncho Minkov</dc:creator>
  <cp:lastModifiedBy>MUHAMMAD MUAAZ SHOAIB</cp:lastModifiedBy>
  <cp:revision>35</cp:revision>
  <dcterms:created xsi:type="dcterms:W3CDTF">2014-03-13T07:54:00Z</dcterms:created>
  <dcterms:modified xsi:type="dcterms:W3CDTF">2023-03-28T16:06:10Z</dcterms:modified>
</cp:coreProperties>
</file>