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Fira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-bold.fntdata"/><Relationship Id="rId47" Type="http://schemas.openxmlformats.org/officeDocument/2006/relationships/font" Target="fonts/FiraSans-regular.fntdata"/><Relationship Id="rId49" Type="http://schemas.openxmlformats.org/officeDocument/2006/relationships/font" Target="fonts/Fira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Fira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29725711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29725711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013ab61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c013ab61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367a51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367a51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013ab61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013ab61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013ab61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013ab61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013ab61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013ab61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013ab61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013ab61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013ab61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c013ab61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c013ab61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c013ab61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013ab61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013ab61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367a51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c367a51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9725711e_0_2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9725711e_0_2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7:00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367a51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367a51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367a511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367a511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c013ab61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c013ab61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c3da84f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c3da84f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c013ab61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c013ab61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013ab61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013ab61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c013ab61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c013ab61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013ab61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c013ab61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013ab61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c013ab61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013ab61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c013ab61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013ab6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013ab6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7:01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013ab61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c013ab61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367a511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367a511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c013ab61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c013ab61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c367a511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c367a511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013ab61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013ab61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c013ab61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c013ab61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c013ab61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c013ab61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c013ab61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c013ab61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c013ab61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c013ab61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c013ab61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c013ab61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013ab6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013ab6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7:05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c013ab61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c013ab61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c367a511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c367a511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013ab6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013ab6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7:06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013ab6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013ab6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013ab61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013ab61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013ab61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013ab61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013ab61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013ab6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2950"/>
            <a:ext cx="8520600" cy="23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Compose Yourself</a:t>
            </a:r>
            <a:endParaRPr sz="6000"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4"/>
                </a:solidFill>
              </a:rPr>
              <a:t>Sacramento Web &amp; Mobile Devs </a:t>
            </a:r>
            <a:endParaRPr sz="32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4"/>
                </a:solidFill>
              </a:rPr>
              <a:t>6/27/2019</a:t>
            </a:r>
            <a:endParaRPr sz="3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222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Pattern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53700" y="1443300"/>
            <a:ext cx="90366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chemeClr val="lt1"/>
                </a:solidFill>
              </a:rPr>
              <a:t>Hard coded data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chemeClr val="lt1"/>
                </a:solidFill>
              </a:rPr>
              <a:t>Use parameter to eliminate duplication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Makes function more generic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Introduces Abstraction over the value</a:t>
            </a:r>
            <a:endParaRPr sz="3600">
              <a:solidFill>
                <a:srgbClr val="FFFFFF"/>
              </a:solidFill>
            </a:endParaRPr>
          </a:p>
        </p:txBody>
      </p:sp>
      <p:cxnSp>
        <p:nvCxnSpPr>
          <p:cNvPr id="129" name="Google Shape;129;p22"/>
          <p:cNvCxnSpPr/>
          <p:nvPr/>
        </p:nvCxnSpPr>
        <p:spPr>
          <a:xfrm>
            <a:off x="621425" y="1637425"/>
            <a:ext cx="3363600" cy="355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2"/>
          <p:cNvCxnSpPr/>
          <p:nvPr/>
        </p:nvCxnSpPr>
        <p:spPr>
          <a:xfrm flipH="1" rot="10800000">
            <a:off x="680625" y="1716250"/>
            <a:ext cx="3363600" cy="276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Abstraction </a:t>
            </a:r>
            <a:r>
              <a:rPr lang="en" sz="4800">
                <a:solidFill>
                  <a:schemeClr val="lt2"/>
                </a:solidFill>
              </a:rPr>
              <a:t>- Meanings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136" name="Google Shape;136;p23"/>
          <p:cNvCxnSpPr/>
          <p:nvPr/>
        </p:nvCxnSpPr>
        <p:spPr>
          <a:xfrm flipH="1">
            <a:off x="457200" y="12649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726625"/>
            <a:ext cx="83994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AutoNum type="arabicPeriod"/>
            </a:pPr>
            <a:r>
              <a:rPr lang="en" sz="3600">
                <a:solidFill>
                  <a:srgbClr val="F1C232"/>
                </a:solidFill>
              </a:rPr>
              <a:t>Difficult to understand, obscure, hidden</a:t>
            </a:r>
            <a:endParaRPr sz="36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1C232"/>
              </a:solidFill>
            </a:endParaRPr>
          </a:p>
          <a:p>
            <a:pPr indent="-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AutoNum type="arabicPeriod"/>
            </a:pPr>
            <a:r>
              <a:rPr lang="en" sz="3600">
                <a:solidFill>
                  <a:srgbClr val="F1C232"/>
                </a:solidFill>
              </a:rPr>
              <a:t>Hide details to simplify thinking</a:t>
            </a:r>
            <a:endParaRPr sz="36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58500" y="2065650"/>
            <a:ext cx="9036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678DD"/>
                </a:solidFill>
              </a:rPr>
              <a:t>type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351C75"/>
                </a:solidFill>
              </a:rPr>
              <a:t>appendChar </a:t>
            </a:r>
            <a:r>
              <a:rPr lang="en" sz="3000">
                <a:solidFill>
                  <a:srgbClr val="56B6C2"/>
                </a:solidFill>
              </a:rPr>
              <a:t>=</a:t>
            </a:r>
            <a:r>
              <a:rPr lang="en" sz="3000">
                <a:solidFill>
                  <a:srgbClr val="ABB2BF"/>
                </a:solidFill>
              </a:rPr>
              <a:t> (</a:t>
            </a:r>
            <a:r>
              <a:rPr i="1" lang="en" sz="3000">
                <a:solidFill>
                  <a:srgbClr val="E06C75"/>
                </a:solidFill>
              </a:rPr>
              <a:t>char</a:t>
            </a:r>
            <a:r>
              <a:rPr lang="en" sz="3000">
                <a:solidFill>
                  <a:srgbClr val="ABB2BF"/>
                </a:solidFill>
              </a:rPr>
              <a:t>: </a:t>
            </a:r>
            <a:r>
              <a:rPr lang="en" sz="3000">
                <a:solidFill>
                  <a:srgbClr val="E5C07B"/>
                </a:solidFill>
              </a:rPr>
              <a:t>string, </a:t>
            </a:r>
            <a:r>
              <a:rPr i="1" lang="en" sz="3000">
                <a:solidFill>
                  <a:srgbClr val="E06C75"/>
                </a:solidFill>
              </a:rPr>
              <a:t>s</a:t>
            </a:r>
            <a:r>
              <a:rPr lang="en" sz="3000">
                <a:solidFill>
                  <a:srgbClr val="ABB2BF"/>
                </a:solidFill>
              </a:rPr>
              <a:t>: </a:t>
            </a:r>
            <a:r>
              <a:rPr lang="en" sz="3000">
                <a:solidFill>
                  <a:srgbClr val="E5C07B"/>
                </a:solidFill>
              </a:rPr>
              <a:t>string</a:t>
            </a:r>
            <a:r>
              <a:rPr lang="en" sz="3000">
                <a:solidFill>
                  <a:srgbClr val="ABB2BF"/>
                </a:solidFill>
              </a:rPr>
              <a:t>) </a:t>
            </a:r>
            <a:r>
              <a:rPr lang="en" sz="3000">
                <a:solidFill>
                  <a:srgbClr val="C678DD"/>
                </a:solidFill>
              </a:rPr>
              <a:t>=&gt;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E5C07B"/>
                </a:solidFill>
              </a:rPr>
              <a:t>string</a:t>
            </a:r>
            <a:endParaRPr sz="3000">
              <a:solidFill>
                <a:srgbClr val="9900FF"/>
              </a:solidFill>
            </a:endParaRPr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Append Any Character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144" name="Google Shape;144;p24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Append Question Mark 2 Times</a:t>
            </a:r>
            <a:endParaRPr sz="3600">
              <a:solidFill>
                <a:schemeClr val="lt2"/>
              </a:solidFill>
            </a:endParaRPr>
          </a:p>
        </p:txBody>
      </p:sp>
      <p:cxnSp>
        <p:nvCxnSpPr>
          <p:cNvPr id="150" name="Google Shape;150;p25"/>
          <p:cNvCxnSpPr/>
          <p:nvPr/>
        </p:nvCxnSpPr>
        <p:spPr>
          <a:xfrm flipH="1">
            <a:off x="457200" y="114300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1738600"/>
            <a:ext cx="82296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Append Exclamation 3 Times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457200" y="3096200"/>
            <a:ext cx="82296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2"/>
                </a:solidFill>
              </a:rPr>
              <a:t>Append Period 5 Times</a:t>
            </a:r>
            <a:endParaRPr sz="3600">
              <a:solidFill>
                <a:schemeClr val="lt2"/>
              </a:solidFill>
            </a:endParaRPr>
          </a:p>
        </p:txBody>
      </p:sp>
      <p:cxnSp>
        <p:nvCxnSpPr>
          <p:cNvPr id="153" name="Google Shape;153;p25"/>
          <p:cNvCxnSpPr/>
          <p:nvPr/>
        </p:nvCxnSpPr>
        <p:spPr>
          <a:xfrm flipH="1">
            <a:off x="457200" y="242316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54" name="Google Shape;154;p25"/>
          <p:cNvCxnSpPr/>
          <p:nvPr/>
        </p:nvCxnSpPr>
        <p:spPr>
          <a:xfrm flipH="1">
            <a:off x="457200" y="37795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58500" y="2065650"/>
            <a:ext cx="9036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Add another parameter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Pattern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161" name="Google Shape;161;p26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58500" y="2065650"/>
            <a:ext cx="9036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678DD"/>
                </a:solidFill>
              </a:rPr>
              <a:t>type</a:t>
            </a:r>
            <a:r>
              <a:rPr lang="en" sz="2200">
                <a:solidFill>
                  <a:srgbClr val="ABB2BF"/>
                </a:solidFill>
              </a:rPr>
              <a:t> </a:t>
            </a:r>
            <a:r>
              <a:rPr lang="en" sz="2200">
                <a:solidFill>
                  <a:srgbClr val="351C75"/>
                </a:solidFill>
              </a:rPr>
              <a:t>appendNTimes </a:t>
            </a:r>
            <a:r>
              <a:rPr lang="en" sz="2200">
                <a:solidFill>
                  <a:srgbClr val="56B6C2"/>
                </a:solidFill>
              </a:rPr>
              <a:t>=</a:t>
            </a:r>
            <a:r>
              <a:rPr lang="en" sz="2200">
                <a:solidFill>
                  <a:srgbClr val="ABB2BF"/>
                </a:solidFill>
              </a:rPr>
              <a:t> (</a:t>
            </a:r>
            <a:r>
              <a:rPr i="1" lang="en" sz="2200">
                <a:solidFill>
                  <a:srgbClr val="E06C75"/>
                </a:solidFill>
              </a:rPr>
              <a:t>char</a:t>
            </a:r>
            <a:r>
              <a:rPr lang="en" sz="2200">
                <a:solidFill>
                  <a:srgbClr val="ABB2BF"/>
                </a:solidFill>
              </a:rPr>
              <a:t>: </a:t>
            </a:r>
            <a:r>
              <a:rPr lang="en" sz="2200">
                <a:solidFill>
                  <a:srgbClr val="E5C07B"/>
                </a:solidFill>
              </a:rPr>
              <a:t>string</a:t>
            </a:r>
            <a:r>
              <a:rPr lang="en" sz="2200">
                <a:solidFill>
                  <a:schemeClr val="accent5"/>
                </a:solidFill>
              </a:rPr>
              <a:t>, </a:t>
            </a:r>
            <a:r>
              <a:rPr i="1" lang="en" sz="2200">
                <a:solidFill>
                  <a:srgbClr val="E06C75"/>
                </a:solidFill>
              </a:rPr>
              <a:t>times</a:t>
            </a:r>
            <a:r>
              <a:rPr lang="en" sz="2200">
                <a:solidFill>
                  <a:srgbClr val="ABB2BF"/>
                </a:solidFill>
              </a:rPr>
              <a:t>: </a:t>
            </a:r>
            <a:r>
              <a:rPr lang="en" sz="2200">
                <a:solidFill>
                  <a:srgbClr val="E5C07B"/>
                </a:solidFill>
              </a:rPr>
              <a:t>number</a:t>
            </a:r>
            <a:r>
              <a:rPr lang="en" sz="2200">
                <a:solidFill>
                  <a:schemeClr val="accent5"/>
                </a:solidFill>
              </a:rPr>
              <a:t>,</a:t>
            </a:r>
            <a:r>
              <a:rPr lang="en" sz="2200">
                <a:solidFill>
                  <a:srgbClr val="E5C07B"/>
                </a:solidFill>
              </a:rPr>
              <a:t> </a:t>
            </a:r>
            <a:r>
              <a:rPr i="1" lang="en" sz="2200">
                <a:solidFill>
                  <a:srgbClr val="E06C75"/>
                </a:solidFill>
              </a:rPr>
              <a:t>s</a:t>
            </a:r>
            <a:r>
              <a:rPr lang="en" sz="2200">
                <a:solidFill>
                  <a:srgbClr val="ABB2BF"/>
                </a:solidFill>
              </a:rPr>
              <a:t>: </a:t>
            </a:r>
            <a:r>
              <a:rPr lang="en" sz="2200">
                <a:solidFill>
                  <a:srgbClr val="E5C07B"/>
                </a:solidFill>
              </a:rPr>
              <a:t>string</a:t>
            </a:r>
            <a:r>
              <a:rPr lang="en" sz="2200">
                <a:solidFill>
                  <a:srgbClr val="ABB2BF"/>
                </a:solidFill>
              </a:rPr>
              <a:t>) </a:t>
            </a:r>
            <a:r>
              <a:rPr lang="en" sz="2200">
                <a:solidFill>
                  <a:srgbClr val="C678DD"/>
                </a:solidFill>
              </a:rPr>
              <a:t>=&gt;</a:t>
            </a:r>
            <a:r>
              <a:rPr lang="en" sz="2200">
                <a:solidFill>
                  <a:srgbClr val="ABB2BF"/>
                </a:solidFill>
              </a:rPr>
              <a:t> </a:t>
            </a:r>
            <a:r>
              <a:rPr lang="en" sz="2200">
                <a:solidFill>
                  <a:srgbClr val="E5C07B"/>
                </a:solidFill>
              </a:rPr>
              <a:t>string</a:t>
            </a:r>
            <a:endParaRPr sz="2200">
              <a:solidFill>
                <a:srgbClr val="9900FF"/>
              </a:solidFill>
            </a:endParaRPr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Append Any Character N Times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168" name="Google Shape;168;p27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58500" y="2065650"/>
            <a:ext cx="9036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678DD"/>
                </a:solidFill>
              </a:rPr>
              <a:t>type</a:t>
            </a:r>
            <a:r>
              <a:rPr lang="en" sz="2200">
                <a:solidFill>
                  <a:srgbClr val="ABB2BF"/>
                </a:solidFill>
              </a:rPr>
              <a:t> </a:t>
            </a:r>
            <a:r>
              <a:rPr lang="en" sz="2200">
                <a:solidFill>
                  <a:srgbClr val="351C75"/>
                </a:solidFill>
              </a:rPr>
              <a:t>pre</a:t>
            </a:r>
            <a:r>
              <a:rPr lang="en" sz="2200">
                <a:solidFill>
                  <a:srgbClr val="351C75"/>
                </a:solidFill>
              </a:rPr>
              <a:t>pendNTimes </a:t>
            </a:r>
            <a:r>
              <a:rPr lang="en" sz="2200">
                <a:solidFill>
                  <a:srgbClr val="56B6C2"/>
                </a:solidFill>
              </a:rPr>
              <a:t>=</a:t>
            </a:r>
            <a:r>
              <a:rPr lang="en" sz="2200">
                <a:solidFill>
                  <a:srgbClr val="ABB2BF"/>
                </a:solidFill>
              </a:rPr>
              <a:t> (</a:t>
            </a:r>
            <a:r>
              <a:rPr i="1" lang="en" sz="2200">
                <a:solidFill>
                  <a:srgbClr val="E06C75"/>
                </a:solidFill>
              </a:rPr>
              <a:t>char</a:t>
            </a:r>
            <a:r>
              <a:rPr lang="en" sz="2200">
                <a:solidFill>
                  <a:srgbClr val="ABB2BF"/>
                </a:solidFill>
              </a:rPr>
              <a:t>: </a:t>
            </a:r>
            <a:r>
              <a:rPr lang="en" sz="2200">
                <a:solidFill>
                  <a:srgbClr val="E5C07B"/>
                </a:solidFill>
              </a:rPr>
              <a:t>string</a:t>
            </a:r>
            <a:r>
              <a:rPr lang="en" sz="2200">
                <a:solidFill>
                  <a:schemeClr val="accent5"/>
                </a:solidFill>
              </a:rPr>
              <a:t>, </a:t>
            </a:r>
            <a:r>
              <a:rPr i="1" lang="en" sz="2200">
                <a:solidFill>
                  <a:srgbClr val="E06C75"/>
                </a:solidFill>
              </a:rPr>
              <a:t>times</a:t>
            </a:r>
            <a:r>
              <a:rPr lang="en" sz="2200">
                <a:solidFill>
                  <a:srgbClr val="ABB2BF"/>
                </a:solidFill>
              </a:rPr>
              <a:t>: </a:t>
            </a:r>
            <a:r>
              <a:rPr lang="en" sz="2200">
                <a:solidFill>
                  <a:srgbClr val="E5C07B"/>
                </a:solidFill>
              </a:rPr>
              <a:t>number</a:t>
            </a:r>
            <a:r>
              <a:rPr lang="en" sz="2200">
                <a:solidFill>
                  <a:schemeClr val="accent5"/>
                </a:solidFill>
              </a:rPr>
              <a:t>,</a:t>
            </a:r>
            <a:r>
              <a:rPr lang="en" sz="2200">
                <a:solidFill>
                  <a:srgbClr val="E5C07B"/>
                </a:solidFill>
              </a:rPr>
              <a:t> </a:t>
            </a:r>
            <a:r>
              <a:rPr i="1" lang="en" sz="2200">
                <a:solidFill>
                  <a:srgbClr val="E06C75"/>
                </a:solidFill>
              </a:rPr>
              <a:t>s</a:t>
            </a:r>
            <a:r>
              <a:rPr lang="en" sz="2200">
                <a:solidFill>
                  <a:srgbClr val="ABB2BF"/>
                </a:solidFill>
              </a:rPr>
              <a:t>: </a:t>
            </a:r>
            <a:r>
              <a:rPr lang="en" sz="2200">
                <a:solidFill>
                  <a:srgbClr val="E5C07B"/>
                </a:solidFill>
              </a:rPr>
              <a:t>string</a:t>
            </a:r>
            <a:r>
              <a:rPr lang="en" sz="2200">
                <a:solidFill>
                  <a:srgbClr val="ABB2BF"/>
                </a:solidFill>
              </a:rPr>
              <a:t>) </a:t>
            </a:r>
            <a:r>
              <a:rPr lang="en" sz="2200">
                <a:solidFill>
                  <a:srgbClr val="C678DD"/>
                </a:solidFill>
              </a:rPr>
              <a:t>=&gt;</a:t>
            </a:r>
            <a:r>
              <a:rPr lang="en" sz="2200">
                <a:solidFill>
                  <a:srgbClr val="ABB2BF"/>
                </a:solidFill>
              </a:rPr>
              <a:t> </a:t>
            </a:r>
            <a:r>
              <a:rPr lang="en" sz="2200">
                <a:solidFill>
                  <a:srgbClr val="E5C07B"/>
                </a:solidFill>
              </a:rPr>
              <a:t>string</a:t>
            </a:r>
            <a:endParaRPr sz="2200">
              <a:solidFill>
                <a:srgbClr val="9900FF"/>
              </a:solidFill>
            </a:endParaRPr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Pre</a:t>
            </a:r>
            <a:r>
              <a:rPr lang="en" sz="4400">
                <a:solidFill>
                  <a:schemeClr val="lt2"/>
                </a:solidFill>
              </a:rPr>
              <a:t>pend Any Character N Times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175" name="Google Shape;175;p28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287400" y="3274250"/>
            <a:ext cx="85692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prependNTimes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r>
              <a:rPr lang="en" sz="2400">
                <a:solidFill>
                  <a:srgbClr val="E5C07B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endParaRPr sz="2400">
              <a:solidFill>
                <a:srgbClr val="C678D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57200" y="1456050"/>
            <a:ext cx="86379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678DD"/>
                </a:solidFill>
              </a:rPr>
              <a:t>type</a:t>
            </a:r>
            <a:r>
              <a:rPr lang="en" sz="2200">
                <a:solidFill>
                  <a:srgbClr val="ABB2BF"/>
                </a:solidFill>
              </a:rPr>
              <a:t> </a:t>
            </a:r>
            <a:r>
              <a:rPr lang="en" sz="2200">
                <a:solidFill>
                  <a:srgbClr val="351C75"/>
                </a:solidFill>
              </a:rPr>
              <a:t>prependWWW </a:t>
            </a:r>
            <a:r>
              <a:rPr lang="en" sz="2200">
                <a:solidFill>
                  <a:srgbClr val="56B6C2"/>
                </a:solidFill>
              </a:rPr>
              <a:t>=</a:t>
            </a:r>
            <a:r>
              <a:rPr lang="en" sz="2200">
                <a:solidFill>
                  <a:srgbClr val="ABB2BF"/>
                </a:solidFill>
              </a:rPr>
              <a:t> (</a:t>
            </a:r>
            <a:r>
              <a:rPr i="1" lang="en" sz="2200">
                <a:solidFill>
                  <a:srgbClr val="E06C75"/>
                </a:solidFill>
              </a:rPr>
              <a:t>s</a:t>
            </a:r>
            <a:r>
              <a:rPr lang="en" sz="2200">
                <a:solidFill>
                  <a:srgbClr val="ABB2BF"/>
                </a:solidFill>
              </a:rPr>
              <a:t>: </a:t>
            </a:r>
            <a:r>
              <a:rPr lang="en" sz="2200">
                <a:solidFill>
                  <a:srgbClr val="E5C07B"/>
                </a:solidFill>
              </a:rPr>
              <a:t>string</a:t>
            </a:r>
            <a:r>
              <a:rPr lang="en" sz="2200">
                <a:solidFill>
                  <a:srgbClr val="ABB2BF"/>
                </a:solidFill>
              </a:rPr>
              <a:t>) </a:t>
            </a:r>
            <a:r>
              <a:rPr lang="en" sz="2200">
                <a:solidFill>
                  <a:srgbClr val="C678DD"/>
                </a:solidFill>
              </a:rPr>
              <a:t>=&gt;</a:t>
            </a:r>
            <a:r>
              <a:rPr lang="en" sz="2200">
                <a:solidFill>
                  <a:srgbClr val="ABB2BF"/>
                </a:solidFill>
              </a:rPr>
              <a:t> </a:t>
            </a:r>
            <a:r>
              <a:rPr lang="en" sz="2200">
                <a:solidFill>
                  <a:srgbClr val="E5C07B"/>
                </a:solidFill>
              </a:rPr>
              <a:t>string</a:t>
            </a:r>
            <a:endParaRPr sz="2200">
              <a:solidFill>
                <a:srgbClr val="9900FF"/>
              </a:solidFill>
            </a:endParaRPr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Prepend ‘W’ 3 times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183" name="Google Shape;183;p29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457200" y="2055050"/>
            <a:ext cx="83994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prependWWW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endParaRPr sz="2400">
              <a:solidFill>
                <a:srgbClr val="C678DD"/>
              </a:solidFill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3328500"/>
            <a:ext cx="83994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prependWWW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prependNTimes</a:t>
            </a:r>
            <a:r>
              <a:rPr lang="en" sz="2400">
                <a:solidFill>
                  <a:srgbClr val="ABB2BF"/>
                </a:solidFill>
              </a:rPr>
              <a:t>(‘</a:t>
            </a:r>
            <a:r>
              <a:rPr lang="en" sz="2400">
                <a:solidFill>
                  <a:srgbClr val="D19A66"/>
                </a:solidFill>
              </a:rPr>
              <a:t>W</a:t>
            </a:r>
            <a:r>
              <a:rPr lang="en" sz="2400">
                <a:solidFill>
                  <a:srgbClr val="ABB2BF"/>
                </a:solidFill>
              </a:rPr>
              <a:t>’</a:t>
            </a:r>
            <a:r>
              <a:rPr lang="en" sz="2400">
                <a:solidFill>
                  <a:srgbClr val="D19A66"/>
                </a:solidFill>
              </a:rPr>
              <a:t>, 3</a:t>
            </a:r>
            <a:r>
              <a:rPr lang="en" sz="2400">
                <a:solidFill>
                  <a:srgbClr val="ABB2BF"/>
                </a:solidFill>
              </a:rPr>
              <a:t>);</a:t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9DAF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126725" y="1456050"/>
            <a:ext cx="89682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678DD"/>
                </a:solidFill>
              </a:rPr>
              <a:t>type</a:t>
            </a:r>
            <a:r>
              <a:rPr lang="en" sz="2200">
                <a:solidFill>
                  <a:srgbClr val="ABB2BF"/>
                </a:solidFill>
              </a:rPr>
              <a:t> </a:t>
            </a:r>
            <a:r>
              <a:rPr lang="en" sz="2200">
                <a:solidFill>
                  <a:srgbClr val="351C75"/>
                </a:solidFill>
              </a:rPr>
              <a:t>prepend </a:t>
            </a:r>
            <a:r>
              <a:rPr lang="en" sz="2200">
                <a:solidFill>
                  <a:srgbClr val="56B6C2"/>
                </a:solidFill>
              </a:rPr>
              <a:t>=</a:t>
            </a:r>
            <a:r>
              <a:rPr lang="en" sz="2200">
                <a:solidFill>
                  <a:srgbClr val="ABB2BF"/>
                </a:solidFill>
              </a:rPr>
              <a:t> (</a:t>
            </a:r>
            <a:r>
              <a:rPr i="1" lang="en" sz="2200">
                <a:solidFill>
                  <a:srgbClr val="E06C75"/>
                </a:solidFill>
              </a:rPr>
              <a:t>char</a:t>
            </a:r>
            <a:r>
              <a:rPr lang="en" sz="2200">
                <a:solidFill>
                  <a:srgbClr val="ABB2BF"/>
                </a:solidFill>
              </a:rPr>
              <a:t>: </a:t>
            </a:r>
            <a:r>
              <a:rPr lang="en" sz="2200">
                <a:solidFill>
                  <a:srgbClr val="E5C07B"/>
                </a:solidFill>
              </a:rPr>
              <a:t>string</a:t>
            </a:r>
            <a:r>
              <a:rPr lang="en" sz="2200">
                <a:solidFill>
                  <a:schemeClr val="accent5"/>
                </a:solidFill>
              </a:rPr>
              <a:t>, </a:t>
            </a:r>
            <a:r>
              <a:rPr i="1" lang="en" sz="2200">
                <a:solidFill>
                  <a:srgbClr val="E06C75"/>
                </a:solidFill>
              </a:rPr>
              <a:t>times</a:t>
            </a:r>
            <a:r>
              <a:rPr lang="en" sz="2200">
                <a:solidFill>
                  <a:srgbClr val="ABB2BF"/>
                </a:solidFill>
              </a:rPr>
              <a:t>: </a:t>
            </a:r>
            <a:r>
              <a:rPr lang="en" sz="2200">
                <a:solidFill>
                  <a:srgbClr val="E5C07B"/>
                </a:solidFill>
              </a:rPr>
              <a:t>number</a:t>
            </a:r>
            <a:r>
              <a:rPr lang="en" sz="2200">
                <a:solidFill>
                  <a:schemeClr val="accent5"/>
                </a:solidFill>
              </a:rPr>
              <a:t>,</a:t>
            </a:r>
            <a:r>
              <a:rPr lang="en" sz="2200">
                <a:solidFill>
                  <a:srgbClr val="E5C07B"/>
                </a:solidFill>
              </a:rPr>
              <a:t> </a:t>
            </a:r>
            <a:r>
              <a:rPr i="1" lang="en" sz="2200">
                <a:solidFill>
                  <a:srgbClr val="E06C75"/>
                </a:solidFill>
              </a:rPr>
              <a:t>s</a:t>
            </a:r>
            <a:r>
              <a:rPr lang="en" sz="2200">
                <a:solidFill>
                  <a:srgbClr val="ABB2BF"/>
                </a:solidFill>
              </a:rPr>
              <a:t>: </a:t>
            </a:r>
            <a:r>
              <a:rPr lang="en" sz="2200">
                <a:solidFill>
                  <a:srgbClr val="E5C07B"/>
                </a:solidFill>
              </a:rPr>
              <a:t>string</a:t>
            </a:r>
            <a:r>
              <a:rPr lang="en" sz="2200">
                <a:solidFill>
                  <a:srgbClr val="ABB2BF"/>
                </a:solidFill>
              </a:rPr>
              <a:t>) </a:t>
            </a:r>
            <a:r>
              <a:rPr lang="en" sz="2200">
                <a:solidFill>
                  <a:srgbClr val="C678DD"/>
                </a:solidFill>
              </a:rPr>
              <a:t>=&gt;</a:t>
            </a:r>
            <a:r>
              <a:rPr lang="en" sz="2200">
                <a:solidFill>
                  <a:srgbClr val="ABB2BF"/>
                </a:solidFill>
              </a:rPr>
              <a:t> </a:t>
            </a:r>
            <a:r>
              <a:rPr lang="en" sz="2200">
                <a:solidFill>
                  <a:srgbClr val="E5C07B"/>
                </a:solidFill>
              </a:rPr>
              <a:t>string</a:t>
            </a:r>
            <a:endParaRPr sz="2200">
              <a:solidFill>
                <a:srgbClr val="9900FF"/>
              </a:solidFill>
            </a:endParaRPr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Prepend N Times Redux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192" name="Google Shape;192;p30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287400" y="2228650"/>
            <a:ext cx="85692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prepend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endParaRPr sz="2400">
              <a:solidFill>
                <a:srgbClr val="C678DD"/>
              </a:solidFill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224225" y="3555375"/>
            <a:ext cx="8744400" cy="644400"/>
          </a:xfrm>
          <a:prstGeom prst="rect">
            <a:avLst/>
          </a:prstGeom>
          <a:ln cap="rnd" cmpd="sng" w="28575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78DD"/>
                </a:solidFill>
              </a:rPr>
              <a:t>type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351C75"/>
                </a:solidFill>
              </a:rPr>
              <a:t>prepend </a:t>
            </a:r>
            <a:r>
              <a:rPr lang="en" sz="2000">
                <a:solidFill>
                  <a:srgbClr val="56B6C2"/>
                </a:solidFill>
              </a:rPr>
              <a:t>=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i="1" lang="en" sz="2000">
                <a:solidFill>
                  <a:srgbClr val="E06C75"/>
                </a:solidFill>
              </a:rPr>
              <a:t>char</a:t>
            </a:r>
            <a:r>
              <a:rPr lang="en" sz="2000">
                <a:solidFill>
                  <a:srgbClr val="ABB2BF"/>
                </a:solidFill>
              </a:rPr>
              <a:t>: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</a:rPr>
              <a:t>=&gt;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i="1" lang="en" sz="2000">
                <a:solidFill>
                  <a:srgbClr val="E06C75"/>
                </a:solidFill>
              </a:rPr>
              <a:t>times</a:t>
            </a:r>
            <a:r>
              <a:rPr lang="en" sz="2000">
                <a:solidFill>
                  <a:srgbClr val="ABB2BF"/>
                </a:solidFill>
              </a:rPr>
              <a:t>: </a:t>
            </a:r>
            <a:r>
              <a:rPr lang="en" sz="2000">
                <a:solidFill>
                  <a:srgbClr val="E5C07B"/>
                </a:solidFill>
              </a:rPr>
              <a:t>number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</a:rPr>
              <a:t>=&gt;</a:t>
            </a:r>
            <a:r>
              <a:rPr lang="en" sz="2000">
                <a:solidFill>
                  <a:srgbClr val="E5C07B"/>
                </a:solidFill>
              </a:rPr>
              <a:t> </a:t>
            </a:r>
            <a:r>
              <a:rPr i="1" lang="en" sz="2000">
                <a:solidFill>
                  <a:srgbClr val="E06C75"/>
                </a:solidFill>
              </a:rPr>
              <a:t>s</a:t>
            </a:r>
            <a:r>
              <a:rPr lang="en" sz="2000">
                <a:solidFill>
                  <a:srgbClr val="ABB2BF"/>
                </a:solidFill>
              </a:rPr>
              <a:t>: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</a:rPr>
              <a:t>=&gt;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endParaRPr sz="2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Functions Returning Functions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200" name="Google Shape;200;p31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633800" y="1273400"/>
            <a:ext cx="5870700" cy="519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DAF8"/>
                </a:solidFill>
              </a:rPr>
              <a:t>prepend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56B6C2"/>
                </a:solidFill>
              </a:rPr>
              <a:t>::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char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000">
                <a:solidFill>
                  <a:srgbClr val="E5C07B"/>
                </a:solidFill>
              </a:rPr>
              <a:t>number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endParaRPr sz="2000">
              <a:solidFill>
                <a:srgbClr val="C678DD"/>
              </a:solidFill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1600200" y="2194560"/>
            <a:ext cx="59436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DAF8"/>
                </a:solidFill>
              </a:rPr>
              <a:t>prepend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C9DAF8"/>
                </a:solidFill>
              </a:rPr>
              <a:t> </a:t>
            </a:r>
            <a:r>
              <a:rPr lang="en" sz="2000">
                <a:solidFill>
                  <a:srgbClr val="56B6C2"/>
                </a:solidFill>
              </a:rPr>
              <a:t>::</a:t>
            </a:r>
            <a:r>
              <a:rPr lang="en" sz="2000">
                <a:solidFill>
                  <a:srgbClr val="ABB2BF"/>
                </a:solidFill>
              </a:rPr>
              <a:t> (</a:t>
            </a:r>
            <a:r>
              <a:rPr lang="en" sz="2000">
                <a:solidFill>
                  <a:srgbClr val="E5C07B"/>
                </a:solidFill>
              </a:rPr>
              <a:t>char</a:t>
            </a:r>
            <a:r>
              <a:rPr lang="en" sz="2000">
                <a:solidFill>
                  <a:srgbClr val="E5C07B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000">
                <a:solidFill>
                  <a:srgbClr val="E5C07B"/>
                </a:solidFill>
              </a:rPr>
              <a:t>number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r>
              <a:rPr lang="en" sz="2000">
                <a:solidFill>
                  <a:srgbClr val="ABB2BF"/>
                </a:solidFill>
              </a:rPr>
              <a:t>)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endParaRPr sz="2000">
              <a:solidFill>
                <a:srgbClr val="C678DD"/>
              </a:solidFill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1600200" y="3200400"/>
            <a:ext cx="59436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DAF8"/>
                </a:solidFill>
              </a:rPr>
              <a:t>p</a:t>
            </a:r>
            <a:r>
              <a:rPr lang="en" sz="2000">
                <a:solidFill>
                  <a:srgbClr val="C9DAF8"/>
                </a:solidFill>
              </a:rPr>
              <a:t>repend </a:t>
            </a:r>
            <a:r>
              <a:rPr lang="en" sz="2000">
                <a:solidFill>
                  <a:srgbClr val="56B6C2"/>
                </a:solidFill>
              </a:rPr>
              <a:t>::</a:t>
            </a:r>
            <a:r>
              <a:rPr lang="en" sz="2000">
                <a:solidFill>
                  <a:srgbClr val="ABB2BF"/>
                </a:solidFill>
              </a:rPr>
              <a:t> (</a:t>
            </a:r>
            <a:r>
              <a:rPr lang="en" sz="2000">
                <a:solidFill>
                  <a:srgbClr val="E5C07B"/>
                </a:solidFill>
              </a:rPr>
              <a:t>char</a:t>
            </a:r>
            <a:r>
              <a:rPr lang="en" sz="2000">
                <a:solidFill>
                  <a:srgbClr val="ABB2BF"/>
                </a:solidFill>
              </a:rPr>
              <a:t>)</a:t>
            </a:r>
            <a:r>
              <a:rPr lang="en" sz="2000">
                <a:solidFill>
                  <a:srgbClr val="E5C07B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000">
                <a:solidFill>
                  <a:srgbClr val="ABB2BF"/>
                </a:solidFill>
              </a:rPr>
              <a:t>((</a:t>
            </a:r>
            <a:r>
              <a:rPr lang="en" sz="2000">
                <a:solidFill>
                  <a:srgbClr val="E5C07B"/>
                </a:solidFill>
              </a:rPr>
              <a:t>number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r>
              <a:rPr lang="en" sz="2000">
                <a:solidFill>
                  <a:srgbClr val="ABB2BF"/>
                </a:solidFill>
              </a:rPr>
              <a:t>)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r>
              <a:rPr lang="en" sz="2000">
                <a:solidFill>
                  <a:srgbClr val="ABB2BF"/>
                </a:solidFill>
              </a:rPr>
              <a:t>)</a:t>
            </a:r>
            <a:endParaRPr sz="2000">
              <a:solidFill>
                <a:srgbClr val="C678DD"/>
              </a:solidFill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311700" y="1828800"/>
            <a:ext cx="2360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rgbClr val="E69138"/>
                </a:solidFill>
              </a:rPr>
              <a:t>Takes </a:t>
            </a:r>
            <a:r>
              <a:rPr lang="en" sz="2000" u="sng">
                <a:solidFill>
                  <a:srgbClr val="E69138"/>
                </a:solidFill>
              </a:rPr>
              <a:t>3 params</a:t>
            </a:r>
            <a:endParaRPr sz="2000" u="sng">
              <a:solidFill>
                <a:srgbClr val="E69138"/>
              </a:solidFill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311700" y="2834640"/>
            <a:ext cx="7404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E69138"/>
                </a:solidFill>
              </a:rPr>
              <a:t>Takes </a:t>
            </a:r>
            <a:r>
              <a:rPr lang="en" sz="2000" u="sng">
                <a:solidFill>
                  <a:srgbClr val="E69138"/>
                </a:solidFill>
              </a:rPr>
              <a:t>1 param &amp; returns function taking 2 params</a:t>
            </a:r>
            <a:endParaRPr sz="2000" u="sng">
              <a:solidFill>
                <a:srgbClr val="E69138"/>
              </a:solidFill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311700" y="3840480"/>
            <a:ext cx="7404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E69138"/>
                </a:solidFill>
              </a:rPr>
              <a:t>Takes 2 parameters &amp; returns function taking 1 param</a:t>
            </a:r>
            <a:endParaRPr sz="2000" u="sng">
              <a:solidFill>
                <a:srgbClr val="E69138"/>
              </a:solidFill>
            </a:endParaRPr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1600200" y="4206240"/>
            <a:ext cx="59436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DAF8"/>
                </a:solidFill>
              </a:rPr>
              <a:t>prepend </a:t>
            </a:r>
            <a:r>
              <a:rPr lang="en" sz="2000">
                <a:solidFill>
                  <a:srgbClr val="56B6C2"/>
                </a:solidFill>
              </a:rPr>
              <a:t>::</a:t>
            </a:r>
            <a:r>
              <a:rPr lang="en" sz="2000">
                <a:solidFill>
                  <a:srgbClr val="ABB2BF"/>
                </a:solidFill>
              </a:rPr>
              <a:t> (</a:t>
            </a:r>
            <a:r>
              <a:rPr lang="en" sz="2000">
                <a:solidFill>
                  <a:srgbClr val="E5C07B"/>
                </a:solidFill>
              </a:rPr>
              <a:t>char</a:t>
            </a:r>
            <a:r>
              <a:rPr lang="en" sz="2000">
                <a:solidFill>
                  <a:srgbClr val="ABB2BF"/>
                </a:solidFill>
              </a:rPr>
              <a:t>)</a:t>
            </a:r>
            <a:r>
              <a:rPr lang="en" sz="2000">
                <a:solidFill>
                  <a:srgbClr val="E5C07B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000">
                <a:solidFill>
                  <a:srgbClr val="ABB2BF"/>
                </a:solidFill>
              </a:rPr>
              <a:t>(</a:t>
            </a:r>
            <a:r>
              <a:rPr lang="en" sz="2000">
                <a:solidFill>
                  <a:srgbClr val="E5C07B"/>
                </a:solidFill>
              </a:rPr>
              <a:t>number</a:t>
            </a:r>
            <a:r>
              <a:rPr lang="en" sz="2000">
                <a:solidFill>
                  <a:srgbClr val="ABB2BF"/>
                </a:solidFill>
              </a:rPr>
              <a:t>)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000">
                <a:solidFill>
                  <a:srgbClr val="ABB2BF"/>
                </a:solidFill>
              </a:rPr>
              <a:t>(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r>
              <a:rPr lang="en" sz="2000">
                <a:solidFill>
                  <a:srgbClr val="ABB2BF"/>
                </a:solidFill>
              </a:rPr>
              <a:t>)</a:t>
            </a:r>
            <a:endParaRPr sz="2000">
              <a:solidFill>
                <a:srgbClr val="C678D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606025"/>
            <a:ext cx="85206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" sz="2400" u="sng">
                <a:solidFill>
                  <a:srgbClr val="FF0000"/>
                </a:solidFill>
              </a:rPr>
              <a:t>NOT</a:t>
            </a:r>
            <a:r>
              <a:rPr lang="en" sz="2400">
                <a:solidFill>
                  <a:schemeClr val="accent4"/>
                </a:solidFill>
              </a:rPr>
              <a:t> an algorithm challenge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" sz="2400">
                <a:solidFill>
                  <a:schemeClr val="accent4"/>
                </a:solidFill>
              </a:rPr>
              <a:t>Solve problem as easily as possible</a:t>
            </a:r>
            <a:endParaRPr sz="2400">
              <a:solidFill>
                <a:schemeClr val="accent4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○"/>
            </a:pPr>
            <a:r>
              <a:rPr lang="en" sz="2400">
                <a:solidFill>
                  <a:schemeClr val="accent4"/>
                </a:solidFill>
              </a:rPr>
              <a:t>Use language’s built in features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" sz="2400">
                <a:solidFill>
                  <a:schemeClr val="accent4"/>
                </a:solidFill>
              </a:rPr>
              <a:t>I</a:t>
            </a:r>
            <a:r>
              <a:rPr lang="en" sz="2400">
                <a:solidFill>
                  <a:schemeClr val="accent4"/>
                </a:solidFill>
              </a:rPr>
              <a:t>ndulge me. Follow instructions even if they seem silly.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" sz="2400">
                <a:solidFill>
                  <a:schemeClr val="accent4"/>
                </a:solidFill>
              </a:rPr>
              <a:t>Please stop when timer sounds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Setup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62" name="Google Shape;62;p14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371600" y="2495775"/>
            <a:ext cx="6400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678DD"/>
                </a:solidFill>
              </a:rPr>
              <a:t>const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61AFEF"/>
                </a:solidFill>
              </a:rPr>
              <a:t>prependW</a:t>
            </a:r>
            <a:r>
              <a:rPr lang="en" sz="3000">
                <a:solidFill>
                  <a:srgbClr val="351C75"/>
                </a:solidFill>
              </a:rPr>
              <a:t> </a:t>
            </a:r>
            <a:r>
              <a:rPr lang="en" sz="3000">
                <a:solidFill>
                  <a:srgbClr val="56B6C2"/>
                </a:solidFill>
              </a:rPr>
              <a:t>=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61AFEF"/>
                </a:solidFill>
              </a:rPr>
              <a:t>prepend</a:t>
            </a:r>
            <a:r>
              <a:rPr lang="en" sz="3000">
                <a:solidFill>
                  <a:srgbClr val="ABB2BF"/>
                </a:solidFill>
              </a:rPr>
              <a:t>(‘</a:t>
            </a:r>
            <a:r>
              <a:rPr lang="en" sz="3000">
                <a:solidFill>
                  <a:srgbClr val="D19A66"/>
                </a:solidFill>
              </a:rPr>
              <a:t>W</a:t>
            </a:r>
            <a:r>
              <a:rPr lang="en" sz="3000">
                <a:solidFill>
                  <a:srgbClr val="ABB2BF"/>
                </a:solidFill>
              </a:rPr>
              <a:t>’)</a:t>
            </a:r>
            <a:endParaRPr sz="3000">
              <a:solidFill>
                <a:srgbClr val="9900FF"/>
              </a:solidFill>
            </a:endParaRPr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Prepend In Steps (Part 1)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214" name="Google Shape;214;p32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1371600" y="3981125"/>
            <a:ext cx="6400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prependW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endParaRPr sz="2400">
              <a:solidFill>
                <a:srgbClr val="C678DD"/>
              </a:solidFill>
            </a:endParaRPr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1371600" y="1349600"/>
            <a:ext cx="6400800" cy="519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prepend</a:t>
            </a:r>
            <a:r>
              <a:rPr lang="en" sz="2400">
                <a:solidFill>
                  <a:schemeClr val="lt1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char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endParaRPr sz="2400">
              <a:solidFill>
                <a:srgbClr val="C678D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0025" y="2343375"/>
            <a:ext cx="73359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678DD"/>
                </a:solidFill>
              </a:rPr>
              <a:t>const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61AFEF"/>
                </a:solidFill>
              </a:rPr>
              <a:t>prependW3Times</a:t>
            </a:r>
            <a:r>
              <a:rPr lang="en" sz="3000">
                <a:solidFill>
                  <a:srgbClr val="351C75"/>
                </a:solidFill>
              </a:rPr>
              <a:t> </a:t>
            </a:r>
            <a:r>
              <a:rPr lang="en" sz="3000">
                <a:solidFill>
                  <a:srgbClr val="56B6C2"/>
                </a:solidFill>
              </a:rPr>
              <a:t>=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61AFEF"/>
                </a:solidFill>
              </a:rPr>
              <a:t>prependW</a:t>
            </a:r>
            <a:r>
              <a:rPr lang="en" sz="3000">
                <a:solidFill>
                  <a:srgbClr val="ABB2BF"/>
                </a:solidFill>
              </a:rPr>
              <a:t>(</a:t>
            </a:r>
            <a:r>
              <a:rPr lang="en" sz="3000">
                <a:solidFill>
                  <a:srgbClr val="D19A66"/>
                </a:solidFill>
              </a:rPr>
              <a:t>3</a:t>
            </a:r>
            <a:r>
              <a:rPr lang="en" sz="3000">
                <a:solidFill>
                  <a:srgbClr val="ABB2BF"/>
                </a:solidFill>
              </a:rPr>
              <a:t>)</a:t>
            </a:r>
            <a:endParaRPr sz="3000">
              <a:solidFill>
                <a:srgbClr val="9900FF"/>
              </a:solidFill>
            </a:endParaRPr>
          </a:p>
        </p:txBody>
      </p:sp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Prepend In Steps (Part 2)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223" name="Google Shape;223;p33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1371600" y="4133525"/>
            <a:ext cx="6400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prependW3Times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endParaRPr sz="2400">
              <a:solidFill>
                <a:srgbClr val="C678DD"/>
              </a:solidFill>
            </a:endParaRPr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1371600" y="1349600"/>
            <a:ext cx="6400800" cy="519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prependW</a:t>
            </a:r>
            <a:r>
              <a:rPr lang="en" sz="2400">
                <a:solidFill>
                  <a:schemeClr val="lt1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endParaRPr sz="2400">
              <a:solidFill>
                <a:srgbClr val="C678DD"/>
              </a:solidFill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720075" y="3105375"/>
            <a:ext cx="73359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678DD"/>
                </a:solidFill>
              </a:rPr>
              <a:t>const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61AFEF"/>
                </a:solidFill>
              </a:rPr>
              <a:t>prependW3Times</a:t>
            </a:r>
            <a:r>
              <a:rPr lang="en" sz="3000">
                <a:solidFill>
                  <a:srgbClr val="351C75"/>
                </a:solidFill>
              </a:rPr>
              <a:t> </a:t>
            </a:r>
            <a:r>
              <a:rPr lang="en" sz="3000">
                <a:solidFill>
                  <a:srgbClr val="56B6C2"/>
                </a:solidFill>
              </a:rPr>
              <a:t>=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61AFEF"/>
                </a:solidFill>
              </a:rPr>
              <a:t>prepend</a:t>
            </a:r>
            <a:r>
              <a:rPr lang="en" sz="3000">
                <a:solidFill>
                  <a:srgbClr val="ABB2BF"/>
                </a:solidFill>
              </a:rPr>
              <a:t>(</a:t>
            </a:r>
            <a:r>
              <a:rPr lang="en" sz="3000">
                <a:solidFill>
                  <a:srgbClr val="D19A66"/>
                </a:solidFill>
              </a:rPr>
              <a:t>‘W’</a:t>
            </a:r>
            <a:r>
              <a:rPr lang="en" sz="3000">
                <a:solidFill>
                  <a:srgbClr val="ABB2BF"/>
                </a:solidFill>
              </a:rPr>
              <a:t>)</a:t>
            </a:r>
            <a:r>
              <a:rPr lang="en" sz="3000">
                <a:solidFill>
                  <a:srgbClr val="ABB2BF"/>
                </a:solidFill>
              </a:rPr>
              <a:t>(</a:t>
            </a:r>
            <a:r>
              <a:rPr lang="en" sz="3000">
                <a:solidFill>
                  <a:srgbClr val="D19A66"/>
                </a:solidFill>
              </a:rPr>
              <a:t>3</a:t>
            </a:r>
            <a:r>
              <a:rPr lang="en" sz="3000">
                <a:solidFill>
                  <a:srgbClr val="ABB2BF"/>
                </a:solidFill>
              </a:rPr>
              <a:t>)</a:t>
            </a:r>
            <a:endParaRPr sz="3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Append Question Mark 2 Times</a:t>
            </a:r>
            <a:endParaRPr sz="3600">
              <a:solidFill>
                <a:schemeClr val="lt2"/>
              </a:solidFill>
            </a:endParaRPr>
          </a:p>
        </p:txBody>
      </p:sp>
      <p:cxnSp>
        <p:nvCxnSpPr>
          <p:cNvPr id="232" name="Google Shape;232;p34"/>
          <p:cNvCxnSpPr/>
          <p:nvPr/>
        </p:nvCxnSpPr>
        <p:spPr>
          <a:xfrm flipH="1">
            <a:off x="457200" y="114300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33" name="Google Shape;233;p34"/>
          <p:cNvSpPr txBox="1"/>
          <p:nvPr>
            <p:ph type="title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Add 3 to a Number 5 Times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34" name="Google Shape;234;p34"/>
          <p:cNvSpPr txBox="1"/>
          <p:nvPr>
            <p:ph type="title"/>
          </p:nvPr>
        </p:nvSpPr>
        <p:spPr>
          <a:xfrm>
            <a:off x="457200" y="3657600"/>
            <a:ext cx="82296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Double a Number 10 Times</a:t>
            </a:r>
            <a:endParaRPr sz="3600">
              <a:solidFill>
                <a:schemeClr val="lt2"/>
              </a:solidFill>
            </a:endParaRPr>
          </a:p>
        </p:txBody>
      </p:sp>
      <p:cxnSp>
        <p:nvCxnSpPr>
          <p:cNvPr id="235" name="Google Shape;235;p34"/>
          <p:cNvCxnSpPr/>
          <p:nvPr/>
        </p:nvCxnSpPr>
        <p:spPr>
          <a:xfrm flipH="1">
            <a:off x="457200" y="2712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36" name="Google Shape;236;p34"/>
          <p:cNvCxnSpPr/>
          <p:nvPr/>
        </p:nvCxnSpPr>
        <p:spPr>
          <a:xfrm flipH="1">
            <a:off x="457200" y="434340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3222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Pattern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242" name="Google Shape;242;p35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53700" y="1443300"/>
            <a:ext cx="90366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chemeClr val="lt1"/>
                </a:solidFill>
              </a:rPr>
              <a:t>Hard coded behavior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chemeClr val="lt1"/>
                </a:solidFill>
              </a:rPr>
              <a:t>Use parameter to eliminate duplication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Pass behavior into the function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Introduces Abstraction over the behavior</a:t>
            </a:r>
            <a:endParaRPr sz="3600">
              <a:solidFill>
                <a:srgbClr val="FFFFFF"/>
              </a:solidFill>
            </a:endParaRPr>
          </a:p>
        </p:txBody>
      </p:sp>
      <p:cxnSp>
        <p:nvCxnSpPr>
          <p:cNvPr id="244" name="Google Shape;244;p35"/>
          <p:cNvCxnSpPr/>
          <p:nvPr/>
        </p:nvCxnSpPr>
        <p:spPr>
          <a:xfrm>
            <a:off x="621425" y="1637425"/>
            <a:ext cx="4221900" cy="355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5"/>
          <p:cNvCxnSpPr/>
          <p:nvPr/>
        </p:nvCxnSpPr>
        <p:spPr>
          <a:xfrm flipH="1" rot="10800000">
            <a:off x="680625" y="1686850"/>
            <a:ext cx="4221900" cy="305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</a:rPr>
              <a:t>Execute a Numeric Function N Times</a:t>
            </a:r>
            <a:endParaRPr sz="3800">
              <a:solidFill>
                <a:schemeClr val="lt2"/>
              </a:solidFill>
            </a:endParaRPr>
          </a:p>
        </p:txBody>
      </p:sp>
      <p:cxnSp>
        <p:nvCxnSpPr>
          <p:cNvPr id="251" name="Google Shape;251;p36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287400" y="1568600"/>
            <a:ext cx="85692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iterate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lang="en" sz="2400">
                <a:solidFill>
                  <a:srgbClr val="E5C07B"/>
                </a:solidFill>
              </a:rPr>
              <a:t>number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endParaRPr sz="2400">
              <a:solidFill>
                <a:srgbClr val="C678DD"/>
              </a:solidFill>
            </a:endParaRPr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287400" y="2787800"/>
            <a:ext cx="85692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iterate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lang="en" sz="2400">
                <a:solidFill>
                  <a:srgbClr val="E5C07B"/>
                </a:solidFill>
              </a:rPr>
              <a:t>f</a:t>
            </a:r>
            <a:r>
              <a:rPr lang="en" sz="2400">
                <a:solidFill>
                  <a:srgbClr val="ABB2BF"/>
                </a:solidFill>
              </a:rPr>
              <a:t>)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numTimes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input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output</a:t>
            </a:r>
            <a:endParaRPr sz="2400">
              <a:solidFill>
                <a:srgbClr val="C678DD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292625"/>
            <a:ext cx="8520600" cy="196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</a:rPr>
              <a:t>Create Function that Executes a Numeric Function 2 Times with an Input Value of 42  (use Iterate)</a:t>
            </a:r>
            <a:endParaRPr sz="3800">
              <a:solidFill>
                <a:schemeClr val="lt2"/>
              </a:solidFill>
            </a:endParaRPr>
          </a:p>
        </p:txBody>
      </p:sp>
      <p:cxnSp>
        <p:nvCxnSpPr>
          <p:cNvPr id="259" name="Google Shape;259;p37"/>
          <p:cNvCxnSpPr/>
          <p:nvPr/>
        </p:nvCxnSpPr>
        <p:spPr>
          <a:xfrm flipH="1">
            <a:off x="457200" y="2331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11700" y="3328300"/>
            <a:ext cx="83994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doubleMeaning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iterate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D19A66"/>
                </a:solidFill>
              </a:rPr>
              <a:t>42</a:t>
            </a:r>
            <a:r>
              <a:rPr lang="en" sz="2400">
                <a:solidFill>
                  <a:srgbClr val="D19A66"/>
                </a:solidFill>
              </a:rPr>
              <a:t>, 2</a:t>
            </a:r>
            <a:r>
              <a:rPr lang="en" sz="2400">
                <a:solidFill>
                  <a:srgbClr val="ABB2BF"/>
                </a:solidFill>
              </a:rPr>
              <a:t>);</a:t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doubleMeaning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lang="en" sz="2400">
                <a:solidFill>
                  <a:srgbClr val="E5C07B"/>
                </a:solidFill>
              </a:rPr>
              <a:t>number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number)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endParaRPr sz="2400">
              <a:solidFill>
                <a:srgbClr val="C9DAF8"/>
              </a:solidFill>
            </a:endParaRPr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287400" y="2571750"/>
            <a:ext cx="85692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iterate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lang="en" sz="2400">
                <a:solidFill>
                  <a:srgbClr val="E5C07B"/>
                </a:solidFill>
              </a:rPr>
              <a:t>number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number)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endParaRPr sz="2400">
              <a:solidFill>
                <a:srgbClr val="C678D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Reverse String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1793125"/>
            <a:ext cx="8520600" cy="75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Count Spaces in String</a:t>
            </a:r>
            <a:endParaRPr sz="3000">
              <a:solidFill>
                <a:schemeClr val="lt2"/>
              </a:solidFill>
            </a:endParaRPr>
          </a:p>
        </p:txBody>
      </p:sp>
      <p:cxnSp>
        <p:nvCxnSpPr>
          <p:cNvPr id="268" name="Google Shape;268;p38"/>
          <p:cNvCxnSpPr/>
          <p:nvPr/>
        </p:nvCxnSpPr>
        <p:spPr>
          <a:xfrm flipH="1">
            <a:off x="457200" y="8839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69" name="Google Shape;269;p38"/>
          <p:cNvCxnSpPr/>
          <p:nvPr/>
        </p:nvCxnSpPr>
        <p:spPr>
          <a:xfrm flipH="1">
            <a:off x="311700" y="2387195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457200" y="888875"/>
            <a:ext cx="54864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DAF8"/>
                </a:solidFill>
              </a:rPr>
              <a:t>reverse</a:t>
            </a:r>
            <a:r>
              <a:rPr lang="en" sz="2000">
                <a:solidFill>
                  <a:srgbClr val="C9DAF8"/>
                </a:solidFill>
              </a:rPr>
              <a:t> </a:t>
            </a:r>
            <a:r>
              <a:rPr lang="en" sz="2000">
                <a:solidFill>
                  <a:srgbClr val="56B6C2"/>
                </a:solidFill>
              </a:rPr>
              <a:t>::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endParaRPr sz="2000">
              <a:solidFill>
                <a:srgbClr val="C678DD"/>
              </a:solidFill>
            </a:endParaRPr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1828800" y="2381675"/>
            <a:ext cx="54864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DAF8"/>
                </a:solidFill>
              </a:rPr>
              <a:t>spaceCount</a:t>
            </a:r>
            <a:r>
              <a:rPr lang="en" sz="2000">
                <a:solidFill>
                  <a:srgbClr val="C9DAF8"/>
                </a:solidFill>
              </a:rPr>
              <a:t> </a:t>
            </a:r>
            <a:r>
              <a:rPr lang="en" sz="2000">
                <a:solidFill>
                  <a:srgbClr val="56B6C2"/>
                </a:solidFill>
              </a:rPr>
              <a:t>::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string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number</a:t>
            </a:r>
            <a:endParaRPr sz="2000">
              <a:solidFill>
                <a:srgbClr val="C678DD"/>
              </a:solidFill>
            </a:endParaRPr>
          </a:p>
        </p:txBody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3434125"/>
            <a:ext cx="7948500" cy="104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Is Even?</a:t>
            </a:r>
            <a:endParaRPr sz="3000">
              <a:solidFill>
                <a:schemeClr val="lt2"/>
              </a:solidFill>
            </a:endParaRPr>
          </a:p>
        </p:txBody>
      </p:sp>
      <p:cxnSp>
        <p:nvCxnSpPr>
          <p:cNvPr id="273" name="Google Shape;273;p38"/>
          <p:cNvCxnSpPr/>
          <p:nvPr/>
        </p:nvCxnSpPr>
        <p:spPr>
          <a:xfrm flipH="1">
            <a:off x="311700" y="4000045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2773800" y="4000050"/>
            <a:ext cx="54864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DAF8"/>
                </a:solidFill>
              </a:rPr>
              <a:t>isEven</a:t>
            </a:r>
            <a:r>
              <a:rPr lang="en" sz="2000">
                <a:solidFill>
                  <a:srgbClr val="56B6C2"/>
                </a:solidFill>
              </a:rPr>
              <a:t>::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number</a:t>
            </a:r>
            <a:r>
              <a:rPr lang="en" sz="2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000">
                <a:solidFill>
                  <a:srgbClr val="ABB2BF"/>
                </a:solidFill>
              </a:rPr>
              <a:t> </a:t>
            </a:r>
            <a:r>
              <a:rPr lang="en" sz="2000">
                <a:solidFill>
                  <a:srgbClr val="E5C07B"/>
                </a:solidFill>
              </a:rPr>
              <a:t>bool</a:t>
            </a:r>
            <a:endParaRPr sz="2000">
              <a:solidFill>
                <a:srgbClr val="C678D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Make a LOUD! String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280" name="Google Shape;280;p39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11700" y="3197650"/>
            <a:ext cx="83994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loud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i="1" lang="en" sz="2400">
                <a:solidFill>
                  <a:srgbClr val="E06C75"/>
                </a:solidFill>
              </a:rPr>
              <a:t>s</a:t>
            </a:r>
            <a:r>
              <a:rPr lang="en" sz="2400">
                <a:solidFill>
                  <a:srgbClr val="ABB2BF"/>
                </a:solidFill>
              </a:rPr>
              <a:t>: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emphasize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toUpper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E06C75"/>
                </a:solidFill>
              </a:rPr>
              <a:t>s</a:t>
            </a:r>
            <a:r>
              <a:rPr lang="en" sz="2400">
                <a:solidFill>
                  <a:srgbClr val="ABB2BF"/>
                </a:solidFill>
              </a:rPr>
              <a:t>));</a:t>
            </a:r>
            <a:endParaRPr sz="2400">
              <a:solidFill>
                <a:srgbClr val="C678DD"/>
              </a:solidFill>
            </a:endParaRPr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9DAF8"/>
              </a:solidFill>
            </a:endParaRPr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1828800" y="1533225"/>
            <a:ext cx="54864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9DAF8"/>
                </a:solidFill>
              </a:rPr>
              <a:t>l</a:t>
            </a:r>
            <a:r>
              <a:rPr lang="en" sz="3000">
                <a:solidFill>
                  <a:srgbClr val="C9DAF8"/>
                </a:solidFill>
              </a:rPr>
              <a:t>oud </a:t>
            </a:r>
            <a:r>
              <a:rPr lang="en" sz="3000">
                <a:solidFill>
                  <a:srgbClr val="56B6C2"/>
                </a:solidFill>
              </a:rPr>
              <a:t>::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E5C07B"/>
                </a:solidFill>
              </a:rPr>
              <a:t>string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E5C07B"/>
                </a:solidFill>
              </a:rPr>
              <a:t>string</a:t>
            </a:r>
            <a:endParaRPr sz="3000">
              <a:solidFill>
                <a:srgbClr val="C678D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Reverse</a:t>
            </a:r>
            <a:r>
              <a:rPr lang="en" sz="4800">
                <a:solidFill>
                  <a:schemeClr val="lt2"/>
                </a:solidFill>
              </a:rPr>
              <a:t> !DUOL 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288" name="Google Shape;288;p40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2816650"/>
            <a:ext cx="83994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reverseL</a:t>
            </a:r>
            <a:r>
              <a:rPr lang="en" sz="2400">
                <a:solidFill>
                  <a:srgbClr val="61AFEF"/>
                </a:solidFill>
              </a:rPr>
              <a:t>oud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i="1" lang="en" sz="2400">
                <a:solidFill>
                  <a:srgbClr val="E06C75"/>
                </a:solidFill>
              </a:rPr>
              <a:t>s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reverse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emphasize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toUpper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E06C75"/>
                </a:solidFill>
              </a:rPr>
              <a:t>s</a:t>
            </a:r>
            <a:r>
              <a:rPr lang="en" sz="2400">
                <a:solidFill>
                  <a:srgbClr val="ABB2BF"/>
                </a:solidFill>
              </a:rPr>
              <a:t>)));</a:t>
            </a:r>
            <a:endParaRPr sz="2400">
              <a:solidFill>
                <a:srgbClr val="C678DD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9DAF8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reverseLoud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i="1" lang="en" sz="2400">
                <a:solidFill>
                  <a:srgbClr val="E06C75"/>
                </a:solidFill>
              </a:rPr>
              <a:t>s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reverse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loud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E06C75"/>
                </a:solidFill>
              </a:rPr>
              <a:t>s</a:t>
            </a:r>
            <a:r>
              <a:rPr lang="en" sz="2400">
                <a:solidFill>
                  <a:srgbClr val="ABB2BF"/>
                </a:solidFill>
              </a:rPr>
              <a:t>));</a:t>
            </a:r>
            <a:endParaRPr sz="2400">
              <a:solidFill>
                <a:srgbClr val="C9DAF8"/>
              </a:solidFill>
            </a:endParaRPr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1828800" y="1533225"/>
            <a:ext cx="54864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9DAF8"/>
                </a:solidFill>
              </a:rPr>
              <a:t>reverseLoud </a:t>
            </a:r>
            <a:r>
              <a:rPr lang="en" sz="3000">
                <a:solidFill>
                  <a:srgbClr val="56B6C2"/>
                </a:solidFill>
              </a:rPr>
              <a:t>::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E5C07B"/>
                </a:solidFill>
              </a:rPr>
              <a:t>string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E5C07B"/>
                </a:solidFill>
              </a:rPr>
              <a:t>string</a:t>
            </a:r>
            <a:endParaRPr sz="3000">
              <a:solidFill>
                <a:srgbClr val="C678D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Append ‘?’, Prepend ‘WWW’,</a:t>
            </a:r>
            <a:endParaRPr sz="4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Reverse, Uppercase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296" name="Google Shape;296;p41"/>
          <p:cNvCxnSpPr/>
          <p:nvPr/>
        </p:nvCxnSpPr>
        <p:spPr>
          <a:xfrm flipH="1">
            <a:off x="457200" y="1950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166200" y="3465075"/>
            <a:ext cx="87147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678DD"/>
                </a:solidFill>
              </a:rPr>
              <a:t>const</a:t>
            </a:r>
            <a:r>
              <a:rPr lang="en" sz="2300">
                <a:solidFill>
                  <a:srgbClr val="ABB2BF"/>
                </a:solidFill>
              </a:rPr>
              <a:t> </a:t>
            </a:r>
            <a:r>
              <a:rPr lang="en" sz="2300">
                <a:solidFill>
                  <a:srgbClr val="61AFEF"/>
                </a:solidFill>
              </a:rPr>
              <a:t>f </a:t>
            </a:r>
            <a:r>
              <a:rPr lang="en" sz="2300">
                <a:solidFill>
                  <a:srgbClr val="56B6C2"/>
                </a:solidFill>
              </a:rPr>
              <a:t>=</a:t>
            </a:r>
            <a:r>
              <a:rPr lang="en" sz="2300">
                <a:solidFill>
                  <a:srgbClr val="ABB2BF"/>
                </a:solidFill>
              </a:rPr>
              <a:t> </a:t>
            </a:r>
            <a:r>
              <a:rPr i="1" lang="en" sz="2300">
                <a:solidFill>
                  <a:srgbClr val="E06C75"/>
                </a:solidFill>
              </a:rPr>
              <a:t>s</a:t>
            </a:r>
            <a:r>
              <a:rPr lang="en" sz="2300">
                <a:solidFill>
                  <a:srgbClr val="ABB2BF"/>
                </a:solidFill>
              </a:rPr>
              <a:t> </a:t>
            </a:r>
            <a:r>
              <a:rPr lang="en" sz="2300">
                <a:solidFill>
                  <a:srgbClr val="C678DD"/>
                </a:solidFill>
              </a:rPr>
              <a:t>=&gt;</a:t>
            </a:r>
            <a:r>
              <a:rPr lang="en" sz="2300">
                <a:solidFill>
                  <a:srgbClr val="ABB2BF"/>
                </a:solidFill>
              </a:rPr>
              <a:t> </a:t>
            </a:r>
            <a:r>
              <a:rPr lang="en" sz="2300">
                <a:solidFill>
                  <a:srgbClr val="61AFEF"/>
                </a:solidFill>
              </a:rPr>
              <a:t>toUpper</a:t>
            </a:r>
            <a:r>
              <a:rPr lang="en" sz="2300">
                <a:solidFill>
                  <a:srgbClr val="ABB2BF"/>
                </a:solidFill>
              </a:rPr>
              <a:t>(</a:t>
            </a:r>
            <a:r>
              <a:rPr lang="en" sz="2300">
                <a:solidFill>
                  <a:srgbClr val="61AFEF"/>
                </a:solidFill>
              </a:rPr>
              <a:t>reverse</a:t>
            </a:r>
            <a:r>
              <a:rPr lang="en" sz="2300">
                <a:solidFill>
                  <a:srgbClr val="ABB2BF"/>
                </a:solidFill>
              </a:rPr>
              <a:t>(</a:t>
            </a:r>
            <a:r>
              <a:rPr lang="en" sz="2300">
                <a:solidFill>
                  <a:srgbClr val="61AFEF"/>
                </a:solidFill>
              </a:rPr>
              <a:t>prependWWW</a:t>
            </a:r>
            <a:r>
              <a:rPr lang="en" sz="2300">
                <a:solidFill>
                  <a:srgbClr val="ABB2BF"/>
                </a:solidFill>
              </a:rPr>
              <a:t>(</a:t>
            </a:r>
            <a:r>
              <a:rPr lang="en" sz="2300">
                <a:solidFill>
                  <a:srgbClr val="61AFEF"/>
                </a:solidFill>
              </a:rPr>
              <a:t>what</a:t>
            </a:r>
            <a:r>
              <a:rPr lang="en" sz="2300">
                <a:solidFill>
                  <a:srgbClr val="ABB2BF"/>
                </a:solidFill>
              </a:rPr>
              <a:t>(</a:t>
            </a:r>
            <a:r>
              <a:rPr lang="en" sz="2300">
                <a:solidFill>
                  <a:srgbClr val="E06C75"/>
                </a:solidFill>
              </a:rPr>
              <a:t>s</a:t>
            </a:r>
            <a:r>
              <a:rPr lang="en" sz="2300">
                <a:solidFill>
                  <a:srgbClr val="ABB2BF"/>
                </a:solidFill>
              </a:rPr>
              <a:t>))));</a:t>
            </a:r>
            <a:endParaRPr sz="2300">
              <a:solidFill>
                <a:srgbClr val="C9DAF8"/>
              </a:solidFill>
            </a:endParaRPr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1828800" y="2219025"/>
            <a:ext cx="54864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9DAF8"/>
                </a:solidFill>
              </a:rPr>
              <a:t>f</a:t>
            </a:r>
            <a:r>
              <a:rPr lang="en" sz="3000">
                <a:solidFill>
                  <a:srgbClr val="C9DAF8"/>
                </a:solidFill>
              </a:rPr>
              <a:t> </a:t>
            </a:r>
            <a:r>
              <a:rPr lang="en" sz="3000">
                <a:solidFill>
                  <a:srgbClr val="56B6C2"/>
                </a:solidFill>
              </a:rPr>
              <a:t>::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E5C07B"/>
                </a:solidFill>
              </a:rPr>
              <a:t>string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E5C07B"/>
                </a:solidFill>
              </a:rPr>
              <a:t>string</a:t>
            </a:r>
            <a:endParaRPr sz="3000">
              <a:solidFill>
                <a:srgbClr val="C678D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06025"/>
            <a:ext cx="85206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" sz="2400">
                <a:solidFill>
                  <a:schemeClr val="accent4"/>
                </a:solidFill>
              </a:rPr>
              <a:t>We’re all friends here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" sz="2400">
                <a:solidFill>
                  <a:schemeClr val="accent4"/>
                </a:solidFill>
              </a:rPr>
              <a:t>We’re all beginners at some point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" sz="2400">
                <a:solidFill>
                  <a:schemeClr val="accent4"/>
                </a:solidFill>
              </a:rPr>
              <a:t>Let’s help each other </a:t>
            </a:r>
            <a:endParaRPr sz="2400">
              <a:solidFill>
                <a:schemeClr val="accent4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" sz="2400">
                <a:solidFill>
                  <a:schemeClr val="accent4"/>
                </a:solidFill>
              </a:rPr>
              <a:t>Newer devs partner with more experienced devs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Form Team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69" name="Google Shape;69;p15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58500" y="2065650"/>
            <a:ext cx="9036600" cy="16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chemeClr val="lt1"/>
                </a:solidFill>
              </a:rPr>
              <a:t>N</a:t>
            </a:r>
            <a:r>
              <a:rPr lang="en" sz="3600">
                <a:solidFill>
                  <a:schemeClr val="lt1"/>
                </a:solidFill>
              </a:rPr>
              <a:t>ested function calls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en" sz="3600">
                <a:solidFill>
                  <a:srgbClr val="FFFFFF"/>
                </a:solidFill>
              </a:rPr>
              <a:t>Use helper function to eliminate nesting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Pattern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305" name="Google Shape;305;p42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Composition - Meanings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311" name="Google Shape;311;p43"/>
          <p:cNvCxnSpPr/>
          <p:nvPr/>
        </p:nvCxnSpPr>
        <p:spPr>
          <a:xfrm flipH="1">
            <a:off x="457200" y="12649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726625"/>
            <a:ext cx="8399400" cy="28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AutoNum type="arabicPeriod"/>
            </a:pPr>
            <a:r>
              <a:rPr lang="en" sz="3600">
                <a:solidFill>
                  <a:srgbClr val="F1C232"/>
                </a:solidFill>
              </a:rPr>
              <a:t>Building larger structures out of smaller building blocks</a:t>
            </a:r>
            <a:endParaRPr sz="36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1C232"/>
              </a:solidFill>
            </a:endParaRPr>
          </a:p>
          <a:p>
            <a:pPr indent="-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3600"/>
              <a:buAutoNum type="arabicPeriod"/>
            </a:pPr>
            <a:r>
              <a:rPr lang="en" sz="3600">
                <a:solidFill>
                  <a:srgbClr val="F1C232"/>
                </a:solidFill>
              </a:rPr>
              <a:t>“Glueing” functions together</a:t>
            </a:r>
            <a:endParaRPr sz="3600"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Composition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318" name="Google Shape;318;p44"/>
          <p:cNvCxnSpPr/>
          <p:nvPr/>
        </p:nvCxnSpPr>
        <p:spPr>
          <a:xfrm flipH="1">
            <a:off x="457200" y="12649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287400" y="1483875"/>
            <a:ext cx="8399400" cy="1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compose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(...</a:t>
            </a:r>
            <a:r>
              <a:rPr i="1" lang="en" sz="2400">
                <a:solidFill>
                  <a:srgbClr val="E06C75"/>
                </a:solidFill>
              </a:rPr>
              <a:t>functions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i="1" lang="en" sz="2400">
                <a:solidFill>
                  <a:srgbClr val="E06C75"/>
                </a:solidFill>
              </a:rPr>
              <a:t>data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endParaRPr sz="24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06C75"/>
                </a:solidFill>
              </a:rPr>
              <a:t>functions</a:t>
            </a:r>
            <a:r>
              <a:rPr lang="en" sz="2400">
                <a:solidFill>
                  <a:srgbClr val="ABB2BF"/>
                </a:solidFill>
              </a:rPr>
              <a:t>.</a:t>
            </a:r>
            <a:r>
              <a:rPr b="1" lang="en" sz="2400">
                <a:solidFill>
                  <a:srgbClr val="61AFEF"/>
                </a:solidFill>
                <a:highlight>
                  <a:srgbClr val="FFFF00"/>
                </a:highlight>
              </a:rPr>
              <a:t>reduceRight</a:t>
            </a:r>
            <a:r>
              <a:rPr lang="en" sz="2400">
                <a:solidFill>
                  <a:srgbClr val="ABB2BF"/>
                </a:solidFill>
              </a:rPr>
              <a:t>((</a:t>
            </a:r>
            <a:r>
              <a:rPr i="1" lang="en" sz="2400">
                <a:solidFill>
                  <a:srgbClr val="E06C75"/>
                </a:solidFill>
              </a:rPr>
              <a:t>composed</a:t>
            </a:r>
            <a:r>
              <a:rPr lang="en" sz="2400">
                <a:solidFill>
                  <a:srgbClr val="ABB2BF"/>
                </a:solidFill>
              </a:rPr>
              <a:t>, </a:t>
            </a:r>
            <a:r>
              <a:rPr i="1" lang="en" sz="2400">
                <a:solidFill>
                  <a:srgbClr val="E06C75"/>
                </a:solidFill>
              </a:rPr>
              <a:t>func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endParaRPr sz="2400">
              <a:solidFill>
                <a:srgbClr val="ABB2BF"/>
              </a:solidFill>
            </a:endParaRPr>
          </a:p>
          <a:p>
            <a:pPr indent="457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1AFEF"/>
                </a:solidFill>
              </a:rPr>
              <a:t>func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i="1" lang="en" sz="2400">
                <a:solidFill>
                  <a:srgbClr val="E06C75"/>
                </a:solidFill>
              </a:rPr>
              <a:t>composed</a:t>
            </a:r>
            <a:r>
              <a:rPr lang="en" sz="2400">
                <a:solidFill>
                  <a:srgbClr val="ABB2BF"/>
                </a:solidFill>
              </a:rPr>
              <a:t>), </a:t>
            </a:r>
            <a:r>
              <a:rPr lang="en" sz="2400">
                <a:solidFill>
                  <a:srgbClr val="E06C75"/>
                </a:solidFill>
              </a:rPr>
              <a:t>data</a:t>
            </a:r>
            <a:r>
              <a:rPr lang="en" sz="2400">
                <a:solidFill>
                  <a:srgbClr val="ABB2BF"/>
                </a:solidFill>
              </a:rPr>
              <a:t>)</a:t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78DD"/>
              </a:solidFill>
            </a:endParaRPr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287400" y="3320975"/>
            <a:ext cx="83994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pipe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(...</a:t>
            </a:r>
            <a:r>
              <a:rPr i="1" lang="en" sz="2400">
                <a:solidFill>
                  <a:srgbClr val="E06C75"/>
                </a:solidFill>
              </a:rPr>
              <a:t>functions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i="1" lang="en" sz="2400">
                <a:solidFill>
                  <a:srgbClr val="E06C75"/>
                </a:solidFill>
              </a:rPr>
              <a:t>data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06C75"/>
                </a:solidFill>
              </a:rPr>
              <a:t>   </a:t>
            </a:r>
            <a:r>
              <a:rPr lang="en" sz="2400">
                <a:solidFill>
                  <a:srgbClr val="E06C75"/>
                </a:solidFill>
              </a:rPr>
              <a:t>functions</a:t>
            </a:r>
            <a:r>
              <a:rPr lang="en" sz="2400">
                <a:solidFill>
                  <a:srgbClr val="ABB2BF"/>
                </a:solidFill>
              </a:rPr>
              <a:t>.</a:t>
            </a:r>
            <a:r>
              <a:rPr b="1" lang="en" sz="2400">
                <a:solidFill>
                  <a:srgbClr val="61AFEF"/>
                </a:solidFill>
                <a:highlight>
                  <a:srgbClr val="FFFF00"/>
                </a:highlight>
              </a:rPr>
              <a:t>reduce</a:t>
            </a:r>
            <a:r>
              <a:rPr lang="en" sz="2400">
                <a:solidFill>
                  <a:srgbClr val="ABB2BF"/>
                </a:solidFill>
              </a:rPr>
              <a:t>((</a:t>
            </a:r>
            <a:r>
              <a:rPr i="1" lang="en" sz="2400">
                <a:solidFill>
                  <a:srgbClr val="E06C75"/>
                </a:solidFill>
              </a:rPr>
              <a:t>piped</a:t>
            </a:r>
            <a:r>
              <a:rPr lang="en" sz="2400">
                <a:solidFill>
                  <a:srgbClr val="ABB2BF"/>
                </a:solidFill>
              </a:rPr>
              <a:t>, </a:t>
            </a:r>
            <a:r>
              <a:rPr i="1" lang="en" sz="2400">
                <a:solidFill>
                  <a:srgbClr val="E06C75"/>
                </a:solidFill>
              </a:rPr>
              <a:t>func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func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i="1" lang="en" sz="2400">
                <a:solidFill>
                  <a:srgbClr val="E06C75"/>
                </a:solidFill>
              </a:rPr>
              <a:t>piped</a:t>
            </a:r>
            <a:r>
              <a:rPr lang="en" sz="2400">
                <a:solidFill>
                  <a:srgbClr val="ABB2BF"/>
                </a:solidFill>
              </a:rPr>
              <a:t>), </a:t>
            </a:r>
            <a:r>
              <a:rPr lang="en" sz="2400">
                <a:solidFill>
                  <a:srgbClr val="E06C75"/>
                </a:solidFill>
              </a:rPr>
              <a:t>data</a:t>
            </a:r>
            <a:r>
              <a:rPr lang="en" sz="2400">
                <a:solidFill>
                  <a:srgbClr val="ABB2BF"/>
                </a:solidFill>
              </a:rPr>
              <a:t>)</a:t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678DD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Make a LOUD! String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326" name="Google Shape;326;p45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311700" y="2684775"/>
            <a:ext cx="8399400" cy="1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loud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i="1" lang="en" sz="2400">
                <a:solidFill>
                  <a:srgbClr val="E06C75"/>
                </a:solidFill>
              </a:rPr>
              <a:t>s</a:t>
            </a:r>
            <a:r>
              <a:rPr lang="en" sz="2400">
                <a:solidFill>
                  <a:srgbClr val="ABB2BF"/>
                </a:solidFill>
              </a:rPr>
              <a:t>: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emphasize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toUpper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E06C75"/>
                </a:solidFill>
              </a:rPr>
              <a:t>s</a:t>
            </a:r>
            <a:r>
              <a:rPr lang="en" sz="2400">
                <a:solidFill>
                  <a:srgbClr val="ABB2BF"/>
                </a:solidFill>
              </a:rPr>
              <a:t>));</a:t>
            </a:r>
            <a:endParaRPr sz="2400">
              <a:solidFill>
                <a:srgbClr val="ABB2BF"/>
              </a:solidFill>
            </a:endParaRPr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loud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compose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appendEx</a:t>
            </a:r>
            <a:r>
              <a:rPr lang="en" sz="2400">
                <a:solidFill>
                  <a:srgbClr val="ABB2BF"/>
                </a:solidFill>
              </a:rPr>
              <a:t>, </a:t>
            </a:r>
            <a:r>
              <a:rPr lang="en" sz="2400">
                <a:solidFill>
                  <a:srgbClr val="61AFEF"/>
                </a:solidFill>
              </a:rPr>
              <a:t>toUpper</a:t>
            </a:r>
            <a:r>
              <a:rPr lang="en" sz="2400">
                <a:solidFill>
                  <a:srgbClr val="ABB2BF"/>
                </a:solidFill>
              </a:rPr>
              <a:t>);</a:t>
            </a:r>
            <a:endParaRPr sz="2400">
              <a:solidFill>
                <a:srgbClr val="C9DAF8"/>
              </a:solidFill>
            </a:endParaRPr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1828800" y="1533225"/>
            <a:ext cx="54864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9DAF8"/>
                </a:solidFill>
              </a:rPr>
              <a:t>l</a:t>
            </a:r>
            <a:r>
              <a:rPr lang="en" sz="3000">
                <a:solidFill>
                  <a:srgbClr val="C9DAF8"/>
                </a:solidFill>
              </a:rPr>
              <a:t>oud </a:t>
            </a:r>
            <a:r>
              <a:rPr lang="en" sz="3000">
                <a:solidFill>
                  <a:srgbClr val="56B6C2"/>
                </a:solidFill>
              </a:rPr>
              <a:t>::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E5C07B"/>
                </a:solidFill>
              </a:rPr>
              <a:t>string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E5C07B"/>
                </a:solidFill>
              </a:rPr>
              <a:t>string</a:t>
            </a:r>
            <a:endParaRPr sz="3000">
              <a:solidFill>
                <a:srgbClr val="C678D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Append ‘?’, Prepend ‘www’,</a:t>
            </a:r>
            <a:endParaRPr sz="4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Reverse, Uppercase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334" name="Google Shape;334;p46"/>
          <p:cNvCxnSpPr/>
          <p:nvPr/>
        </p:nvCxnSpPr>
        <p:spPr>
          <a:xfrm flipH="1">
            <a:off x="457200" y="1950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311700" y="2388350"/>
            <a:ext cx="42603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300">
                <a:solidFill>
                  <a:srgbClr val="000000"/>
                </a:solidFill>
              </a:rPr>
              <a:t>f</a:t>
            </a:r>
            <a:r>
              <a:rPr lang="en" sz="2300">
                <a:solidFill>
                  <a:srgbClr val="61AFEF"/>
                </a:solidFill>
              </a:rPr>
              <a:t> </a:t>
            </a:r>
            <a:r>
              <a:rPr lang="en" sz="2300">
                <a:solidFill>
                  <a:srgbClr val="FFD966"/>
                </a:solidFill>
              </a:rPr>
              <a:t>=</a:t>
            </a:r>
            <a:r>
              <a:rPr lang="en" sz="2300">
                <a:solidFill>
                  <a:srgbClr val="ABB2BF"/>
                </a:solidFill>
              </a:rPr>
              <a:t> </a:t>
            </a:r>
            <a:r>
              <a:rPr lang="en" sz="2300">
                <a:solidFill>
                  <a:srgbClr val="61AFEF"/>
                </a:solidFill>
              </a:rPr>
              <a:t>compose</a:t>
            </a:r>
            <a:r>
              <a:rPr lang="en" sz="2300">
                <a:solidFill>
                  <a:srgbClr val="ABB2BF"/>
                </a:solidFill>
              </a:rPr>
              <a:t>(</a:t>
            </a:r>
            <a:endParaRPr sz="23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BB2BF"/>
                </a:solidFill>
              </a:rPr>
              <a:t>  </a:t>
            </a:r>
            <a:r>
              <a:rPr lang="en" sz="2300">
                <a:solidFill>
                  <a:srgbClr val="61AFEF"/>
                </a:solidFill>
              </a:rPr>
              <a:t>toUpper</a:t>
            </a:r>
            <a:r>
              <a:rPr lang="en" sz="2300">
                <a:solidFill>
                  <a:srgbClr val="ABB2BF"/>
                </a:solidFill>
              </a:rPr>
              <a:t>,</a:t>
            </a:r>
            <a:endParaRPr sz="23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1AFEF"/>
                </a:solidFill>
              </a:rPr>
              <a:t>  r</a:t>
            </a:r>
            <a:r>
              <a:rPr lang="en" sz="2300">
                <a:solidFill>
                  <a:srgbClr val="61AFEF"/>
                </a:solidFill>
              </a:rPr>
              <a:t>everse</a:t>
            </a:r>
            <a:r>
              <a:rPr lang="en" sz="2300">
                <a:solidFill>
                  <a:srgbClr val="ABB2BF"/>
                </a:solidFill>
              </a:rPr>
              <a:t>,</a:t>
            </a:r>
            <a:endParaRPr sz="23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1AFEF"/>
                </a:solidFill>
              </a:rPr>
              <a:t>  </a:t>
            </a:r>
            <a:r>
              <a:rPr lang="en" sz="2300">
                <a:solidFill>
                  <a:srgbClr val="61AFEF"/>
                </a:solidFill>
              </a:rPr>
              <a:t>prependWWW</a:t>
            </a:r>
            <a:r>
              <a:rPr lang="en" sz="2300">
                <a:solidFill>
                  <a:srgbClr val="ABB2BF"/>
                </a:solidFill>
              </a:rPr>
              <a:t>,</a:t>
            </a:r>
            <a:endParaRPr sz="23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1AFEF"/>
                </a:solidFill>
              </a:rPr>
              <a:t>  </a:t>
            </a:r>
            <a:r>
              <a:rPr lang="en" sz="2300">
                <a:solidFill>
                  <a:srgbClr val="61AFEF"/>
                </a:solidFill>
              </a:rPr>
              <a:t>appendQM</a:t>
            </a:r>
            <a:r>
              <a:rPr lang="en" sz="2300">
                <a:solidFill>
                  <a:srgbClr val="ABB2BF"/>
                </a:solidFill>
              </a:rPr>
              <a:t>,</a:t>
            </a:r>
            <a:endParaRPr sz="23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BB2BF"/>
                </a:solidFill>
              </a:rPr>
              <a:t>);</a:t>
            </a:r>
            <a:endParaRPr sz="2300">
              <a:solidFill>
                <a:srgbClr val="C9DAF8"/>
              </a:solidFill>
            </a:endParaRPr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4913200" y="2388350"/>
            <a:ext cx="37734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300">
                <a:solidFill>
                  <a:srgbClr val="000000"/>
                </a:solidFill>
              </a:rPr>
              <a:t>f</a:t>
            </a:r>
            <a:r>
              <a:rPr lang="en" sz="2300">
                <a:solidFill>
                  <a:srgbClr val="61AFEF"/>
                </a:solidFill>
              </a:rPr>
              <a:t> </a:t>
            </a:r>
            <a:r>
              <a:rPr lang="en" sz="2300">
                <a:solidFill>
                  <a:srgbClr val="FFD966"/>
                </a:solidFill>
              </a:rPr>
              <a:t>=</a:t>
            </a:r>
            <a:r>
              <a:rPr lang="en" sz="2300">
                <a:solidFill>
                  <a:srgbClr val="ABB2BF"/>
                </a:solidFill>
              </a:rPr>
              <a:t> </a:t>
            </a:r>
            <a:r>
              <a:rPr lang="en" sz="2300">
                <a:solidFill>
                  <a:srgbClr val="61AFEF"/>
                </a:solidFill>
              </a:rPr>
              <a:t>pip</a:t>
            </a:r>
            <a:r>
              <a:rPr lang="en" sz="2300">
                <a:solidFill>
                  <a:srgbClr val="61AFEF"/>
                </a:solidFill>
              </a:rPr>
              <a:t>e</a:t>
            </a:r>
            <a:r>
              <a:rPr lang="en" sz="2300">
                <a:solidFill>
                  <a:srgbClr val="ABB2BF"/>
                </a:solidFill>
              </a:rPr>
              <a:t>(</a:t>
            </a:r>
            <a:endParaRPr sz="23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BB2BF"/>
                </a:solidFill>
              </a:rPr>
              <a:t>  </a:t>
            </a:r>
            <a:r>
              <a:rPr lang="en" sz="2300">
                <a:solidFill>
                  <a:srgbClr val="61AFEF"/>
                </a:solidFill>
              </a:rPr>
              <a:t>appendQM</a:t>
            </a:r>
            <a:r>
              <a:rPr lang="en" sz="2300">
                <a:solidFill>
                  <a:srgbClr val="ABB2BF"/>
                </a:solidFill>
              </a:rPr>
              <a:t>,</a:t>
            </a:r>
            <a:endParaRPr sz="23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1AFEF"/>
                </a:solidFill>
              </a:rPr>
              <a:t>  prependWWW</a:t>
            </a:r>
            <a:r>
              <a:rPr lang="en" sz="2300">
                <a:solidFill>
                  <a:srgbClr val="ABB2BF"/>
                </a:solidFill>
              </a:rPr>
              <a:t>,</a:t>
            </a:r>
            <a:endParaRPr sz="23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1AFEF"/>
                </a:solidFill>
              </a:rPr>
              <a:t>  reverse</a:t>
            </a:r>
            <a:r>
              <a:rPr lang="en" sz="2300">
                <a:solidFill>
                  <a:srgbClr val="ABB2BF"/>
                </a:solidFill>
              </a:rPr>
              <a:t>,</a:t>
            </a:r>
            <a:endParaRPr sz="23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1AFEF"/>
                </a:solidFill>
              </a:rPr>
              <a:t> </a:t>
            </a:r>
            <a:r>
              <a:rPr lang="en" sz="2300">
                <a:solidFill>
                  <a:srgbClr val="61AFEF"/>
                </a:solidFill>
              </a:rPr>
              <a:t> </a:t>
            </a:r>
            <a:r>
              <a:rPr lang="en" sz="2300">
                <a:solidFill>
                  <a:srgbClr val="61AFEF"/>
                </a:solidFill>
              </a:rPr>
              <a:t>toUpper</a:t>
            </a:r>
            <a:r>
              <a:rPr lang="en" sz="2300">
                <a:solidFill>
                  <a:srgbClr val="ABB2BF"/>
                </a:solidFill>
              </a:rPr>
              <a:t>,</a:t>
            </a:r>
            <a:endParaRPr sz="23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BB2BF"/>
                </a:solidFill>
              </a:rPr>
              <a:t>);</a:t>
            </a:r>
            <a:endParaRPr sz="2300">
              <a:solidFill>
                <a:srgbClr val="C9DAF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Composition with Different Types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342" name="Google Shape;342;p47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457200" y="2103975"/>
            <a:ext cx="7887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evenSpaces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compose(isEven</a:t>
            </a:r>
            <a:r>
              <a:rPr lang="en" sz="2400">
                <a:solidFill>
                  <a:srgbClr val="ABB2BF"/>
                </a:solidFill>
              </a:rPr>
              <a:t>,</a:t>
            </a:r>
            <a:r>
              <a:rPr lang="en" sz="2400">
                <a:solidFill>
                  <a:srgbClr val="61AFEF"/>
                </a:solidFill>
              </a:rPr>
              <a:t> countSpaces</a:t>
            </a:r>
            <a:r>
              <a:rPr lang="en" sz="2400">
                <a:solidFill>
                  <a:srgbClr val="ABB2BF"/>
                </a:solidFill>
              </a:rPr>
              <a:t>);</a:t>
            </a:r>
            <a:endParaRPr sz="2400">
              <a:solidFill>
                <a:srgbClr val="C9DAF8"/>
              </a:solidFill>
            </a:endParaRPr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457200" y="2623425"/>
            <a:ext cx="7315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evenSpaces</a:t>
            </a:r>
            <a:r>
              <a:rPr lang="en" sz="2400">
                <a:solidFill>
                  <a:srgbClr val="61AFE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pipe</a:t>
            </a:r>
            <a:r>
              <a:rPr lang="en" sz="2400">
                <a:solidFill>
                  <a:srgbClr val="61AFE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countSpaces, isEven</a:t>
            </a:r>
            <a:r>
              <a:rPr lang="en" sz="2400">
                <a:solidFill>
                  <a:srgbClr val="ABB2BF"/>
                </a:solidFill>
              </a:rPr>
              <a:t>);</a:t>
            </a:r>
            <a:endParaRPr sz="2400">
              <a:solidFill>
                <a:srgbClr val="C9DAF8"/>
              </a:solidFill>
            </a:endParaRPr>
          </a:p>
        </p:txBody>
      </p:sp>
      <p:sp>
        <p:nvSpPr>
          <p:cNvPr id="345" name="Google Shape;345;p47"/>
          <p:cNvSpPr txBox="1"/>
          <p:nvPr>
            <p:ph type="title"/>
          </p:nvPr>
        </p:nvSpPr>
        <p:spPr>
          <a:xfrm>
            <a:off x="365760" y="1439350"/>
            <a:ext cx="8520600" cy="72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</a:rPr>
              <a:t>Does string have even number of spaces?</a:t>
            </a:r>
            <a:endParaRPr sz="3000">
              <a:solidFill>
                <a:srgbClr val="F1C232"/>
              </a:solidFill>
            </a:endParaRPr>
          </a:p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365750" y="3491875"/>
            <a:ext cx="85206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</a:rPr>
              <a:t>What is Type Signature?</a:t>
            </a:r>
            <a:endParaRPr sz="30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1C232"/>
              </a:solidFill>
            </a:endParaRPr>
          </a:p>
        </p:txBody>
      </p:sp>
      <p:sp>
        <p:nvSpPr>
          <p:cNvPr id="347" name="Google Shape;347;p47"/>
          <p:cNvSpPr txBox="1"/>
          <p:nvPr>
            <p:ph idx="1" type="body"/>
          </p:nvPr>
        </p:nvSpPr>
        <p:spPr>
          <a:xfrm>
            <a:off x="341450" y="4243725"/>
            <a:ext cx="8569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evenSpaces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</a:t>
            </a:r>
            <a:r>
              <a:rPr lang="en" sz="2400">
                <a:solidFill>
                  <a:srgbClr val="E5C07B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boolean</a:t>
            </a:r>
            <a:endParaRPr sz="2400">
              <a:solidFill>
                <a:srgbClr val="C678D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365750" y="2413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What Happened to Number?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353" name="Google Shape;353;p48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457200" y="1265775"/>
            <a:ext cx="7887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evenSpaces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compose(isEven</a:t>
            </a:r>
            <a:r>
              <a:rPr lang="en" sz="2400">
                <a:solidFill>
                  <a:srgbClr val="ABB2BF"/>
                </a:solidFill>
              </a:rPr>
              <a:t>,</a:t>
            </a:r>
            <a:r>
              <a:rPr lang="en" sz="2400">
                <a:solidFill>
                  <a:srgbClr val="61AFEF"/>
                </a:solidFill>
              </a:rPr>
              <a:t> countSpaces</a:t>
            </a:r>
            <a:r>
              <a:rPr lang="en" sz="2400">
                <a:solidFill>
                  <a:srgbClr val="ABB2BF"/>
                </a:solidFill>
              </a:rPr>
              <a:t>);</a:t>
            </a:r>
            <a:endParaRPr sz="2400">
              <a:solidFill>
                <a:srgbClr val="C9DAF8"/>
              </a:solidFill>
            </a:endParaRPr>
          </a:p>
        </p:txBody>
      </p:sp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341450" y="4243725"/>
            <a:ext cx="8569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evenSpaces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 			   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boolean</a:t>
            </a:r>
            <a:endParaRPr sz="2400">
              <a:solidFill>
                <a:srgbClr val="C678DD"/>
              </a:solidFill>
            </a:endParaRPr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406125" y="2894850"/>
            <a:ext cx="8569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isE</a:t>
            </a:r>
            <a:r>
              <a:rPr lang="en" sz="2400">
                <a:solidFill>
                  <a:srgbClr val="C9DAF8"/>
                </a:solidFill>
              </a:rPr>
              <a:t>ven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					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r>
              <a:rPr lang="en" sz="2400">
                <a:solidFill>
                  <a:srgbClr val="E5C07B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boolean</a:t>
            </a:r>
            <a:endParaRPr sz="2400">
              <a:solidFill>
                <a:srgbClr val="C678DD"/>
              </a:solidFill>
            </a:endParaRPr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41450" y="2130925"/>
            <a:ext cx="8569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count</a:t>
            </a:r>
            <a:r>
              <a:rPr lang="en" sz="2400">
                <a:solidFill>
                  <a:srgbClr val="C9DAF8"/>
                </a:solidFill>
              </a:rPr>
              <a:t>Spaces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string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number</a:t>
            </a:r>
            <a:endParaRPr sz="2400">
              <a:solidFill>
                <a:srgbClr val="C678DD"/>
              </a:solidFill>
            </a:endParaRPr>
          </a:p>
        </p:txBody>
      </p:sp>
      <p:cxnSp>
        <p:nvCxnSpPr>
          <p:cNvPr id="358" name="Google Shape;358;p48"/>
          <p:cNvCxnSpPr/>
          <p:nvPr/>
        </p:nvCxnSpPr>
        <p:spPr>
          <a:xfrm flipH="1">
            <a:off x="3655750" y="2270725"/>
            <a:ext cx="1189200" cy="37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8"/>
          <p:cNvCxnSpPr/>
          <p:nvPr/>
        </p:nvCxnSpPr>
        <p:spPr>
          <a:xfrm flipH="1">
            <a:off x="3583925" y="3010475"/>
            <a:ext cx="1189200" cy="37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Composition with Array Functions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365" name="Google Shape;365;p49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66" name="Google Shape;366;p49"/>
          <p:cNvSpPr txBox="1"/>
          <p:nvPr>
            <p:ph idx="1" type="body"/>
          </p:nvPr>
        </p:nvSpPr>
        <p:spPr>
          <a:xfrm>
            <a:off x="263100" y="1679900"/>
            <a:ext cx="8569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map</a:t>
            </a:r>
            <a:r>
              <a:rPr lang="en" sz="2400">
                <a:solidFill>
                  <a:srgbClr val="C9DAF8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lang="en" sz="2400">
                <a:solidFill>
                  <a:srgbClr val="E5C07B"/>
                </a:solidFill>
              </a:rPr>
              <a:t>a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b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[a]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[b]</a:t>
            </a:r>
            <a:endParaRPr sz="2400">
              <a:solidFill>
                <a:srgbClr val="E5C07B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5C07B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filter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lang="en" sz="2400">
                <a:solidFill>
                  <a:srgbClr val="E5C07B"/>
                </a:solidFill>
              </a:rPr>
              <a:t>a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boolean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[a]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[a]</a:t>
            </a:r>
            <a:endParaRPr sz="2400">
              <a:solidFill>
                <a:srgbClr val="E5C07B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5C07B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reduce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lang="en" sz="2400">
                <a:solidFill>
                  <a:srgbClr val="E5C07B"/>
                </a:solidFill>
              </a:rPr>
              <a:t>b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a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b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b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[a]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b</a:t>
            </a:r>
            <a:endParaRPr sz="2400">
              <a:solidFill>
                <a:srgbClr val="E5C07B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3360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Map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372" name="Google Shape;372;p50"/>
          <p:cNvCxnSpPr/>
          <p:nvPr/>
        </p:nvCxnSpPr>
        <p:spPr>
          <a:xfrm flipH="1">
            <a:off x="4815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287400" y="1375100"/>
            <a:ext cx="8569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map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lang="en" sz="2400">
                <a:solidFill>
                  <a:srgbClr val="E5C07B"/>
                </a:solidFill>
              </a:rPr>
              <a:t>a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b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[a]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[b]</a:t>
            </a:r>
            <a:endParaRPr sz="2400">
              <a:solidFill>
                <a:srgbClr val="E5C07B"/>
              </a:solidFill>
            </a:endParaRPr>
          </a:p>
        </p:txBody>
      </p:sp>
      <p:sp>
        <p:nvSpPr>
          <p:cNvPr id="374" name="Google Shape;374;p50"/>
          <p:cNvSpPr txBox="1"/>
          <p:nvPr>
            <p:ph type="title"/>
          </p:nvPr>
        </p:nvSpPr>
        <p:spPr>
          <a:xfrm>
            <a:off x="336000" y="2144000"/>
            <a:ext cx="8520600" cy="116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</a:rPr>
              <a:t>Given </a:t>
            </a:r>
            <a:r>
              <a:rPr lang="en" sz="3000">
                <a:solidFill>
                  <a:srgbClr val="C678DD"/>
                </a:solidFill>
              </a:rPr>
              <a:t>[1, 2, 3]</a:t>
            </a:r>
            <a:r>
              <a:rPr lang="en" sz="3000">
                <a:solidFill>
                  <a:srgbClr val="F1C232"/>
                </a:solidFill>
              </a:rPr>
              <a:t>; Return array with each element doubled and summed with 3.</a:t>
            </a:r>
            <a:endParaRPr sz="3000">
              <a:solidFill>
                <a:srgbClr val="F1C232"/>
              </a:solidFill>
            </a:endParaRPr>
          </a:p>
        </p:txBody>
      </p:sp>
      <p:sp>
        <p:nvSpPr>
          <p:cNvPr id="375" name="Google Shape;375;p50"/>
          <p:cNvSpPr txBox="1"/>
          <p:nvPr>
            <p:ph idx="1" type="body"/>
          </p:nvPr>
        </p:nvSpPr>
        <p:spPr>
          <a:xfrm>
            <a:off x="481500" y="4181300"/>
            <a:ext cx="7315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[1, 2, 3]</a:t>
            </a:r>
            <a:r>
              <a:rPr lang="en" sz="2400">
                <a:solidFill>
                  <a:srgbClr val="ABB2BF"/>
                </a:solidFill>
              </a:rPr>
              <a:t>.</a:t>
            </a:r>
            <a:r>
              <a:rPr lang="en" sz="2400">
                <a:solidFill>
                  <a:srgbClr val="61AFEF"/>
                </a:solidFill>
              </a:rPr>
              <a:t>map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compose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add3, doubleIt</a:t>
            </a:r>
            <a:r>
              <a:rPr lang="en" sz="2400">
                <a:solidFill>
                  <a:srgbClr val="ABB2BF"/>
                </a:solidFill>
              </a:rPr>
              <a:t>))</a:t>
            </a:r>
            <a:r>
              <a:rPr lang="en" sz="2400">
                <a:solidFill>
                  <a:srgbClr val="ABB2BF"/>
                </a:solidFill>
              </a:rPr>
              <a:t>;</a:t>
            </a:r>
            <a:endParaRPr sz="2400">
              <a:solidFill>
                <a:srgbClr val="C9DAF8"/>
              </a:solidFill>
            </a:endParaRPr>
          </a:p>
        </p:txBody>
      </p:sp>
      <p:sp>
        <p:nvSpPr>
          <p:cNvPr id="376" name="Google Shape;376;p50"/>
          <p:cNvSpPr txBox="1"/>
          <p:nvPr>
            <p:ph idx="1" type="body"/>
          </p:nvPr>
        </p:nvSpPr>
        <p:spPr>
          <a:xfrm>
            <a:off x="481500" y="3506925"/>
            <a:ext cx="7315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[1, 2, 3]</a:t>
            </a:r>
            <a:r>
              <a:rPr lang="en" sz="2400">
                <a:solidFill>
                  <a:srgbClr val="ABB2BF"/>
                </a:solidFill>
              </a:rPr>
              <a:t>.</a:t>
            </a:r>
            <a:r>
              <a:rPr lang="en" sz="2400">
                <a:solidFill>
                  <a:srgbClr val="61AFEF"/>
                </a:solidFill>
              </a:rPr>
              <a:t>map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doubleIt</a:t>
            </a:r>
            <a:r>
              <a:rPr lang="en" sz="2400">
                <a:solidFill>
                  <a:srgbClr val="ABB2BF"/>
                </a:solidFill>
              </a:rPr>
              <a:t>).</a:t>
            </a:r>
            <a:r>
              <a:rPr lang="en" sz="2400">
                <a:solidFill>
                  <a:srgbClr val="61AFEF"/>
                </a:solidFill>
              </a:rPr>
              <a:t>map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add3</a:t>
            </a:r>
            <a:r>
              <a:rPr lang="en" sz="2400">
                <a:solidFill>
                  <a:srgbClr val="ABB2BF"/>
                </a:solidFill>
              </a:rPr>
              <a:t>);</a:t>
            </a:r>
            <a:endParaRPr sz="2400">
              <a:solidFill>
                <a:srgbClr val="C9DAF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Filter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382" name="Google Shape;382;p51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263100" y="1375100"/>
            <a:ext cx="8569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</a:rPr>
              <a:t>filter </a:t>
            </a:r>
            <a:r>
              <a:rPr lang="en" sz="2400">
                <a:solidFill>
                  <a:srgbClr val="56B6C2"/>
                </a:solidFill>
              </a:rPr>
              <a:t>::</a:t>
            </a:r>
            <a:r>
              <a:rPr lang="en" sz="2400">
                <a:solidFill>
                  <a:srgbClr val="ABB2BF"/>
                </a:solidFill>
              </a:rPr>
              <a:t> (</a:t>
            </a:r>
            <a:r>
              <a:rPr lang="en" sz="2400">
                <a:solidFill>
                  <a:srgbClr val="E5C07B"/>
                </a:solidFill>
              </a:rPr>
              <a:t>a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boolean</a:t>
            </a:r>
            <a:r>
              <a:rPr lang="en" sz="2400">
                <a:solidFill>
                  <a:srgbClr val="ABB2BF"/>
                </a:solidFill>
              </a:rPr>
              <a:t>)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[a]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5C07B"/>
                </a:solidFill>
              </a:rPr>
              <a:t>[a]</a:t>
            </a:r>
            <a:endParaRPr sz="2400">
              <a:solidFill>
                <a:srgbClr val="E5C07B"/>
              </a:solidFill>
            </a:endParaRPr>
          </a:p>
        </p:txBody>
      </p:sp>
      <p:sp>
        <p:nvSpPr>
          <p:cNvPr id="384" name="Google Shape;384;p51"/>
          <p:cNvSpPr txBox="1"/>
          <p:nvPr>
            <p:ph type="title"/>
          </p:nvPr>
        </p:nvSpPr>
        <p:spPr>
          <a:xfrm>
            <a:off x="311700" y="2144000"/>
            <a:ext cx="8520600" cy="18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</a:rPr>
              <a:t> </a:t>
            </a:r>
            <a:r>
              <a:rPr lang="en" sz="3000">
                <a:solidFill>
                  <a:srgbClr val="DD7E6B"/>
                </a:solidFill>
              </a:rPr>
              <a:t>[‘hi there’, ‘I like code’, ‘web and mobile dev’]</a:t>
            </a:r>
            <a:endParaRPr sz="30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</a:rPr>
              <a:t>Return array with elements containing more than two spaces.</a:t>
            </a:r>
            <a:endParaRPr sz="3000">
              <a:solidFill>
                <a:srgbClr val="F1C232"/>
              </a:solidFill>
            </a:endParaRPr>
          </a:p>
        </p:txBody>
      </p:sp>
      <p:sp>
        <p:nvSpPr>
          <p:cNvPr id="385" name="Google Shape;385;p51"/>
          <p:cNvSpPr txBox="1"/>
          <p:nvPr>
            <p:ph idx="1" type="body"/>
          </p:nvPr>
        </p:nvSpPr>
        <p:spPr>
          <a:xfrm>
            <a:off x="481500" y="4181300"/>
            <a:ext cx="7315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06C75"/>
                </a:solidFill>
              </a:rPr>
              <a:t>array</a:t>
            </a:r>
            <a:r>
              <a:rPr lang="en" sz="2400">
                <a:solidFill>
                  <a:srgbClr val="ABB2BF"/>
                </a:solidFill>
              </a:rPr>
              <a:t>.</a:t>
            </a:r>
            <a:r>
              <a:rPr lang="en" sz="2400">
                <a:solidFill>
                  <a:srgbClr val="61AFEF"/>
                </a:solidFill>
              </a:rPr>
              <a:t>filter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compose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lang="en" sz="2400">
                <a:solidFill>
                  <a:srgbClr val="61AFEF"/>
                </a:solidFill>
              </a:rPr>
              <a:t>gt2</a:t>
            </a:r>
            <a:r>
              <a:rPr lang="en" sz="2400">
                <a:solidFill>
                  <a:srgbClr val="61AFEF"/>
                </a:solidFill>
              </a:rPr>
              <a:t>, countSpaces</a:t>
            </a:r>
            <a:r>
              <a:rPr lang="en" sz="2400">
                <a:solidFill>
                  <a:srgbClr val="ABB2BF"/>
                </a:solidFill>
              </a:rPr>
              <a:t>));</a:t>
            </a:r>
            <a:endParaRPr sz="2400">
              <a:solidFill>
                <a:srgbClr val="C9DAF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00425" y="1443875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C678DD"/>
                </a:solidFill>
              </a:rPr>
              <a:t>type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351C75"/>
                </a:solidFill>
              </a:rPr>
              <a:t>doNothing </a:t>
            </a:r>
            <a:r>
              <a:rPr lang="en" sz="3600">
                <a:solidFill>
                  <a:srgbClr val="56B6C2"/>
                </a:solidFill>
              </a:rPr>
              <a:t>=</a:t>
            </a:r>
            <a:r>
              <a:rPr lang="en" sz="3600">
                <a:solidFill>
                  <a:srgbClr val="ABB2BF"/>
                </a:solidFill>
              </a:rPr>
              <a:t> (</a:t>
            </a:r>
            <a:r>
              <a:rPr i="1" lang="en" sz="3600">
                <a:solidFill>
                  <a:srgbClr val="E06C75"/>
                </a:solidFill>
              </a:rPr>
              <a:t>x</a:t>
            </a:r>
            <a:r>
              <a:rPr lang="en" sz="3600">
                <a:solidFill>
                  <a:srgbClr val="ABB2BF"/>
                </a:solidFill>
              </a:rPr>
              <a:t>: </a:t>
            </a:r>
            <a:r>
              <a:rPr lang="en" sz="3600">
                <a:solidFill>
                  <a:srgbClr val="E5C07B"/>
                </a:solidFill>
              </a:rPr>
              <a:t>any</a:t>
            </a:r>
            <a:r>
              <a:rPr lang="en" sz="3600">
                <a:solidFill>
                  <a:srgbClr val="ABB2BF"/>
                </a:solidFill>
              </a:rPr>
              <a:t>) </a:t>
            </a:r>
            <a:r>
              <a:rPr lang="en" sz="3600">
                <a:solidFill>
                  <a:srgbClr val="C678DD"/>
                </a:solidFill>
              </a:rPr>
              <a:t>=&gt;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E5C07B"/>
                </a:solidFill>
              </a:rPr>
              <a:t>any</a:t>
            </a:r>
            <a:endParaRPr sz="3600">
              <a:solidFill>
                <a:srgbClr val="9900FF"/>
              </a:solidFill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Do Nothing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76" name="Google Shape;76;p16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35425" y="2650925"/>
            <a:ext cx="3791400" cy="1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function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doNothing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i="1" lang="en" sz="2400">
                <a:solidFill>
                  <a:srgbClr val="E06C75"/>
                </a:solidFill>
              </a:rPr>
              <a:t>x</a:t>
            </a:r>
            <a:r>
              <a:rPr lang="en" sz="2400">
                <a:solidFill>
                  <a:srgbClr val="ABB2BF"/>
                </a:solidFill>
              </a:rPr>
              <a:t>) {</a:t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return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06C75"/>
                </a:solidFill>
              </a:rPr>
              <a:t>x</a:t>
            </a:r>
            <a:r>
              <a:rPr lang="en" sz="2400">
                <a:solidFill>
                  <a:srgbClr val="ABB2BF"/>
                </a:solidFill>
              </a:rPr>
              <a:t>;</a:t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BB2BF"/>
                </a:solidFill>
              </a:rPr>
              <a:t>}</a:t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843250" y="2651760"/>
            <a:ext cx="37914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61AFEF"/>
                </a:solidFill>
              </a:rPr>
              <a:t> doNothing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i="1" lang="en" sz="2400">
                <a:solidFill>
                  <a:srgbClr val="E06C75"/>
                </a:solidFill>
              </a:rPr>
              <a:t>x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06C75"/>
                </a:solidFill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Put It All Together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391" name="Google Shape;391;p52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92" name="Google Shape;392;p52"/>
          <p:cNvSpPr txBox="1"/>
          <p:nvPr>
            <p:ph type="title"/>
          </p:nvPr>
        </p:nvSpPr>
        <p:spPr>
          <a:xfrm>
            <a:off x="311700" y="1346400"/>
            <a:ext cx="8520600" cy="106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</a:rPr>
              <a:t> </a:t>
            </a:r>
            <a:r>
              <a:rPr lang="en" sz="3000">
                <a:solidFill>
                  <a:srgbClr val="DD7E6B"/>
                </a:solidFill>
              </a:rPr>
              <a:t>[ </a:t>
            </a:r>
            <a:r>
              <a:rPr lang="en" sz="2400">
                <a:solidFill>
                  <a:srgbClr val="DD7E6B"/>
                </a:solidFill>
              </a:rPr>
              <a:t>{</a:t>
            </a:r>
            <a:r>
              <a:rPr lang="en" sz="2400">
                <a:solidFill>
                  <a:srgbClr val="B4A7D6"/>
                </a:solidFill>
              </a:rPr>
              <a:t> </a:t>
            </a:r>
            <a:r>
              <a:rPr lang="en" sz="2400">
                <a:solidFill>
                  <a:srgbClr val="B4A7D6"/>
                </a:solidFill>
              </a:rPr>
              <a:t>name</a:t>
            </a:r>
            <a:r>
              <a:rPr lang="en" sz="2400">
                <a:solidFill>
                  <a:srgbClr val="DD7E6B"/>
                </a:solidFill>
              </a:rPr>
              <a:t>: string, </a:t>
            </a:r>
            <a:r>
              <a:rPr lang="en" sz="2400">
                <a:solidFill>
                  <a:srgbClr val="B4A7D6"/>
                </a:solidFill>
              </a:rPr>
              <a:t>age</a:t>
            </a:r>
            <a:r>
              <a:rPr lang="en" sz="2400">
                <a:solidFill>
                  <a:srgbClr val="DD7E6B"/>
                </a:solidFill>
              </a:rPr>
              <a:t>: number, </a:t>
            </a:r>
            <a:r>
              <a:rPr lang="en" sz="2400">
                <a:solidFill>
                  <a:srgbClr val="B4A7D6"/>
                </a:solidFill>
              </a:rPr>
              <a:t>greeting</a:t>
            </a:r>
            <a:r>
              <a:rPr lang="en" sz="2400">
                <a:solidFill>
                  <a:srgbClr val="DD7E6B"/>
                </a:solidFill>
              </a:rPr>
              <a:t>: string, </a:t>
            </a:r>
            <a:r>
              <a:rPr lang="en" sz="2400">
                <a:solidFill>
                  <a:srgbClr val="B4A7D6"/>
                </a:solidFill>
              </a:rPr>
              <a:t>n</a:t>
            </a:r>
            <a:r>
              <a:rPr lang="en" sz="2400">
                <a:solidFill>
                  <a:srgbClr val="DD7E6B"/>
                </a:solidFill>
              </a:rPr>
              <a:t>: number  } </a:t>
            </a:r>
            <a:r>
              <a:rPr lang="en" sz="3000">
                <a:solidFill>
                  <a:srgbClr val="DD7E6B"/>
                </a:solidFill>
              </a:rPr>
              <a:t>]</a:t>
            </a:r>
            <a:endParaRPr sz="3000">
              <a:solidFill>
                <a:srgbClr val="DD7E6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1C232"/>
              </a:solidFill>
            </a:endParaRPr>
          </a:p>
        </p:txBody>
      </p:sp>
      <p:sp>
        <p:nvSpPr>
          <p:cNvPr id="393" name="Google Shape;393;p52"/>
          <p:cNvSpPr txBox="1"/>
          <p:nvPr>
            <p:ph type="title"/>
          </p:nvPr>
        </p:nvSpPr>
        <p:spPr>
          <a:xfrm>
            <a:off x="464100" y="2105650"/>
            <a:ext cx="8520600" cy="291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1C232"/>
                </a:solidFill>
              </a:rPr>
              <a:t>Return names of everyone older than 50.</a:t>
            </a:r>
            <a:endParaRPr sz="2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1C232"/>
                </a:solidFill>
              </a:rPr>
              <a:t>Make name uppercase.</a:t>
            </a:r>
            <a:endParaRPr sz="2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1C232"/>
                </a:solidFill>
              </a:rPr>
              <a:t>Prepend the greeting ‘n’ number of times.</a:t>
            </a:r>
            <a:endParaRPr sz="2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1C232"/>
                </a:solidFill>
              </a:rPr>
              <a:t>Append ‘n’ number of exclamations.</a:t>
            </a:r>
            <a:endParaRPr sz="2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1C232"/>
                </a:solidFill>
              </a:rPr>
              <a:t>***BONUS***  Reverse name when age is even WITHOUT using an if statement.</a:t>
            </a:r>
            <a:endParaRPr sz="26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2"/>
                </a:solidFill>
              </a:rPr>
              <a:t>Composition - Next Level</a:t>
            </a:r>
            <a:endParaRPr sz="4400">
              <a:solidFill>
                <a:schemeClr val="lt2"/>
              </a:solidFill>
            </a:endParaRPr>
          </a:p>
        </p:txBody>
      </p:sp>
      <p:cxnSp>
        <p:nvCxnSpPr>
          <p:cNvPr id="399" name="Google Shape;399;p53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00" name="Google Shape;400;p53"/>
          <p:cNvSpPr txBox="1"/>
          <p:nvPr>
            <p:ph type="title"/>
          </p:nvPr>
        </p:nvSpPr>
        <p:spPr>
          <a:xfrm>
            <a:off x="387900" y="1496050"/>
            <a:ext cx="8520600" cy="291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600"/>
              <a:buChar char="●"/>
            </a:pPr>
            <a:r>
              <a:rPr lang="en" sz="2600">
                <a:solidFill>
                  <a:srgbClr val="F1C232"/>
                </a:solidFill>
              </a:rPr>
              <a:t>How would you compose functions when the result of a function is not guaranteed?  </a:t>
            </a:r>
            <a:endParaRPr sz="26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1C232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600"/>
              <a:buChar char="●"/>
            </a:pPr>
            <a:r>
              <a:rPr lang="en" sz="2600">
                <a:solidFill>
                  <a:srgbClr val="F1C232"/>
                </a:solidFill>
              </a:rPr>
              <a:t>Ex: read name from database, make uppercase</a:t>
            </a:r>
            <a:endParaRPr sz="2600">
              <a:solidFill>
                <a:srgbClr val="F1C232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600"/>
              <a:buChar char="●"/>
            </a:pPr>
            <a:r>
              <a:rPr lang="en" sz="2600">
                <a:solidFill>
                  <a:srgbClr val="F1C232"/>
                </a:solidFill>
              </a:rPr>
              <a:t>What happens if name doesn’t exist?</a:t>
            </a:r>
            <a:endParaRPr sz="26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00425" y="1443875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78DD"/>
                </a:solidFill>
              </a:rPr>
              <a:t>type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351C75"/>
                </a:solidFill>
              </a:rPr>
              <a:t>add3 </a:t>
            </a:r>
            <a:r>
              <a:rPr lang="en" sz="3600">
                <a:solidFill>
                  <a:srgbClr val="56B6C2"/>
                </a:solidFill>
              </a:rPr>
              <a:t>=</a:t>
            </a:r>
            <a:r>
              <a:rPr lang="en" sz="3600">
                <a:solidFill>
                  <a:srgbClr val="ABB2BF"/>
                </a:solidFill>
              </a:rPr>
              <a:t> (</a:t>
            </a:r>
            <a:r>
              <a:rPr i="1" lang="en" sz="3600">
                <a:solidFill>
                  <a:srgbClr val="E06C75"/>
                </a:solidFill>
              </a:rPr>
              <a:t>n</a:t>
            </a:r>
            <a:r>
              <a:rPr lang="en" sz="3600">
                <a:solidFill>
                  <a:srgbClr val="ABB2BF"/>
                </a:solidFill>
              </a:rPr>
              <a:t>: </a:t>
            </a:r>
            <a:r>
              <a:rPr lang="en" sz="3600">
                <a:solidFill>
                  <a:srgbClr val="E5C07B"/>
                </a:solidFill>
              </a:rPr>
              <a:t>number</a:t>
            </a:r>
            <a:r>
              <a:rPr lang="en" sz="3600">
                <a:solidFill>
                  <a:srgbClr val="ABB2BF"/>
                </a:solidFill>
              </a:rPr>
              <a:t>) </a:t>
            </a:r>
            <a:r>
              <a:rPr lang="en" sz="3600">
                <a:solidFill>
                  <a:srgbClr val="C678DD"/>
                </a:solidFill>
              </a:rPr>
              <a:t>=&gt;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E5C07B"/>
                </a:solidFill>
              </a:rPr>
              <a:t>number</a:t>
            </a:r>
            <a:endParaRPr sz="3600">
              <a:solidFill>
                <a:srgbClr val="9900FF"/>
              </a:solidFill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Add 3 to a Number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85" name="Google Shape;85;p17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35425" y="2650925"/>
            <a:ext cx="41367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function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add3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i="1" lang="en" sz="2400">
                <a:solidFill>
                  <a:srgbClr val="E06C75"/>
                </a:solidFill>
              </a:rPr>
              <a:t>n</a:t>
            </a:r>
            <a:r>
              <a:rPr lang="en" sz="2400">
                <a:solidFill>
                  <a:srgbClr val="ABB2BF"/>
                </a:solidFill>
              </a:rPr>
              <a:t>) {</a:t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return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06C75"/>
                </a:solidFill>
              </a:rPr>
              <a:t>n + 3</a:t>
            </a:r>
            <a:r>
              <a:rPr lang="en" sz="2400">
                <a:solidFill>
                  <a:srgbClr val="ABB2BF"/>
                </a:solidFill>
              </a:rPr>
              <a:t>;</a:t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BB2BF"/>
                </a:solidFill>
              </a:rPr>
              <a:t>}</a:t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744625" y="2651750"/>
            <a:ext cx="38901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61AFEF"/>
                </a:solidFill>
              </a:rPr>
              <a:t> add3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i="1" lang="en" sz="2400">
                <a:solidFill>
                  <a:srgbClr val="E06C75"/>
                </a:solidFill>
              </a:rPr>
              <a:t>n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06C75"/>
                </a:solidFill>
              </a:rPr>
              <a:t>n + 3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00425" y="1443875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78DD"/>
                </a:solidFill>
              </a:rPr>
              <a:t>type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351C75"/>
                </a:solidFill>
              </a:rPr>
              <a:t>doubleIt </a:t>
            </a:r>
            <a:r>
              <a:rPr lang="en" sz="3600">
                <a:solidFill>
                  <a:srgbClr val="56B6C2"/>
                </a:solidFill>
              </a:rPr>
              <a:t>=</a:t>
            </a:r>
            <a:r>
              <a:rPr lang="en" sz="3600">
                <a:solidFill>
                  <a:srgbClr val="ABB2BF"/>
                </a:solidFill>
              </a:rPr>
              <a:t> (</a:t>
            </a:r>
            <a:r>
              <a:rPr i="1" lang="en" sz="3600">
                <a:solidFill>
                  <a:srgbClr val="E06C75"/>
                </a:solidFill>
              </a:rPr>
              <a:t>n</a:t>
            </a:r>
            <a:r>
              <a:rPr lang="en" sz="3600">
                <a:solidFill>
                  <a:srgbClr val="ABB2BF"/>
                </a:solidFill>
              </a:rPr>
              <a:t>: </a:t>
            </a:r>
            <a:r>
              <a:rPr lang="en" sz="3600">
                <a:solidFill>
                  <a:srgbClr val="E5C07B"/>
                </a:solidFill>
              </a:rPr>
              <a:t>number</a:t>
            </a:r>
            <a:r>
              <a:rPr lang="en" sz="3600">
                <a:solidFill>
                  <a:srgbClr val="ABB2BF"/>
                </a:solidFill>
              </a:rPr>
              <a:t>) </a:t>
            </a:r>
            <a:r>
              <a:rPr lang="en" sz="3600">
                <a:solidFill>
                  <a:srgbClr val="C678DD"/>
                </a:solidFill>
              </a:rPr>
              <a:t>=&gt;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E5C07B"/>
                </a:solidFill>
              </a:rPr>
              <a:t>number</a:t>
            </a:r>
            <a:endParaRPr sz="3600">
              <a:solidFill>
                <a:srgbClr val="9900FF"/>
              </a:solidFill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Double</a:t>
            </a:r>
            <a:r>
              <a:rPr lang="en" sz="4800">
                <a:solidFill>
                  <a:schemeClr val="lt2"/>
                </a:solidFill>
              </a:rPr>
              <a:t> a Number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94" name="Google Shape;94;p18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35425" y="2650925"/>
            <a:ext cx="4062600" cy="1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function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doubleIt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i="1" lang="en" sz="2400">
                <a:solidFill>
                  <a:srgbClr val="E06C75"/>
                </a:solidFill>
              </a:rPr>
              <a:t>n</a:t>
            </a:r>
            <a:r>
              <a:rPr lang="en" sz="2400">
                <a:solidFill>
                  <a:srgbClr val="ABB2BF"/>
                </a:solidFill>
              </a:rPr>
              <a:t>) {</a:t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return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06C75"/>
                </a:solidFill>
              </a:rPr>
              <a:t>n * 2</a:t>
            </a:r>
            <a:r>
              <a:rPr lang="en" sz="2400">
                <a:solidFill>
                  <a:srgbClr val="ABB2BF"/>
                </a:solidFill>
              </a:rPr>
              <a:t>;</a:t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BB2BF"/>
                </a:solidFill>
              </a:rPr>
              <a:t>}</a:t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744625" y="2651750"/>
            <a:ext cx="38901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61AFEF"/>
                </a:solidFill>
              </a:rPr>
              <a:t> doubleIt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i="1" lang="en" sz="2400">
                <a:solidFill>
                  <a:srgbClr val="E06C75"/>
                </a:solidFill>
              </a:rPr>
              <a:t>n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06C75"/>
                </a:solidFill>
              </a:rPr>
              <a:t>n *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00425" y="1443875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78DD"/>
                </a:solidFill>
              </a:rPr>
              <a:t>type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351C75"/>
                </a:solidFill>
              </a:rPr>
              <a:t>toUpper</a:t>
            </a:r>
            <a:r>
              <a:rPr lang="en" sz="3600">
                <a:solidFill>
                  <a:srgbClr val="351C75"/>
                </a:solidFill>
              </a:rPr>
              <a:t> </a:t>
            </a:r>
            <a:r>
              <a:rPr lang="en" sz="3600">
                <a:solidFill>
                  <a:srgbClr val="56B6C2"/>
                </a:solidFill>
              </a:rPr>
              <a:t>=</a:t>
            </a:r>
            <a:r>
              <a:rPr lang="en" sz="3600">
                <a:solidFill>
                  <a:srgbClr val="ABB2BF"/>
                </a:solidFill>
              </a:rPr>
              <a:t> (</a:t>
            </a:r>
            <a:r>
              <a:rPr i="1" lang="en" sz="3600">
                <a:solidFill>
                  <a:srgbClr val="E06C75"/>
                </a:solidFill>
              </a:rPr>
              <a:t>s</a:t>
            </a:r>
            <a:r>
              <a:rPr lang="en" sz="3600">
                <a:solidFill>
                  <a:srgbClr val="ABB2BF"/>
                </a:solidFill>
              </a:rPr>
              <a:t>: </a:t>
            </a:r>
            <a:r>
              <a:rPr lang="en" sz="3600">
                <a:solidFill>
                  <a:srgbClr val="E5C07B"/>
                </a:solidFill>
              </a:rPr>
              <a:t>string</a:t>
            </a:r>
            <a:r>
              <a:rPr lang="en" sz="3600">
                <a:solidFill>
                  <a:srgbClr val="ABB2BF"/>
                </a:solidFill>
              </a:rPr>
              <a:t>) </a:t>
            </a:r>
            <a:r>
              <a:rPr lang="en" sz="3600">
                <a:solidFill>
                  <a:srgbClr val="C678DD"/>
                </a:solidFill>
              </a:rPr>
              <a:t>=&gt;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E5C07B"/>
                </a:solidFill>
              </a:rPr>
              <a:t>string</a:t>
            </a:r>
            <a:endParaRPr sz="3600">
              <a:solidFill>
                <a:srgbClr val="9900FF"/>
              </a:solidFill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Uppercase a String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35425" y="2650925"/>
            <a:ext cx="85206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function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61AFEF"/>
                </a:solidFill>
              </a:rPr>
              <a:t>toUpper</a:t>
            </a:r>
            <a:r>
              <a:rPr lang="en" sz="2400">
                <a:solidFill>
                  <a:srgbClr val="ABB2BF"/>
                </a:solidFill>
              </a:rPr>
              <a:t>(</a:t>
            </a:r>
            <a:r>
              <a:rPr i="1" lang="en" sz="2400">
                <a:solidFill>
                  <a:srgbClr val="E06C75"/>
                </a:solidFill>
              </a:rPr>
              <a:t>s</a:t>
            </a:r>
            <a:r>
              <a:rPr lang="en" sz="2400">
                <a:solidFill>
                  <a:srgbClr val="ABB2BF"/>
                </a:solidFill>
              </a:rPr>
              <a:t>) {</a:t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return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06C75"/>
                </a:solidFill>
              </a:rPr>
              <a:t>s.</a:t>
            </a:r>
            <a:r>
              <a:rPr lang="en" sz="2400">
                <a:solidFill>
                  <a:srgbClr val="61AFEF"/>
                </a:solidFill>
              </a:rPr>
              <a:t>toUpperCase</a:t>
            </a:r>
            <a:r>
              <a:rPr lang="en" sz="2400">
                <a:solidFill>
                  <a:srgbClr val="E06C75"/>
                </a:solidFill>
              </a:rPr>
              <a:t>()</a:t>
            </a:r>
            <a:r>
              <a:rPr lang="en" sz="2400">
                <a:solidFill>
                  <a:srgbClr val="ABB2BF"/>
                </a:solidFill>
              </a:rPr>
              <a:t>;</a:t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BB2BF"/>
                </a:solidFill>
              </a:rPr>
              <a:t>}</a:t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678DD"/>
                </a:solidFill>
              </a:rPr>
              <a:t>const</a:t>
            </a:r>
            <a:r>
              <a:rPr lang="en" sz="2400">
                <a:solidFill>
                  <a:srgbClr val="61AFEF"/>
                </a:solidFill>
              </a:rPr>
              <a:t> toUpper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56B6C2"/>
                </a:solidFill>
              </a:rPr>
              <a:t>=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i="1" lang="en" sz="2400">
                <a:solidFill>
                  <a:srgbClr val="E06C75"/>
                </a:solidFill>
              </a:rPr>
              <a:t>s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C678DD"/>
                </a:solidFill>
              </a:rPr>
              <a:t>=&gt;</a:t>
            </a:r>
            <a:r>
              <a:rPr lang="en" sz="2400">
                <a:solidFill>
                  <a:srgbClr val="ABB2BF"/>
                </a:solidFill>
              </a:rPr>
              <a:t> </a:t>
            </a:r>
            <a:r>
              <a:rPr lang="en" sz="2400">
                <a:solidFill>
                  <a:srgbClr val="E06C75"/>
                </a:solidFill>
              </a:rPr>
              <a:t>s.</a:t>
            </a:r>
            <a:r>
              <a:rPr lang="en" sz="2400">
                <a:solidFill>
                  <a:srgbClr val="61AFEF"/>
                </a:solidFill>
              </a:rPr>
              <a:t>toUpperCase</a:t>
            </a:r>
            <a:r>
              <a:rPr lang="en" sz="2400">
                <a:solidFill>
                  <a:srgbClr val="E06C75"/>
                </a:solidFill>
              </a:rPr>
              <a:t>()</a:t>
            </a:r>
            <a:r>
              <a:rPr lang="en" sz="2400">
                <a:solidFill>
                  <a:srgbClr val="ABB2BF"/>
                </a:solidFill>
              </a:rPr>
              <a:t>;</a:t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8500" y="1443875"/>
            <a:ext cx="9036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78DD"/>
                </a:solidFill>
              </a:rPr>
              <a:t>type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351C75"/>
                </a:solidFill>
              </a:rPr>
              <a:t>emphasize</a:t>
            </a:r>
            <a:r>
              <a:rPr lang="en" sz="3600">
                <a:solidFill>
                  <a:srgbClr val="000000"/>
                </a:solidFill>
              </a:rPr>
              <a:t> </a:t>
            </a:r>
            <a:r>
              <a:rPr lang="en" sz="3600">
                <a:solidFill>
                  <a:srgbClr val="56B6C2"/>
                </a:solidFill>
              </a:rPr>
              <a:t>=</a:t>
            </a:r>
            <a:r>
              <a:rPr lang="en" sz="3600">
                <a:solidFill>
                  <a:srgbClr val="ABB2BF"/>
                </a:solidFill>
              </a:rPr>
              <a:t> (</a:t>
            </a:r>
            <a:r>
              <a:rPr i="1" lang="en" sz="3600">
                <a:solidFill>
                  <a:srgbClr val="E06C75"/>
                </a:solidFill>
              </a:rPr>
              <a:t>s</a:t>
            </a:r>
            <a:r>
              <a:rPr lang="en" sz="3600">
                <a:solidFill>
                  <a:srgbClr val="ABB2BF"/>
                </a:solidFill>
              </a:rPr>
              <a:t>: </a:t>
            </a:r>
            <a:r>
              <a:rPr lang="en" sz="3600">
                <a:solidFill>
                  <a:srgbClr val="E5C07B"/>
                </a:solidFill>
              </a:rPr>
              <a:t>string</a:t>
            </a:r>
            <a:r>
              <a:rPr lang="en" sz="3600">
                <a:solidFill>
                  <a:srgbClr val="ABB2BF"/>
                </a:solidFill>
              </a:rPr>
              <a:t>) </a:t>
            </a:r>
            <a:r>
              <a:rPr lang="en" sz="3600">
                <a:solidFill>
                  <a:srgbClr val="C678DD"/>
                </a:solidFill>
              </a:rPr>
              <a:t>=&gt;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E5C07B"/>
                </a:solidFill>
              </a:rPr>
              <a:t>string</a:t>
            </a:r>
            <a:endParaRPr sz="3600">
              <a:solidFill>
                <a:srgbClr val="9900FF"/>
              </a:solidFill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Append Exclamation to</a:t>
            </a:r>
            <a:r>
              <a:rPr lang="en" sz="4800">
                <a:solidFill>
                  <a:schemeClr val="lt2"/>
                </a:solidFill>
              </a:rPr>
              <a:t> String</a:t>
            </a:r>
            <a:endParaRPr sz="4800">
              <a:solidFill>
                <a:schemeClr val="lt2"/>
              </a:solidFill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35425" y="2650925"/>
            <a:ext cx="85206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678DD"/>
                </a:solidFill>
              </a:rPr>
              <a:t>const</a:t>
            </a:r>
            <a:r>
              <a:rPr lang="en" sz="3000">
                <a:solidFill>
                  <a:srgbClr val="61AFEF"/>
                </a:solidFill>
              </a:rPr>
              <a:t> emphasize </a:t>
            </a:r>
            <a:r>
              <a:rPr lang="en" sz="3000">
                <a:solidFill>
                  <a:srgbClr val="56B6C2"/>
                </a:solidFill>
              </a:rPr>
              <a:t>=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i="1" lang="en" sz="3000">
                <a:solidFill>
                  <a:srgbClr val="E06C75"/>
                </a:solidFill>
              </a:rPr>
              <a:t>s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C678DD"/>
                </a:solidFill>
              </a:rPr>
              <a:t>=&gt;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E06C75"/>
                </a:solidFill>
              </a:rPr>
              <a:t>s </a:t>
            </a:r>
            <a:r>
              <a:rPr lang="en" sz="3000">
                <a:solidFill>
                  <a:srgbClr val="56B6C2"/>
                </a:solidFill>
              </a:rPr>
              <a:t>+</a:t>
            </a:r>
            <a:r>
              <a:rPr lang="en" sz="3000">
                <a:solidFill>
                  <a:srgbClr val="ABB2BF"/>
                </a:solidFill>
              </a:rPr>
              <a:t> </a:t>
            </a:r>
            <a:r>
              <a:rPr lang="en" sz="3000">
                <a:solidFill>
                  <a:srgbClr val="98C379"/>
                </a:solidFill>
              </a:rPr>
              <a:t>'!'</a:t>
            </a:r>
            <a:r>
              <a:rPr lang="en" sz="3000">
                <a:solidFill>
                  <a:srgbClr val="ABB2BF"/>
                </a:solidFill>
              </a:rPr>
              <a:t>;</a:t>
            </a:r>
            <a:endParaRPr sz="3000">
              <a:solidFill>
                <a:srgbClr val="E06C75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BB2B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B2B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8500" y="1443875"/>
            <a:ext cx="9036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78DD"/>
                </a:solidFill>
              </a:rPr>
              <a:t>type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351C75"/>
                </a:solidFill>
              </a:rPr>
              <a:t>what </a:t>
            </a:r>
            <a:r>
              <a:rPr lang="en" sz="3600">
                <a:solidFill>
                  <a:srgbClr val="56B6C2"/>
                </a:solidFill>
              </a:rPr>
              <a:t>=</a:t>
            </a:r>
            <a:r>
              <a:rPr lang="en" sz="3600">
                <a:solidFill>
                  <a:srgbClr val="ABB2BF"/>
                </a:solidFill>
              </a:rPr>
              <a:t> (</a:t>
            </a:r>
            <a:r>
              <a:rPr i="1" lang="en" sz="3600">
                <a:solidFill>
                  <a:srgbClr val="E06C75"/>
                </a:solidFill>
              </a:rPr>
              <a:t>s</a:t>
            </a:r>
            <a:r>
              <a:rPr lang="en" sz="3600">
                <a:solidFill>
                  <a:srgbClr val="ABB2BF"/>
                </a:solidFill>
              </a:rPr>
              <a:t>: </a:t>
            </a:r>
            <a:r>
              <a:rPr lang="en" sz="3600">
                <a:solidFill>
                  <a:srgbClr val="E5C07B"/>
                </a:solidFill>
              </a:rPr>
              <a:t>string</a:t>
            </a:r>
            <a:r>
              <a:rPr lang="en" sz="3600">
                <a:solidFill>
                  <a:srgbClr val="ABB2BF"/>
                </a:solidFill>
              </a:rPr>
              <a:t>) </a:t>
            </a:r>
            <a:r>
              <a:rPr lang="en" sz="3600">
                <a:solidFill>
                  <a:srgbClr val="C678DD"/>
                </a:solidFill>
              </a:rPr>
              <a:t>=&gt;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E5C07B"/>
                </a:solidFill>
              </a:rPr>
              <a:t>string</a:t>
            </a:r>
            <a:endParaRPr sz="3600">
              <a:solidFill>
                <a:srgbClr val="9900FF"/>
              </a:solidFill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92625"/>
            <a:ext cx="8520600" cy="95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Append Question Mark</a:t>
            </a:r>
            <a:endParaRPr sz="4800">
              <a:solidFill>
                <a:schemeClr val="lt2"/>
              </a:solidFill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608350"/>
            <a:ext cx="8520600" cy="213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9DAF8"/>
                </a:solidFill>
              </a:rPr>
              <a:t>Append Period</a:t>
            </a:r>
            <a:endParaRPr sz="48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C678DD"/>
                </a:solidFill>
              </a:rPr>
              <a:t>type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351C75"/>
                </a:solidFill>
              </a:rPr>
              <a:t>end </a:t>
            </a:r>
            <a:r>
              <a:rPr lang="en" sz="3600">
                <a:solidFill>
                  <a:srgbClr val="56B6C2"/>
                </a:solidFill>
              </a:rPr>
              <a:t>=</a:t>
            </a:r>
            <a:r>
              <a:rPr lang="en" sz="3600">
                <a:solidFill>
                  <a:srgbClr val="ABB2BF"/>
                </a:solidFill>
              </a:rPr>
              <a:t> (</a:t>
            </a:r>
            <a:r>
              <a:rPr i="1" lang="en" sz="3600">
                <a:solidFill>
                  <a:srgbClr val="E06C75"/>
                </a:solidFill>
              </a:rPr>
              <a:t>s</a:t>
            </a:r>
            <a:r>
              <a:rPr lang="en" sz="3600">
                <a:solidFill>
                  <a:srgbClr val="ABB2BF"/>
                </a:solidFill>
              </a:rPr>
              <a:t>: </a:t>
            </a:r>
            <a:r>
              <a:rPr lang="en" sz="3600">
                <a:solidFill>
                  <a:srgbClr val="E5C07B"/>
                </a:solidFill>
              </a:rPr>
              <a:t>string</a:t>
            </a:r>
            <a:r>
              <a:rPr lang="en" sz="3600">
                <a:solidFill>
                  <a:srgbClr val="ABB2BF"/>
                </a:solidFill>
              </a:rPr>
              <a:t>) </a:t>
            </a:r>
            <a:r>
              <a:rPr lang="en" sz="3600">
                <a:solidFill>
                  <a:srgbClr val="C678DD"/>
                </a:solidFill>
              </a:rPr>
              <a:t>=&gt;</a:t>
            </a:r>
            <a:r>
              <a:rPr lang="en" sz="3600">
                <a:solidFill>
                  <a:srgbClr val="ABB2BF"/>
                </a:solidFill>
              </a:rPr>
              <a:t> </a:t>
            </a:r>
            <a:r>
              <a:rPr lang="en" sz="3600">
                <a:solidFill>
                  <a:srgbClr val="E5C07B"/>
                </a:solidFill>
              </a:rPr>
              <a:t>string</a:t>
            </a:r>
            <a:endParaRPr sz="4800"/>
          </a:p>
        </p:txBody>
      </p:sp>
      <p:cxnSp>
        <p:nvCxnSpPr>
          <p:cNvPr id="120" name="Google Shape;120;p21"/>
          <p:cNvCxnSpPr/>
          <p:nvPr/>
        </p:nvCxnSpPr>
        <p:spPr>
          <a:xfrm flipH="1">
            <a:off x="457200" y="1188720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21" name="Google Shape;121;p21"/>
          <p:cNvCxnSpPr/>
          <p:nvPr/>
        </p:nvCxnSpPr>
        <p:spPr>
          <a:xfrm flipH="1">
            <a:off x="311700" y="3555745"/>
            <a:ext cx="8229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