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6" r:id="rId5"/>
    <p:sldId id="259" r:id="rId6"/>
    <p:sldId id="272" r:id="rId7"/>
    <p:sldId id="277" r:id="rId8"/>
    <p:sldId id="256" r:id="rId9"/>
    <p:sldId id="257" r:id="rId10"/>
    <p:sldId id="258" r:id="rId11"/>
    <p:sldId id="273" r:id="rId12"/>
    <p:sldId id="275" r:id="rId13"/>
    <p:sldId id="274" r:id="rId14"/>
    <p:sldId id="276" r:id="rId15"/>
    <p:sldId id="270" r:id="rId16"/>
    <p:sldId id="278" r:id="rId17"/>
    <p:sldId id="262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63" y="1100812"/>
            <a:ext cx="5690680" cy="1517356"/>
          </a:xfrm>
        </p:spPr>
        <p:txBody>
          <a:bodyPr/>
          <a:lstStyle/>
          <a:p>
            <a:r>
              <a:rPr lang="en-US" dirty="0"/>
              <a:t>AUTOMATED</a:t>
            </a:r>
            <a:br>
              <a:rPr lang="en-US" dirty="0"/>
            </a:br>
            <a:r>
              <a:rPr lang="en-US" dirty="0"/>
              <a:t>GUIDED</a:t>
            </a:r>
            <a:br>
              <a:rPr lang="en-US" dirty="0"/>
            </a:br>
            <a:r>
              <a:rPr lang="en-US" dirty="0"/>
              <a:t>VEHICLE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KHAIRYL MUADZ </a:t>
            </a:r>
          </a:p>
          <a:p>
            <a:r>
              <a:rPr lang="en-US" dirty="0"/>
              <a:t>BIN ROSLAN</a:t>
            </a:r>
            <a:endParaRPr lang="ru-RU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20385F0-20CE-4CBF-A280-978E571D580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2288" r="22288"/>
          <a:stretch>
            <a:fillRect/>
          </a:stretch>
        </p:blipFill>
        <p:spPr>
          <a:xfrm>
            <a:off x="4614863" y="-19050"/>
            <a:ext cx="7586662" cy="5949950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817867"/>
            <a:ext cx="4503295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TRANSMISSION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02849"/>
            <a:ext cx="4548187" cy="949901"/>
          </a:xfrm>
        </p:spPr>
        <p:txBody>
          <a:bodyPr>
            <a:normAutofit/>
          </a:bodyPr>
          <a:lstStyle/>
          <a:p>
            <a:r>
              <a:rPr lang="en-US" dirty="0"/>
              <a:t>Laser transmitter to indicate presence of AGV and to transmit the data of object to lift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87339"/>
            <a:ext cx="4548187" cy="2916952"/>
          </a:xfrm>
        </p:spPr>
        <p:txBody>
          <a:bodyPr/>
          <a:lstStyle/>
          <a:p>
            <a:r>
              <a:rPr lang="en-US" dirty="0"/>
              <a:t>Laser reflectors attached to the walls to give information.</a:t>
            </a:r>
          </a:p>
          <a:p>
            <a:r>
              <a:rPr lang="en-US" dirty="0"/>
              <a:t>Use a technology known as simultaneous localization and mapping (SLAM).</a:t>
            </a:r>
          </a:p>
          <a:p>
            <a:r>
              <a:rPr lang="en-US" dirty="0"/>
              <a:t>Creating a map of an unknown environment while simultaneously maintaining a location within that map. The map will constantly be optimized</a:t>
            </a:r>
          </a:p>
          <a:p>
            <a:r>
              <a:rPr lang="en-US" dirty="0"/>
              <a:t>SLAM can use many sensors as input, with lidar being the most common and readily available at present.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83742-4F78-477C-BA78-3D16F9A9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-17751"/>
            <a:ext cx="62388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7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174750"/>
            <a:ext cx="4503295" cy="782638"/>
          </a:xfrm>
        </p:spPr>
        <p:txBody>
          <a:bodyPr>
            <a:noAutofit/>
          </a:bodyPr>
          <a:lstStyle/>
          <a:p>
            <a:r>
              <a:rPr lang="en-US" sz="3200" dirty="0"/>
              <a:t>POWER</a:t>
            </a:r>
            <a:br>
              <a:rPr lang="en-US" sz="3200" dirty="0"/>
            </a:br>
            <a:r>
              <a:rPr lang="en-US" sz="3200" dirty="0"/>
              <a:t>MANAGEMENT</a:t>
            </a:r>
            <a:endParaRPr lang="ru-RU" sz="32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5853" y="2374900"/>
            <a:ext cx="4565650" cy="701675"/>
          </a:xfrm>
        </p:spPr>
        <p:txBody>
          <a:bodyPr/>
          <a:lstStyle/>
          <a:p>
            <a:r>
              <a:rPr lang="en-US" dirty="0"/>
              <a:t>Use of rechargeable batteries with fast-charging stations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778" y="3076575"/>
            <a:ext cx="4548187" cy="1708223"/>
          </a:xfrm>
        </p:spPr>
        <p:txBody>
          <a:bodyPr/>
          <a:lstStyle/>
          <a:p>
            <a:r>
              <a:rPr lang="en-US" dirty="0"/>
              <a:t>Use fast-charging long lasting batteries.</a:t>
            </a:r>
          </a:p>
          <a:p>
            <a:r>
              <a:rPr lang="en-US" dirty="0"/>
              <a:t>AGVs that are low on battery will automatically recharge itself at the charging stations.</a:t>
            </a:r>
          </a:p>
          <a:p>
            <a:r>
              <a:rPr lang="en-US" dirty="0"/>
              <a:t>The batteries can be monitored through software.</a:t>
            </a:r>
          </a:p>
          <a:p>
            <a:r>
              <a:rPr lang="en-US" dirty="0"/>
              <a:t>As an alternative for fast charging stations, we use Staubli battery management system.</a:t>
            </a:r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08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HARDWARES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17999205"/>
              </p:ext>
            </p:extLst>
          </p:nvPr>
        </p:nvGraphicFramePr>
        <p:xfrm>
          <a:off x="5328664" y="452755"/>
          <a:ext cx="5296572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35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2880222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ITEMS</a:t>
                      </a:r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LINK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Roboteq BMS Battery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https://www.roboteq.com/all-products/battery-management-systems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LIDAR Sensor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https://sea.banggood.com/SLAMTEC-RPLIDAR-A2-2D-360-12-Meters-Scanning-Radius-Lidar-Sensor-Scanner-for-Obstacle-Avoidance-and-Navigation-of-A-G-V-UAV-p-1596727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Magnetic Tape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https://www.labfriend.com.my/agv-aspure-induction-magnetic-tape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Magnetic Sensor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https://www.roboteq.com/all-products/magnetic-guide-sensors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Optical Flow Sensor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https://www.roboteq.com/all-products/optical-flow-sensor-for-mobile-robots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Charging Station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https://www.roboteq.com/all-products/robopads-charge-system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Motor and Wheels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https://www.roboteq.com/all-products/motors-wheels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875" y="5816818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134675"/>
            <a:ext cx="3815002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HARDWARES #2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106642608"/>
              </p:ext>
            </p:extLst>
          </p:nvPr>
        </p:nvGraphicFramePr>
        <p:xfrm>
          <a:off x="4804789" y="1300602"/>
          <a:ext cx="529657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5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3108822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ITEMS</a:t>
                      </a:r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LINK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Motor Controller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https://www.roboteq.com/products/products-brushless-dc-motor-controllers/fbl-family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 Range Wi-Fi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MY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https://my.cytron.io/p-wireless-nrf24l01-plus-pa-lna-with-antenna?r=1&amp;gclid=Cj0KCQjw3duCBhCAARIsAJeFyPWLPalYlCnDdwAcQTEZSiFKg6IpCpvoNolzftTVaT0B9wqo9ajNCVIaAoItEALw_wcB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Lifting motor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https://www.directindustry.com/industrial-manufacturer/motor-lifting-applications-137891.html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05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OTHER CURRENT DAY APPLICATIONS OF AGV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9650" y="8671694"/>
            <a:ext cx="437820" cy="144529"/>
          </a:xfr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E739307-F30B-46B4-A716-5E4D817343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369" b="17369"/>
          <a:stretch>
            <a:fillRect/>
          </a:stretch>
        </p:blipFill>
        <p:spPr/>
      </p:pic>
      <p:pic>
        <p:nvPicPr>
          <p:cNvPr id="2052" name="Picture 4" descr="AGV外形设计 | Medical device design, Medical design, Robot design">
            <a:extLst>
              <a:ext uri="{FF2B5EF4-FFF2-40B4-BE49-F238E27FC236}">
                <a16:creationId xmlns:a16="http://schemas.microsoft.com/office/drawing/2014/main" id="{CADAC3D3-004B-48F7-A922-A7A6D21E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854875"/>
            <a:ext cx="2714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AF6D33-12FF-4632-AC9C-5BD8ABFA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538" y="3202975"/>
            <a:ext cx="4338122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EC4D91-0211-496C-A1E2-0D936EE7D5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Khairyl</a:t>
            </a:r>
            <a:r>
              <a:rPr lang="en-US" dirty="0"/>
              <a:t> </a:t>
            </a:r>
            <a:r>
              <a:rPr lang="en-US" dirty="0" err="1"/>
              <a:t>Muadz</a:t>
            </a:r>
            <a:r>
              <a:rPr lang="en-US" dirty="0"/>
              <a:t> bin</a:t>
            </a:r>
          </a:p>
          <a:p>
            <a:r>
              <a:rPr lang="en-US" dirty="0"/>
              <a:t>Roslan</a:t>
            </a: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BACKGROUND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33094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HISTORY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827520"/>
            <a:ext cx="4365625" cy="2333625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59595C"/>
                </a:solidFill>
                <a:effectLst/>
                <a:latin typeface="Roboto"/>
              </a:rPr>
              <a:t>The first automated guided vehicle arrived in the early 1950s by Barret Electronics of Northbrook, and was little more than a glorified tow truck, albeit one that did not require a driver, navigating instead by following a track of wires embedded in the factory floor generated by a magnetic field.</a:t>
            </a:r>
          </a:p>
          <a:p>
            <a:r>
              <a:rPr lang="en-US" sz="1600" b="0" i="0" dirty="0">
                <a:solidFill>
                  <a:srgbClr val="59595C"/>
                </a:solidFill>
                <a:effectLst/>
                <a:latin typeface="Roboto"/>
              </a:rPr>
              <a:t>Wires gave way to magnetic tape, optical strips and eventually laser guidance and other more sophisticated navigation systems, but the job of the AGV remains the same.</a:t>
            </a:r>
            <a:endParaRPr lang="ru-RU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3499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846570"/>
            <a:ext cx="4365625" cy="233362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59595C"/>
                </a:solidFill>
                <a:effectLst/>
                <a:latin typeface="Roboto"/>
              </a:rPr>
              <a:t>AGVs are typically used to safely transport bulky items such as stacks of pallets, rolls of paper or metal, and auto parts from one location to another.</a:t>
            </a:r>
          </a:p>
          <a:p>
            <a:r>
              <a:rPr lang="en-US" sz="1600" b="0" i="0" dirty="0">
                <a:solidFill>
                  <a:srgbClr val="59595C"/>
                </a:solidFill>
                <a:effectLst/>
                <a:latin typeface="Roboto"/>
              </a:rPr>
              <a:t>Since they don’t deviate from their set course, AGVs don’t require much in the way of onboard computing power, aside from collision avoidance sensors.</a:t>
            </a:r>
            <a:endParaRPr lang="ru-R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AGV HARDWARE STUDY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FDF818-0053-410E-BDD2-E9BFCE9D82CD}"/>
              </a:ext>
            </a:extLst>
          </p:cNvPr>
          <p:cNvSpPr txBox="1">
            <a:spLocks/>
          </p:cNvSpPr>
          <p:nvPr/>
        </p:nvSpPr>
        <p:spPr>
          <a:xfrm>
            <a:off x="838200" y="2014025"/>
            <a:ext cx="7277100" cy="1846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Physical Design for various application</a:t>
            </a:r>
          </a:p>
          <a:p>
            <a:r>
              <a:rPr lang="en-US" b="1" dirty="0"/>
              <a:t>Locomotion system and actuators</a:t>
            </a:r>
          </a:p>
          <a:p>
            <a:r>
              <a:rPr lang="en-US" b="1" dirty="0"/>
              <a:t>Navigation system and control</a:t>
            </a:r>
          </a:p>
          <a:p>
            <a:r>
              <a:rPr lang="en-US" b="1" dirty="0"/>
              <a:t>Data collection</a:t>
            </a:r>
          </a:p>
          <a:p>
            <a:r>
              <a:rPr lang="en-US" b="1" dirty="0"/>
              <a:t>Data transmission</a:t>
            </a:r>
          </a:p>
          <a:p>
            <a:r>
              <a:rPr lang="en-US" b="1" dirty="0"/>
              <a:t>Power management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 descr="Integrate with AGVs - Webinar Presentation by FlexQube">
            <a:extLst>
              <a:ext uri="{FF2B5EF4-FFF2-40B4-BE49-F238E27FC236}">
                <a16:creationId xmlns:a16="http://schemas.microsoft.com/office/drawing/2014/main" id="{F3E9865B-F115-4254-9604-97CDF72A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" y="1804988"/>
            <a:ext cx="8522964" cy="47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208385-6BAE-47CA-9032-36C30906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277562"/>
            <a:ext cx="5362575" cy="40219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view and labelling of AGV components</a:t>
            </a:r>
            <a:endParaRPr lang="ru-R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93762"/>
            <a:ext cx="4548187" cy="445075"/>
          </a:xfrm>
        </p:spPr>
        <p:txBody>
          <a:bodyPr/>
          <a:lstStyle/>
          <a:p>
            <a:r>
              <a:rPr lang="en-US" dirty="0"/>
              <a:t>Design of common AGV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90973" y="2407662"/>
            <a:ext cx="4548187" cy="2916952"/>
          </a:xfrm>
        </p:spPr>
        <p:txBody>
          <a:bodyPr/>
          <a:lstStyle/>
          <a:p>
            <a:r>
              <a:rPr lang="en-US" dirty="0"/>
              <a:t>The AGV consists of a robust outer frame.</a:t>
            </a:r>
          </a:p>
          <a:p>
            <a:r>
              <a:rPr lang="en-US" dirty="0"/>
              <a:t>Robust design allows engineers to develop reliable and durable products and processes which perform as wanted and with the needed products life cycle.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LOCOMOTION SYSTEM</a:t>
            </a:r>
            <a:br>
              <a:rPr lang="en-US" sz="2800" dirty="0"/>
            </a:br>
            <a:r>
              <a:rPr lang="en-US" sz="2800" dirty="0"/>
              <a:t>AND ACTUATORS</a:t>
            </a:r>
            <a:endParaRPr lang="ru-RU" sz="28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Locomotion to destination and actuator to lift the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955734"/>
            <a:ext cx="4548187" cy="2568766"/>
          </a:xfrm>
        </p:spPr>
        <p:txBody>
          <a:bodyPr>
            <a:normAutofit/>
          </a:bodyPr>
          <a:lstStyle/>
          <a:p>
            <a:r>
              <a:rPr lang="en-US" dirty="0"/>
              <a:t>The locomotion system uses magnetic sensor.</a:t>
            </a:r>
          </a:p>
          <a:p>
            <a:r>
              <a:rPr lang="en-US" dirty="0"/>
              <a:t>Actuators are dc motors to move the tires and to lift and unload the objects.</a:t>
            </a:r>
          </a:p>
          <a:p>
            <a:r>
              <a:rPr lang="en-US" dirty="0"/>
              <a:t>The AGV lifts and unloads objects at specific stations. The vehicle understands the stations using sensors.</a:t>
            </a:r>
          </a:p>
          <a:p>
            <a:r>
              <a:rPr lang="en-US" dirty="0"/>
              <a:t>Material transfer components consists of PLC, electrical components and linear actuator.</a:t>
            </a:r>
          </a:p>
          <a:p>
            <a:r>
              <a:rPr lang="en-US" dirty="0"/>
              <a:t>Pneumatics system can also be used to lift and unload the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0A929-182A-4DD8-80E1-8E88D196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586" y="880716"/>
            <a:ext cx="6119414" cy="45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Laser receiver from transmitter and data of the object to lift and unload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690317"/>
            <a:ext cx="4548187" cy="2916952"/>
          </a:xfrm>
        </p:spPr>
        <p:txBody>
          <a:bodyPr>
            <a:normAutofit/>
          </a:bodyPr>
          <a:lstStyle/>
          <a:p>
            <a:r>
              <a:rPr lang="en-US" dirty="0"/>
              <a:t>Laser receiver receives signal from the laser reflectors attached at the landmarks and destinations.</a:t>
            </a:r>
          </a:p>
          <a:p>
            <a:r>
              <a:rPr lang="en-US" dirty="0"/>
              <a:t>The information about each station is stored in the database of the host controller unit. Before the AGV is dispatched to a station, this information is loaded to the guiding unit so that the AGV adjusts the turning priorities as well as the lifter height adequate to the height of the station.</a:t>
            </a:r>
          </a:p>
          <a:p>
            <a:r>
              <a:rPr lang="en-US" dirty="0"/>
              <a:t>It uses wi-fi to obtain data from host controller unit.</a:t>
            </a:r>
          </a:p>
          <a:p>
            <a:r>
              <a:rPr lang="en-US" dirty="0"/>
              <a:t>iPad and main computer is used to notify the AGVs regarding their tasks with IoT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816819"/>
            <a:ext cx="3908793" cy="365125"/>
          </a:xfr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6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NAVIGATION SYSTEM</a:t>
            </a:r>
            <a:br>
              <a:rPr lang="en-US" sz="2800" dirty="0"/>
            </a:br>
            <a:r>
              <a:rPr lang="en-US" sz="2800" dirty="0"/>
              <a:t>AND CONTROL</a:t>
            </a:r>
            <a:endParaRPr lang="ru-RU" sz="28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1"/>
            <a:ext cx="4565650" cy="482600"/>
          </a:xfrm>
        </p:spPr>
        <p:txBody>
          <a:bodyPr/>
          <a:lstStyle/>
          <a:p>
            <a:r>
              <a:rPr lang="en-US" dirty="0"/>
              <a:t>Path Guidance &amp; Obstacle Avoidance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2838450"/>
            <a:ext cx="4548187" cy="1952625"/>
          </a:xfrm>
        </p:spPr>
        <p:txBody>
          <a:bodyPr>
            <a:normAutofit/>
          </a:bodyPr>
          <a:lstStyle/>
          <a:p>
            <a:r>
              <a:rPr lang="en-US" dirty="0"/>
              <a:t>Magnetic tapes are used where the AGV follows the magnetic tape attached on the floor.</a:t>
            </a:r>
          </a:p>
          <a:p>
            <a:r>
              <a:rPr lang="en-US" dirty="0"/>
              <a:t>Another option is laser guidance system, which has transmitter and receiver of the laser. One attached to the landmarks and destination, the other attached to the AGV.</a:t>
            </a:r>
          </a:p>
          <a:p>
            <a:r>
              <a:rPr lang="en-US" dirty="0"/>
              <a:t>Front and rear-sensing Ultrasonic or optic sensor.</a:t>
            </a:r>
          </a:p>
          <a:p>
            <a:r>
              <a:rPr lang="en-US" dirty="0"/>
              <a:t>Zone-sensing using computer.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DA507-7846-407C-B537-4511C597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5049022"/>
            <a:ext cx="8014381" cy="1132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C099F-D3DE-4789-8135-08DE7F4D2FA9}"/>
              </a:ext>
            </a:extLst>
          </p:cNvPr>
          <p:cNvSpPr txBox="1"/>
          <p:nvPr/>
        </p:nvSpPr>
        <p:spPr>
          <a:xfrm>
            <a:off x="5829300" y="2837201"/>
            <a:ext cx="432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sensor will detect a certain distance and the AGV responds by slowing down or stopping.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Bumper sensor is also used in case of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operate an AGV system efficiently, AGVs require an extensive controller system like gyroscope.</a:t>
            </a:r>
          </a:p>
        </p:txBody>
      </p:sp>
    </p:spTree>
    <p:extLst>
      <p:ext uri="{BB962C8B-B14F-4D97-AF65-F5344CB8AC3E}">
        <p14:creationId xmlns:p14="http://schemas.microsoft.com/office/powerpoint/2010/main" val="82868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2371</TotalTime>
  <Words>865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Roboto</vt:lpstr>
      <vt:lpstr>Office Theme</vt:lpstr>
      <vt:lpstr>AUTOMATED GUIDED VEHICLE</vt:lpstr>
      <vt:lpstr>HISTORY &amp; BACKGROUND</vt:lpstr>
      <vt:lpstr>AGV HARDWARE STUDY</vt:lpstr>
      <vt:lpstr>TYPES OF AGV</vt:lpstr>
      <vt:lpstr>OVERVIEW</vt:lpstr>
      <vt:lpstr>PHYSICAL DESIGN</vt:lpstr>
      <vt:lpstr>LOCOMOTION SYSTEM AND ACTUATORS</vt:lpstr>
      <vt:lpstr>DATA COLLECTION</vt:lpstr>
      <vt:lpstr>NAVIGATION SYSTEM AND CONTROL</vt:lpstr>
      <vt:lpstr>DATA TRANSMISSION</vt:lpstr>
      <vt:lpstr>POWER MANAGEMENT</vt:lpstr>
      <vt:lpstr>HARDWARES</vt:lpstr>
      <vt:lpstr>HARDWARES #2</vt:lpstr>
      <vt:lpstr>BIG IMAGE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GUIDED VEHICLE</dc:title>
  <dc:creator>Roslan Abu Mansur</dc:creator>
  <cp:lastModifiedBy>Roslan Abu Mansur</cp:lastModifiedBy>
  <cp:revision>42</cp:revision>
  <dcterms:created xsi:type="dcterms:W3CDTF">2021-03-20T15:43:13Z</dcterms:created>
  <dcterms:modified xsi:type="dcterms:W3CDTF">2021-03-22T07:14:21Z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