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1840"/>
            <a:ext cx="9142560" cy="257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116080" y="843480"/>
            <a:ext cx="4895280" cy="3454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116080" y="0"/>
            <a:ext cx="4895280" cy="194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116080" y="4947840"/>
            <a:ext cx="4895280" cy="194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" descr=""/>
          <p:cNvPicPr/>
          <p:nvPr/>
        </p:nvPicPr>
        <p:blipFill>
          <a:blip r:embed="rId2"/>
          <a:stretch/>
        </p:blipFill>
        <p:spPr>
          <a:xfrm>
            <a:off x="4156200" y="1156320"/>
            <a:ext cx="815400" cy="18115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3399840"/>
            <a:ext cx="9142560" cy="1742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4043520" y="2859840"/>
            <a:ext cx="1078560" cy="1078560"/>
          </a:xfrm>
          <a:prstGeom prst="ellipse">
            <a:avLst/>
          </a:prstGeom>
          <a:solidFill>
            <a:schemeClr val="accent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2" descr=""/>
          <p:cNvPicPr/>
          <p:nvPr/>
        </p:nvPicPr>
        <p:blipFill>
          <a:blip r:embed="rId2"/>
          <a:stretch/>
        </p:blipFill>
        <p:spPr>
          <a:xfrm>
            <a:off x="4408200" y="3010320"/>
            <a:ext cx="349560" cy="777960"/>
          </a:xfrm>
          <a:prstGeom prst="rect">
            <a:avLst/>
          </a:prstGeom>
          <a:ln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4963680"/>
            <a:ext cx="9140400" cy="1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0" y="0"/>
            <a:ext cx="9140400" cy="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411480"/>
            <a:ext cx="6442920" cy="4318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2ae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312000" y="737640"/>
            <a:ext cx="2518920" cy="2518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0" name="Picture 2" descr=""/>
          <p:cNvPicPr/>
          <p:nvPr/>
        </p:nvPicPr>
        <p:blipFill>
          <a:blip r:embed="rId2"/>
          <a:stretch/>
        </p:blipFill>
        <p:spPr>
          <a:xfrm>
            <a:off x="4162320" y="1139040"/>
            <a:ext cx="817920" cy="1816920"/>
          </a:xfrm>
          <a:prstGeom prst="rect">
            <a:avLst/>
          </a:prstGeom>
          <a:ln>
            <a:noFill/>
          </a:ln>
        </p:spPr>
      </p:pic>
      <p:sp>
        <p:nvSpPr>
          <p:cNvPr id="2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116080" y="3049560"/>
            <a:ext cx="489528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 Unicode MS"/>
              </a:rPr>
              <a:t>Struktur Kendali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116080" y="3625560"/>
            <a:ext cx="489528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 Condensed Light"/>
              </a:rPr>
              <a:t>Mengatur kendali sebuah logika program.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95640" y="267480"/>
            <a:ext cx="2806920" cy="15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Pengkondisian/Percabangan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if…else if...else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95640" y="1851840"/>
            <a:ext cx="2662920" cy="11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 Unicode MS"/>
              </a:rPr>
              <a:t>Menambahkan kondisi/langkah-langah selanjutnya...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3711240" y="365760"/>
            <a:ext cx="2781000" cy="2723760"/>
          </a:xfrm>
          <a:prstGeom prst="rect">
            <a:avLst/>
          </a:prstGeom>
          <a:ln>
            <a:noFill/>
          </a:ln>
        </p:spPr>
      </p:pic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6583680" y="3495960"/>
            <a:ext cx="1685520" cy="61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395640" y="267480"/>
            <a:ext cx="2806920" cy="15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Pengkondisian/Percabangan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Switch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95640" y="1851840"/>
            <a:ext cx="2662920" cy="11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 Unicode MS"/>
              </a:rPr>
              <a:t>adalah alternatif yang bisa kita gunakan untuk memecahkan permasalahan logika dalam PHP.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 Unicode MS"/>
              </a:rPr>
              <a:t>Akan tetapi, penggunaan switch .. case ditujukan untuk kasus-kasus yang lebih sederhana dari pada if .. else.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4591440" y="115200"/>
            <a:ext cx="4094640" cy="49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95640" y="267480"/>
            <a:ext cx="2806920" cy="15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Pengkondisian/Percabangan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Ternary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95640" y="1851840"/>
            <a:ext cx="2662920" cy="11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 Unicode MS"/>
              </a:rPr>
              <a:t>Ternary adalah cara singkat mendefinisikan logika percabangan. Ia mirip dengan if else (tanpa elseif).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 Unicode MS"/>
              </a:rPr>
              <a:t>Dan ternary didefinisikan hanya dalam satu baris saja.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2909520" y="1084320"/>
            <a:ext cx="6190200" cy="1323000"/>
          </a:xfrm>
          <a:prstGeom prst="rect">
            <a:avLst/>
          </a:prstGeom>
          <a:ln>
            <a:noFill/>
          </a:ln>
        </p:spPr>
      </p:pic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4063680" y="2926080"/>
            <a:ext cx="2885400" cy="10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0" y="3561120"/>
            <a:ext cx="914256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Terima Kasih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123480"/>
            <a:ext cx="9142560" cy="5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404040"/>
                </a:solidFill>
                <a:latin typeface="Arial"/>
                <a:ea typeface="Arial Unicode MS"/>
              </a:rPr>
              <a:t>2 Jenis Perulangan PHP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475640" y="1555920"/>
            <a:ext cx="619128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Counted loop dan Uncounted loop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Arial Unicode MS"/>
              </a:rPr>
              <a:t>, perbedaannya ? Counted loop adalah perulangan yang sudah jelas banyak pengulangannya. Sedangkan Uncounted loop tidak pasti berapa kali dia akan mengulang.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899640" y="1059480"/>
            <a:ext cx="74412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32aeb8"/>
                </a:solidFill>
                <a:latin typeface="Arial"/>
                <a:ea typeface="Arial Unicode MS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 rot="10800000">
            <a:off x="10432080" y="7518960"/>
            <a:ext cx="74412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32aeb8"/>
                </a:solidFill>
                <a:latin typeface="Arial"/>
                <a:ea typeface="Arial Unicode MS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3753360" y="4141080"/>
            <a:ext cx="1654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2a40d"/>
                </a:solidFill>
                <a:latin typeface="Arial"/>
                <a:ea typeface="Arial Unicode MS"/>
              </a:rPr>
              <a:t>PHP DASAR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3753360" y="4447440"/>
            <a:ext cx="165492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 Unicode MS"/>
              </a:rPr>
              <a:t>Stuktur Kendali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1"/>
          <p:cNvGrpSpPr/>
          <p:nvPr/>
        </p:nvGrpSpPr>
        <p:grpSpPr>
          <a:xfrm>
            <a:off x="1737720" y="1577160"/>
            <a:ext cx="5642640" cy="2719080"/>
            <a:chOff x="1737720" y="1577160"/>
            <a:chExt cx="5642640" cy="2719080"/>
          </a:xfrm>
        </p:grpSpPr>
        <p:grpSp>
          <p:nvGrpSpPr>
            <p:cNvPr id="288" name="Group 2"/>
            <p:cNvGrpSpPr/>
            <p:nvPr/>
          </p:nvGrpSpPr>
          <p:grpSpPr>
            <a:xfrm>
              <a:off x="1737720" y="1893960"/>
              <a:ext cx="3164760" cy="2402280"/>
              <a:chOff x="1737720" y="1893960"/>
              <a:chExt cx="3164760" cy="2402280"/>
            </a:xfrm>
          </p:grpSpPr>
          <p:grpSp>
            <p:nvGrpSpPr>
              <p:cNvPr id="289" name="Group 3"/>
              <p:cNvGrpSpPr/>
              <p:nvPr/>
            </p:nvGrpSpPr>
            <p:grpSpPr>
              <a:xfrm>
                <a:off x="1737720" y="1893960"/>
                <a:ext cx="3164760" cy="2402280"/>
                <a:chOff x="1737720" y="1893960"/>
                <a:chExt cx="3164760" cy="2402280"/>
              </a:xfrm>
            </p:grpSpPr>
            <p:sp>
              <p:nvSpPr>
                <p:cNvPr id="290" name="CustomShape 4"/>
                <p:cNvSpPr/>
                <p:nvPr/>
              </p:nvSpPr>
              <p:spPr>
                <a:xfrm>
                  <a:off x="1737720" y="1893960"/>
                  <a:ext cx="2180880" cy="2180880"/>
                </a:xfrm>
                <a:prstGeom prst="donut">
                  <a:avLst>
                    <a:gd name="adj" fmla="val 1752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1" name="CustomShape 5"/>
                <p:cNvSpPr/>
                <p:nvPr/>
              </p:nvSpPr>
              <p:spPr>
                <a:xfrm>
                  <a:off x="2926440" y="3474000"/>
                  <a:ext cx="1976040" cy="822240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2" name="CustomShape 6"/>
              <p:cNvSpPr/>
              <p:nvPr/>
            </p:nvSpPr>
            <p:spPr>
              <a:xfrm>
                <a:off x="2479320" y="2635200"/>
                <a:ext cx="698040" cy="6980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93" name="Group 7"/>
            <p:cNvGrpSpPr/>
            <p:nvPr/>
          </p:nvGrpSpPr>
          <p:grpSpPr>
            <a:xfrm>
              <a:off x="4215600" y="1577160"/>
              <a:ext cx="3164760" cy="2402280"/>
              <a:chOff x="4215600" y="1577160"/>
              <a:chExt cx="3164760" cy="2402280"/>
            </a:xfrm>
          </p:grpSpPr>
          <p:grpSp>
            <p:nvGrpSpPr>
              <p:cNvPr id="294" name="Group 8"/>
              <p:cNvGrpSpPr/>
              <p:nvPr/>
            </p:nvGrpSpPr>
            <p:grpSpPr>
              <a:xfrm>
                <a:off x="4215600" y="1577160"/>
                <a:ext cx="3164760" cy="2402280"/>
                <a:chOff x="4215600" y="1577160"/>
                <a:chExt cx="3164760" cy="2402280"/>
              </a:xfrm>
            </p:grpSpPr>
            <p:sp>
              <p:nvSpPr>
                <p:cNvPr id="295" name="CustomShape 9"/>
                <p:cNvSpPr/>
                <p:nvPr/>
              </p:nvSpPr>
              <p:spPr>
                <a:xfrm rot="10800000">
                  <a:off x="5199480" y="1798560"/>
                  <a:ext cx="2180880" cy="2180880"/>
                </a:xfrm>
                <a:prstGeom prst="donut">
                  <a:avLst>
                    <a:gd name="adj" fmla="val 1752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6" name="CustomShape 10"/>
                <p:cNvSpPr/>
                <p:nvPr/>
              </p:nvSpPr>
              <p:spPr>
                <a:xfrm rot="10800000">
                  <a:off x="4215600" y="1577160"/>
                  <a:ext cx="1976040" cy="822240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97" name="CustomShape 11"/>
              <p:cNvSpPr/>
              <p:nvPr/>
            </p:nvSpPr>
            <p:spPr>
              <a:xfrm>
                <a:off x="5937120" y="2536200"/>
                <a:ext cx="698040" cy="6980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98" name="CustomShape 12"/>
          <p:cNvSpPr/>
          <p:nvPr/>
        </p:nvSpPr>
        <p:spPr>
          <a:xfrm>
            <a:off x="457200" y="169200"/>
            <a:ext cx="82263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Pengulangan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9" name="CustomShape 13"/>
          <p:cNvSpPr/>
          <p:nvPr/>
        </p:nvSpPr>
        <p:spPr>
          <a:xfrm>
            <a:off x="457560" y="2062800"/>
            <a:ext cx="822636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while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do… while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foreach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516360" y="411480"/>
            <a:ext cx="2490840" cy="15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2aeb8"/>
                </a:solidFill>
                <a:latin typeface="Arial"/>
                <a:ea typeface="Arial Unicode MS"/>
              </a:rPr>
              <a:t>Perulangan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For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563880" y="1665720"/>
            <a:ext cx="2255040" cy="26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latin typeface="Arial"/>
                <a:ea typeface="Arial Unicode MS"/>
              </a:rPr>
              <a:t>Perulangan For adalah perulangan yang termasuk dalam counted loop, karena kita bisa menentukan jumlah perulangannya.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337680" y="813960"/>
            <a:ext cx="2770560" cy="137988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3553200" y="1737360"/>
            <a:ext cx="1932840" cy="234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516360" y="411480"/>
            <a:ext cx="2490840" cy="15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2aeb8"/>
                </a:solidFill>
                <a:latin typeface="Arial"/>
                <a:ea typeface="Arial Unicode MS"/>
              </a:rPr>
              <a:t>Perulangan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While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563880" y="1665720"/>
            <a:ext cx="2255040" cy="26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latin typeface="Arial"/>
                <a:ea typeface="Arial Unicode MS"/>
              </a:rPr>
              <a:t>Perulangan while adalah perulangan yang termasuk dalam uncounted loop. Karena biasanya digunakan untuk mengulang sesuatu yang belum jelas jumlah pengulangannya.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274320" y="640080"/>
            <a:ext cx="3132720" cy="197064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3936240" y="1920240"/>
            <a:ext cx="1732680" cy="192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516360" y="411480"/>
            <a:ext cx="2490840" cy="15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2aeb8"/>
                </a:solidFill>
                <a:latin typeface="Arial"/>
                <a:ea typeface="Arial Unicode MS"/>
              </a:rPr>
              <a:t>Perulangan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Do...While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563880" y="1413720"/>
            <a:ext cx="2255040" cy="26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Perulangan Do/While sama seperti perulangan while. Ia juga tergolong dalam uncounted loop.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Perbedaan Do/While dengan while terletak pada cara iya memulai pengulangan.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Perulangan Do/While akan selalu melakukan pengulangan sebanyak 1 kali, kemudian melakukan pengecekan kondisi.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351000" y="638640"/>
            <a:ext cx="2665800" cy="210384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3532320" y="1549080"/>
            <a:ext cx="2228040" cy="26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516360" y="411480"/>
            <a:ext cx="2490840" cy="15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32aeb8"/>
                </a:solidFill>
                <a:latin typeface="Arial"/>
                <a:ea typeface="Arial Unicode MS"/>
              </a:rPr>
              <a:t>Perulangan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404040"/>
                </a:solidFill>
                <a:latin typeface="Arial"/>
                <a:ea typeface="Arial Unicode MS"/>
              </a:rPr>
              <a:t>Foreach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563880" y="1413720"/>
            <a:ext cx="2255040" cy="26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Sama dengan perulangan for, tapi ini khusus untuk tipe data array.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Biasanya akan saling berhubungan dengan database.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143280" y="571680"/>
            <a:ext cx="5343120" cy="1714320"/>
          </a:xfrm>
          <a:prstGeom prst="rect">
            <a:avLst/>
          </a:prstGeom>
          <a:ln>
            <a:noFill/>
          </a:ln>
        </p:spPr>
      </p:pic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3258000" y="2468880"/>
            <a:ext cx="1771200" cy="154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1"/>
          <p:cNvGrpSpPr/>
          <p:nvPr/>
        </p:nvGrpSpPr>
        <p:grpSpPr>
          <a:xfrm>
            <a:off x="1737720" y="1577160"/>
            <a:ext cx="5642640" cy="2719080"/>
            <a:chOff x="1737720" y="1577160"/>
            <a:chExt cx="5642640" cy="2719080"/>
          </a:xfrm>
        </p:grpSpPr>
        <p:grpSp>
          <p:nvGrpSpPr>
            <p:cNvPr id="317" name="Group 2"/>
            <p:cNvGrpSpPr/>
            <p:nvPr/>
          </p:nvGrpSpPr>
          <p:grpSpPr>
            <a:xfrm>
              <a:off x="1737720" y="1893960"/>
              <a:ext cx="3164760" cy="2402280"/>
              <a:chOff x="1737720" y="1893960"/>
              <a:chExt cx="3164760" cy="2402280"/>
            </a:xfrm>
          </p:grpSpPr>
          <p:grpSp>
            <p:nvGrpSpPr>
              <p:cNvPr id="318" name="Group 3"/>
              <p:cNvGrpSpPr/>
              <p:nvPr/>
            </p:nvGrpSpPr>
            <p:grpSpPr>
              <a:xfrm>
                <a:off x="1737720" y="1893960"/>
                <a:ext cx="3164760" cy="2402280"/>
                <a:chOff x="1737720" y="1893960"/>
                <a:chExt cx="3164760" cy="2402280"/>
              </a:xfrm>
            </p:grpSpPr>
            <p:sp>
              <p:nvSpPr>
                <p:cNvPr id="319" name="CustomShape 4"/>
                <p:cNvSpPr/>
                <p:nvPr/>
              </p:nvSpPr>
              <p:spPr>
                <a:xfrm>
                  <a:off x="1737720" y="1893960"/>
                  <a:ext cx="2180880" cy="2180880"/>
                </a:xfrm>
                <a:prstGeom prst="donut">
                  <a:avLst>
                    <a:gd name="adj" fmla="val 1752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0" name="CustomShape 5"/>
                <p:cNvSpPr/>
                <p:nvPr/>
              </p:nvSpPr>
              <p:spPr>
                <a:xfrm>
                  <a:off x="2926440" y="3474000"/>
                  <a:ext cx="1976040" cy="822240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21" name="CustomShape 6"/>
              <p:cNvSpPr/>
              <p:nvPr/>
            </p:nvSpPr>
            <p:spPr>
              <a:xfrm>
                <a:off x="2479320" y="2635200"/>
                <a:ext cx="698040" cy="6980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2" name="Group 7"/>
            <p:cNvGrpSpPr/>
            <p:nvPr/>
          </p:nvGrpSpPr>
          <p:grpSpPr>
            <a:xfrm>
              <a:off x="4215600" y="1577160"/>
              <a:ext cx="3164760" cy="2402280"/>
              <a:chOff x="4215600" y="1577160"/>
              <a:chExt cx="3164760" cy="2402280"/>
            </a:xfrm>
          </p:grpSpPr>
          <p:grpSp>
            <p:nvGrpSpPr>
              <p:cNvPr id="323" name="Group 8"/>
              <p:cNvGrpSpPr/>
              <p:nvPr/>
            </p:nvGrpSpPr>
            <p:grpSpPr>
              <a:xfrm>
                <a:off x="4215600" y="1577160"/>
                <a:ext cx="3164760" cy="2402280"/>
                <a:chOff x="4215600" y="1577160"/>
                <a:chExt cx="3164760" cy="2402280"/>
              </a:xfrm>
            </p:grpSpPr>
            <p:sp>
              <p:nvSpPr>
                <p:cNvPr id="324" name="CustomShape 9"/>
                <p:cNvSpPr/>
                <p:nvPr/>
              </p:nvSpPr>
              <p:spPr>
                <a:xfrm rot="10800000">
                  <a:off x="5199480" y="1798560"/>
                  <a:ext cx="2180880" cy="2180880"/>
                </a:xfrm>
                <a:prstGeom prst="donut">
                  <a:avLst>
                    <a:gd name="adj" fmla="val 17523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25" name="CustomShape 10"/>
                <p:cNvSpPr/>
                <p:nvPr/>
              </p:nvSpPr>
              <p:spPr>
                <a:xfrm rot="10800000">
                  <a:off x="4215600" y="1577160"/>
                  <a:ext cx="1976040" cy="822240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26" name="CustomShape 11"/>
              <p:cNvSpPr/>
              <p:nvPr/>
            </p:nvSpPr>
            <p:spPr>
              <a:xfrm>
                <a:off x="5937120" y="2536200"/>
                <a:ext cx="698040" cy="6980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27" name="CustomShape 12"/>
          <p:cNvSpPr/>
          <p:nvPr/>
        </p:nvSpPr>
        <p:spPr>
          <a:xfrm>
            <a:off x="457200" y="169200"/>
            <a:ext cx="822636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Pengkondisian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8" name="CustomShape 13"/>
          <p:cNvSpPr/>
          <p:nvPr/>
        </p:nvSpPr>
        <p:spPr>
          <a:xfrm>
            <a:off x="457560" y="2062800"/>
            <a:ext cx="822636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if.. else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If.. else if.. else..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ternary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switch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95640" y="267480"/>
            <a:ext cx="2806920" cy="15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Pengkondisian/Percabangan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 Unicode MS"/>
              </a:rPr>
              <a:t>if…else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95640" y="1851840"/>
            <a:ext cx="2662920" cy="11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 Unicode MS"/>
              </a:rPr>
              <a:t>Percabangan if adalah percabangan yang paling dasar. Tugasnya adalah memeriksa nilai boolean atau sebuah ekspresi logika.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 Unicode MS"/>
              </a:rPr>
              <a:t>Jika suatu variabel atau suatu ekspresi logika bernilai true, maka proses yang ada di dalam blok kode if akan dijalankan. Jika tidak, maka perintah/kode yang ada di dalam blok if tidak akan dijalankan.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566160" y="486000"/>
            <a:ext cx="2113920" cy="134244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6061680" y="1797840"/>
            <a:ext cx="2189880" cy="190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Application>LibreOffice/6.0.7.3$Linux_X86_64 LibreOffice_project/00m0$Build-3</Application>
  <Words>2970</Words>
  <Paragraphs>374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  <dc:description/>
  <dc:language>en-US</dc:language>
  <cp:lastModifiedBy/>
  <dcterms:modified xsi:type="dcterms:W3CDTF">2021-11-09T23:51:40Z</dcterms:modified>
  <cp:revision>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37</vt:i4>
  </property>
</Properties>
</file>