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19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8BA5215-2DF7-4BA0-BAF3-BFD4BCAC823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363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2825" cy="3427413"/>
          </a:xfrm>
          <a:prstGeom prst="rect">
            <a:avLst/>
          </a:prstGeom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573F0B2-B93E-408F-954F-B8FABBF65E3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2825" cy="3427413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1531B1A-2764-4327-A93F-AA60EFE120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34B072D-119E-4D06-8DF8-D4D692DC4D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691640" y="-5040"/>
            <a:ext cx="7284600" cy="4024440"/>
          </a:xfrm>
          <a:custGeom>
            <a:avLst/>
            <a:gdLst/>
            <a:ahLst/>
            <a:cxnLst/>
            <a:rect l="l" t="t" r="r" b="b"/>
            <a:pathLst>
              <a:path w="7286625" h="4026569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810000"/>
                  <a:pt x="7286625" y="4019550"/>
                </a:cubicBezTo>
                <a:cubicBezTo>
                  <a:pt x="2543175" y="4156075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1828800" y="-5040"/>
            <a:ext cx="7284600" cy="4008600"/>
          </a:xfrm>
          <a:custGeom>
            <a:avLst/>
            <a:gdLst/>
            <a:ahLst/>
            <a:cxnLst/>
            <a:rect l="l" t="t" r="r" b="b"/>
            <a:pathLst>
              <a:path w="7286625" h="4010593">
                <a:moveTo>
                  <a:pt x="0" y="0"/>
                </a:moveTo>
                <a:lnTo>
                  <a:pt x="514350" y="9525"/>
                </a:lnTo>
                <a:cubicBezTo>
                  <a:pt x="685800" y="1990725"/>
                  <a:pt x="2171700" y="3790950"/>
                  <a:pt x="7286625" y="4000500"/>
                </a:cubicBezTo>
                <a:cubicBezTo>
                  <a:pt x="2562225" y="4165600"/>
                  <a:pt x="304800" y="22828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717200" y="349920"/>
            <a:ext cx="7238880" cy="3743280"/>
          </a:xfrm>
          <a:custGeom>
            <a:avLst/>
            <a:gdLst/>
            <a:ahLst/>
            <a:cxnLst/>
            <a:rect l="l" t="t" r="r" b="b"/>
            <a:pathLst>
              <a:path w="7241060" h="3745325">
                <a:moveTo>
                  <a:pt x="0" y="0"/>
                </a:moveTo>
                <a:cubicBezTo>
                  <a:pt x="698112" y="2619307"/>
                  <a:pt x="3122351" y="3745804"/>
                  <a:pt x="7241060" y="3708243"/>
                </a:cubicBezTo>
                <a:cubicBezTo>
                  <a:pt x="3402389" y="3964568"/>
                  <a:pt x="561837" y="2909449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44600" y="5040"/>
            <a:ext cx="1392480" cy="5145840"/>
          </a:xfrm>
          <a:custGeom>
            <a:avLst/>
            <a:gdLst/>
            <a:ahLst/>
            <a:cxnLst/>
            <a:rect l="l" t="t" r="r" b="b"/>
            <a:pathLst>
              <a:path w="1394746" h="5147938">
                <a:moveTo>
                  <a:pt x="678002" y="2358"/>
                </a:moveTo>
                <a:cubicBezTo>
                  <a:pt x="660202" y="4684"/>
                  <a:pt x="729140" y="4379"/>
                  <a:pt x="709292" y="0"/>
                </a:cubicBezTo>
                <a:cubicBezTo>
                  <a:pt x="1164073" y="792664"/>
                  <a:pt x="2044121" y="3295264"/>
                  <a:pt x="605169" y="5147938"/>
                </a:cubicBezTo>
                <a:lnTo>
                  <a:pt x="0" y="5142483"/>
                </a:lnTo>
                <a:cubicBezTo>
                  <a:pt x="1286717" y="3715598"/>
                  <a:pt x="1489690" y="1855467"/>
                  <a:pt x="678002" y="235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2602440" y="-3600"/>
            <a:ext cx="1143720" cy="5152680"/>
          </a:xfrm>
          <a:custGeom>
            <a:avLst/>
            <a:gdLst/>
            <a:ahLst/>
            <a:cxnLst/>
            <a:rect l="l" t="t" r="r" b="b"/>
            <a:pathLst>
              <a:path w="1145801" h="5154958">
                <a:moveTo>
                  <a:pt x="346963" y="0"/>
                </a:moveTo>
                <a:cubicBezTo>
                  <a:pt x="1503833" y="1879282"/>
                  <a:pt x="1323265" y="3584062"/>
                  <a:pt x="323772" y="5154958"/>
                </a:cubicBezTo>
                <a:lnTo>
                  <a:pt x="0" y="5154958"/>
                </a:lnTo>
                <a:cubicBezTo>
                  <a:pt x="1140463" y="3599315"/>
                  <a:pt x="1290903" y="1893588"/>
                  <a:pt x="3469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/>
          <p:cNvPicPr/>
          <p:nvPr/>
        </p:nvPicPr>
        <p:blipFill>
          <a:blip r:embed="rId15"/>
          <a:stretch/>
        </p:blipFill>
        <p:spPr>
          <a:xfrm>
            <a:off x="5677920" y="1222920"/>
            <a:ext cx="3371040" cy="4082760"/>
          </a:xfrm>
          <a:prstGeom prst="rect">
            <a:avLst/>
          </a:prstGeom>
          <a:ln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272600"/>
            <a:ext cx="3642480" cy="33818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274320" y="2743200"/>
            <a:ext cx="3655800" cy="133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맑은 고딕"/>
              </a:rPr>
              <a:t>Dokumen Proyek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67640" y="4155840"/>
            <a:ext cx="323820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Manajemen Perangkat Lunak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0" y="1234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Rencana Kerja &amp; Syarat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 rot="16200000">
            <a:off x="-950400" y="2958480"/>
            <a:ext cx="3433320" cy="30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Berikutnya...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1048320" y="448560"/>
            <a:ext cx="3521520" cy="523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Rencana Kerja dan syarat-syarat (RKS).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Mengurangi penjabaran tugas (job description) untuk kontraktor sampai ke hal yang sekecil-kecilnya. Untuk tender internasional RKS sering dikenal dengan istilah “Instructions to Tenderers” terdiri dari :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Kondisi Umum (general condition)</a:t>
            </a:r>
            <a:endParaRPr lang="en-US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Syarat-syarat umum terdiri dari : keterangan mengenai pemberian pekerjaan, keterangan mengenai perencanaan, keterangan mengenai direksi dan pegawasan, syarat peserta tender, bentuk surat penawaran dan cara penyampainya.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 rot="16200000">
            <a:off x="3187800" y="2994480"/>
            <a:ext cx="3361680" cy="30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Berikutnya...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3" name="CustomShape 5"/>
          <p:cNvSpPr/>
          <p:nvPr/>
        </p:nvSpPr>
        <p:spPr>
          <a:xfrm>
            <a:off x="5152680" y="349560"/>
            <a:ext cx="3521520" cy="386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Kondisi Khusus (special codition)</a:t>
            </a:r>
            <a:endParaRPr lang="en-US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Memuat persyaratan yang berlaku khusus untuk proyek tersebut.</a:t>
            </a:r>
            <a:endParaRPr lang="en-US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Spesifikasi Teknis (technical specification)</a:t>
            </a:r>
            <a:endParaRPr lang="en-US" sz="1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404040"/>
              </a:buClr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Umumnya mengatur mengenai spesifikasi material yang digunakan, mutu pekerjaan yang menghasilkan dan bagaimana cara mengerjakannya.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Lampiran-Lampiran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0" y="6598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(Appendinces)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3713400" y="2202480"/>
            <a:ext cx="1726200" cy="1726200"/>
          </a:xfrm>
          <a:prstGeom prst="donut">
            <a:avLst>
              <a:gd name="adj" fmla="val 72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4271400" y="3507840"/>
            <a:ext cx="609840" cy="609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 rot="16200000" flipH="1">
            <a:off x="4228920" y="2664360"/>
            <a:ext cx="704520" cy="66348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6"/>
          <p:cNvSpPr/>
          <p:nvPr/>
        </p:nvSpPr>
        <p:spPr>
          <a:xfrm>
            <a:off x="4429800" y="3643920"/>
            <a:ext cx="282240" cy="33768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 flipH="1">
            <a:off x="2769480" y="3066840"/>
            <a:ext cx="9392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8"/>
          <p:cNvSpPr/>
          <p:nvPr/>
        </p:nvSpPr>
        <p:spPr>
          <a:xfrm>
            <a:off x="5441400" y="3059640"/>
            <a:ext cx="94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9"/>
          <p:cNvSpPr/>
          <p:nvPr/>
        </p:nvSpPr>
        <p:spPr>
          <a:xfrm flipH="1" flipV="1">
            <a:off x="2769480" y="1794960"/>
            <a:ext cx="119232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10"/>
          <p:cNvSpPr/>
          <p:nvPr/>
        </p:nvSpPr>
        <p:spPr>
          <a:xfrm flipV="1">
            <a:off x="5190120" y="1794960"/>
            <a:ext cx="119232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11"/>
          <p:cNvSpPr/>
          <p:nvPr/>
        </p:nvSpPr>
        <p:spPr>
          <a:xfrm>
            <a:off x="5194080" y="3645720"/>
            <a:ext cx="119232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12"/>
          <p:cNvSpPr/>
          <p:nvPr/>
        </p:nvSpPr>
        <p:spPr>
          <a:xfrm flipH="1">
            <a:off x="2773800" y="3645720"/>
            <a:ext cx="119232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6" name="Group 13"/>
          <p:cNvGrpSpPr/>
          <p:nvPr/>
        </p:nvGrpSpPr>
        <p:grpSpPr>
          <a:xfrm>
            <a:off x="647640" y="1418760"/>
            <a:ext cx="2248200" cy="1039320"/>
            <a:chOff x="647640" y="1418760"/>
            <a:chExt cx="2248200" cy="1039320"/>
          </a:xfrm>
        </p:grpSpPr>
        <p:sp>
          <p:nvSpPr>
            <p:cNvPr id="347" name="CustomShape 14"/>
            <p:cNvSpPr/>
            <p:nvPr/>
          </p:nvSpPr>
          <p:spPr>
            <a:xfrm>
              <a:off x="647640" y="163908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15"/>
            <p:cNvSpPr/>
            <p:nvPr/>
          </p:nvSpPr>
          <p:spPr>
            <a:xfrm>
              <a:off x="647640" y="141876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Daftar kuantitas pekerjaan (Bill of Quality-BQ)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349" name="Group 16"/>
          <p:cNvGrpSpPr/>
          <p:nvPr/>
        </p:nvGrpSpPr>
        <p:grpSpPr>
          <a:xfrm>
            <a:off x="395640" y="2536920"/>
            <a:ext cx="2248200" cy="1039320"/>
            <a:chOff x="395640" y="2536920"/>
            <a:chExt cx="2248200" cy="1039320"/>
          </a:xfrm>
        </p:grpSpPr>
        <p:sp>
          <p:nvSpPr>
            <p:cNvPr id="350" name="CustomShape 17"/>
            <p:cNvSpPr/>
            <p:nvPr/>
          </p:nvSpPr>
          <p:spPr>
            <a:xfrm>
              <a:off x="395640" y="275724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395640" y="253692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Daftar analisa harga satuan dan upah kerja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352" name="Group 19"/>
          <p:cNvGrpSpPr/>
          <p:nvPr/>
        </p:nvGrpSpPr>
        <p:grpSpPr>
          <a:xfrm>
            <a:off x="395640" y="3799440"/>
            <a:ext cx="2248200" cy="1039320"/>
            <a:chOff x="395640" y="3799440"/>
            <a:chExt cx="2248200" cy="1039320"/>
          </a:xfrm>
        </p:grpSpPr>
        <p:sp>
          <p:nvSpPr>
            <p:cNvPr id="353" name="CustomShape 20"/>
            <p:cNvSpPr/>
            <p:nvPr/>
          </p:nvSpPr>
          <p:spPr>
            <a:xfrm>
              <a:off x="395640" y="401976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21"/>
            <p:cNvSpPr/>
            <p:nvPr/>
          </p:nvSpPr>
          <p:spPr>
            <a:xfrm>
              <a:off x="395640" y="379944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r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Tabel harga bahan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355" name="Group 22"/>
          <p:cNvGrpSpPr/>
          <p:nvPr/>
        </p:nvGrpSpPr>
        <p:grpSpPr>
          <a:xfrm>
            <a:off x="6516360" y="1276920"/>
            <a:ext cx="2248200" cy="1039320"/>
            <a:chOff x="6516360" y="1276920"/>
            <a:chExt cx="2248200" cy="1039320"/>
          </a:xfrm>
        </p:grpSpPr>
        <p:sp>
          <p:nvSpPr>
            <p:cNvPr id="356" name="CustomShape 23"/>
            <p:cNvSpPr/>
            <p:nvPr/>
          </p:nvSpPr>
          <p:spPr>
            <a:xfrm>
              <a:off x="6516360" y="149724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24"/>
            <p:cNvSpPr/>
            <p:nvPr/>
          </p:nvSpPr>
          <p:spPr>
            <a:xfrm>
              <a:off x="6516360" y="127692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Surat jaminan penawaran (tender bond bid bond)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358" name="Group 25"/>
          <p:cNvGrpSpPr/>
          <p:nvPr/>
        </p:nvGrpSpPr>
        <p:grpSpPr>
          <a:xfrm>
            <a:off x="6516360" y="2539440"/>
            <a:ext cx="2248200" cy="1039320"/>
            <a:chOff x="6516360" y="2539440"/>
            <a:chExt cx="2248200" cy="1039320"/>
          </a:xfrm>
        </p:grpSpPr>
        <p:sp>
          <p:nvSpPr>
            <p:cNvPr id="359" name="CustomShape 26"/>
            <p:cNvSpPr/>
            <p:nvPr/>
          </p:nvSpPr>
          <p:spPr>
            <a:xfrm>
              <a:off x="6516360" y="275976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27"/>
            <p:cNvSpPr/>
            <p:nvPr/>
          </p:nvSpPr>
          <p:spPr>
            <a:xfrm>
              <a:off x="6516360" y="253944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Surat jaminan pelaksanaan (performance bond)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361" name="Group 28"/>
          <p:cNvGrpSpPr/>
          <p:nvPr/>
        </p:nvGrpSpPr>
        <p:grpSpPr>
          <a:xfrm>
            <a:off x="6516360" y="3801600"/>
            <a:ext cx="2248200" cy="1039320"/>
            <a:chOff x="6516360" y="3801600"/>
            <a:chExt cx="2248200" cy="1039320"/>
          </a:xfrm>
        </p:grpSpPr>
        <p:sp>
          <p:nvSpPr>
            <p:cNvPr id="362" name="CustomShape 29"/>
            <p:cNvSpPr/>
            <p:nvPr/>
          </p:nvSpPr>
          <p:spPr>
            <a:xfrm>
              <a:off x="6516360" y="4021920"/>
              <a:ext cx="2248200" cy="8190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30"/>
            <p:cNvSpPr/>
            <p:nvPr/>
          </p:nvSpPr>
          <p:spPr>
            <a:xfrm>
              <a:off x="6516360" y="3801600"/>
              <a:ext cx="224820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Bentuk surat perjanjian kerja &amp; surat penawaran</a:t>
              </a:r>
              <a:endParaRPr lang="en-US" sz="12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274320" y="2743200"/>
            <a:ext cx="3655800" cy="133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  <a:spcBef>
                <a:spcPts val="720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  <a:ea typeface="맑은 고딕"/>
              </a:rPr>
              <a:t>Selesai.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67640" y="4155840"/>
            <a:ext cx="323820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 Unicode MS"/>
              </a:rPr>
              <a:t>Manajemen Perangkat Lunak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564000" y="267480"/>
            <a:ext cx="5577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 Unicode MS"/>
              </a:rPr>
              <a:t>Kelompok 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 rot="16200000">
            <a:off x="6192000" y="-1121400"/>
            <a:ext cx="537840" cy="5361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"/>
          <p:cNvSpPr/>
          <p:nvPr/>
        </p:nvSpPr>
        <p:spPr>
          <a:xfrm>
            <a:off x="3822840" y="132228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"/>
          <p:cNvSpPr/>
          <p:nvPr/>
        </p:nvSpPr>
        <p:spPr>
          <a:xfrm>
            <a:off x="3838320" y="137160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A1EB"/>
                </a:solidFill>
                <a:latin typeface="Arial"/>
                <a:ea typeface="Arial Unicode MS"/>
              </a:rPr>
              <a:t>01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7" name="CustomShape 5"/>
          <p:cNvSpPr/>
          <p:nvPr/>
        </p:nvSpPr>
        <p:spPr>
          <a:xfrm rot="16200000">
            <a:off x="6275880" y="-345240"/>
            <a:ext cx="537840" cy="51940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6"/>
          <p:cNvSpPr/>
          <p:nvPr/>
        </p:nvSpPr>
        <p:spPr>
          <a:xfrm>
            <a:off x="3982680" y="201456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7"/>
          <p:cNvSpPr/>
          <p:nvPr/>
        </p:nvSpPr>
        <p:spPr>
          <a:xfrm>
            <a:off x="4001760" y="206388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A1EB"/>
                </a:solidFill>
                <a:latin typeface="Arial"/>
                <a:ea typeface="Arial Unicode MS"/>
              </a:rPr>
              <a:t>02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CustomShape 8"/>
          <p:cNvSpPr/>
          <p:nvPr/>
        </p:nvSpPr>
        <p:spPr>
          <a:xfrm rot="16200000">
            <a:off x="6336360" y="405720"/>
            <a:ext cx="537840" cy="50727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9"/>
          <p:cNvSpPr/>
          <p:nvPr/>
        </p:nvSpPr>
        <p:spPr>
          <a:xfrm>
            <a:off x="4117680" y="270720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0"/>
          <p:cNvSpPr/>
          <p:nvPr/>
        </p:nvSpPr>
        <p:spPr>
          <a:xfrm>
            <a:off x="4134960" y="275652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A1EB"/>
                </a:solidFill>
                <a:latin typeface="Arial"/>
                <a:ea typeface="Arial Unicode MS"/>
              </a:rPr>
              <a:t>03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3" name="CustomShape 11"/>
          <p:cNvSpPr/>
          <p:nvPr/>
        </p:nvSpPr>
        <p:spPr>
          <a:xfrm rot="16200000">
            <a:off x="6217560" y="979200"/>
            <a:ext cx="537840" cy="5310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2"/>
          <p:cNvSpPr/>
          <p:nvPr/>
        </p:nvSpPr>
        <p:spPr>
          <a:xfrm>
            <a:off x="3875400" y="339948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13"/>
          <p:cNvSpPr/>
          <p:nvPr/>
        </p:nvSpPr>
        <p:spPr>
          <a:xfrm>
            <a:off x="3895560" y="344880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A1EB"/>
                </a:solidFill>
                <a:latin typeface="Arial"/>
                <a:ea typeface="Arial Unicode MS"/>
              </a:rPr>
              <a:t>04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6" name="CustomShape 14"/>
          <p:cNvSpPr/>
          <p:nvPr/>
        </p:nvSpPr>
        <p:spPr>
          <a:xfrm rot="16200000">
            <a:off x="6133320" y="1587240"/>
            <a:ext cx="537840" cy="5478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15"/>
          <p:cNvSpPr/>
          <p:nvPr/>
        </p:nvSpPr>
        <p:spPr>
          <a:xfrm>
            <a:off x="3715560" y="4091760"/>
            <a:ext cx="465840" cy="4658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16"/>
          <p:cNvSpPr/>
          <p:nvPr/>
        </p:nvSpPr>
        <p:spPr>
          <a:xfrm>
            <a:off x="3724560" y="4141080"/>
            <a:ext cx="432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26A1EB"/>
                </a:solidFill>
                <a:latin typeface="Arial"/>
                <a:ea typeface="Arial Unicode MS"/>
              </a:rPr>
              <a:t>05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9" name="CustomShape 17"/>
          <p:cNvSpPr/>
          <p:nvPr/>
        </p:nvSpPr>
        <p:spPr>
          <a:xfrm>
            <a:off x="4369680" y="141120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Ridho Surya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18"/>
          <p:cNvSpPr/>
          <p:nvPr/>
        </p:nvSpPr>
        <p:spPr>
          <a:xfrm>
            <a:off x="4513680" y="210348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Rio Soritaon AP Harahap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1" name="CustomShape 19"/>
          <p:cNvSpPr/>
          <p:nvPr/>
        </p:nvSpPr>
        <p:spPr>
          <a:xfrm>
            <a:off x="4626360" y="2795760"/>
            <a:ext cx="398880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Riski Pratama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2" name="CustomShape 20"/>
          <p:cNvSpPr/>
          <p:nvPr/>
        </p:nvSpPr>
        <p:spPr>
          <a:xfrm>
            <a:off x="4396680" y="348840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Rizky Yunanda Hendri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1"/>
          <p:cNvSpPr/>
          <p:nvPr/>
        </p:nvSpPr>
        <p:spPr>
          <a:xfrm>
            <a:off x="4252680" y="4180680"/>
            <a:ext cx="4133520" cy="27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FFFFFF"/>
                </a:solidFill>
                <a:latin typeface="Arial"/>
                <a:ea typeface="Arial Unicode MS"/>
              </a:rPr>
              <a:t>Roni Mahendra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1"/>
          <p:cNvSpPr/>
          <p:nvPr/>
        </p:nvSpPr>
        <p:spPr>
          <a:xfrm>
            <a:off x="4399920" y="2283480"/>
            <a:ext cx="360" cy="2859840"/>
          </a:xfrm>
          <a:prstGeom prst="line">
            <a:avLst/>
          </a:prstGeom>
          <a:ln w="3168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2"/>
          <p:cNvSpPr/>
          <p:nvPr/>
        </p:nvSpPr>
        <p:spPr>
          <a:xfrm>
            <a:off x="5087880" y="2931480"/>
            <a:ext cx="360" cy="2211840"/>
          </a:xfrm>
          <a:prstGeom prst="line">
            <a:avLst/>
          </a:prstGeom>
          <a:ln w="3168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3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 dirty="0" err="1" smtClean="0">
                <a:solidFill>
                  <a:srgbClr val="404040"/>
                </a:solidFill>
                <a:latin typeface="맑은 고딕"/>
                <a:ea typeface="DejaVu Sans"/>
              </a:rPr>
              <a:t>Penga</a:t>
            </a:r>
            <a:r>
              <a:rPr lang="id-ID" sz="3600" b="0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n</a:t>
            </a:r>
            <a:r>
              <a:rPr lang="en-US" sz="3600" b="0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tar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0" y="6598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Dokumen – Dokumen Proyek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4003920" y="149148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6"/>
          <p:cNvSpPr/>
          <p:nvPr/>
        </p:nvSpPr>
        <p:spPr>
          <a:xfrm>
            <a:off x="3687840" y="278784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7"/>
          <p:cNvSpPr/>
          <p:nvPr/>
        </p:nvSpPr>
        <p:spPr>
          <a:xfrm>
            <a:off x="4336200" y="343584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3">
                <a:lumMod val="60000"/>
                <a:lumOff val="40000"/>
                <a:alpha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8"/>
          <p:cNvSpPr/>
          <p:nvPr/>
        </p:nvSpPr>
        <p:spPr>
          <a:xfrm>
            <a:off x="4692240" y="2139840"/>
            <a:ext cx="789840" cy="789840"/>
          </a:xfrm>
          <a:prstGeom prst="ellipse">
            <a:avLst/>
          </a:prstGeom>
          <a:solidFill>
            <a:schemeClr val="bg1"/>
          </a:solidFill>
          <a:ln w="3168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9"/>
          <p:cNvSpPr/>
          <p:nvPr/>
        </p:nvSpPr>
        <p:spPr>
          <a:xfrm>
            <a:off x="3183840" y="123552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C0504D"/>
                </a:solidFill>
                <a:latin typeface="맑은 고딕"/>
                <a:ea typeface="DejaVu Sans"/>
              </a:rPr>
              <a:t>01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3" name="CustomShape 10"/>
          <p:cNvSpPr/>
          <p:nvPr/>
        </p:nvSpPr>
        <p:spPr>
          <a:xfrm>
            <a:off x="4245120" y="1742760"/>
            <a:ext cx="307080" cy="287280"/>
          </a:xfrm>
          <a:custGeom>
            <a:avLst/>
            <a:gdLst/>
            <a:ahLst/>
            <a:cxnLst/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1"/>
          <p:cNvSpPr/>
          <p:nvPr/>
        </p:nvSpPr>
        <p:spPr>
          <a:xfrm>
            <a:off x="3909600" y="3010320"/>
            <a:ext cx="346680" cy="34488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12"/>
          <p:cNvSpPr/>
          <p:nvPr/>
        </p:nvSpPr>
        <p:spPr>
          <a:xfrm>
            <a:off x="4931640" y="2378880"/>
            <a:ext cx="311400" cy="3114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3"/>
          <p:cNvSpPr/>
          <p:nvPr/>
        </p:nvSpPr>
        <p:spPr>
          <a:xfrm>
            <a:off x="4550760" y="3692520"/>
            <a:ext cx="360720" cy="27648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4"/>
          <p:cNvSpPr/>
          <p:nvPr/>
        </p:nvSpPr>
        <p:spPr>
          <a:xfrm>
            <a:off x="5335920" y="181872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4F81BD"/>
                </a:solidFill>
                <a:latin typeface="맑은 고딕"/>
                <a:ea typeface="DejaVu Sans"/>
              </a:rPr>
              <a:t>02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8" name="CustomShape 15"/>
          <p:cNvSpPr/>
          <p:nvPr/>
        </p:nvSpPr>
        <p:spPr>
          <a:xfrm>
            <a:off x="3010680" y="253656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8064A2"/>
                </a:solidFill>
                <a:latin typeface="맑은 고딕"/>
                <a:ea typeface="DejaVu Sans"/>
              </a:rPr>
              <a:t>03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9" name="CustomShape 16"/>
          <p:cNvSpPr/>
          <p:nvPr/>
        </p:nvSpPr>
        <p:spPr>
          <a:xfrm>
            <a:off x="5051520" y="3294000"/>
            <a:ext cx="798840" cy="118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F58220"/>
                </a:solidFill>
                <a:latin typeface="맑은 고딕"/>
                <a:ea typeface="DejaVu Sans"/>
              </a:rPr>
              <a:t>04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80" name="Group 17"/>
          <p:cNvGrpSpPr/>
          <p:nvPr/>
        </p:nvGrpSpPr>
        <p:grpSpPr>
          <a:xfrm>
            <a:off x="5911920" y="2045520"/>
            <a:ext cx="3318120" cy="764280"/>
            <a:chOff x="5911920" y="2045520"/>
            <a:chExt cx="3318120" cy="764280"/>
          </a:xfrm>
        </p:grpSpPr>
        <p:sp>
          <p:nvSpPr>
            <p:cNvPr id="281" name="CustomShape 18"/>
            <p:cNvSpPr/>
            <p:nvPr/>
          </p:nvSpPr>
          <p:spPr>
            <a:xfrm>
              <a:off x="5911920" y="2355840"/>
              <a:ext cx="3318120" cy="45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SURAT KLARIFIKASI</a:t>
              </a:r>
              <a:endParaRPr lang="en-US" sz="1200" b="0" strike="noStrike" spc="-1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SURAT PERJANJIAN KERJA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2" name="CustomShape 19"/>
            <p:cNvSpPr/>
            <p:nvPr/>
          </p:nvSpPr>
          <p:spPr>
            <a:xfrm>
              <a:off x="5911920" y="2045520"/>
              <a:ext cx="33181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DOKUMEN KONTRAK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83" name="Group 20"/>
          <p:cNvGrpSpPr/>
          <p:nvPr/>
        </p:nvGrpSpPr>
        <p:grpSpPr>
          <a:xfrm>
            <a:off x="5669280" y="3383280"/>
            <a:ext cx="3318120" cy="1471680"/>
            <a:chOff x="5669280" y="3383280"/>
            <a:chExt cx="3318120" cy="1471680"/>
          </a:xfrm>
        </p:grpSpPr>
        <p:sp>
          <p:nvSpPr>
            <p:cNvPr id="284" name="CustomShape 21"/>
            <p:cNvSpPr/>
            <p:nvPr/>
          </p:nvSpPr>
          <p:spPr>
            <a:xfrm>
              <a:off x="5669280" y="3672360"/>
              <a:ext cx="3318120" cy="118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DATA PERENCANAAN</a:t>
              </a:r>
              <a:endParaRPr lang="en-US" sz="1200" b="0" strike="noStrike" spc="-1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ANALISA &amp; PERHITUNGAN</a:t>
              </a:r>
              <a:endParaRPr lang="en-US" sz="1200" b="0" strike="noStrike" spc="-1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GAMBAR</a:t>
              </a:r>
              <a:endParaRPr lang="en-US" sz="1200" b="0" strike="noStrike" spc="-1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RKS</a:t>
              </a:r>
              <a:endParaRPr lang="en-US" sz="1200" b="0" strike="noStrike" spc="-1">
                <a:latin typeface="Arial"/>
              </a:endParaRPr>
            </a:p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LAMPIRAN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5" name="CustomShape 22"/>
            <p:cNvSpPr/>
            <p:nvPr/>
          </p:nvSpPr>
          <p:spPr>
            <a:xfrm>
              <a:off x="5669280" y="3383280"/>
              <a:ext cx="3318120" cy="817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DOKUMEN DED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86" name="Group 23"/>
          <p:cNvGrpSpPr/>
          <p:nvPr/>
        </p:nvGrpSpPr>
        <p:grpSpPr>
          <a:xfrm>
            <a:off x="611640" y="1722600"/>
            <a:ext cx="3318120" cy="855000"/>
            <a:chOff x="611640" y="1722600"/>
            <a:chExt cx="3318120" cy="855000"/>
          </a:xfrm>
        </p:grpSpPr>
        <p:sp>
          <p:nvSpPr>
            <p:cNvPr id="287" name="CustomShape 24"/>
            <p:cNvSpPr/>
            <p:nvPr/>
          </p:nvSpPr>
          <p:spPr>
            <a:xfrm>
              <a:off x="611640" y="1942560"/>
              <a:ext cx="3318120" cy="6350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216000" indent="-214200" algn="just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AS BUILD DRAWING</a:t>
              </a:r>
              <a:endParaRPr lang="en-US" sz="1200" b="0" strike="noStrike" spc="-1">
                <a:latin typeface="Arial"/>
              </a:endParaRPr>
            </a:p>
            <a:p>
              <a:pPr marL="216000" indent="-214200" algn="just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BERITA ACARA</a:t>
              </a:r>
              <a:endParaRPr lang="en-US" sz="1200" b="0" strike="noStrike" spc="-1">
                <a:latin typeface="Arial"/>
              </a:endParaRPr>
            </a:p>
            <a:p>
              <a:pPr marL="216000" indent="-214200" algn="just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ADDEMDUM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88" name="CustomShape 25"/>
            <p:cNvSpPr/>
            <p:nvPr/>
          </p:nvSpPr>
          <p:spPr>
            <a:xfrm>
              <a:off x="611640" y="1722600"/>
              <a:ext cx="33181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just"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Dokumen Proyek</a:t>
              </a:r>
              <a:endParaRPr lang="en-US" sz="1200" b="0" strike="noStrike" spc="-1">
                <a:latin typeface="Arial"/>
              </a:endParaRPr>
            </a:p>
          </p:txBody>
        </p:sp>
      </p:grpSp>
      <p:grpSp>
        <p:nvGrpSpPr>
          <p:cNvPr id="289" name="Group 26"/>
          <p:cNvGrpSpPr/>
          <p:nvPr/>
        </p:nvGrpSpPr>
        <p:grpSpPr>
          <a:xfrm>
            <a:off x="607320" y="3038760"/>
            <a:ext cx="2981520" cy="673200"/>
            <a:chOff x="607320" y="3038760"/>
            <a:chExt cx="2981520" cy="673200"/>
          </a:xfrm>
        </p:grpSpPr>
        <p:sp>
          <p:nvSpPr>
            <p:cNvPr id="290" name="CustomShape 27"/>
            <p:cNvSpPr/>
            <p:nvPr/>
          </p:nvSpPr>
          <p:spPr>
            <a:xfrm>
              <a:off x="607320" y="3440520"/>
              <a:ext cx="29815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marL="216000" indent="-214200">
                <a:lnSpc>
                  <a:spcPct val="100000"/>
                </a:lnSpc>
                <a:buClr>
                  <a:srgbClr val="404040"/>
                </a:buClr>
                <a:buFont typeface="Wingdings" charset="2"/>
                <a:buChar char=""/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ADDEMDUM SAAT TENDER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291" name="CustomShape 28"/>
            <p:cNvSpPr/>
            <p:nvPr/>
          </p:nvSpPr>
          <p:spPr>
            <a:xfrm>
              <a:off x="607320" y="3038760"/>
              <a:ext cx="2981520" cy="27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200" b="1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DOKUMEN TENDER</a:t>
              </a:r>
              <a:endParaRPr lang="en-US" sz="1200" b="0" strike="noStrike" spc="-1">
                <a:latin typeface="Arial"/>
              </a:endParaRPr>
            </a:p>
          </p:txBody>
        </p:sp>
      </p:grpSp>
      <p:sp>
        <p:nvSpPr>
          <p:cNvPr id="292" name="Line 29"/>
          <p:cNvSpPr/>
          <p:nvPr/>
        </p:nvSpPr>
        <p:spPr>
          <a:xfrm>
            <a:off x="4083840" y="3579840"/>
            <a:ext cx="360" cy="1563480"/>
          </a:xfrm>
          <a:prstGeom prst="line">
            <a:avLst/>
          </a:prstGeom>
          <a:ln w="31680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30"/>
          <p:cNvSpPr/>
          <p:nvPr/>
        </p:nvSpPr>
        <p:spPr>
          <a:xfrm>
            <a:off x="4731840" y="4227840"/>
            <a:ext cx="360" cy="915480"/>
          </a:xfrm>
          <a:prstGeom prst="line">
            <a:avLst/>
          </a:prstGeom>
          <a:ln w="31680">
            <a:solidFill>
              <a:schemeClr val="accent3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Dokumen Proyek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295" name="Group 2"/>
          <p:cNvGrpSpPr/>
          <p:nvPr/>
        </p:nvGrpSpPr>
        <p:grpSpPr>
          <a:xfrm>
            <a:off x="918000" y="1573920"/>
            <a:ext cx="3598200" cy="2520720"/>
            <a:chOff x="918000" y="1573920"/>
            <a:chExt cx="3598200" cy="2520720"/>
          </a:xfrm>
        </p:grpSpPr>
        <p:sp>
          <p:nvSpPr>
            <p:cNvPr id="296" name="CustomShape 3"/>
            <p:cNvSpPr/>
            <p:nvPr/>
          </p:nvSpPr>
          <p:spPr>
            <a:xfrm>
              <a:off x="918000" y="1573920"/>
              <a:ext cx="359820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Pengertian Dokumen Proyek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7" name="CustomShape 4"/>
            <p:cNvSpPr/>
            <p:nvPr/>
          </p:nvSpPr>
          <p:spPr>
            <a:xfrm>
              <a:off x="918000" y="2060280"/>
              <a:ext cx="3585240" cy="2034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Semua dokumen yang telah disebutkan (dokumen DED, dokumen tender, dokumen kontrak) ditambah dengan lampiran berupa adanya </a:t>
              </a:r>
              <a:r>
                <a:rPr lang="en-US" sz="1600" b="1" strike="noStrike" spc="-1">
                  <a:solidFill>
                    <a:srgbClr val="0066B3"/>
                  </a:solidFill>
                  <a:latin typeface="Arial"/>
                  <a:ea typeface="Arial Unicode MS"/>
                </a:rPr>
                <a:t>pekerjaan tambah kurang, as build drawing, berita-berita acara</a:t>
              </a:r>
              <a:r>
                <a:rPr lang="en-US" sz="16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 lainnya segala sesuatu yang terjadi selama proyek berlangsung dan addendum.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298" name="Picture 297"/>
          <p:cNvPicPr/>
          <p:nvPr/>
        </p:nvPicPr>
        <p:blipFill>
          <a:blip r:embed="rId2"/>
          <a:stretch/>
        </p:blipFill>
        <p:spPr>
          <a:xfrm>
            <a:off x="2286000" y="1280160"/>
            <a:ext cx="6863040" cy="32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838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Dokumen Kontrak</a:t>
            </a:r>
            <a:endParaRPr lang="en-US" sz="3600" b="0" strike="noStrike" spc="-1">
              <a:latin typeface="Arial"/>
            </a:endParaRPr>
          </a:p>
        </p:txBody>
      </p:sp>
      <p:grpSp>
        <p:nvGrpSpPr>
          <p:cNvPr id="300" name="Group 2"/>
          <p:cNvGrpSpPr/>
          <p:nvPr/>
        </p:nvGrpSpPr>
        <p:grpSpPr>
          <a:xfrm>
            <a:off x="918000" y="1807560"/>
            <a:ext cx="4200840" cy="1999440"/>
            <a:chOff x="918000" y="1807560"/>
            <a:chExt cx="4200840" cy="1999440"/>
          </a:xfrm>
        </p:grpSpPr>
        <p:sp>
          <p:nvSpPr>
            <p:cNvPr id="301" name="CustomShape 3"/>
            <p:cNvSpPr/>
            <p:nvPr/>
          </p:nvSpPr>
          <p:spPr>
            <a:xfrm>
              <a:off x="918000" y="1807560"/>
              <a:ext cx="4200840" cy="361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Pengertian Dokumen Kontrak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918000" y="2502720"/>
              <a:ext cx="4185720" cy="1304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404040"/>
                  </a:solidFill>
                  <a:latin typeface="Arial"/>
                  <a:ea typeface="Arial Unicode MS"/>
                </a:rPr>
                <a:t>Suatu surat perjanjian yang menyatakan bahwa yang diikat kontrak kerja, surat tersebut harus ditanda tangani oleh berwenang dari kedua belah pihak yang mengikat perjanjian.</a:t>
              </a:r>
              <a:endParaRPr lang="en-US" sz="1600" b="0" strike="noStrike" spc="-1">
                <a:latin typeface="Arial"/>
              </a:endParaRPr>
            </a:p>
          </p:txBody>
        </p:sp>
      </p:grpSp>
      <p:pic>
        <p:nvPicPr>
          <p:cNvPr id="303" name="Picture 302"/>
          <p:cNvPicPr/>
          <p:nvPr/>
        </p:nvPicPr>
        <p:blipFill>
          <a:blip r:embed="rId2"/>
          <a:stretch/>
        </p:blipFill>
        <p:spPr>
          <a:xfrm>
            <a:off x="2286000" y="1280160"/>
            <a:ext cx="6863040" cy="327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7560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Dokumen Tender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36040" y="1568160"/>
            <a:ext cx="4102200" cy="81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Merupakan suatu rangkaian kegiatan penawaran yang bertujuan untuk menyeleksi, mendapatkan, menetapkan  serta menunjukkan perusahaan mana yang pantas untuk mengerjakan proyek.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536040" y="2823120"/>
            <a:ext cx="5615640" cy="11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Dokumen terder ini saling berkaitan dengan dokumen DED (Addendum) merupakan hasil pada waktu penjelasan pekerjaan (aanwijzing/prebid meeting) yang di hadiri oleh pihak pemilik, penitia/tender, konsultan MK, dan kontraktor (rekanan).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308" name="Picture 307"/>
          <p:cNvPicPr/>
          <p:nvPr/>
        </p:nvPicPr>
        <p:blipFill>
          <a:blip r:embed="rId2"/>
          <a:stretch/>
        </p:blipFill>
        <p:spPr>
          <a:xfrm>
            <a:off x="6492240" y="1359360"/>
            <a:ext cx="1961280" cy="302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18180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lang="en-US" sz="36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Dokumen DED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0" y="75780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404040"/>
                </a:solidFill>
                <a:latin typeface="Arial"/>
                <a:ea typeface="Arial Unicode MS"/>
              </a:rPr>
              <a:t>Detail Engineering Design</a:t>
            </a:r>
            <a:endParaRPr lang="en-US" sz="1400" b="0" strike="noStrike" spc="-1">
              <a:latin typeface="Arial"/>
            </a:endParaRPr>
          </a:p>
        </p:txBody>
      </p:sp>
      <p:grpSp>
        <p:nvGrpSpPr>
          <p:cNvPr id="311" name="Group 3"/>
          <p:cNvGrpSpPr/>
          <p:nvPr/>
        </p:nvGrpSpPr>
        <p:grpSpPr>
          <a:xfrm>
            <a:off x="378360" y="1737360"/>
            <a:ext cx="2930760" cy="2471040"/>
            <a:chOff x="378360" y="1737360"/>
            <a:chExt cx="2930760" cy="2471040"/>
          </a:xfrm>
        </p:grpSpPr>
        <p:sp>
          <p:nvSpPr>
            <p:cNvPr id="312" name="CustomShape 4"/>
            <p:cNvSpPr/>
            <p:nvPr/>
          </p:nvSpPr>
          <p:spPr>
            <a:xfrm>
              <a:off x="383040" y="2366640"/>
              <a:ext cx="2924280" cy="18417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Disebut juga hasil karya perencanaan merupakan dokumen hasil karya konsultan perencanaan yang terdiri dari, data perencanaan, analisa dan perhitungan, gambar bestek, rencana kerja dan syarat (RKS), dan lampiran.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3" name="CustomShape 5"/>
            <p:cNvSpPr/>
            <p:nvPr/>
          </p:nvSpPr>
          <p:spPr>
            <a:xfrm>
              <a:off x="378360" y="1737360"/>
              <a:ext cx="2930760" cy="611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US" sz="1400" b="1" strike="noStrike" spc="-1">
                  <a:solidFill>
                    <a:srgbClr val="FFFFFF"/>
                  </a:solidFill>
                  <a:latin typeface="Arial"/>
                  <a:ea typeface="Arial Unicode MS"/>
                </a:rPr>
                <a:t>Detail Engineering Design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14" name="CustomShape 6"/>
          <p:cNvSpPr/>
          <p:nvPr/>
        </p:nvSpPr>
        <p:spPr>
          <a:xfrm>
            <a:off x="3840480" y="1280160"/>
            <a:ext cx="4753440" cy="33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just"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Disini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membahas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id-ID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yang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terkait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dengan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DED :</a:t>
            </a: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 marL="1440" algn="just">
              <a:lnSpc>
                <a:spcPct val="100000"/>
              </a:lnSpc>
              <a:buClr>
                <a:srgbClr val="000000"/>
              </a:buClr>
            </a:pPr>
            <a:r>
              <a:rPr lang="id-ID" sz="1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1. 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Data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Perencanaan</a:t>
            </a:r>
            <a:endParaRPr lang="en-US" sz="1400" b="0" strike="noStrike" spc="-1" dirty="0">
              <a:latin typeface="Arial"/>
            </a:endParaRPr>
          </a:p>
          <a:p>
            <a:pPr marL="1440" algn="just">
              <a:lnSpc>
                <a:spcPct val="100000"/>
              </a:lnSpc>
              <a:buClr>
                <a:srgbClr val="000000"/>
              </a:buClr>
            </a:pPr>
            <a:r>
              <a:rPr lang="en-US" sz="1400" b="0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Merupakan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semua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data yang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dikumpulkan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oleh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konsultan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perencanaan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berguna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untuk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keperluan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perencanaan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seperti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hasil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pengukuran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topografi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hasil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penyelidikan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tanah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lain-lain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 marL="1440" algn="just">
              <a:lnSpc>
                <a:spcPct val="100000"/>
              </a:lnSpc>
              <a:buClr>
                <a:srgbClr val="000000"/>
              </a:buClr>
            </a:pPr>
            <a:r>
              <a:rPr lang="id-ID" sz="1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2. </a:t>
            </a:r>
            <a:r>
              <a:rPr lang="en-US" sz="14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Analisa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dan</a:t>
            </a: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Perhitungan</a:t>
            </a:r>
            <a:endParaRPr lang="en-US" sz="1400" b="0" strike="noStrike" spc="-1" dirty="0">
              <a:latin typeface="Arial"/>
            </a:endParaRPr>
          </a:p>
          <a:p>
            <a:pPr marL="1440" algn="just">
              <a:lnSpc>
                <a:spcPct val="100000"/>
              </a:lnSpc>
              <a:buClr>
                <a:srgbClr val="000000"/>
              </a:buClr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Merupakan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semua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hasil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analisa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konsultan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perencanaan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berupa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arsitektur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struktur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RAB,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lain-lain.</a:t>
            </a:r>
            <a:endParaRPr lang="en-US" sz="1400" b="0" strike="noStrike" spc="-1" dirty="0">
              <a:latin typeface="Arial"/>
            </a:endParaRPr>
          </a:p>
          <a:p>
            <a:pPr marL="1440" algn="just">
              <a:lnSpc>
                <a:spcPct val="100000"/>
              </a:lnSpc>
              <a:buClr>
                <a:srgbClr val="000000"/>
              </a:buClr>
            </a:pPr>
            <a:r>
              <a:rPr lang="id-ID" sz="1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3. </a:t>
            </a:r>
            <a:r>
              <a:rPr lang="en-US" sz="1400" b="1" strike="noStrike" spc="-1" dirty="0" err="1" smtClean="0">
                <a:solidFill>
                  <a:srgbClr val="000000"/>
                </a:solidFill>
                <a:latin typeface="Arial"/>
                <a:ea typeface="DejaVu Sans"/>
              </a:rPr>
              <a:t>Gambar</a:t>
            </a:r>
            <a:r>
              <a:rPr lang="en-US" sz="14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Bestek</a:t>
            </a:r>
            <a:endParaRPr lang="en-US" sz="1400" b="0" strike="noStrike" spc="-1" dirty="0">
              <a:latin typeface="Arial"/>
            </a:endParaRPr>
          </a:p>
          <a:p>
            <a:pPr marL="1440" algn="just">
              <a:lnSpc>
                <a:spcPct val="100000"/>
              </a:lnSpc>
              <a:buClr>
                <a:srgbClr val="000000"/>
              </a:buClr>
            </a:pP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Merupakan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penjelasan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secara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visual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dari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proyek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yang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dikerjakan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dimana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diperlihatkan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lingkup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pekerjaan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yang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harus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dibuat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1234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Gambar Bestek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0" y="6994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Ada beberapa lingkup pekerjaan yaitu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7" name="CustomShape 3"/>
          <p:cNvSpPr/>
          <p:nvPr/>
        </p:nvSpPr>
        <p:spPr>
          <a:xfrm rot="16200000">
            <a:off x="-950400" y="2958480"/>
            <a:ext cx="3433320" cy="30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Preliminary Drawings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8" name="CustomShape 4"/>
          <p:cNvSpPr/>
          <p:nvPr/>
        </p:nvSpPr>
        <p:spPr>
          <a:xfrm>
            <a:off x="1048320" y="-91440"/>
            <a:ext cx="3521520" cy="523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Gambar</a:t>
            </a:r>
            <a:r>
              <a:rPr lang="en-US" sz="14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Prarencana</a:t>
            </a:r>
            <a:r>
              <a:rPr lang="en-US" sz="14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(Preliminary </a:t>
            </a:r>
            <a:r>
              <a:rPr lang="en-US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Drawings</a:t>
            </a:r>
            <a:r>
              <a:rPr lang="id-ID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)</a:t>
            </a:r>
            <a:r>
              <a:rPr lang="en-US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Gambar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dibuat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untuk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memberikan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konsepsi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kasar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dari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ide yang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akan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dilaksanakan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. Hal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ini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bisa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dikerjakan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bilamana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pekerjaan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akan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dilelangkan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dengan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sistem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design and build contract </a:t>
            </a:r>
            <a:r>
              <a:rPr lang="en-US" sz="12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dan</a:t>
            </a:r>
            <a:r>
              <a:rPr lang="en-US" sz="12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negotiated contract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 rot="16200000">
            <a:off x="3187800" y="2994480"/>
            <a:ext cx="3361680" cy="30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Information Drawings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0" name="CustomShape 6"/>
          <p:cNvSpPr/>
          <p:nvPr/>
        </p:nvSpPr>
        <p:spPr>
          <a:xfrm>
            <a:off x="5152680" y="313560"/>
            <a:ext cx="3521520" cy="386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Gambar</a:t>
            </a:r>
            <a:r>
              <a:rPr lang="en-US" sz="14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Informasi</a:t>
            </a:r>
            <a:r>
              <a:rPr lang="en-US" sz="14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(Information </a:t>
            </a:r>
            <a:r>
              <a:rPr lang="en-US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Drawings</a:t>
            </a:r>
            <a:r>
              <a:rPr lang="id-ID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)</a:t>
            </a:r>
            <a:r>
              <a:rPr lang="en-US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Gambar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ini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untuk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memungkinkan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para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pengikut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tender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menghitung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mengajukan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penawarannya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. 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0" y="123480"/>
            <a:ext cx="9141840" cy="57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Gambar Bestek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0" y="699480"/>
            <a:ext cx="914184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en-US" sz="14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Ada beberapa lingkup pekerjaan yaitu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 rot="16200000">
            <a:off x="-950400" y="2952000"/>
            <a:ext cx="3433320" cy="30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Shop Drawings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048320" y="1170720"/>
            <a:ext cx="2158200" cy="386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Gambar Kerja (Shop Drawings).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Disebut juga sebagai gambar pelaksaan dan memberikan penjelasan visual pada tiap-tiap bagian konstruksi dengan gambar potongan – potongan memakai skala yang memadai.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 rot="16200000">
            <a:off x="1773360" y="2952000"/>
            <a:ext cx="3433320" cy="30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Information Drawings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3774240" y="1170720"/>
            <a:ext cx="2158200" cy="386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Gambar</a:t>
            </a:r>
            <a:r>
              <a:rPr lang="en-US" sz="14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400" b="1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Informasi</a:t>
            </a:r>
            <a:r>
              <a:rPr lang="en-US" sz="1400" b="1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(Information </a:t>
            </a:r>
            <a:r>
              <a:rPr lang="en-US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Drawings</a:t>
            </a:r>
            <a:r>
              <a:rPr lang="id-ID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)</a:t>
            </a:r>
            <a:r>
              <a:rPr lang="en-US" sz="1400" b="1" strike="noStrike" spc="-1" dirty="0" smtClean="0">
                <a:solidFill>
                  <a:srgbClr val="404040"/>
                </a:solidFill>
                <a:latin typeface="맑은 고딕"/>
                <a:ea typeface="DejaVu Sans"/>
              </a:rPr>
              <a:t>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Gambar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ini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untuk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memungkinkan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para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pengikut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tender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menghitung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dan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mengajukan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penawarannya</a:t>
            </a:r>
            <a:r>
              <a:rPr lang="en-US" sz="12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 rot="16200000">
            <a:off x="4499280" y="2952000"/>
            <a:ext cx="3433320" cy="30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FFFFFF"/>
                </a:solidFill>
                <a:latin typeface="맑은 고딕"/>
                <a:ea typeface="DejaVu Sans"/>
              </a:rPr>
              <a:t>As Build Drwaings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6500160" y="1170720"/>
            <a:ext cx="2158200" cy="386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404040"/>
                </a:solidFill>
                <a:latin typeface="맑은 고딕"/>
                <a:ea typeface="DejaVu Sans"/>
              </a:rPr>
              <a:t>Gambar Jadi (as build drawings).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404040"/>
                </a:solidFill>
                <a:latin typeface="맑은 고딕"/>
                <a:ea typeface="DejaVu Sans"/>
              </a:rPr>
              <a:t>Gambar yang benar-benar cocok dengan keadaan sebenarnya yang telah dibangun dilapngan.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8FED"/>
      </a:accent1>
      <a:accent2>
        <a:srgbClr val="3967DE"/>
      </a:accent2>
      <a:accent3>
        <a:srgbClr val="26A1EB"/>
      </a:accent3>
      <a:accent4>
        <a:srgbClr val="2B8FED"/>
      </a:accent4>
      <a:accent5>
        <a:srgbClr val="3967DE"/>
      </a:accent5>
      <a:accent6>
        <a:srgbClr val="26A1EB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</TotalTime>
  <Words>653</Words>
  <Application>Microsoft Office PowerPoint</Application>
  <PresentationFormat>On-screen Show (16:9)</PresentationFormat>
  <Paragraphs>106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122</cp:revision>
  <dcterms:created xsi:type="dcterms:W3CDTF">2016-12-05T23:26:54Z</dcterms:created>
  <dcterms:modified xsi:type="dcterms:W3CDTF">2021-01-04T01:43:49Z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36</vt:i4>
  </property>
</Properties>
</file>