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gif" ContentType="image/gif"/>
  <Override PartName="/ppt/media/image3.gif" ContentType="image/gif"/>
  <Override PartName="/ppt/media/image1.png" ContentType="image/png"/>
  <Override PartName="/ppt/media/image2.gif" ContentType="image/gi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g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gi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gi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5507280" y="1682640"/>
            <a:ext cx="3922920" cy="24822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7544520" y="962280"/>
            <a:ext cx="443160" cy="1278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3" name="CustomShape 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4"/>
            <p:cNvSpPr/>
            <p:nvPr/>
          </p:nvSpPr>
          <p:spPr>
            <a:xfrm flipH="1" rot="10800000">
              <a:off x="3517200" y="513648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" name="Group 5"/>
          <p:cNvGrpSpPr/>
          <p:nvPr/>
        </p:nvGrpSpPr>
        <p:grpSpPr>
          <a:xfrm>
            <a:off x="0" y="1090440"/>
            <a:ext cx="7987680" cy="2762280"/>
            <a:chOff x="0" y="1090440"/>
            <a:chExt cx="7987680" cy="2762280"/>
          </a:xfrm>
        </p:grpSpPr>
        <p:sp>
          <p:nvSpPr>
            <p:cNvPr id="6" name="CustomShape 6"/>
            <p:cNvSpPr/>
            <p:nvPr/>
          </p:nvSpPr>
          <p:spPr>
            <a:xfrm flipV="1">
              <a:off x="0" y="-1672200"/>
              <a:ext cx="5316480" cy="2762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7"/>
            <p:cNvSpPr/>
            <p:nvPr/>
          </p:nvSpPr>
          <p:spPr>
            <a:xfrm flipV="1">
              <a:off x="5313960" y="-1672200"/>
              <a:ext cx="2673720" cy="276228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" name="Group 8"/>
          <p:cNvGrpSpPr/>
          <p:nvPr/>
        </p:nvGrpSpPr>
        <p:grpSpPr>
          <a:xfrm>
            <a:off x="3677760" y="4278240"/>
            <a:ext cx="5479560" cy="433080"/>
            <a:chOff x="3677760" y="4278240"/>
            <a:chExt cx="5479560" cy="433080"/>
          </a:xfrm>
        </p:grpSpPr>
        <p:sp>
          <p:nvSpPr>
            <p:cNvPr id="9" name="CustomShape 9"/>
            <p:cNvSpPr/>
            <p:nvPr/>
          </p:nvSpPr>
          <p:spPr>
            <a:xfrm rot="10800000">
              <a:off x="3677760" y="458028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" name="Group 10"/>
            <p:cNvGrpSpPr/>
            <p:nvPr/>
          </p:nvGrpSpPr>
          <p:grpSpPr>
            <a:xfrm>
              <a:off x="3679920" y="4278240"/>
              <a:ext cx="5477400" cy="304200"/>
              <a:chOff x="3679920" y="4278240"/>
              <a:chExt cx="5477400" cy="304200"/>
            </a:xfrm>
          </p:grpSpPr>
          <p:sp>
            <p:nvSpPr>
              <p:cNvPr id="11" name="CustomShape 11"/>
              <p:cNvSpPr/>
              <p:nvPr/>
            </p:nvSpPr>
            <p:spPr>
              <a:xfrm flipH="1">
                <a:off x="3976920" y="4278240"/>
                <a:ext cx="5180040" cy="304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 flipH="1">
                <a:off x="3679560" y="427824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" name="PlaceHolder 13"/>
          <p:cNvSpPr>
            <a:spLocks noGrp="1"/>
          </p:cNvSpPr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Picture 22" descr=""/>
          <p:cNvPicPr/>
          <p:nvPr/>
        </p:nvPicPr>
        <p:blipFill>
          <a:blip r:embed="rId3"/>
          <a:stretch/>
        </p:blipFill>
        <p:spPr>
          <a:xfrm>
            <a:off x="8381880" y="193680"/>
            <a:ext cx="657720" cy="898920"/>
          </a:xfrm>
          <a:prstGeom prst="rect">
            <a:avLst/>
          </a:prstGeom>
          <a:ln>
            <a:noFill/>
          </a:ln>
        </p:spPr>
      </p:pic>
      <p:sp>
        <p:nvSpPr>
          <p:cNvPr id="15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53" name="CustomShape 2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4" name="Group 3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55" name="CustomShape 4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" name="CustomShape 5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7" name="Group 6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58" name="CustomShape 7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" name="CustomShape 8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0" name="Group 9"/>
          <p:cNvGrpSpPr/>
          <p:nvPr/>
        </p:nvGrpSpPr>
        <p:grpSpPr>
          <a:xfrm>
            <a:off x="0" y="0"/>
            <a:ext cx="7072200" cy="1326960"/>
            <a:chOff x="0" y="0"/>
            <a:chExt cx="7072200" cy="1326960"/>
          </a:xfrm>
        </p:grpSpPr>
        <p:sp>
          <p:nvSpPr>
            <p:cNvPr id="61" name="CustomShape 10"/>
            <p:cNvSpPr/>
            <p:nvPr/>
          </p:nvSpPr>
          <p:spPr>
            <a:xfrm>
              <a:off x="6292800" y="126360"/>
              <a:ext cx="779400" cy="25956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2" name="Group 11"/>
            <p:cNvGrpSpPr/>
            <p:nvPr/>
          </p:nvGrpSpPr>
          <p:grpSpPr>
            <a:xfrm>
              <a:off x="0" y="0"/>
              <a:ext cx="6755760" cy="1326960"/>
              <a:chOff x="0" y="0"/>
              <a:chExt cx="6755760" cy="1326960"/>
            </a:xfrm>
          </p:grpSpPr>
          <p:sp>
            <p:nvSpPr>
              <p:cNvPr id="63" name="CustomShape 12"/>
              <p:cNvSpPr/>
              <p:nvPr/>
            </p:nvSpPr>
            <p:spPr>
              <a:xfrm flipV="1">
                <a:off x="0" y="-1326960"/>
                <a:ext cx="5433840" cy="13269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CustomShape 13"/>
              <p:cNvSpPr/>
              <p:nvPr/>
            </p:nvSpPr>
            <p:spPr>
              <a:xfrm flipV="1">
                <a:off x="5428800" y="-1326960"/>
                <a:ext cx="1326960" cy="132696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5" name="Group 14"/>
            <p:cNvGrpSpPr/>
            <p:nvPr/>
          </p:nvGrpSpPr>
          <p:grpSpPr>
            <a:xfrm>
              <a:off x="0" y="380520"/>
              <a:ext cx="7072200" cy="771480"/>
              <a:chOff x="0" y="380520"/>
              <a:chExt cx="7072200" cy="771480"/>
            </a:xfrm>
          </p:grpSpPr>
          <p:sp>
            <p:nvSpPr>
              <p:cNvPr id="66" name="CustomShape 15"/>
              <p:cNvSpPr/>
              <p:nvPr/>
            </p:nvSpPr>
            <p:spPr>
              <a:xfrm flipV="1">
                <a:off x="0" y="-391320"/>
                <a:ext cx="6303600" cy="7714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CustomShape 16"/>
              <p:cNvSpPr/>
              <p:nvPr/>
            </p:nvSpPr>
            <p:spPr>
              <a:xfrm flipV="1">
                <a:off x="6300720" y="-391320"/>
                <a:ext cx="771480" cy="77148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8" name="PlaceHolder 17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18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9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AB0C6D8-8B06-488C-92F0-F25612647566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71" name="Picture 21" descr=""/>
          <p:cNvPicPr/>
          <p:nvPr/>
        </p:nvPicPr>
        <p:blipFill>
          <a:blip r:embed="rId2"/>
          <a:stretch/>
        </p:blipFill>
        <p:spPr>
          <a:xfrm>
            <a:off x="8524080" y="193680"/>
            <a:ext cx="515520" cy="704520"/>
          </a:xfrm>
          <a:prstGeom prst="rect">
            <a:avLst/>
          </a:prstGeom>
          <a:ln>
            <a:noFill/>
          </a:ln>
        </p:spPr>
      </p:pic>
      <p:sp>
        <p:nvSpPr>
          <p:cNvPr id="72" name="CustomShape 20"/>
          <p:cNvSpPr/>
          <p:nvPr/>
        </p:nvSpPr>
        <p:spPr>
          <a:xfrm>
            <a:off x="150480" y="4948200"/>
            <a:ext cx="10249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www.sar.ac.id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73" name="Group 21"/>
          <p:cNvGrpSpPr/>
          <p:nvPr/>
        </p:nvGrpSpPr>
        <p:grpSpPr>
          <a:xfrm>
            <a:off x="7231320" y="4632840"/>
            <a:ext cx="1526400" cy="303480"/>
            <a:chOff x="7231320" y="4632840"/>
            <a:chExt cx="1526400" cy="303480"/>
          </a:xfrm>
        </p:grpSpPr>
        <p:sp>
          <p:nvSpPr>
            <p:cNvPr id="74" name="CustomShape 22"/>
            <p:cNvSpPr/>
            <p:nvPr/>
          </p:nvSpPr>
          <p:spPr>
            <a:xfrm>
              <a:off x="7355880" y="4632840"/>
              <a:ext cx="14018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3f5378"/>
                  </a:solidFill>
                  <a:latin typeface="Arial"/>
                  <a:ea typeface="Arial"/>
                </a:rPr>
                <a:t>www.sar.ac.id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75" name="Group 23"/>
            <p:cNvGrpSpPr/>
            <p:nvPr/>
          </p:nvGrpSpPr>
          <p:grpSpPr>
            <a:xfrm>
              <a:off x="7231320" y="4641840"/>
              <a:ext cx="290520" cy="290520"/>
              <a:chOff x="7231320" y="4641840"/>
              <a:chExt cx="290520" cy="290520"/>
            </a:xfrm>
          </p:grpSpPr>
          <p:sp>
            <p:nvSpPr>
              <p:cNvPr id="76" name="CustomShape 24"/>
              <p:cNvSpPr/>
              <p:nvPr/>
            </p:nvSpPr>
            <p:spPr>
              <a:xfrm>
                <a:off x="7231320" y="4641840"/>
                <a:ext cx="290520" cy="290520"/>
              </a:xfrm>
              <a:custGeom>
                <a:avLst/>
                <a:gdLst/>
                <a:ahLst/>
                <a:rect l="l" t="t" r="r" b="b"/>
                <a:pathLst>
                  <a:path w="18706" h="18706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>
                <a:solidFill>
                  <a:srgbClr val="243047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7" name="CustomShape 25"/>
              <p:cNvSpPr/>
              <p:nvPr/>
            </p:nvSpPr>
            <p:spPr>
              <a:xfrm>
                <a:off x="7399800" y="4715640"/>
                <a:ext cx="11880" cy="11520"/>
              </a:xfrm>
              <a:custGeom>
                <a:avLst/>
                <a:gdLst/>
                <a:ahLst/>
                <a:rect l="l" t="t" r="r" b="b"/>
                <a:pathLst>
                  <a:path w="781" h="756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>
                <a:solidFill>
                  <a:srgbClr val="243047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8" name="CustomShape 26"/>
              <p:cNvSpPr/>
              <p:nvPr/>
            </p:nvSpPr>
            <p:spPr>
              <a:xfrm>
                <a:off x="7232760" y="4680000"/>
                <a:ext cx="110160" cy="218160"/>
              </a:xfrm>
              <a:custGeom>
                <a:avLst/>
                <a:gdLst/>
                <a:ahLst/>
                <a:rect l="l" t="t" r="r" b="b"/>
                <a:pathLst>
                  <a:path w="7112" h="14054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>
                <a:solidFill>
                  <a:srgbClr val="243047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9" name="CustomShape 27"/>
              <p:cNvSpPr/>
              <p:nvPr/>
            </p:nvSpPr>
            <p:spPr>
              <a:xfrm>
                <a:off x="7347960" y="4680000"/>
                <a:ext cx="53280" cy="29160"/>
              </a:xfrm>
              <a:custGeom>
                <a:avLst/>
                <a:gdLst/>
                <a:ahLst/>
                <a:rect l="l" t="t" r="r" b="b"/>
                <a:pathLst>
                  <a:path w="3459" h="1901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>
                <a:solidFill>
                  <a:srgbClr val="243047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0" name="CustomShape 28"/>
              <p:cNvSpPr/>
              <p:nvPr/>
            </p:nvSpPr>
            <p:spPr>
              <a:xfrm>
                <a:off x="7490520" y="4831920"/>
                <a:ext cx="11520" cy="21240"/>
              </a:xfrm>
              <a:custGeom>
                <a:avLst/>
                <a:gdLst/>
                <a:ahLst/>
                <a:rect l="l" t="t" r="r" b="b"/>
                <a:pathLst>
                  <a:path w="756" h="1389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>
                <a:solidFill>
                  <a:srgbClr val="243047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1" name="CustomShape 29"/>
              <p:cNvSpPr/>
              <p:nvPr/>
            </p:nvSpPr>
            <p:spPr>
              <a:xfrm>
                <a:off x="7394040" y="4695480"/>
                <a:ext cx="126720" cy="173160"/>
              </a:xfrm>
              <a:custGeom>
                <a:avLst/>
                <a:gdLst/>
                <a:ahLst/>
                <a:rect l="l" t="t" r="r" b="b"/>
                <a:pathLst>
                  <a:path w="8160" h="11155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>
                <a:solidFill>
                  <a:srgbClr val="243047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grpSp>
        <p:nvGrpSpPr>
          <p:cNvPr id="82" name="Group 30"/>
          <p:cNvGrpSpPr/>
          <p:nvPr/>
        </p:nvGrpSpPr>
        <p:grpSpPr>
          <a:xfrm>
            <a:off x="1440" y="4903200"/>
            <a:ext cx="2034360" cy="240120"/>
            <a:chOff x="1440" y="4903200"/>
            <a:chExt cx="2034360" cy="240120"/>
          </a:xfrm>
        </p:grpSpPr>
        <p:sp>
          <p:nvSpPr>
            <p:cNvPr id="83" name="CustomShape 31"/>
            <p:cNvSpPr/>
            <p:nvPr/>
          </p:nvSpPr>
          <p:spPr>
            <a:xfrm>
              <a:off x="682920" y="4903200"/>
              <a:ext cx="1352880" cy="240120"/>
            </a:xfrm>
            <a:prstGeom prst="parallelogram">
              <a:avLst>
                <a:gd name="adj" fmla="val 106541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CustomShape 32"/>
            <p:cNvSpPr/>
            <p:nvPr/>
          </p:nvSpPr>
          <p:spPr>
            <a:xfrm>
              <a:off x="1440" y="4903200"/>
              <a:ext cx="1352880" cy="240120"/>
            </a:xfrm>
            <a:prstGeom prst="parallelogram">
              <a:avLst>
                <a:gd name="adj" fmla="val 1065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33"/>
            <p:cNvSpPr/>
            <p:nvPr/>
          </p:nvSpPr>
          <p:spPr>
            <a:xfrm>
              <a:off x="90720" y="4903200"/>
              <a:ext cx="1901160" cy="240120"/>
            </a:xfrm>
            <a:prstGeom prst="parallelogram">
              <a:avLst>
                <a:gd name="adj" fmla="val 10654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900" spc="-1" strike="noStrike">
                  <a:solidFill>
                    <a:srgbClr val="434343"/>
                  </a:solidFill>
                  <a:latin typeface="Arial"/>
                  <a:ea typeface="Arial"/>
                </a:rPr>
                <a:t>ONE STEP BEYOND</a:t>
              </a:r>
              <a:endParaRPr b="0" lang="en-US" sz="900" spc="-1" strike="noStrike"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"/>
          <p:cNvGrpSpPr/>
          <p:nvPr/>
        </p:nvGrpSpPr>
        <p:grpSpPr>
          <a:xfrm>
            <a:off x="0" y="0"/>
            <a:ext cx="2202480" cy="670320"/>
            <a:chOff x="0" y="0"/>
            <a:chExt cx="2202480" cy="670320"/>
          </a:xfrm>
        </p:grpSpPr>
        <p:sp>
          <p:nvSpPr>
            <p:cNvPr id="123" name="CustomShape 2"/>
            <p:cNvSpPr/>
            <p:nvPr/>
          </p:nvSpPr>
          <p:spPr>
            <a:xfrm>
              <a:off x="1808640" y="6372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4" name="Group 3"/>
            <p:cNvGrpSpPr/>
            <p:nvPr/>
          </p:nvGrpSpPr>
          <p:grpSpPr>
            <a:xfrm>
              <a:off x="2520" y="0"/>
              <a:ext cx="2040480" cy="670320"/>
              <a:chOff x="2520" y="0"/>
              <a:chExt cx="2040480" cy="670320"/>
            </a:xfrm>
          </p:grpSpPr>
          <p:sp>
            <p:nvSpPr>
              <p:cNvPr id="125" name="CustomShape 4"/>
              <p:cNvSpPr/>
              <p:nvPr/>
            </p:nvSpPr>
            <p:spPr>
              <a:xfrm flipV="1">
                <a:off x="2520" y="-67032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CustomShape 5"/>
              <p:cNvSpPr/>
              <p:nvPr/>
            </p:nvSpPr>
            <p:spPr>
              <a:xfrm flipV="1">
                <a:off x="1372320" y="-67032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7" name="Group 6"/>
            <p:cNvGrpSpPr/>
            <p:nvPr/>
          </p:nvGrpSpPr>
          <p:grpSpPr>
            <a:xfrm>
              <a:off x="0" y="191880"/>
              <a:ext cx="2199600" cy="304200"/>
              <a:chOff x="0" y="191880"/>
              <a:chExt cx="2199600" cy="304200"/>
            </a:xfrm>
          </p:grpSpPr>
          <p:sp>
            <p:nvSpPr>
              <p:cNvPr id="128" name="CustomShape 7"/>
              <p:cNvSpPr/>
              <p:nvPr/>
            </p:nvSpPr>
            <p:spPr>
              <a:xfrm flipV="1">
                <a:off x="0" y="-112680"/>
                <a:ext cx="1901520" cy="304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CustomShape 8"/>
              <p:cNvSpPr/>
              <p:nvPr/>
            </p:nvSpPr>
            <p:spPr>
              <a:xfrm flipV="1">
                <a:off x="1895400" y="-112680"/>
                <a:ext cx="304200" cy="3042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0" name="Group 9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131" name="CustomShape 10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2" name="Group 11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133" name="CustomShape 12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" name="CustomShape 13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5" name="Group 14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136" name="CustomShape 15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CustomShape 16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8" name="PlaceHolder 17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3C6C1CA-49D3-48EE-9625-6554838751FB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9" name="Picture 19" descr=""/>
          <p:cNvPicPr/>
          <p:nvPr/>
        </p:nvPicPr>
        <p:blipFill>
          <a:blip r:embed="rId2"/>
          <a:stretch/>
        </p:blipFill>
        <p:spPr>
          <a:xfrm>
            <a:off x="8524080" y="193680"/>
            <a:ext cx="515520" cy="704520"/>
          </a:xfrm>
          <a:prstGeom prst="rect">
            <a:avLst/>
          </a:prstGeom>
          <a:ln>
            <a:noFill/>
          </a:ln>
        </p:spPr>
      </p:pic>
      <p:grpSp>
        <p:nvGrpSpPr>
          <p:cNvPr id="140" name="Group 18"/>
          <p:cNvGrpSpPr/>
          <p:nvPr/>
        </p:nvGrpSpPr>
        <p:grpSpPr>
          <a:xfrm>
            <a:off x="7231320" y="4632840"/>
            <a:ext cx="1526400" cy="303480"/>
            <a:chOff x="7231320" y="4632840"/>
            <a:chExt cx="1526400" cy="303480"/>
          </a:xfrm>
        </p:grpSpPr>
        <p:sp>
          <p:nvSpPr>
            <p:cNvPr id="141" name="CustomShape 19"/>
            <p:cNvSpPr/>
            <p:nvPr/>
          </p:nvSpPr>
          <p:spPr>
            <a:xfrm>
              <a:off x="7355880" y="4632840"/>
              <a:ext cx="14018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3f5378"/>
                  </a:solidFill>
                  <a:latin typeface="Arial"/>
                  <a:ea typeface="Arial"/>
                </a:rPr>
                <a:t>www.sar.ac.id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142" name="Group 20"/>
            <p:cNvGrpSpPr/>
            <p:nvPr/>
          </p:nvGrpSpPr>
          <p:grpSpPr>
            <a:xfrm>
              <a:off x="7231320" y="4641840"/>
              <a:ext cx="290520" cy="290520"/>
              <a:chOff x="7231320" y="4641840"/>
              <a:chExt cx="290520" cy="290520"/>
            </a:xfrm>
          </p:grpSpPr>
          <p:sp>
            <p:nvSpPr>
              <p:cNvPr id="143" name="CustomShape 21"/>
              <p:cNvSpPr/>
              <p:nvPr/>
            </p:nvSpPr>
            <p:spPr>
              <a:xfrm>
                <a:off x="7231320" y="4641840"/>
                <a:ext cx="290520" cy="290520"/>
              </a:xfrm>
              <a:custGeom>
                <a:avLst/>
                <a:gdLst/>
                <a:ahLst/>
                <a:rect l="l" t="t" r="r" b="b"/>
                <a:pathLst>
                  <a:path w="18706" h="18706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>
                <a:solidFill>
                  <a:srgbClr val="243047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4" name="CustomShape 22"/>
              <p:cNvSpPr/>
              <p:nvPr/>
            </p:nvSpPr>
            <p:spPr>
              <a:xfrm>
                <a:off x="7399800" y="4715640"/>
                <a:ext cx="11880" cy="11520"/>
              </a:xfrm>
              <a:custGeom>
                <a:avLst/>
                <a:gdLst/>
                <a:ahLst/>
                <a:rect l="l" t="t" r="r" b="b"/>
                <a:pathLst>
                  <a:path w="781" h="756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>
                <a:solidFill>
                  <a:srgbClr val="243047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5" name="CustomShape 23"/>
              <p:cNvSpPr/>
              <p:nvPr/>
            </p:nvSpPr>
            <p:spPr>
              <a:xfrm>
                <a:off x="7232760" y="4680000"/>
                <a:ext cx="110160" cy="218160"/>
              </a:xfrm>
              <a:custGeom>
                <a:avLst/>
                <a:gdLst/>
                <a:ahLst/>
                <a:rect l="l" t="t" r="r" b="b"/>
                <a:pathLst>
                  <a:path w="7112" h="14054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>
                <a:solidFill>
                  <a:srgbClr val="243047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6" name="CustomShape 24"/>
              <p:cNvSpPr/>
              <p:nvPr/>
            </p:nvSpPr>
            <p:spPr>
              <a:xfrm>
                <a:off x="7347960" y="4680000"/>
                <a:ext cx="53280" cy="29160"/>
              </a:xfrm>
              <a:custGeom>
                <a:avLst/>
                <a:gdLst/>
                <a:ahLst/>
                <a:rect l="l" t="t" r="r" b="b"/>
                <a:pathLst>
                  <a:path w="3459" h="1901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>
                <a:solidFill>
                  <a:srgbClr val="243047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7" name="CustomShape 25"/>
              <p:cNvSpPr/>
              <p:nvPr/>
            </p:nvSpPr>
            <p:spPr>
              <a:xfrm>
                <a:off x="7490520" y="4831920"/>
                <a:ext cx="11520" cy="21240"/>
              </a:xfrm>
              <a:custGeom>
                <a:avLst/>
                <a:gdLst/>
                <a:ahLst/>
                <a:rect l="l" t="t" r="r" b="b"/>
                <a:pathLst>
                  <a:path w="756" h="1389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>
                <a:solidFill>
                  <a:srgbClr val="243047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8" name="CustomShape 26"/>
              <p:cNvSpPr/>
              <p:nvPr/>
            </p:nvSpPr>
            <p:spPr>
              <a:xfrm>
                <a:off x="7394040" y="4695480"/>
                <a:ext cx="126720" cy="173160"/>
              </a:xfrm>
              <a:custGeom>
                <a:avLst/>
                <a:gdLst/>
                <a:ahLst/>
                <a:rect l="l" t="t" r="r" b="b"/>
                <a:pathLst>
                  <a:path w="8160" h="11155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>
                <a:solidFill>
                  <a:srgbClr val="243047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grpSp>
        <p:nvGrpSpPr>
          <p:cNvPr id="149" name="Group 27"/>
          <p:cNvGrpSpPr/>
          <p:nvPr/>
        </p:nvGrpSpPr>
        <p:grpSpPr>
          <a:xfrm>
            <a:off x="1440" y="4903200"/>
            <a:ext cx="2034360" cy="240120"/>
            <a:chOff x="1440" y="4903200"/>
            <a:chExt cx="2034360" cy="240120"/>
          </a:xfrm>
        </p:grpSpPr>
        <p:sp>
          <p:nvSpPr>
            <p:cNvPr id="150" name="CustomShape 28"/>
            <p:cNvSpPr/>
            <p:nvPr/>
          </p:nvSpPr>
          <p:spPr>
            <a:xfrm>
              <a:off x="682920" y="4903200"/>
              <a:ext cx="1352880" cy="240120"/>
            </a:xfrm>
            <a:prstGeom prst="parallelogram">
              <a:avLst>
                <a:gd name="adj" fmla="val 106541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29"/>
            <p:cNvSpPr/>
            <p:nvPr/>
          </p:nvSpPr>
          <p:spPr>
            <a:xfrm>
              <a:off x="1440" y="4903200"/>
              <a:ext cx="1352880" cy="240120"/>
            </a:xfrm>
            <a:prstGeom prst="parallelogram">
              <a:avLst>
                <a:gd name="adj" fmla="val 1065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30"/>
            <p:cNvSpPr/>
            <p:nvPr/>
          </p:nvSpPr>
          <p:spPr>
            <a:xfrm>
              <a:off x="90720" y="4903200"/>
              <a:ext cx="1901160" cy="240120"/>
            </a:xfrm>
            <a:prstGeom prst="parallelogram">
              <a:avLst>
                <a:gd name="adj" fmla="val 10654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900" spc="-1" strike="noStrike">
                  <a:solidFill>
                    <a:srgbClr val="434343"/>
                  </a:solidFill>
                  <a:latin typeface="Arial"/>
                  <a:ea typeface="Arial"/>
                </a:rPr>
                <a:t>ONE STEP BEYOND</a:t>
              </a:r>
              <a:endParaRPr b="0" lang="en-US" sz="900" spc="-1" strike="noStrike">
                <a:latin typeface="Arial"/>
              </a:endParaRPr>
            </a:p>
          </p:txBody>
        </p:sp>
      </p:grpSp>
      <p:sp>
        <p:nvSpPr>
          <p:cNvPr id="153" name="PlaceHolder 3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94040" y="1418760"/>
            <a:ext cx="6797880" cy="1151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MATAKULIAH </a:t>
            </a:r>
            <a:br/>
            <a:r>
              <a:rPr b="1" lang="en-US" sz="3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TEORI BAHASA &amp; AUTOMATA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030920" y="4241520"/>
            <a:ext cx="506412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3f5378"/>
                </a:solidFill>
                <a:latin typeface="Arial"/>
                <a:ea typeface="Verdana"/>
              </a:rPr>
              <a:t>Pertemuan 3– Grammar Dan Bahasa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93" name="Group 3"/>
          <p:cNvGrpSpPr/>
          <p:nvPr/>
        </p:nvGrpSpPr>
        <p:grpSpPr>
          <a:xfrm>
            <a:off x="-7560" y="2927880"/>
            <a:ext cx="2378520" cy="768960"/>
            <a:chOff x="-7560" y="2927880"/>
            <a:chExt cx="2378520" cy="768960"/>
          </a:xfrm>
        </p:grpSpPr>
        <p:grpSp>
          <p:nvGrpSpPr>
            <p:cNvPr id="194" name="Group 4"/>
            <p:cNvGrpSpPr/>
            <p:nvPr/>
          </p:nvGrpSpPr>
          <p:grpSpPr>
            <a:xfrm>
              <a:off x="-360" y="2927880"/>
              <a:ext cx="2265120" cy="768960"/>
              <a:chOff x="-360" y="2927880"/>
              <a:chExt cx="2265120" cy="768960"/>
            </a:xfrm>
          </p:grpSpPr>
          <p:sp>
            <p:nvSpPr>
              <p:cNvPr id="195" name="CustomShape 5"/>
              <p:cNvSpPr/>
              <p:nvPr/>
            </p:nvSpPr>
            <p:spPr>
              <a:xfrm flipV="1">
                <a:off x="-360" y="2158920"/>
                <a:ext cx="1523160" cy="7689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CustomShape 6"/>
              <p:cNvSpPr/>
              <p:nvPr/>
            </p:nvSpPr>
            <p:spPr>
              <a:xfrm flipV="1">
                <a:off x="1520280" y="2158920"/>
                <a:ext cx="744480" cy="76896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7" name="CustomShape 7"/>
            <p:cNvSpPr/>
            <p:nvPr/>
          </p:nvSpPr>
          <p:spPr>
            <a:xfrm>
              <a:off x="1998000" y="3049200"/>
              <a:ext cx="372600" cy="155160"/>
            </a:xfrm>
            <a:prstGeom prst="triangle">
              <a:avLst>
                <a:gd name="adj" fmla="val 3991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8"/>
            <p:cNvSpPr/>
            <p:nvPr/>
          </p:nvSpPr>
          <p:spPr>
            <a:xfrm flipH="1" rot="10800000">
              <a:off x="-7560" y="3561840"/>
              <a:ext cx="1950480" cy="3603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9"/>
            <p:cNvSpPr/>
            <p:nvPr/>
          </p:nvSpPr>
          <p:spPr>
            <a:xfrm flipH="1" rot="10800000">
              <a:off x="1943280" y="3561840"/>
              <a:ext cx="427680" cy="3600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0" name="CustomShape 10"/>
          <p:cNvSpPr/>
          <p:nvPr/>
        </p:nvSpPr>
        <p:spPr>
          <a:xfrm>
            <a:off x="43200" y="3199320"/>
            <a:ext cx="232740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Verdana"/>
              </a:rPr>
              <a:t>Rahmiati, M.Kom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1" name="CustomShape 11"/>
          <p:cNvSpPr/>
          <p:nvPr/>
        </p:nvSpPr>
        <p:spPr>
          <a:xfrm rot="20722200">
            <a:off x="6999480" y="1348200"/>
            <a:ext cx="232740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Derivasi Kalimat dan Penentuan Bahasa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498600" y="1057320"/>
            <a:ext cx="7843680" cy="4086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2. G</a:t>
            </a:r>
            <a:r>
              <a:rPr b="0" lang="en-US" sz="12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2 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dengan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P</a:t>
            </a:r>
            <a:r>
              <a:rPr b="0" lang="en-US" sz="12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2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= {1. S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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aS,  2. S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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aB,  3. B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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bC,  4. C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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aC,  5. C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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a}.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 u="sng">
                <a:solidFill>
                  <a:srgbClr val="263248"/>
                </a:solidFill>
                <a:uFillTx/>
                <a:latin typeface="Roboto Condensed Light"/>
                <a:ea typeface="Roboto Condensed Light"/>
              </a:rPr>
              <a:t>Jawab 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Derivasi kalimat terpendek :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Derivasi kalimat umum 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S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aB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(2)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S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aS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(1)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abC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(3)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 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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aba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(5)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  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a </a:t>
            </a:r>
            <a:r>
              <a:rPr b="0" lang="en-US" sz="1200" spc="-1" strike="noStrike" baseline="30000">
                <a:solidFill>
                  <a:srgbClr val="263248"/>
                </a:solidFill>
                <a:latin typeface="Roboto Condensed Light"/>
                <a:ea typeface="Roboto Condensed Light"/>
              </a:rPr>
              <a:t>n-1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S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(1)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  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 </a:t>
            </a:r>
            <a:r>
              <a:rPr b="0" lang="en-US" sz="1200" spc="-1" strike="noStrike" baseline="30000">
                <a:solidFill>
                  <a:srgbClr val="263248"/>
                </a:solidFill>
                <a:latin typeface="Roboto Condensed Light"/>
                <a:ea typeface="Roboto Condensed Light"/>
              </a:rPr>
              <a:t>n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B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(2)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  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 </a:t>
            </a:r>
            <a:r>
              <a:rPr b="0" lang="en-US" sz="1200" spc="-1" strike="noStrike" baseline="30000">
                <a:solidFill>
                  <a:srgbClr val="263248"/>
                </a:solidFill>
                <a:latin typeface="Roboto Condensed Light"/>
                <a:ea typeface="Roboto Condensed Light"/>
              </a:rPr>
              <a:t>n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bC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(3)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  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 </a:t>
            </a:r>
            <a:r>
              <a:rPr b="0" lang="en-US" sz="1200" spc="-1" strike="noStrike" baseline="30000">
                <a:solidFill>
                  <a:srgbClr val="263248"/>
                </a:solidFill>
                <a:latin typeface="Roboto Condensed Light"/>
                <a:ea typeface="Roboto Condensed Light"/>
              </a:rPr>
              <a:t>n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baC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(4)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 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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  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 </a:t>
            </a:r>
            <a:r>
              <a:rPr b="0" lang="en-US" sz="1200" spc="-1" strike="noStrike" baseline="30000">
                <a:solidFill>
                  <a:srgbClr val="263248"/>
                </a:solidFill>
                <a:latin typeface="Roboto Condensed Light"/>
                <a:ea typeface="Roboto Condensed Light"/>
              </a:rPr>
              <a:t>n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ba </a:t>
            </a:r>
            <a:r>
              <a:rPr b="0" lang="en-US" sz="1200" spc="-1" strike="noStrike" baseline="30000">
                <a:solidFill>
                  <a:srgbClr val="263248"/>
                </a:solidFill>
                <a:latin typeface="Roboto Condensed Light"/>
                <a:ea typeface="Roboto Condensed Light"/>
              </a:rPr>
              <a:t>m-1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C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(4)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  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 </a:t>
            </a:r>
            <a:r>
              <a:rPr b="0" lang="en-US" sz="1200" spc="-1" strike="noStrike" baseline="30000">
                <a:solidFill>
                  <a:srgbClr val="263248"/>
                </a:solidFill>
                <a:latin typeface="Roboto Condensed Light"/>
                <a:ea typeface="Roboto Condensed Light"/>
              </a:rPr>
              <a:t>n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ba </a:t>
            </a:r>
            <a:r>
              <a:rPr b="0" lang="en-US" sz="1200" spc="-1" strike="noStrike" baseline="30000">
                <a:solidFill>
                  <a:srgbClr val="263248"/>
                </a:solidFill>
                <a:latin typeface="Roboto Condensed Light"/>
                <a:ea typeface="Roboto Condensed Light"/>
              </a:rPr>
              <a:t>m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(5)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Dari pola kedua kalimat disimpulkan : L</a:t>
            </a:r>
            <a:r>
              <a:rPr b="0" lang="en-US" sz="12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2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(G</a:t>
            </a:r>
            <a:r>
              <a:rPr b="0" lang="en-US" sz="12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2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)={a </a:t>
            </a:r>
            <a:r>
              <a:rPr b="0" lang="en-US" sz="1200" spc="-1" strike="noStrike" baseline="30000">
                <a:solidFill>
                  <a:srgbClr val="263248"/>
                </a:solidFill>
                <a:latin typeface="Roboto Condensed Light"/>
                <a:ea typeface="Roboto Condensed Light"/>
              </a:rPr>
              <a:t>n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ba</a:t>
            </a:r>
            <a:r>
              <a:rPr b="0" lang="en-US" sz="1200" spc="-1" strike="noStrike" baseline="30000">
                <a:solidFill>
                  <a:srgbClr val="263248"/>
                </a:solidFill>
                <a:latin typeface="Roboto Condensed Light"/>
                <a:ea typeface="Roboto Condensed Light"/>
              </a:rPr>
              <a:t> m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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n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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1, m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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1}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6900ADC-E758-4DD1-B89F-C782E5E1D140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69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270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Klasifikasi Chomsky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498600" y="1057320"/>
            <a:ext cx="7843680" cy="4086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Berdasarkan komposisi bentuk ruas kiri dan ruas kanan produksinya (α→ β), Noam Chomsky mengklasifikasikan 4 tipe grammar 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1. Grammar tipe ke-0 : Unrestricted Grammar (UG)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1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Ciri :</a:t>
            </a: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α, β € (V</a:t>
            </a:r>
            <a:r>
              <a:rPr b="0" lang="en-US" sz="14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T </a:t>
            </a: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| V</a:t>
            </a:r>
            <a:r>
              <a:rPr b="0" lang="en-US" sz="14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N</a:t>
            </a: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) , |α| &gt; 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Tidak ada batasan pada aturan produksi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Contoh:  Abc → 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2. </a:t>
            </a:r>
            <a:r>
              <a:rPr b="1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Grammar tipe ke-1 : Context Sensitive Grammar (CSG)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1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Ciri : </a:t>
            </a: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α, β € (V</a:t>
            </a:r>
            <a:r>
              <a:rPr b="0" lang="en-US" sz="14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T </a:t>
            </a: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| V</a:t>
            </a:r>
            <a:r>
              <a:rPr b="0" lang="en-US" sz="14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N</a:t>
            </a: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) , 0 &lt; |α| ≤ | β |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380520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Panjang string ruas kiri harus besar dari 0 dan harus &lt; (lebih kecil) atau = (sama dengan) ruas kanan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380520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Contoh:  </a:t>
            </a: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Ab → DeF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CD → eF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CCD36C4-743C-4BE1-B8E7-9242162FD2BD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77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278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Klasifikasi Chomsky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340200" y="937440"/>
            <a:ext cx="8002080" cy="4312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3. </a:t>
            </a:r>
            <a:r>
              <a:rPr b="1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Grammar tipe ke-2 : Context Free Grammar (CFG)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Ciri  :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α € V</a:t>
            </a:r>
            <a:r>
              <a:rPr b="0" lang="en-US" sz="12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N ,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β € (V</a:t>
            </a:r>
            <a:r>
              <a:rPr b="0" lang="en-US" sz="12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T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| V</a:t>
            </a:r>
            <a:r>
              <a:rPr b="0" lang="en-US" sz="12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N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Ruas kiri haruslah tepat satu symbol variabel, yaitu simbol non terminal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14400" indent="-380520">
              <a:lnSpc>
                <a:spcPct val="10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Contoh 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B → CDeFg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D → BcDe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4. </a:t>
            </a:r>
            <a:r>
              <a:rPr b="1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Grammar tipe ke-3 : Regular Grammar (RG)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Ciri :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α € V</a:t>
            </a:r>
            <a:r>
              <a:rPr b="0" lang="en-US" sz="12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N ,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β € (V</a:t>
            </a:r>
            <a:r>
              <a:rPr b="0" lang="en-US" sz="12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T ,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V</a:t>
            </a:r>
            <a:r>
              <a:rPr b="0" lang="en-US" sz="12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T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V</a:t>
            </a:r>
            <a:r>
              <a:rPr b="0" lang="en-US" sz="12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N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) atau α € V</a:t>
            </a:r>
            <a:r>
              <a:rPr b="0" lang="en-US" sz="12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N ,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β € (V</a:t>
            </a:r>
            <a:r>
              <a:rPr b="0" lang="en-US" sz="12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T ,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V</a:t>
            </a:r>
            <a:r>
              <a:rPr b="0" lang="en-US" sz="12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N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V</a:t>
            </a:r>
            <a:r>
              <a:rPr b="0" lang="en-US" sz="12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T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)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14400" indent="-380520">
              <a:lnSpc>
                <a:spcPct val="10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Ruas kanan hanya memiliki maksimal satu symbol non terminal yang terletak di paling kanan, namun di sumber lain simbol non terminal tidak mesti di kanan.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14400" indent="-380520">
              <a:lnSpc>
                <a:spcPct val="10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Contoh: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 → 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 → eF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 → efgH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C → 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EBFE508-9633-4DBA-9644-9628BCC7A33D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85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286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Contoh Analisa Penentuan Type Grammar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340200" y="1114920"/>
            <a:ext cx="8002080" cy="413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1. Grammar G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1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dengan Q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1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= {S  → aB, B → bB, B → b}.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Ruas kiri semua produksinya terdiri dari sebuah V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N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maka G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1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kemungkinan tipe CFG atau RG. Selanjutnya karena semua ruas kanannya terdiri dari sebuah V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T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atau string V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T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V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N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maka G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1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adalah RG.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2. Grammar G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2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dengan Q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2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 = {S → Ba, B → Bb, B → b}.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Ruas kiri semua produksinya terdiri dari sebuah V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N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maka G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2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kemungkinan tipe CFG atau RG. Selanjutnya karena semua ruas kanannya terdiri dari sebuah V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T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atau string V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N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V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T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maka G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2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adalah RG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93C6E2E-2AE1-47CE-B666-F8FB7819CE58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93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294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Contoh Analisa Penentuan Type Grammar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340200" y="1114920"/>
            <a:ext cx="8002080" cy="413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3. Grammar G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3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dengan Q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3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= {S → Ba, B → bB, B → b}.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Ruas kiri semua produksinya terdiri dari sebuah V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N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maka G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3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kemungkinan tipe CFG atau RG. Selanjutnya karena ruas kanannya mengandung string V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T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V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N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(yaitu bB) dan juga string V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N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V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T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(Ba) maka G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3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bukan RG, dengan kata lain G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3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adalah CFG.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4. Grammar G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4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dengan Q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4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= {S → abA, B → aB}.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Ruas kiri semua produksinya terdiri dari sebuah V maka G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4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kemungkinan tipe CFG atau RG. Selanjutnya karena ruas kanannya mengandung string V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N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yang berada paling kanan (yaitu abA) maka G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4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bukan CFG, dengan kata lain G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4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adalah RG.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91A846F-2D63-4804-98B7-C620AB561D2C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301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302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Contoh Analisa Penentuan Type Grammar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340200" y="1114920"/>
            <a:ext cx="8002080" cy="413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5. Grammar G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5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dengan Q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5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= {S → aA, S → aB, aAb → aBCb}.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Ruas kirinya mengandung string yang panjangnya lebih dari 1 (yaitu aAb) maka G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5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kemungkinan tipe CSG atau UG. Selanjutnya karena semua ruas kirinya lebih pendek atau sama dengan ruas kananya maka G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5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adalah CSG.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6.Grammar G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6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dengan Q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6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= {aS → ab, SAc → bc}.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Ruas kirinya mengandung string yang panjangnya lebih dari 1 maka G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6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kemungkinan tipe CSG atau UG. Selanjutnya karena terdapat ruas kirinya yang lebih panjang daripada ruas kananya (yaitu SAc) maka G</a:t>
            </a:r>
            <a:r>
              <a:rPr b="0" lang="en-US" sz="20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6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adalah UG.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1FC05CA-F756-4646-8D5B-D749A080A78B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309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310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LATIHAN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340200" y="1114920"/>
            <a:ext cx="8002080" cy="413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I. Tentukan apakah tipe grammar berikut: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Wingdings 2" charset="2"/>
              <a:buAutoNum type="alphaLcPeriod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B → bdB, A → aSa 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Wingdings 2" charset="2"/>
              <a:buAutoNum type="alphaLcPeriod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 → Ace, Ad → ASS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Wingdings 2" charset="2"/>
              <a:buAutoNum type="alphaLcPeriod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C → daC, B → fdA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Wingdings 2" charset="2"/>
              <a:buAutoNum type="alphaLcPeriod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aB → dbG, dcf → fg 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Wingdings 2" charset="2"/>
              <a:buAutoNum type="alphaLcPeriod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aBc → DEF, a → BcdF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Wingdings 2" charset="2"/>
              <a:buAutoNum type="alphaLcPeriod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S → Bd, D →Db, B → s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Wingdings 2" charset="2"/>
              <a:buAutoNum type="alphaLcPeriod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BaC → Cs, bS → Cab, AB →BA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Wingdings 2" charset="2"/>
              <a:buAutoNum type="alphaLcPeriod"/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F → fGh, dS →Dsad, A →B, Ba →ASDF 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231A734-4025-4671-9177-E6D13C6C0D50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317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318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LATIHAN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340200" y="1114920"/>
            <a:ext cx="8002080" cy="413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G </a:t>
            </a:r>
            <a:r>
              <a:rPr b="0" lang="en-US" sz="28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3</a:t>
            </a:r>
            <a:r>
              <a:rPr b="0" lang="en-US" sz="2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dengan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P </a:t>
            </a:r>
            <a:r>
              <a:rPr b="0" lang="en-US" sz="28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3 </a:t>
            </a:r>
            <a:r>
              <a:rPr b="0" lang="en-US" sz="2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= {1. S </a:t>
            </a:r>
            <a:r>
              <a:rPr b="0" lang="en-US" sz="28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</a:t>
            </a:r>
            <a:r>
              <a:rPr b="0" lang="en-US" sz="2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aSBC,  2. S </a:t>
            </a:r>
            <a:r>
              <a:rPr b="0" lang="en-US" sz="28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</a:t>
            </a:r>
            <a:r>
              <a:rPr b="0" lang="en-US" sz="2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abC,  3. bB </a:t>
            </a:r>
            <a:r>
              <a:rPr b="0" lang="en-US" sz="28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</a:t>
            </a:r>
            <a:r>
              <a:rPr b="0" lang="en-US" sz="2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bb,  4. bC </a:t>
            </a:r>
            <a:r>
              <a:rPr b="0" lang="en-US" sz="28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</a:t>
            </a:r>
            <a:r>
              <a:rPr b="0" lang="en-US" sz="2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bc,  5. CB </a:t>
            </a:r>
            <a:r>
              <a:rPr b="0" lang="en-US" sz="28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</a:t>
            </a:r>
            <a:r>
              <a:rPr b="0" lang="en-US" sz="2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BC,  6. cC </a:t>
            </a:r>
            <a:r>
              <a:rPr b="0" lang="en-US" sz="28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</a:t>
            </a:r>
            <a:r>
              <a:rPr b="0" lang="en-US" sz="2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cc}.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FE9765D-482B-4D66-8FA7-E6D725F640A9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325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326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174E241-E050-4DD1-853A-6DB26A877FB8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1275120" y="2364480"/>
            <a:ext cx="6593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9800"/>
                </a:solidFill>
                <a:latin typeface="Roboto Condensed"/>
                <a:ea typeface="Roboto Condensed"/>
              </a:rPr>
              <a:t>THANKS!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TextShape 3"/>
          <p:cNvSpPr txBox="1"/>
          <p:nvPr/>
        </p:nvSpPr>
        <p:spPr>
          <a:xfrm>
            <a:off x="1275120" y="3229920"/>
            <a:ext cx="6593400" cy="1341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Ada Pertanyaan?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Boleh juga ke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ambar@sar.ac.id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333" name="Group 4"/>
          <p:cNvGrpSpPr/>
          <p:nvPr/>
        </p:nvGrpSpPr>
        <p:grpSpPr>
          <a:xfrm>
            <a:off x="3996360" y="966960"/>
            <a:ext cx="1197360" cy="1126440"/>
            <a:chOff x="3996360" y="966960"/>
            <a:chExt cx="1197360" cy="1126440"/>
          </a:xfrm>
        </p:grpSpPr>
        <p:sp>
          <p:nvSpPr>
            <p:cNvPr id="334" name="CustomShape 5"/>
            <p:cNvSpPr/>
            <p:nvPr/>
          </p:nvSpPr>
          <p:spPr>
            <a:xfrm>
              <a:off x="3996360" y="1393920"/>
              <a:ext cx="284760" cy="63936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80">
              <a:solidFill>
                <a:srgbClr val="3f537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6"/>
            <p:cNvSpPr/>
            <p:nvPr/>
          </p:nvSpPr>
          <p:spPr>
            <a:xfrm>
              <a:off x="4302720" y="966960"/>
              <a:ext cx="891000" cy="112644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80">
              <a:solidFill>
                <a:srgbClr val="3f537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GRAMMAR DAN BAHASA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814320" y="1327320"/>
            <a:ext cx="61322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Konsep Dasar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1. Anggota alfabet dinamakan simbol terminal atau token.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2. Kalimat adalah deretan hingga simbol-simbol terminal.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3. Bahasa adalah himpunan kalimat-kalimat. Anggota bahasa bisa tak hingga kalimat.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4. Simbol-simbol berikut adalah simbol terminal 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380520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huruf kecil, misalnya : a, b, c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380520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simbol operator, misalnya : +, -, dan *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380520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simbol tanda baca, misalnya : (, ), dan 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380520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string yang tercetak tebal, misalnya : </a:t>
            </a:r>
            <a:r>
              <a:rPr b="1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if, then, dan else</a:t>
            </a: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D3004D3-DA47-4105-96ED-FE0A68DF1BD4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05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206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GRAMMAR DAN BAHASA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814320" y="1327320"/>
            <a:ext cx="61322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Simbol-simbol berikut adalah simbol non terminal /Variabel 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380520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Huruf  besar, misalnya : A, B, C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380520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Huruf  S sebagai simbol awal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380520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String yang tercetak miring, misalnya : </a:t>
            </a:r>
            <a:r>
              <a:rPr b="0" i="1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expr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• </a:t>
            </a: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Huruf yunani melambangkan string yang tersusun atas simbol-simbol terminal atau simbol-simbol non terminal atau campuran keduanya, misalnya : α,β, dan ε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• </a:t>
            </a: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Sebuah produksi dilambangkan sebagai α  → β, artinya : dalam sebuah derivasi dapat dilakukan penggantian simbol α dengan simbol β.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• </a:t>
            </a: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Derivasi adalah proses pembentukan sebuah kalimat atau sentensial. Sebuah derivasi dilambangkan sebagai : α </a:t>
            </a:r>
            <a:r>
              <a:rPr b="0" lang="en-US" sz="14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β.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16F5288-3CB9-4CFE-9D89-57A57E4E53C3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13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214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GRAMMAR DAN BAHASA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814320" y="1327320"/>
            <a:ext cx="61322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Sentensial adalah string yang tersusun atas simbol-simbol terminal atau simbol-simbol non terminal atau campuran keduanya.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Kalimat adalah string yang tersusun atas simbol-simbol terminal. Jelaslah bahwa kalimat adalah kasus khusus dari sentensial.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Pengertian terminal berasal dari kata terminate (berakhir), maksudnya derivasi berakhir jika sentensial yang dihasilkan adalah sebuah kalimat (yang tersusun atas simbol-simbol terminal itu).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atau simbol yang tidak bisa diturunkan lagi.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Pengertian non terminal berasal dari kata not terminate (belum/tidak berakhir), maksudnya derivasi belum/tidak berakhir jika sentensial yang dihasilkan mengandung simbol non terminal. Atau simbol yang masih bisa diturunkan.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5BDC13E-EFAF-4C95-9B02-1DC404BBF9FC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21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222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ATURAN PRODUKSI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814320" y="1327320"/>
            <a:ext cx="61322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Aturan produksi dinyatakan dalam bentuk α → β, α menghasilkan atau menurunkan β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α symbol-symbol untuk ruas kiri,  β symbol-symbol untuk ruas kanan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Symbol-symbol dapat berupa terminal dan non terminal dimana non terminal dapat diturunkan menjadi symbol yang lainnya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Umumnya symbol terminal disymbolkan dengan huruf kecil (a,b,c, dsb), sedangkan untuk symbol non terminal disymbolkan dengan huruf besar (A,B,C, dsb)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Contoh aturan produksi 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T → a, artinya  T menghasilkan 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4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E → T │ T + E, artinya E menghasilkan T atau E menghasilkan T + 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53EEFFD-4CB8-4FF1-88A4-CCEEC342687F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29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230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Grammar dan Klasifikasi Chomsky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814320" y="1327320"/>
            <a:ext cx="61322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Grammar G didefinisikan sebagai pasangan 4 tuple : V</a:t>
            </a:r>
            <a:r>
              <a:rPr b="0" lang="en-US" sz="18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T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, V</a:t>
            </a:r>
            <a:r>
              <a:rPr b="0" lang="en-US" sz="18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N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, S, dan P atau Q, dan dituliskan sebagai G(V</a:t>
            </a:r>
            <a:r>
              <a:rPr b="0" lang="en-US" sz="18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T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, V</a:t>
            </a:r>
            <a:r>
              <a:rPr b="0" lang="en-US" sz="18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N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, S, Q), dimana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V</a:t>
            </a:r>
            <a:r>
              <a:rPr b="0" lang="en-US" sz="18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T 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         : himpunan  simbol - simbol  terminal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V</a:t>
            </a:r>
            <a:r>
              <a:rPr b="0" lang="en-US" sz="18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N 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         : himpunan simbol-simbol non terminal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S 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    : simbol awal (atau simbol start)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P atau Q  : himpunan produksi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9842BF9-D29B-4504-A8AB-6289BB0BE7E0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37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238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CONTOH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814320" y="1327320"/>
            <a:ext cx="61322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1.   G</a:t>
            </a:r>
            <a:r>
              <a:rPr b="0" lang="en-US" sz="18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1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:  V</a:t>
            </a:r>
            <a:r>
              <a:rPr b="0" lang="en-US" sz="18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T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= {</a:t>
            </a:r>
            <a:r>
              <a:rPr b="1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i,  love, miss, you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}, V</a:t>
            </a:r>
            <a:r>
              <a:rPr b="0" lang="en-US" sz="18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N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= {S,A,B,C},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P = {S → ABC, A→  </a:t>
            </a:r>
            <a:r>
              <a:rPr b="1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i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, B →  </a:t>
            </a:r>
            <a:r>
              <a:rPr b="1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love | miss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, C →  </a:t>
            </a:r>
            <a:r>
              <a:rPr b="1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you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    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S </a:t>
            </a:r>
            <a:r>
              <a:rPr b="0" lang="en-US" sz="18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ABC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       </a:t>
            </a:r>
            <a:r>
              <a:rPr b="0" lang="en-US" sz="18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1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i love you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    </a:t>
            </a:r>
            <a:r>
              <a:rPr b="1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L(G1)={i love you, i miss you}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*L= Languange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7E0A446-0C91-45B8-996A-7DAEB2A478FE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45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246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CONTOH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814320" y="1327320"/>
            <a:ext cx="61322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2.  G</a:t>
            </a:r>
            <a:r>
              <a:rPr b="0" lang="en-US" sz="18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2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:  V</a:t>
            </a:r>
            <a:r>
              <a:rPr b="0" lang="en-US" sz="18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T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= {a}, V</a:t>
            </a:r>
            <a:r>
              <a:rPr b="0" lang="en-US" sz="18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N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= {S}, P = {S → aS|a}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S </a:t>
            </a:r>
            <a:r>
              <a:rPr b="0" lang="en-US" sz="18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     </a:t>
            </a:r>
            <a:r>
              <a:rPr b="0" lang="en-US" sz="18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     </a:t>
            </a:r>
            <a:r>
              <a:rPr b="0" lang="en-US" sz="18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aaa                </a:t>
            </a:r>
            <a:r>
              <a:rPr b="1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 L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(G</a:t>
            </a:r>
            <a:r>
              <a:rPr b="0" lang="en-US" sz="18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2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) ={a</a:t>
            </a:r>
            <a:r>
              <a:rPr b="0" lang="en-US" sz="1800" spc="-1" strike="noStrike" baseline="30000">
                <a:solidFill>
                  <a:srgbClr val="263248"/>
                </a:solidFill>
                <a:latin typeface="Roboto Condensed Light"/>
                <a:ea typeface="Roboto Condensed Light"/>
              </a:rPr>
              <a:t>n 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| n ≥ 1}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   </a:t>
            </a:r>
            <a:r>
              <a:rPr b="0" lang="en-US" sz="18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L(G2)={a, aa, aaa, aaaa,…}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2E51FC2-C962-4C31-BAB0-4A0F198921D4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53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254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Derivasi Kalimat dan Penentuan Bahasa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595080" y="1327320"/>
            <a:ext cx="7706160" cy="3418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Tentukan bahasa dari masing-masing grammar berikut 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1. G</a:t>
            </a:r>
            <a:r>
              <a:rPr b="0" lang="en-US" sz="12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1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dengan P</a:t>
            </a:r>
            <a:r>
              <a:rPr b="0" lang="en-US" sz="12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1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= {1. S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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aAa,  2. A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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aAa,  3. A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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b}.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 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 u="sng">
                <a:solidFill>
                  <a:srgbClr val="263248"/>
                </a:solidFill>
                <a:uFillTx/>
                <a:latin typeface="Roboto Condensed Light"/>
                <a:ea typeface="Roboto Condensed Light"/>
              </a:rPr>
              <a:t>Jawab 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Derivasi kalimat terpendek :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Derivasi kalimat umum 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S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aAa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(1)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S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aAa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(1)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aba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(3)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aaAaa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(2)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 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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</a:t>
            </a:r>
            <a:r>
              <a:rPr b="0" lang="en-US" sz="1200" spc="-1" strike="noStrike" baseline="30000">
                <a:solidFill>
                  <a:srgbClr val="263248"/>
                </a:solidFill>
                <a:latin typeface="Roboto Condensed Light"/>
                <a:ea typeface="Roboto Condensed Light"/>
              </a:rPr>
              <a:t>n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Aa</a:t>
            </a:r>
            <a:r>
              <a:rPr b="0" lang="en-US" sz="1200" spc="-1" strike="noStrike" baseline="30000">
                <a:solidFill>
                  <a:srgbClr val="263248"/>
                </a:solidFill>
                <a:latin typeface="Roboto Condensed Light"/>
                <a:ea typeface="Roboto Condensed Light"/>
              </a:rPr>
              <a:t>n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(2)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 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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a</a:t>
            </a:r>
            <a:r>
              <a:rPr b="0" lang="en-US" sz="1200" spc="-1" strike="noStrike" baseline="30000">
                <a:solidFill>
                  <a:srgbClr val="263248"/>
                </a:solidFill>
                <a:latin typeface="Roboto Condensed Light"/>
                <a:ea typeface="Roboto Condensed Light"/>
              </a:rPr>
              <a:t>n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ba</a:t>
            </a:r>
            <a:r>
              <a:rPr b="0" lang="en-US" sz="1200" spc="-1" strike="noStrike" baseline="30000">
                <a:solidFill>
                  <a:srgbClr val="263248"/>
                </a:solidFill>
                <a:latin typeface="Roboto Condensed Light"/>
                <a:ea typeface="Roboto Condensed Light"/>
              </a:rPr>
              <a:t>n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	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(3)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Dari pola kedua kalimat disimpulkan : L </a:t>
            </a:r>
            <a:r>
              <a:rPr b="0" lang="en-US" sz="12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1 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(G</a:t>
            </a:r>
            <a:r>
              <a:rPr b="0" lang="en-US" sz="1200" spc="-1" strike="noStrike" baseline="-25000">
                <a:solidFill>
                  <a:srgbClr val="263248"/>
                </a:solidFill>
                <a:latin typeface="Roboto Condensed Light"/>
                <a:ea typeface="Roboto Condensed Light"/>
              </a:rPr>
              <a:t>1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) = {a</a:t>
            </a:r>
            <a:r>
              <a:rPr b="0" lang="en-US" sz="1200" spc="-1" strike="noStrike" baseline="30000">
                <a:solidFill>
                  <a:srgbClr val="263248"/>
                </a:solidFill>
                <a:latin typeface="Roboto Condensed Light"/>
                <a:ea typeface="Roboto Condensed Light"/>
              </a:rPr>
              <a:t>n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ba</a:t>
            </a:r>
            <a:r>
              <a:rPr b="0" lang="en-US" sz="1200" spc="-1" strike="noStrike" baseline="30000">
                <a:solidFill>
                  <a:srgbClr val="263248"/>
                </a:solidFill>
                <a:latin typeface="Roboto Condensed Light"/>
                <a:ea typeface="Roboto Condensed Light"/>
              </a:rPr>
              <a:t>n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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n </a:t>
            </a:r>
            <a:r>
              <a:rPr b="0" lang="en-US" sz="1200" spc="-1" strike="noStrike">
                <a:solidFill>
                  <a:srgbClr val="263248"/>
                </a:solidFill>
                <a:latin typeface="Symbol"/>
                <a:ea typeface="Roboto Condensed Light"/>
              </a:rPr>
              <a:t></a:t>
            </a:r>
            <a:r>
              <a:rPr b="0" lang="en-US" sz="12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 1}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A0B09C4-FAFD-45E6-8549-924631BE949E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61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262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rgbClr val="ff9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2194</TotalTime>
  <Application>LibreOffice/6.0.7.3$Linux_X86_64 LibreOffice_project/00m0$Build-3</Application>
  <Words>671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Jay Mr</dc:creator>
  <dc:description/>
  <dc:language>en-US</dc:language>
  <cp:lastModifiedBy>Toshiba</cp:lastModifiedBy>
  <dcterms:modified xsi:type="dcterms:W3CDTF">2020-10-22T11:13:39Z</dcterms:modified>
  <cp:revision>37</cp:revision>
  <dc:subject/>
  <dc:title>THIS IS YOUR 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