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9" r:id="rId3"/>
    <p:sldId id="260" r:id="rId4"/>
    <p:sldId id="25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  <a:srgbClr val="3F5378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712A6-3DEC-486A-8EA2-9407B7743170}">
  <a:tblStyle styleId="{9B4712A6-3DEC-486A-8EA2-9407B7743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746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54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7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60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16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2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67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39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16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7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9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28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9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62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23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17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54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15" y="1682798"/>
            <a:ext cx="3923282" cy="2482702"/>
          </a:xfrm>
          <a:prstGeom prst="rect">
            <a:avLst/>
          </a:prstGeom>
        </p:spPr>
      </p:pic>
      <p:sp>
        <p:nvSpPr>
          <p:cNvPr id="10" name="Google Shape;10;p2"/>
          <p:cNvSpPr/>
          <p:nvPr/>
        </p:nvSpPr>
        <p:spPr>
          <a:xfrm>
            <a:off x="7544483" y="962371"/>
            <a:ext cx="443454" cy="128303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090761"/>
            <a:ext cx="7987936" cy="2762521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7"/>
              <a:ext cx="12968399" cy="6522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93659"/>
            <a:ext cx="658090" cy="8991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7" y="193659"/>
            <a:ext cx="515941" cy="704949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7231172" y="4632920"/>
            <a:ext cx="1526679" cy="307777"/>
            <a:chOff x="7231172" y="4632920"/>
            <a:chExt cx="1526679" cy="307777"/>
          </a:xfrm>
        </p:grpSpPr>
        <p:sp>
          <p:nvSpPr>
            <p:cNvPr id="42" name="TextBox 41"/>
            <p:cNvSpPr txBox="1"/>
            <p:nvPr userDrawn="1"/>
          </p:nvSpPr>
          <p:spPr>
            <a:xfrm>
              <a:off x="7355771" y="4632920"/>
              <a:ext cx="140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F5378"/>
                  </a:solidFill>
                </a:rPr>
                <a:t>www.sar.ac.id</a:t>
              </a:r>
              <a:endParaRPr lang="en-US" dirty="0">
                <a:solidFill>
                  <a:srgbClr val="3F5378"/>
                </a:solidFill>
              </a:endParaRPr>
            </a:p>
          </p:txBody>
        </p:sp>
        <p:grpSp>
          <p:nvGrpSpPr>
            <p:cNvPr id="43" name="Google Shape;752;p37"/>
            <p:cNvGrpSpPr/>
            <p:nvPr userDrawn="1"/>
          </p:nvGrpSpPr>
          <p:grpSpPr>
            <a:xfrm>
              <a:off x="7231172" y="4641787"/>
              <a:ext cx="291030" cy="291030"/>
              <a:chOff x="5941025" y="3634400"/>
              <a:chExt cx="467650" cy="467650"/>
            </a:xfrm>
          </p:grpSpPr>
          <p:sp>
            <p:nvSpPr>
              <p:cNvPr id="44" name="Google Shape;753;p3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54;p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55;p3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56;p3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57;p3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58;p3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7" y="193659"/>
            <a:ext cx="515941" cy="704949"/>
          </a:xfrm>
          <a:prstGeom prst="rect">
            <a:avLst/>
          </a:prstGeom>
        </p:spPr>
      </p:pic>
      <p:grpSp>
        <p:nvGrpSpPr>
          <p:cNvPr id="34" name="Group 33"/>
          <p:cNvGrpSpPr/>
          <p:nvPr userDrawn="1"/>
        </p:nvGrpSpPr>
        <p:grpSpPr>
          <a:xfrm>
            <a:off x="7231172" y="4632920"/>
            <a:ext cx="1526679" cy="307777"/>
            <a:chOff x="7231172" y="4632920"/>
            <a:chExt cx="1526679" cy="307777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7355771" y="4632920"/>
              <a:ext cx="140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F5378"/>
                  </a:solidFill>
                </a:rPr>
                <a:t>www.sar.ac.id</a:t>
              </a:r>
              <a:endParaRPr lang="en-US" dirty="0">
                <a:solidFill>
                  <a:srgbClr val="3F5378"/>
                </a:solidFill>
              </a:endParaRPr>
            </a:p>
          </p:txBody>
        </p:sp>
        <p:grpSp>
          <p:nvGrpSpPr>
            <p:cNvPr id="36" name="Google Shape;752;p37"/>
            <p:cNvGrpSpPr/>
            <p:nvPr userDrawn="1"/>
          </p:nvGrpSpPr>
          <p:grpSpPr>
            <a:xfrm>
              <a:off x="7231172" y="4641787"/>
              <a:ext cx="291030" cy="291030"/>
              <a:chOff x="5941025" y="3634400"/>
              <a:chExt cx="467650" cy="467650"/>
            </a:xfrm>
          </p:grpSpPr>
          <p:sp>
            <p:nvSpPr>
              <p:cNvPr id="37" name="Google Shape;753;p3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4;p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5;p3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56;p3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57;p3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58;p3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roup 63"/>
          <p:cNvGrpSpPr/>
          <p:nvPr userDrawn="1"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65" name="Parallelogram 64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66" name="Parallelogram 6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67" name="Parallelogram 6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7" y="193659"/>
            <a:ext cx="515941" cy="704949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7231172" y="4632920"/>
            <a:ext cx="1526679" cy="307777"/>
            <a:chOff x="7231172" y="4632920"/>
            <a:chExt cx="1526679" cy="307777"/>
          </a:xfrm>
        </p:grpSpPr>
        <p:sp>
          <p:nvSpPr>
            <p:cNvPr id="27" name="TextBox 26"/>
            <p:cNvSpPr txBox="1"/>
            <p:nvPr userDrawn="1"/>
          </p:nvSpPr>
          <p:spPr>
            <a:xfrm>
              <a:off x="7355771" y="4632920"/>
              <a:ext cx="140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F5378"/>
                  </a:solidFill>
                </a:rPr>
                <a:t>www.sar.ac.id</a:t>
              </a:r>
              <a:endParaRPr lang="en-US" dirty="0">
                <a:solidFill>
                  <a:srgbClr val="3F5378"/>
                </a:solidFill>
              </a:endParaRPr>
            </a:p>
          </p:txBody>
        </p:sp>
        <p:grpSp>
          <p:nvGrpSpPr>
            <p:cNvPr id="28" name="Google Shape;752;p37"/>
            <p:cNvGrpSpPr/>
            <p:nvPr userDrawn="1"/>
          </p:nvGrpSpPr>
          <p:grpSpPr>
            <a:xfrm>
              <a:off x="7231172" y="4641787"/>
              <a:ext cx="291030" cy="291030"/>
              <a:chOff x="5941025" y="3634400"/>
              <a:chExt cx="467650" cy="467650"/>
            </a:xfrm>
          </p:grpSpPr>
          <p:sp>
            <p:nvSpPr>
              <p:cNvPr id="29" name="Google Shape;753;p3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54;p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55;p3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56;p3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57;p3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58;p3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roup 37"/>
          <p:cNvGrpSpPr/>
          <p:nvPr userDrawn="1"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39" name="Parallelogram 38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0" name="Parallelogram 39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1" name="Parallelogram 40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13"/>
          <p:cNvSpPr txBox="1">
            <a:spLocks/>
          </p:cNvSpPr>
          <p:nvPr/>
        </p:nvSpPr>
        <p:spPr>
          <a:xfrm>
            <a:off x="4030980" y="4241383"/>
            <a:ext cx="5064529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d-ID" sz="1400" b="1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Pengenalan Teori Bahasa &amp; Automata</a:t>
            </a:r>
            <a:endParaRPr lang="en-US" sz="1400" b="1" dirty="0" smtClean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7959" y="2927865"/>
            <a:ext cx="2379128" cy="769177"/>
            <a:chOff x="-7692" y="2927865"/>
            <a:chExt cx="2379128" cy="769177"/>
          </a:xfrm>
        </p:grpSpPr>
        <p:grpSp>
          <p:nvGrpSpPr>
            <p:cNvPr id="7" name="Google Shape;33;p3"/>
            <p:cNvGrpSpPr/>
            <p:nvPr/>
          </p:nvGrpSpPr>
          <p:grpSpPr>
            <a:xfrm rot="10800000" flipH="1">
              <a:off x="0" y="2927865"/>
              <a:ext cx="2265216" cy="769177"/>
              <a:chOff x="1297954" y="330075"/>
              <a:chExt cx="5169293" cy="1699506"/>
            </a:xfrm>
          </p:grpSpPr>
          <p:sp>
            <p:nvSpPr>
              <p:cNvPr id="11" name="Google Shape;34;p3"/>
              <p:cNvSpPr/>
              <p:nvPr/>
            </p:nvSpPr>
            <p:spPr>
              <a:xfrm>
                <a:off x="1297954" y="330082"/>
                <a:ext cx="3476701" cy="169949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32;p3"/>
            <p:cNvSpPr/>
            <p:nvPr/>
          </p:nvSpPr>
          <p:spPr>
            <a:xfrm>
              <a:off x="1998303" y="3049328"/>
              <a:ext cx="373133" cy="155563"/>
            </a:xfrm>
            <a:prstGeom prst="triangle">
              <a:avLst>
                <a:gd name="adj" fmla="val 3991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;p3"/>
            <p:cNvSpPr/>
            <p:nvPr/>
          </p:nvSpPr>
          <p:spPr>
            <a:xfrm rot="10800000" flipH="1">
              <a:off x="-7692" y="3201375"/>
              <a:ext cx="1950792" cy="3605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;p3"/>
            <p:cNvSpPr/>
            <p:nvPr/>
          </p:nvSpPr>
          <p:spPr>
            <a:xfrm rot="10800000" flipH="1">
              <a:off x="1943101" y="3201393"/>
              <a:ext cx="428068" cy="36053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14;p13"/>
          <p:cNvSpPr txBox="1">
            <a:spLocks/>
          </p:cNvSpPr>
          <p:nvPr/>
        </p:nvSpPr>
        <p:spPr>
          <a:xfrm>
            <a:off x="43363" y="3199396"/>
            <a:ext cx="2327806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d-ID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Rahmiati, M.Kom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3361" y="1191004"/>
            <a:ext cx="3847619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dirty="0" smtClean="0"/>
              <a:t>TEORI BAHASA</a:t>
            </a:r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309048" y="1741859"/>
            <a:ext cx="1277395" cy="642942"/>
          </a:xfrm>
        </p:spPr>
        <p:txBody>
          <a:bodyPr>
            <a:noAutofit/>
          </a:bodyPr>
          <a:lstStyle/>
          <a:p>
            <a:pPr algn="ctr"/>
            <a:r>
              <a:rPr lang="id-ID" sz="7200" dirty="0" smtClean="0"/>
              <a:t>&amp;</a:t>
            </a:r>
            <a:endParaRPr lang="id-ID" sz="7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304527" y="2451174"/>
            <a:ext cx="3866483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dirty="0" smtClean="0"/>
              <a:t>AUTOMATA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PENGERTIAN DASAR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80320" y="141697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d-ID" b="1" dirty="0" smtClean="0"/>
              <a:t>Simbol</a:t>
            </a:r>
            <a:r>
              <a:rPr lang="id-ID" dirty="0" smtClean="0"/>
              <a:t> : sebuah entitas abstrak. Sebuah huruf / sebuah angka adalah sebuah simbol.</a:t>
            </a:r>
          </a:p>
          <a:p>
            <a:r>
              <a:rPr lang="id-ID" b="1" dirty="0" smtClean="0"/>
              <a:t>String</a:t>
            </a:r>
            <a:r>
              <a:rPr lang="id-ID" dirty="0" smtClean="0"/>
              <a:t> : deretan terbatas (finite) simbol-simbol. Contoh : jika a, b, dan c adalah tiga buah simbol, maka abcb adalah sebuah string yang dibangun dari ketiga simbol tersebut.</a:t>
            </a:r>
          </a:p>
          <a:p>
            <a:r>
              <a:rPr lang="id-ID" dirty="0" smtClean="0"/>
              <a:t>Jika w adalah sebuah string, maka panjang string dinyatakan sebagai |w| dan didefinisikan sebagai cacahan (banyaknya) simbol yang menyusun string tsb. Sebagai contoh : jika w  = abcb maka |w| =  4</a:t>
            </a:r>
          </a:p>
          <a:p>
            <a:pPr>
              <a:buFont typeface="Roboto Condensed Light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68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PENGERTIAN DASAR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460655" y="1391007"/>
            <a:ext cx="8229600" cy="539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d-ID" b="1" dirty="0" smtClean="0"/>
              <a:t>String hampa/ string kosong </a:t>
            </a:r>
            <a:r>
              <a:rPr lang="id-ID" dirty="0" smtClean="0"/>
              <a:t>: sebuah string dengan nol buah simbol. Dinyatakan dengan simbol Ɛ sehingga |Ɛ | = 0. string hampa dapat dipandang sebagai simbol hampa karena keduanya tersusun dari 0 buah simbol.</a:t>
            </a:r>
          </a:p>
          <a:p>
            <a:r>
              <a:rPr lang="id-ID" b="1" dirty="0" smtClean="0"/>
              <a:t>Alfabet</a:t>
            </a:r>
            <a:r>
              <a:rPr lang="id-ID" dirty="0" smtClean="0"/>
              <a:t> : himpunan hingga (FINITE) simbol-simbol.</a:t>
            </a:r>
          </a:p>
          <a:p>
            <a:r>
              <a:rPr lang="id-ID" b="1" dirty="0" smtClean="0"/>
              <a:t>Bahasa</a:t>
            </a:r>
            <a:r>
              <a:rPr lang="id-ID" dirty="0" smtClean="0"/>
              <a:t> : himpunan sejumlah berhingga atau tidak berhingga string-string dari alfabet bahasa ==&gt; himpunan bagian dari himpunan seluruh kemungkinan string yang dapat dibentuk dari alfabet bahasa tersebut.</a:t>
            </a:r>
          </a:p>
          <a:p>
            <a:pPr>
              <a:buFont typeface="Roboto Condensed Light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4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PENGERTIAN DASAR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579658" y="1770495"/>
            <a:ext cx="7260946" cy="26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d-ID" b="1" dirty="0" smtClean="0">
                <a:solidFill>
                  <a:srgbClr val="263248"/>
                </a:solidFill>
                <a:latin typeface="Roboto Condensed"/>
              </a:rPr>
              <a:t>Tata </a:t>
            </a:r>
            <a:r>
              <a:rPr lang="id-ID" b="1" dirty="0">
                <a:solidFill>
                  <a:srgbClr val="263248"/>
                </a:solidFill>
                <a:latin typeface="Roboto Condensed"/>
              </a:rPr>
              <a:t>bahasa / Grammar </a:t>
            </a:r>
            <a:r>
              <a:rPr lang="id-ID" dirty="0">
                <a:solidFill>
                  <a:srgbClr val="263248"/>
                </a:solidFill>
                <a:latin typeface="Roboto Condensed"/>
              </a:rPr>
              <a:t>: susunan simbol-simbol dalam string-string suatu bahasa mengikuti aturan-aturan grammar (pembentukan) tertentu. Kompleksnya aturan-aturan pembentukan ini menentukan kelas-kelas bahasa.</a:t>
            </a:r>
          </a:p>
          <a:p>
            <a:endParaRPr lang="id-ID" dirty="0" smtClean="0"/>
          </a:p>
          <a:p>
            <a:pPr>
              <a:buFont typeface="Roboto Condensed Light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2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65573" y="3323210"/>
            <a:ext cx="5813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O</a:t>
            </a:r>
            <a:r>
              <a:rPr lang="id-ID" sz="3600" dirty="0" smtClean="0"/>
              <a:t>PERASI DASAR STRING</a:t>
            </a:r>
            <a:endParaRPr sz="36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284355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</a:t>
            </a:r>
            <a:r>
              <a:rPr lang="id-ID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69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OPERASI DASAR STRING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814275" y="1378617"/>
            <a:ext cx="7260946" cy="26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None/>
            </a:pPr>
            <a:r>
              <a:rPr lang="nl-NL" sz="1800" dirty="0"/>
              <a:t>Diberikan dua string : </a:t>
            </a:r>
            <a:r>
              <a:rPr lang="nl-NL" sz="1800" i="1" dirty="0"/>
              <a:t>x = abc, dan y = 123</a:t>
            </a:r>
          </a:p>
          <a:p>
            <a:pPr>
              <a:buNone/>
            </a:pPr>
            <a:r>
              <a:rPr lang="id-ID" sz="1800" b="1" dirty="0"/>
              <a:t>• Prefik string </a:t>
            </a:r>
            <a:r>
              <a:rPr lang="id-ID" sz="1800" b="1" i="1" dirty="0"/>
              <a:t>w </a:t>
            </a:r>
            <a:r>
              <a:rPr lang="id-ID" sz="1800" i="1" dirty="0"/>
              <a:t>adalah string yang dihasilkan dari string w dengan menghilangkan nol atau lebih simbol-simbol paling belakang dari string w tersebut.</a:t>
            </a:r>
          </a:p>
          <a:p>
            <a:pPr>
              <a:buNone/>
            </a:pPr>
            <a:r>
              <a:rPr lang="pt-BR" sz="1800" dirty="0"/>
              <a:t>Contoh : </a:t>
            </a:r>
            <a:r>
              <a:rPr lang="pt-BR" sz="1800" i="1" dirty="0"/>
              <a:t>abc, ab, a, dan e adalah semua Prefix(x) </a:t>
            </a:r>
            <a:endParaRPr lang="id-ID" sz="1800" i="1" dirty="0"/>
          </a:p>
          <a:p>
            <a:pPr>
              <a:buNone/>
            </a:pPr>
            <a:endParaRPr lang="pt-BR" sz="1800" i="1" dirty="0"/>
          </a:p>
          <a:p>
            <a:pPr>
              <a:buNone/>
            </a:pPr>
            <a:r>
              <a:rPr lang="id-ID" sz="1800" dirty="0"/>
              <a:t>• </a:t>
            </a:r>
            <a:r>
              <a:rPr lang="id-ID" sz="1800" b="1" dirty="0"/>
              <a:t>ProperPrefix string </a:t>
            </a:r>
            <a:r>
              <a:rPr lang="id-ID" sz="1800" b="1" i="1" dirty="0"/>
              <a:t>w </a:t>
            </a:r>
            <a:r>
              <a:rPr lang="id-ID" sz="1800" i="1" dirty="0"/>
              <a:t>adalah string yang dihasilkan dari string w dengan </a:t>
            </a:r>
            <a:r>
              <a:rPr lang="id-ID" sz="1800" dirty="0"/>
              <a:t>menghilangkan </a:t>
            </a:r>
            <a:r>
              <a:rPr lang="id-ID" sz="1800" i="1" dirty="0"/>
              <a:t>satu atau lebih simbol-simbol paling belakang dari string w </a:t>
            </a:r>
            <a:r>
              <a:rPr lang="id-ID" sz="1800" dirty="0"/>
              <a:t>tersebut. </a:t>
            </a:r>
          </a:p>
          <a:p>
            <a:pPr>
              <a:buNone/>
            </a:pPr>
            <a:r>
              <a:rPr lang="id-ID" sz="1800" dirty="0"/>
              <a:t>Contoh : </a:t>
            </a:r>
            <a:r>
              <a:rPr lang="id-ID" sz="1800" i="1" dirty="0"/>
              <a:t>ab, a, dan e adalah semua ProperPrefix(x)</a:t>
            </a:r>
          </a:p>
        </p:txBody>
      </p:sp>
    </p:spTree>
    <p:extLst>
      <p:ext uri="{BB962C8B-B14F-4D97-AF65-F5344CB8AC3E}">
        <p14:creationId xmlns:p14="http://schemas.microsoft.com/office/powerpoint/2010/main" val="31074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OPERASI DASAR STRING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814275" y="1378617"/>
            <a:ext cx="7260946" cy="26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None/>
            </a:pPr>
            <a:endParaRPr lang="id-ID" sz="1800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46915" y="1322703"/>
            <a:ext cx="8229600" cy="525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 typeface="Roboto Condensed Light"/>
              <a:buNone/>
            </a:pPr>
            <a:r>
              <a:rPr lang="id-ID" sz="1800" dirty="0" smtClean="0"/>
              <a:t>• </a:t>
            </a:r>
            <a:r>
              <a:rPr lang="id-ID" sz="1800" b="1" dirty="0" smtClean="0"/>
              <a:t>Postfix (atau Sufix) string </a:t>
            </a:r>
            <a:r>
              <a:rPr lang="id-ID" sz="1800" b="1" i="1" dirty="0" smtClean="0"/>
              <a:t>w </a:t>
            </a:r>
            <a:r>
              <a:rPr lang="id-ID" sz="1800" i="1" dirty="0" smtClean="0"/>
              <a:t>adalah string yang dihasilkan dari string w dengan </a:t>
            </a:r>
            <a:r>
              <a:rPr lang="id-ID" sz="1800" dirty="0" smtClean="0"/>
              <a:t>menghilangkan </a:t>
            </a:r>
            <a:r>
              <a:rPr lang="id-ID" sz="1800" i="1" dirty="0" smtClean="0"/>
              <a:t>nol atau lebih simbol-simbol paling depan dari string w tersebut.</a:t>
            </a:r>
          </a:p>
          <a:p>
            <a:pPr>
              <a:buFont typeface="Roboto Condensed Light"/>
              <a:buNone/>
            </a:pPr>
            <a:r>
              <a:rPr lang="id-ID" sz="1800" dirty="0" smtClean="0"/>
              <a:t>Contoh : </a:t>
            </a:r>
            <a:r>
              <a:rPr lang="id-ID" sz="1800" i="1" dirty="0" smtClean="0"/>
              <a:t>abc, bc, c, dan e adalah semua Postfix(x) </a:t>
            </a:r>
          </a:p>
          <a:p>
            <a:pPr>
              <a:buFont typeface="Roboto Condensed Light"/>
              <a:buNone/>
            </a:pPr>
            <a:r>
              <a:rPr lang="id-ID" sz="1800" dirty="0" smtClean="0"/>
              <a:t>• </a:t>
            </a:r>
            <a:r>
              <a:rPr lang="id-ID" sz="1800" b="1" dirty="0" smtClean="0"/>
              <a:t>ProperPostfix (atau PoperSufix) string </a:t>
            </a:r>
            <a:r>
              <a:rPr lang="id-ID" sz="1800" b="1" i="1" dirty="0" smtClean="0"/>
              <a:t>w </a:t>
            </a:r>
            <a:r>
              <a:rPr lang="id-ID" sz="1800" i="1" dirty="0" smtClean="0"/>
              <a:t>adalah string yang dihasilkan dari string w dengan menghilangkan satu atau lebih simbol-simbol paling depan dari string w </a:t>
            </a:r>
            <a:r>
              <a:rPr lang="id-ID" sz="1800" dirty="0" smtClean="0"/>
              <a:t>tersebut. </a:t>
            </a:r>
          </a:p>
          <a:p>
            <a:pPr>
              <a:buFont typeface="Roboto Condensed Light"/>
              <a:buNone/>
            </a:pPr>
            <a:r>
              <a:rPr lang="id-ID" sz="1800" dirty="0" smtClean="0"/>
              <a:t>Contoh : </a:t>
            </a:r>
            <a:r>
              <a:rPr lang="id-ID" sz="1800" i="1" dirty="0" smtClean="0"/>
              <a:t>bc, c, dan e adalah semua ProperPostfix(x) </a:t>
            </a:r>
          </a:p>
          <a:p>
            <a:pPr>
              <a:buFont typeface="Roboto Condensed Light"/>
              <a:buNone/>
            </a:pPr>
            <a:r>
              <a:rPr lang="en-US" sz="1800" b="1" dirty="0" smtClean="0"/>
              <a:t>• Head string </a:t>
            </a:r>
            <a:r>
              <a:rPr lang="en-US" sz="1800" b="1" i="1" dirty="0" smtClean="0"/>
              <a:t>w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adalah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simbol</a:t>
            </a:r>
            <a:r>
              <a:rPr lang="en-US" sz="1800" i="1" dirty="0" smtClean="0"/>
              <a:t> </a:t>
            </a:r>
            <a:r>
              <a:rPr lang="id-ID" sz="1800" dirty="0" smtClean="0"/>
              <a:t>paling depan dari string </a:t>
            </a:r>
            <a:r>
              <a:rPr lang="id-ID" sz="1800" i="1" dirty="0" smtClean="0"/>
              <a:t>w.</a:t>
            </a:r>
          </a:p>
          <a:p>
            <a:pPr>
              <a:buFont typeface="Roboto Condensed Light"/>
              <a:buNone/>
            </a:pPr>
            <a:r>
              <a:rPr lang="id-ID" sz="1800" dirty="0" smtClean="0"/>
              <a:t>Contoh : </a:t>
            </a:r>
            <a:r>
              <a:rPr lang="id-ID" sz="1800" i="1" dirty="0" smtClean="0"/>
              <a:t>a adalah Head(x) </a:t>
            </a:r>
            <a:endParaRPr lang="id-ID" sz="1800" dirty="0" smtClean="0"/>
          </a:p>
          <a:p>
            <a:pPr>
              <a:buFont typeface="Roboto Condensed Light"/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475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OPERASI DASAR STRING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814275" y="1378617"/>
            <a:ext cx="7260946" cy="26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None/>
            </a:pPr>
            <a:endParaRPr lang="id-ID" sz="1800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9406" y="1218317"/>
            <a:ext cx="8229600" cy="386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None/>
            </a:pPr>
            <a:r>
              <a:rPr lang="id-ID" sz="1800" b="1" dirty="0" smtClean="0"/>
              <a:t>Tail </a:t>
            </a:r>
            <a:r>
              <a:rPr lang="id-ID" sz="1800" b="1" dirty="0"/>
              <a:t>string </a:t>
            </a:r>
            <a:r>
              <a:rPr lang="id-ID" sz="1800" b="1" i="1" dirty="0"/>
              <a:t>w </a:t>
            </a:r>
            <a:r>
              <a:rPr lang="id-ID" sz="1800" i="1" dirty="0"/>
              <a:t>adalah string yang dihasilkan dari string w dengan menghilangkan </a:t>
            </a:r>
            <a:r>
              <a:rPr lang="id-ID" sz="1800" dirty="0"/>
              <a:t>simbol paling depan dari string </a:t>
            </a:r>
            <a:r>
              <a:rPr lang="id-ID" sz="1800" i="1" dirty="0"/>
              <a:t>w tersebut.</a:t>
            </a:r>
          </a:p>
          <a:p>
            <a:pPr>
              <a:buNone/>
            </a:pPr>
            <a:r>
              <a:rPr lang="id-ID" sz="1800" dirty="0"/>
              <a:t>Contoh : </a:t>
            </a:r>
            <a:r>
              <a:rPr lang="id-ID" sz="1800" i="1" dirty="0"/>
              <a:t>bc adalah Tail(x) </a:t>
            </a:r>
          </a:p>
          <a:p>
            <a:pPr>
              <a:buNone/>
            </a:pPr>
            <a:r>
              <a:rPr lang="id-ID" sz="1800" b="1" dirty="0"/>
              <a:t>Substring string </a:t>
            </a:r>
            <a:r>
              <a:rPr lang="id-ID" sz="1800" b="1" i="1" dirty="0"/>
              <a:t>w </a:t>
            </a:r>
            <a:r>
              <a:rPr lang="id-ID" sz="1800" i="1" dirty="0"/>
              <a:t>adalah string yang dihasilkan dari string w dengan </a:t>
            </a:r>
            <a:r>
              <a:rPr lang="es-ES" sz="1800" dirty="0" err="1"/>
              <a:t>menghilangkan</a:t>
            </a:r>
            <a:r>
              <a:rPr lang="es-ES" sz="1800" dirty="0"/>
              <a:t> </a:t>
            </a:r>
            <a:r>
              <a:rPr lang="es-ES" sz="1800" i="1" dirty="0" err="1"/>
              <a:t>nol</a:t>
            </a:r>
            <a:r>
              <a:rPr lang="es-ES" sz="1800" i="1" dirty="0"/>
              <a:t> </a:t>
            </a:r>
            <a:r>
              <a:rPr lang="es-ES" sz="1800" i="1" dirty="0" err="1"/>
              <a:t>atau</a:t>
            </a:r>
            <a:r>
              <a:rPr lang="es-ES" sz="1800" i="1" dirty="0"/>
              <a:t> </a:t>
            </a:r>
            <a:r>
              <a:rPr lang="es-ES" sz="1800" i="1" dirty="0" err="1"/>
              <a:t>lebih</a:t>
            </a:r>
            <a:r>
              <a:rPr lang="es-ES" sz="1800" i="1" dirty="0"/>
              <a:t> simbol-simbol </a:t>
            </a:r>
            <a:r>
              <a:rPr lang="es-ES" sz="1800" i="1" dirty="0" err="1"/>
              <a:t>paling</a:t>
            </a:r>
            <a:r>
              <a:rPr lang="es-ES" sz="1800" i="1" dirty="0"/>
              <a:t> </a:t>
            </a:r>
            <a:r>
              <a:rPr lang="es-ES" sz="1800" i="1" dirty="0" err="1"/>
              <a:t>depan</a:t>
            </a:r>
            <a:r>
              <a:rPr lang="es-ES" sz="1800" i="1" dirty="0"/>
              <a:t> dan/</a:t>
            </a:r>
            <a:r>
              <a:rPr lang="es-ES" sz="1800" i="1" dirty="0" err="1"/>
              <a:t>atau</a:t>
            </a:r>
            <a:r>
              <a:rPr lang="es-ES" sz="1800" i="1" dirty="0"/>
              <a:t> simbol-simbol</a:t>
            </a:r>
            <a:r>
              <a:rPr lang="id-ID" sz="1800" i="1" dirty="0"/>
              <a:t> </a:t>
            </a:r>
            <a:r>
              <a:rPr lang="id-ID" sz="1800" dirty="0"/>
              <a:t>paling belakang dari string </a:t>
            </a:r>
            <a:r>
              <a:rPr lang="id-ID" sz="1800" i="1" dirty="0"/>
              <a:t>w tersebut. </a:t>
            </a:r>
          </a:p>
          <a:p>
            <a:pPr>
              <a:buNone/>
            </a:pPr>
            <a:r>
              <a:rPr lang="id-ID" sz="1800" dirty="0"/>
              <a:t>Contoh : </a:t>
            </a:r>
            <a:r>
              <a:rPr lang="id-ID" sz="1800" i="1" dirty="0"/>
              <a:t>abc, ab, bc, a, b, c, dan e adalah semua Substring(x)</a:t>
            </a:r>
          </a:p>
          <a:p>
            <a:pPr>
              <a:buNone/>
            </a:pPr>
            <a:r>
              <a:rPr lang="id-ID" sz="1800" b="1" dirty="0"/>
              <a:t>ProperSubstring string </a:t>
            </a:r>
            <a:r>
              <a:rPr lang="id-ID" sz="1800" b="1" i="1" dirty="0"/>
              <a:t>w </a:t>
            </a:r>
            <a:r>
              <a:rPr lang="id-ID" sz="1800" i="1" dirty="0"/>
              <a:t>adalah string yang dihasilkan dari string w dengan </a:t>
            </a:r>
            <a:r>
              <a:rPr lang="es-ES" sz="1800" dirty="0" err="1"/>
              <a:t>menghilangkan</a:t>
            </a:r>
            <a:r>
              <a:rPr lang="es-ES" sz="1800" dirty="0"/>
              <a:t> </a:t>
            </a:r>
            <a:r>
              <a:rPr lang="es-ES" sz="1800" i="1" dirty="0" err="1"/>
              <a:t>satu</a:t>
            </a:r>
            <a:r>
              <a:rPr lang="es-ES" sz="1800" i="1" dirty="0"/>
              <a:t> </a:t>
            </a:r>
            <a:r>
              <a:rPr lang="es-ES" sz="1800" i="1" dirty="0" err="1"/>
              <a:t>atau</a:t>
            </a:r>
            <a:r>
              <a:rPr lang="es-ES" sz="1800" i="1" dirty="0"/>
              <a:t> </a:t>
            </a:r>
            <a:r>
              <a:rPr lang="es-ES" sz="1800" i="1" dirty="0" err="1"/>
              <a:t>lebih</a:t>
            </a:r>
            <a:r>
              <a:rPr lang="es-ES" sz="1800" i="1" dirty="0"/>
              <a:t> simbol-simbol </a:t>
            </a:r>
            <a:r>
              <a:rPr lang="es-ES" sz="1800" i="1" dirty="0" err="1"/>
              <a:t>paling</a:t>
            </a:r>
            <a:r>
              <a:rPr lang="es-ES" sz="1800" i="1" dirty="0"/>
              <a:t> </a:t>
            </a:r>
            <a:r>
              <a:rPr lang="es-ES" sz="1800" i="1" dirty="0" err="1"/>
              <a:t>depan</a:t>
            </a:r>
            <a:r>
              <a:rPr lang="es-ES" sz="1800" i="1" dirty="0"/>
              <a:t> dan/</a:t>
            </a:r>
            <a:r>
              <a:rPr lang="es-ES" sz="1800" i="1" dirty="0" err="1"/>
              <a:t>atau</a:t>
            </a:r>
            <a:r>
              <a:rPr lang="es-ES" sz="1800" i="1" dirty="0"/>
              <a:t> </a:t>
            </a:r>
            <a:r>
              <a:rPr lang="es-ES" sz="1800" i="1" dirty="0" err="1"/>
              <a:t>simbolsimbol</a:t>
            </a:r>
            <a:r>
              <a:rPr lang="id-ID" sz="1800" i="1" dirty="0"/>
              <a:t> </a:t>
            </a:r>
            <a:r>
              <a:rPr lang="id-ID" sz="1800" dirty="0"/>
              <a:t>paling belakang dari string </a:t>
            </a:r>
            <a:r>
              <a:rPr lang="id-ID" sz="1800" i="1" dirty="0"/>
              <a:t>w </a:t>
            </a:r>
            <a:r>
              <a:rPr lang="id-ID" sz="1800" dirty="0"/>
              <a:t>tersebut. </a:t>
            </a:r>
          </a:p>
          <a:p>
            <a:pPr>
              <a:buNone/>
            </a:pPr>
            <a:r>
              <a:rPr lang="id-ID" sz="1800" dirty="0"/>
              <a:t>Contoh : </a:t>
            </a:r>
            <a:r>
              <a:rPr lang="id-ID" sz="1800" i="1" dirty="0"/>
              <a:t>ab, bc, a, b, c, dan e adalah semua Substring(x)</a:t>
            </a:r>
          </a:p>
          <a:p>
            <a:pPr>
              <a:buFont typeface="Roboto Condensed Light"/>
              <a:buNone/>
            </a:pPr>
            <a:endParaRPr lang="id-ID" sz="1800" dirty="0" smtClean="0"/>
          </a:p>
          <a:p>
            <a:pPr>
              <a:buFont typeface="Roboto Condensed Light"/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23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OPERASI DASAR STRING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814275" y="1378617"/>
            <a:ext cx="7260946" cy="26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None/>
            </a:pPr>
            <a:endParaRPr lang="id-ID" sz="1800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9406" y="1218317"/>
            <a:ext cx="8229600" cy="386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None/>
            </a:pPr>
            <a:r>
              <a:rPr lang="id-ID" sz="1800" dirty="0"/>
              <a:t>• </a:t>
            </a:r>
            <a:r>
              <a:rPr lang="id-ID" sz="1800" b="1" dirty="0"/>
              <a:t>Subsequence string </a:t>
            </a:r>
            <a:r>
              <a:rPr lang="id-ID" sz="1800" b="1" i="1" dirty="0"/>
              <a:t>w </a:t>
            </a:r>
            <a:r>
              <a:rPr lang="id-ID" sz="1800" i="1" dirty="0"/>
              <a:t>adalah string yang dihasilkan dari string w dengan </a:t>
            </a:r>
            <a:r>
              <a:rPr lang="id-ID" sz="1800" dirty="0"/>
              <a:t>menghilangkan </a:t>
            </a:r>
            <a:r>
              <a:rPr lang="id-ID" sz="1800" i="1" dirty="0"/>
              <a:t>nol atau lebih simbol-simbol dari string w tersebut.</a:t>
            </a:r>
          </a:p>
          <a:p>
            <a:pPr>
              <a:buNone/>
            </a:pPr>
            <a:r>
              <a:rPr lang="id-ID" sz="1800" dirty="0"/>
              <a:t>Contoh : </a:t>
            </a:r>
            <a:r>
              <a:rPr lang="id-ID" sz="1800" i="1" dirty="0"/>
              <a:t>abc, ab, bc, ac, a, b, c, dan e adalah semua Subsequence(x) </a:t>
            </a:r>
          </a:p>
          <a:p>
            <a:pPr>
              <a:buNone/>
            </a:pPr>
            <a:r>
              <a:rPr lang="id-ID" sz="1800" dirty="0"/>
              <a:t>• </a:t>
            </a:r>
            <a:r>
              <a:rPr lang="id-ID" sz="1800" b="1" dirty="0"/>
              <a:t>ProperSubsequence string </a:t>
            </a:r>
            <a:r>
              <a:rPr lang="id-ID" sz="1800" b="1" i="1" dirty="0"/>
              <a:t>w</a:t>
            </a:r>
            <a:r>
              <a:rPr lang="id-ID" sz="1800" i="1" dirty="0"/>
              <a:t> adalah string yang dihasilkan dari string w dengan </a:t>
            </a:r>
            <a:r>
              <a:rPr lang="id-ID" sz="1800" dirty="0"/>
              <a:t>menghilangkan </a:t>
            </a:r>
            <a:r>
              <a:rPr lang="id-ID" sz="1800" i="1" dirty="0"/>
              <a:t>satu atau lebih simbol-simbol dari string w tersebut. </a:t>
            </a:r>
          </a:p>
          <a:p>
            <a:pPr>
              <a:buNone/>
            </a:pPr>
            <a:r>
              <a:rPr lang="id-ID" sz="1800" dirty="0"/>
              <a:t>Contoh : </a:t>
            </a:r>
            <a:r>
              <a:rPr lang="id-ID" sz="1800" i="1" dirty="0"/>
              <a:t>ab, bc, ac, a, b, c, dan e adalah semua Subsequence(x)</a:t>
            </a:r>
          </a:p>
          <a:p>
            <a:pPr>
              <a:buNone/>
            </a:pPr>
            <a:r>
              <a:rPr lang="id-ID" sz="1800" dirty="0"/>
              <a:t>• </a:t>
            </a:r>
            <a:r>
              <a:rPr lang="id-ID" sz="1800" b="1" dirty="0"/>
              <a:t>Concatenation</a:t>
            </a:r>
            <a:r>
              <a:rPr lang="id-ID" sz="1800" dirty="0"/>
              <a:t> adalah penyambungan dua buah string. Operator concatenation adalah </a:t>
            </a:r>
            <a:r>
              <a:rPr lang="id-ID" sz="1800" i="1" dirty="0"/>
              <a:t>concate atau tanpa lambang apapun.</a:t>
            </a:r>
          </a:p>
          <a:p>
            <a:pPr>
              <a:buNone/>
            </a:pPr>
            <a:r>
              <a:rPr lang="id-ID" sz="1800" dirty="0"/>
              <a:t>Contoh : concate(</a:t>
            </a:r>
            <a:r>
              <a:rPr lang="id-ID" sz="1800" i="1" dirty="0"/>
              <a:t>xy) = xy = abc123 </a:t>
            </a:r>
          </a:p>
          <a:p>
            <a:pPr>
              <a:buNone/>
            </a:pPr>
            <a:endParaRPr lang="id-ID" sz="1800" dirty="0"/>
          </a:p>
          <a:p>
            <a:pPr>
              <a:buFont typeface="Roboto Condensed Light"/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750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65573" y="3263835"/>
            <a:ext cx="5813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 smtClean="0"/>
              <a:t>L</a:t>
            </a:r>
            <a:r>
              <a:rPr lang="id-ID" sz="5400" dirty="0" smtClean="0"/>
              <a:t>ATIHAN</a:t>
            </a:r>
            <a:endParaRPr sz="54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284355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###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948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LATIHAN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546915" y="1853624"/>
            <a:ext cx="8229600" cy="20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None/>
            </a:pPr>
            <a:r>
              <a:rPr lang="en-US" sz="1800" dirty="0" err="1"/>
              <a:t>Tentukan</a:t>
            </a:r>
            <a:r>
              <a:rPr lang="en-US" sz="1800" dirty="0"/>
              <a:t> 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string </a:t>
            </a:r>
            <a:r>
              <a:rPr lang="en-US" sz="1800" dirty="0" err="1"/>
              <a:t>dari</a:t>
            </a:r>
            <a:r>
              <a:rPr lang="en-US" sz="1800" dirty="0"/>
              <a:t> string di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endParaRPr lang="en-US" sz="1800" dirty="0"/>
          </a:p>
          <a:p>
            <a:pPr marL="514350" indent="-514350">
              <a:buAutoNum type="alphaLcPeriod"/>
            </a:pPr>
            <a:r>
              <a:rPr lang="en-US" sz="1800" dirty="0"/>
              <a:t>M = </a:t>
            </a:r>
            <a:r>
              <a:rPr lang="en-US" sz="1800" dirty="0" err="1"/>
              <a:t>pqrs</a:t>
            </a:r>
            <a:endParaRPr lang="en-US" sz="1800" dirty="0"/>
          </a:p>
          <a:p>
            <a:pPr marL="514350" indent="-514350">
              <a:buNone/>
            </a:pPr>
            <a:r>
              <a:rPr lang="en-US" sz="1800" dirty="0"/>
              <a:t>	N = 8765</a:t>
            </a:r>
          </a:p>
          <a:p>
            <a:pPr marL="514350" indent="-514350">
              <a:buAutoNum type="alphaLcPeriod"/>
            </a:pPr>
            <a:r>
              <a:rPr lang="en-US" sz="1800" dirty="0"/>
              <a:t>R = </a:t>
            </a:r>
            <a:r>
              <a:rPr lang="en-US" sz="1800" dirty="0" err="1"/>
              <a:t>wxyz</a:t>
            </a:r>
            <a:endParaRPr lang="en-US" sz="1800" dirty="0"/>
          </a:p>
          <a:p>
            <a:pPr marL="514350" indent="-514350">
              <a:buNone/>
            </a:pPr>
            <a:r>
              <a:rPr lang="en-US" sz="1800" dirty="0"/>
              <a:t>	S = 4563</a:t>
            </a:r>
          </a:p>
        </p:txBody>
      </p:sp>
      <p:sp>
        <p:nvSpPr>
          <p:cNvPr id="29" name="Google Shape;503;p34"/>
          <p:cNvSpPr txBox="1">
            <a:spLocks/>
          </p:cNvSpPr>
          <p:nvPr/>
        </p:nvSpPr>
        <p:spPr>
          <a:xfrm>
            <a:off x="2277988" y="4419923"/>
            <a:ext cx="4341879" cy="68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400" dirty="0" smtClean="0">
                <a:solidFill>
                  <a:schemeClr val="accent5"/>
                </a:solidFill>
              </a:rPr>
              <a:t>SELAMAT MENGERJAKAN</a:t>
            </a:r>
            <a:endParaRPr lang="id-ID" sz="1400" dirty="0">
              <a:solidFill>
                <a:schemeClr val="accent5"/>
              </a:solidFill>
            </a:endParaRPr>
          </a:p>
        </p:txBody>
      </p:sp>
      <p:grpSp>
        <p:nvGrpSpPr>
          <p:cNvPr id="30" name="Google Shape;505;p34"/>
          <p:cNvGrpSpPr/>
          <p:nvPr/>
        </p:nvGrpSpPr>
        <p:grpSpPr>
          <a:xfrm>
            <a:off x="4013221" y="3768368"/>
            <a:ext cx="871411" cy="819834"/>
            <a:chOff x="5972700" y="2330200"/>
            <a:chExt cx="411625" cy="387275"/>
          </a:xfrm>
        </p:grpSpPr>
        <p:sp>
          <p:nvSpPr>
            <p:cNvPr id="31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78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29238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P</a:t>
            </a:r>
            <a:r>
              <a:rPr lang="id-ID" sz="3600" dirty="0" smtClean="0"/>
              <a:t>ENGERTIAN BAHASA</a:t>
            </a:r>
            <a:endParaRPr sz="36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284355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67474" y="1760629"/>
            <a:ext cx="65805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400" dirty="0">
                <a:solidFill>
                  <a:schemeClr val="bg1"/>
                </a:solidFill>
                <a:latin typeface="Roboto Condensed"/>
              </a:rPr>
              <a:t>Bahasa adalah alat untuk beriteraksi atau alat untuk berkomunikasi, dalam arti alat untuk menyampaikan pikiran, gagasan, konsep atau perasaan.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TEORI BAHASA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39292" y="1320733"/>
            <a:ext cx="90147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d-ID" dirty="0" smtClean="0"/>
              <a:t>Teori bahasa membicarakan bahasa formal, terutama untuk kepentingan perancangan kompilator (compiler) dan pemroses naskah (text processor).</a:t>
            </a:r>
          </a:p>
          <a:p>
            <a:r>
              <a:rPr lang="id-ID" dirty="0" smtClean="0"/>
              <a:t>Bahasa formal adalah kumpulan kalimat. Semua kalimat dalam sebuah bahasa dibangkitkan oleh sebuah tata bahasa (grammar) yang sama.</a:t>
            </a:r>
          </a:p>
          <a:p>
            <a:r>
              <a:rPr lang="id-ID" dirty="0" smtClean="0"/>
              <a:t>Dikatakan bahasa formal karena grammar diciptakan mendahului pembangkitan setiap kalimatnya.</a:t>
            </a:r>
          </a:p>
          <a:p>
            <a:r>
              <a:rPr lang="id-ID" dirty="0" smtClean="0"/>
              <a:t>Bahasa natural / manusia bersifat sebaliknya yaitu meresmikan kata-kata yang hidup di masyarakat.</a:t>
            </a:r>
          </a:p>
          <a:p>
            <a:pPr>
              <a:buFont typeface="Roboto Condensed Light"/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29238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P</a:t>
            </a:r>
            <a:r>
              <a:rPr lang="id-ID" sz="3600" dirty="0" smtClean="0"/>
              <a:t>ENGERTIAN AUTOMATA</a:t>
            </a:r>
            <a:endParaRPr sz="36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284355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</a:t>
            </a:r>
            <a:r>
              <a:rPr lang="id-ID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99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67474" y="1760629"/>
            <a:ext cx="658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400" dirty="0" smtClean="0">
                <a:solidFill>
                  <a:schemeClr val="bg1"/>
                </a:solidFill>
                <a:latin typeface="Roboto Condensed"/>
              </a:rPr>
              <a:t>Automata </a:t>
            </a:r>
            <a:r>
              <a:rPr lang="id-ID" sz="2400" dirty="0">
                <a:solidFill>
                  <a:schemeClr val="bg1"/>
                </a:solidFill>
                <a:latin typeface="Roboto Condensed"/>
              </a:rPr>
              <a:t>adalah mesin pengenal </a:t>
            </a:r>
            <a:r>
              <a:rPr lang="id-ID" sz="2400" dirty="0" smtClean="0">
                <a:solidFill>
                  <a:schemeClr val="bg1"/>
                </a:solidFill>
                <a:latin typeface="Roboto Condensed"/>
              </a:rPr>
              <a:t>bahasa. Menurut kamus </a:t>
            </a:r>
            <a:r>
              <a:rPr lang="id-ID" sz="2400" dirty="0">
                <a:solidFill>
                  <a:schemeClr val="bg1"/>
                </a:solidFill>
                <a:latin typeface="Roboto Condensed"/>
              </a:rPr>
              <a:t>American Heritage automata </a:t>
            </a:r>
            <a:r>
              <a:rPr lang="id-ID" sz="2400" dirty="0" smtClean="0">
                <a:solidFill>
                  <a:schemeClr val="bg1"/>
                </a:solidFill>
                <a:latin typeface="Roboto Condensed"/>
              </a:rPr>
              <a:t>adalah </a:t>
            </a:r>
            <a:r>
              <a:rPr lang="id-ID" sz="2400" b="1" u="sng" dirty="0" smtClean="0">
                <a:solidFill>
                  <a:schemeClr val="bg1"/>
                </a:solidFill>
                <a:latin typeface="Roboto Condensed"/>
              </a:rPr>
              <a:t>sebuah robot</a:t>
            </a:r>
            <a:r>
              <a:rPr lang="id-ID" sz="2400" dirty="0" smtClean="0">
                <a:solidFill>
                  <a:schemeClr val="bg1"/>
                </a:solidFill>
                <a:latin typeface="Roboto Condensed"/>
              </a:rPr>
              <a:t> atau </a:t>
            </a:r>
            <a:r>
              <a:rPr lang="id-ID" sz="2400" b="1" u="sng" dirty="0" smtClean="0">
                <a:solidFill>
                  <a:schemeClr val="bg1"/>
                </a:solidFill>
                <a:latin typeface="Roboto Condensed"/>
              </a:rPr>
              <a:t>sesuatu </a:t>
            </a:r>
            <a:r>
              <a:rPr lang="id-ID" sz="2400" b="1" u="sng" dirty="0">
                <a:solidFill>
                  <a:schemeClr val="bg1"/>
                </a:solidFill>
                <a:latin typeface="Roboto Condensed"/>
              </a:rPr>
              <a:t>yang berperilaku secara otomatis atau mekanis</a:t>
            </a:r>
          </a:p>
          <a:p>
            <a:endParaRPr lang="id-ID" sz="2400" dirty="0">
              <a:solidFill>
                <a:schemeClr val="bg1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26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PENGERTIAN AUTOMATA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576957" y="1475657"/>
            <a:ext cx="7635503" cy="142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 algn="ctr">
              <a:buNone/>
            </a:pPr>
            <a:r>
              <a:rPr lang="id-ID" dirty="0" smtClean="0"/>
              <a:t>Dalam dunia matematika, automata berkaitan </a:t>
            </a:r>
            <a:r>
              <a:rPr lang="id-ID" dirty="0"/>
              <a:t>dengan teori mesin abstrak, yaitu mesin sekuensial yang menerima input dan mengeluarkan output dalam bentuk diskrit</a:t>
            </a:r>
          </a:p>
          <a:p>
            <a:pPr marL="101600" indent="0" algn="ctr">
              <a:buNone/>
            </a:pPr>
            <a:endParaRPr lang="id-ID" dirty="0"/>
          </a:p>
        </p:txBody>
      </p:sp>
      <p:grpSp>
        <p:nvGrpSpPr>
          <p:cNvPr id="3" name="Group 2"/>
          <p:cNvGrpSpPr/>
          <p:nvPr/>
        </p:nvGrpSpPr>
        <p:grpSpPr>
          <a:xfrm>
            <a:off x="2084331" y="3795447"/>
            <a:ext cx="2320555" cy="369332"/>
            <a:chOff x="2559344" y="4103426"/>
            <a:chExt cx="2320555" cy="369332"/>
          </a:xfrm>
        </p:grpSpPr>
        <p:grpSp>
          <p:nvGrpSpPr>
            <p:cNvPr id="24" name="Google Shape;700;p37"/>
            <p:cNvGrpSpPr/>
            <p:nvPr/>
          </p:nvGrpSpPr>
          <p:grpSpPr>
            <a:xfrm>
              <a:off x="2559344" y="4135427"/>
              <a:ext cx="309022" cy="315499"/>
              <a:chOff x="3951850" y="2985350"/>
              <a:chExt cx="407950" cy="416500"/>
            </a:xfrm>
          </p:grpSpPr>
          <p:sp>
            <p:nvSpPr>
              <p:cNvPr id="25" name="Google Shape;701;p37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02;p3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03;p3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04;p37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912694" y="4103426"/>
              <a:ext cx="1967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id-ID" sz="1800" dirty="0">
                  <a:latin typeface="Roboto Condensed"/>
                </a:rPr>
                <a:t>Vending </a:t>
              </a:r>
              <a:r>
                <a:rPr lang="id-ID" sz="1800" dirty="0" smtClean="0">
                  <a:latin typeface="Roboto Condensed"/>
                </a:rPr>
                <a:t>Machine</a:t>
              </a:r>
              <a:endParaRPr lang="id-ID" sz="1800" dirty="0">
                <a:latin typeface="Roboto Condense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31846" y="3795447"/>
            <a:ext cx="1379219" cy="369781"/>
            <a:chOff x="5918164" y="4023016"/>
            <a:chExt cx="1379219" cy="369781"/>
          </a:xfrm>
        </p:grpSpPr>
        <p:grpSp>
          <p:nvGrpSpPr>
            <p:cNvPr id="33" name="Google Shape;700;p37"/>
            <p:cNvGrpSpPr/>
            <p:nvPr/>
          </p:nvGrpSpPr>
          <p:grpSpPr>
            <a:xfrm>
              <a:off x="5918164" y="4077298"/>
              <a:ext cx="309022" cy="315499"/>
              <a:chOff x="3951850" y="2985350"/>
              <a:chExt cx="407950" cy="416500"/>
            </a:xfrm>
          </p:grpSpPr>
          <p:sp>
            <p:nvSpPr>
              <p:cNvPr id="34" name="Google Shape;701;p37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02;p3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03;p3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04;p37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189387" y="402301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id-ID" sz="1800" dirty="0" smtClean="0">
                  <a:latin typeface="Roboto Condensed"/>
                </a:rPr>
                <a:t>Compiler</a:t>
              </a:r>
              <a:endParaRPr lang="id-ID" sz="1800" dirty="0">
                <a:latin typeface="Roboto Condensed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772213" y="3036995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id-ID" sz="1800" b="1" dirty="0" smtClean="0">
                <a:solidFill>
                  <a:srgbClr val="263248"/>
                </a:solidFill>
                <a:latin typeface="Comic Sans MS" panose="030F0702030302020204" pitchFamily="66" charset="0"/>
              </a:rPr>
              <a:t>CONTOH</a:t>
            </a:r>
            <a:endParaRPr lang="id-ID" sz="1800" b="1" dirty="0">
              <a:solidFill>
                <a:srgbClr val="263248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/>
              <a:t>PENGERTIAN AUTOMATA</a:t>
            </a:r>
            <a:endParaRPr lang="en-US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28" name="Parallelogram 27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6" name="Parallelogram 25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27" name="Parallelogram 26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44358" y="1406221"/>
            <a:ext cx="8255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d-ID" sz="1600" dirty="0" smtClean="0">
                <a:solidFill>
                  <a:srgbClr val="263248"/>
                </a:solidFill>
                <a:latin typeface="Roboto Condensed"/>
              </a:rPr>
              <a:t>Jadi </a:t>
            </a:r>
          </a:p>
          <a:p>
            <a:pPr algn="ctr">
              <a:buNone/>
            </a:pPr>
            <a:r>
              <a:rPr lang="id-ID" sz="1600" dirty="0" smtClean="0">
                <a:solidFill>
                  <a:srgbClr val="263248"/>
                </a:solidFill>
                <a:latin typeface="Roboto Condensed"/>
              </a:rPr>
              <a:t>AUTOMATA </a:t>
            </a:r>
            <a:r>
              <a:rPr lang="id-ID" sz="1600" dirty="0">
                <a:solidFill>
                  <a:srgbClr val="263248"/>
                </a:solidFill>
                <a:latin typeface="Roboto Condensed"/>
              </a:rPr>
              <a:t>adalah mesin abstrak yang dapat mengenali (recognize), menerima (accept), atau membangkitkan (generate) sebuah kalimat dalam bahasa tertentu.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40" y="2584008"/>
            <a:ext cx="8307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i-FI" sz="1600" dirty="0">
                <a:solidFill>
                  <a:srgbClr val="263248"/>
                </a:solidFill>
                <a:latin typeface="Roboto Condensed"/>
              </a:rPr>
              <a:t>Otomata merupakan suatu sistem yang terdiri atas</a:t>
            </a:r>
            <a:r>
              <a:rPr lang="id-ID" sz="1600" dirty="0">
                <a:solidFill>
                  <a:srgbClr val="263248"/>
                </a:solidFill>
                <a:latin typeface="Roboto Condensed"/>
              </a:rPr>
              <a:t> sejumlah berhingga state, dimana state menyatakan informasi mengenai input yang lalu dan dapat dianggap </a:t>
            </a:r>
            <a:r>
              <a:rPr lang="fi-FI" sz="1600" dirty="0">
                <a:solidFill>
                  <a:srgbClr val="263248"/>
                </a:solidFill>
                <a:latin typeface="Roboto Condensed"/>
              </a:rPr>
              <a:t>sebagai memori mesin. Input pada mesin otomata</a:t>
            </a:r>
            <a:r>
              <a:rPr lang="id-ID" sz="1600" dirty="0">
                <a:solidFill>
                  <a:srgbClr val="263248"/>
                </a:solidFill>
                <a:latin typeface="Roboto Condensed"/>
              </a:rPr>
              <a:t> </a:t>
            </a:r>
            <a:r>
              <a:rPr lang="sv-SE" sz="1600" dirty="0">
                <a:solidFill>
                  <a:srgbClr val="263248"/>
                </a:solidFill>
                <a:latin typeface="Roboto Condensed"/>
              </a:rPr>
              <a:t>dianggap sebagai bahasa yang harus dikenali oleh mesin.</a:t>
            </a:r>
            <a:r>
              <a:rPr lang="id-ID" sz="1600" dirty="0">
                <a:solidFill>
                  <a:srgbClr val="263248"/>
                </a:solidFill>
                <a:latin typeface="Roboto Condensed"/>
              </a:rPr>
              <a:t> Selanjutnya, mesin otomata membuat keputusan yang mengindikasikan apakah input itu diterima atau tidak.</a:t>
            </a:r>
          </a:p>
        </p:txBody>
      </p:sp>
    </p:spTree>
    <p:extLst>
      <p:ext uri="{BB962C8B-B14F-4D97-AF65-F5344CB8AC3E}">
        <p14:creationId xmlns:p14="http://schemas.microsoft.com/office/powerpoint/2010/main" val="32809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65573" y="3323210"/>
            <a:ext cx="58139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P</a:t>
            </a:r>
            <a:r>
              <a:rPr lang="id-ID" sz="3600" dirty="0" smtClean="0"/>
              <a:t>ENGERTIAN</a:t>
            </a:r>
            <a:br>
              <a:rPr lang="id-ID" sz="3600" dirty="0" smtClean="0"/>
            </a:br>
            <a:r>
              <a:rPr lang="id-ID" sz="3600" dirty="0" smtClean="0"/>
              <a:t>PENGERTIAN DASAR</a:t>
            </a:r>
            <a:endParaRPr sz="36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284355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</a:t>
            </a:r>
            <a:r>
              <a:rPr lang="id-ID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330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951</Words>
  <Application>Microsoft Office PowerPoint</Application>
  <PresentationFormat>On-screen Show (16:9)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Arvo</vt:lpstr>
      <vt:lpstr>Comic Sans MS</vt:lpstr>
      <vt:lpstr>Roboto Condensed</vt:lpstr>
      <vt:lpstr>Roboto Condensed Light</vt:lpstr>
      <vt:lpstr>Verdana</vt:lpstr>
      <vt:lpstr>Salerio template</vt:lpstr>
      <vt:lpstr>&amp;</vt:lpstr>
      <vt:lpstr>PENGERTIAN BAHASA</vt:lpstr>
      <vt:lpstr>PowerPoint Presentation</vt:lpstr>
      <vt:lpstr>TEORI BAHASA</vt:lpstr>
      <vt:lpstr>PENGERTIAN AUTOMATA</vt:lpstr>
      <vt:lpstr>PowerPoint Presentation</vt:lpstr>
      <vt:lpstr>PENGERTIAN AUTOMATA</vt:lpstr>
      <vt:lpstr>PENGERTIAN AUTOMATA</vt:lpstr>
      <vt:lpstr>PENGERTIAN PENGERTIAN DASAR</vt:lpstr>
      <vt:lpstr>PENGERTIAN DASAR</vt:lpstr>
      <vt:lpstr>PENGERTIAN DASAR</vt:lpstr>
      <vt:lpstr>PENGERTIAN DASAR</vt:lpstr>
      <vt:lpstr>OPERASI DASAR STRING</vt:lpstr>
      <vt:lpstr>OPERASI DASAR STRING</vt:lpstr>
      <vt:lpstr>OPERASI DASAR STRING</vt:lpstr>
      <vt:lpstr>OPERASI DASAR STRING</vt:lpstr>
      <vt:lpstr>OPERASI DASAR STRING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Jay Mr</dc:creator>
  <cp:lastModifiedBy>Toshiba</cp:lastModifiedBy>
  <cp:revision>37</cp:revision>
  <dcterms:modified xsi:type="dcterms:W3CDTF">2020-10-15T05:15:06Z</dcterms:modified>
</cp:coreProperties>
</file>