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5"/>
  </p:notesMasterIdLst>
  <p:sldIdLst>
    <p:sldId id="256" r:id="rId2"/>
    <p:sldId id="257" r:id="rId3"/>
    <p:sldId id="258" r:id="rId4"/>
    <p:sldId id="259" r:id="rId5"/>
    <p:sldId id="261" r:id="rId6"/>
    <p:sldId id="285" r:id="rId7"/>
    <p:sldId id="289" r:id="rId8"/>
    <p:sldId id="288" r:id="rId9"/>
    <p:sldId id="290" r:id="rId10"/>
    <p:sldId id="293" r:id="rId11"/>
    <p:sldId id="294" r:id="rId12"/>
    <p:sldId id="295" r:id="rId13"/>
    <p:sldId id="27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a:srgbClr val="3F5378"/>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712A6-3DEC-486A-8EA2-9407B7743170}">
  <a:tblStyle styleId="{9B4712A6-3DEC-486A-8EA2-9407B77431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964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885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40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58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27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58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983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07215" y="1682798"/>
            <a:ext cx="3923282" cy="2482702"/>
          </a:xfrm>
          <a:prstGeom prst="rect">
            <a:avLst/>
          </a:prstGeom>
        </p:spPr>
      </p:pic>
      <p:sp>
        <p:nvSpPr>
          <p:cNvPr id="10" name="Google Shape;10;p2"/>
          <p:cNvSpPr/>
          <p:nvPr/>
        </p:nvSpPr>
        <p:spPr>
          <a:xfrm>
            <a:off x="7544483" y="962371"/>
            <a:ext cx="443454" cy="128303"/>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2" y="1090761"/>
            <a:ext cx="7987936" cy="2762521"/>
            <a:chOff x="-8178042" y="-4493254"/>
            <a:chExt cx="19483597" cy="6522736"/>
          </a:xfrm>
        </p:grpSpPr>
        <p:sp>
          <p:nvSpPr>
            <p:cNvPr id="15" name="Google Shape;15;p2"/>
            <p:cNvSpPr/>
            <p:nvPr/>
          </p:nvSpPr>
          <p:spPr>
            <a:xfrm>
              <a:off x="-8178042" y="-4493117"/>
              <a:ext cx="12968399" cy="65225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9" y="193659"/>
            <a:ext cx="658090" cy="8991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4147" y="193659"/>
            <a:ext cx="515941" cy="704949"/>
          </a:xfrm>
          <a:prstGeom prst="rect">
            <a:avLst/>
          </a:prstGeom>
        </p:spPr>
      </p:pic>
      <p:grpSp>
        <p:nvGrpSpPr>
          <p:cNvPr id="23" name="Group 22"/>
          <p:cNvGrpSpPr/>
          <p:nvPr userDrawn="1"/>
        </p:nvGrpSpPr>
        <p:grpSpPr>
          <a:xfrm>
            <a:off x="7231172" y="4632920"/>
            <a:ext cx="1526679" cy="307777"/>
            <a:chOff x="7231172" y="4632920"/>
            <a:chExt cx="1526679" cy="307777"/>
          </a:xfrm>
        </p:grpSpPr>
        <p:sp>
          <p:nvSpPr>
            <p:cNvPr id="42" name="TextBox 41"/>
            <p:cNvSpPr txBox="1"/>
            <p:nvPr userDrawn="1"/>
          </p:nvSpPr>
          <p:spPr>
            <a:xfrm>
              <a:off x="7355771" y="4632920"/>
              <a:ext cx="1402080" cy="307777"/>
            </a:xfrm>
            <a:prstGeom prst="rect">
              <a:avLst/>
            </a:prstGeom>
            <a:noFill/>
          </p:spPr>
          <p:txBody>
            <a:bodyPr wrap="square" rtlCol="0">
              <a:spAutoFit/>
            </a:bodyPr>
            <a:lstStyle/>
            <a:p>
              <a:pPr algn="r"/>
              <a:r>
                <a:rPr lang="en-US" dirty="0" smtClean="0">
                  <a:solidFill>
                    <a:srgbClr val="3F5378"/>
                  </a:solidFill>
                </a:rPr>
                <a:t>www.sar.ac.id</a:t>
              </a:r>
              <a:endParaRPr lang="en-US" dirty="0">
                <a:solidFill>
                  <a:srgbClr val="3F5378"/>
                </a:solidFill>
              </a:endParaRPr>
            </a:p>
          </p:txBody>
        </p:sp>
        <p:grpSp>
          <p:nvGrpSpPr>
            <p:cNvPr id="43" name="Google Shape;752;p37"/>
            <p:cNvGrpSpPr/>
            <p:nvPr userDrawn="1"/>
          </p:nvGrpSpPr>
          <p:grpSpPr>
            <a:xfrm>
              <a:off x="7231172" y="4641787"/>
              <a:ext cx="291030" cy="291030"/>
              <a:chOff x="5941025" y="3634400"/>
              <a:chExt cx="467650" cy="467650"/>
            </a:xfrm>
          </p:grpSpPr>
          <p:sp>
            <p:nvSpPr>
              <p:cNvPr id="44"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4147" y="193659"/>
            <a:ext cx="515941" cy="704949"/>
          </a:xfrm>
          <a:prstGeom prst="rect">
            <a:avLst/>
          </a:prstGeom>
        </p:spPr>
      </p:pic>
      <p:grpSp>
        <p:nvGrpSpPr>
          <p:cNvPr id="34" name="Group 33"/>
          <p:cNvGrpSpPr/>
          <p:nvPr userDrawn="1"/>
        </p:nvGrpSpPr>
        <p:grpSpPr>
          <a:xfrm>
            <a:off x="7231172" y="4632920"/>
            <a:ext cx="1526679" cy="307777"/>
            <a:chOff x="7231172" y="4632920"/>
            <a:chExt cx="1526679" cy="307777"/>
          </a:xfrm>
        </p:grpSpPr>
        <p:sp>
          <p:nvSpPr>
            <p:cNvPr id="35" name="TextBox 34"/>
            <p:cNvSpPr txBox="1"/>
            <p:nvPr userDrawn="1"/>
          </p:nvSpPr>
          <p:spPr>
            <a:xfrm>
              <a:off x="7355771" y="4632920"/>
              <a:ext cx="1402080" cy="307777"/>
            </a:xfrm>
            <a:prstGeom prst="rect">
              <a:avLst/>
            </a:prstGeom>
            <a:noFill/>
          </p:spPr>
          <p:txBody>
            <a:bodyPr wrap="square" rtlCol="0">
              <a:spAutoFit/>
            </a:bodyPr>
            <a:lstStyle/>
            <a:p>
              <a:pPr algn="r"/>
              <a:r>
                <a:rPr lang="en-US" dirty="0" smtClean="0">
                  <a:solidFill>
                    <a:srgbClr val="3F5378"/>
                  </a:solidFill>
                </a:rPr>
                <a:t>www.sar.ac.id</a:t>
              </a:r>
              <a:endParaRPr lang="en-US" dirty="0">
                <a:solidFill>
                  <a:srgbClr val="3F5378"/>
                </a:solidFill>
              </a:endParaRPr>
            </a:p>
          </p:txBody>
        </p:sp>
        <p:grpSp>
          <p:nvGrpSpPr>
            <p:cNvPr id="36" name="Google Shape;752;p37"/>
            <p:cNvGrpSpPr/>
            <p:nvPr userDrawn="1"/>
          </p:nvGrpSpPr>
          <p:grpSpPr>
            <a:xfrm>
              <a:off x="7231172" y="4641787"/>
              <a:ext cx="291030" cy="291030"/>
              <a:chOff x="5941025" y="3634400"/>
              <a:chExt cx="467650" cy="467650"/>
            </a:xfrm>
          </p:grpSpPr>
          <p:sp>
            <p:nvSpPr>
              <p:cNvPr id="37"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roup 63"/>
          <p:cNvGrpSpPr/>
          <p:nvPr userDrawn="1"/>
        </p:nvGrpSpPr>
        <p:grpSpPr>
          <a:xfrm>
            <a:off x="1595" y="4903200"/>
            <a:ext cx="2034564" cy="240300"/>
            <a:chOff x="1200838" y="4167557"/>
            <a:chExt cx="2034564" cy="240300"/>
          </a:xfrm>
        </p:grpSpPr>
        <p:sp>
          <p:nvSpPr>
            <p:cNvPr id="65" name="Parallelogram 64"/>
            <p:cNvSpPr/>
            <p:nvPr/>
          </p:nvSpPr>
          <p:spPr>
            <a:xfrm>
              <a:off x="1882132" y="4167557"/>
              <a:ext cx="1353270" cy="24030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66" name="Parallelogram 65"/>
            <p:cNvSpPr/>
            <p:nvPr userDrawn="1"/>
          </p:nvSpPr>
          <p:spPr>
            <a:xfrm>
              <a:off x="1200838" y="4167557"/>
              <a:ext cx="1353270" cy="240300"/>
            </a:xfrm>
            <a:prstGeom prst="parallelogram">
              <a:avLst>
                <a:gd name="adj" fmla="val 106541"/>
              </a:avLst>
            </a:prstGeom>
            <a:solidFill>
              <a:srgbClr val="3F5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67" name="Parallelogram 66"/>
            <p:cNvSpPr/>
            <p:nvPr userDrawn="1"/>
          </p:nvSpPr>
          <p:spPr>
            <a:xfrm>
              <a:off x="1289906" y="4167557"/>
              <a:ext cx="1901371" cy="24030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2"/>
                  </a:solidFill>
                </a:rPr>
                <a:t>ONE STEP BEYOND</a:t>
              </a:r>
              <a:endParaRPr lang="en-US" sz="900" b="1" dirty="0">
                <a:solidFill>
                  <a:schemeClr val="bg2"/>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4147" y="193659"/>
            <a:ext cx="515941" cy="704949"/>
          </a:xfrm>
          <a:prstGeom prst="rect">
            <a:avLst/>
          </a:prstGeom>
        </p:spPr>
      </p:pic>
      <p:sp>
        <p:nvSpPr>
          <p:cNvPr id="25" name="TextBox 24"/>
          <p:cNvSpPr txBox="1"/>
          <p:nvPr userDrawn="1"/>
        </p:nvSpPr>
        <p:spPr>
          <a:xfrm>
            <a:off x="150334" y="4948334"/>
            <a:ext cx="1025336" cy="246221"/>
          </a:xfrm>
          <a:prstGeom prst="rect">
            <a:avLst/>
          </a:prstGeom>
          <a:noFill/>
        </p:spPr>
        <p:txBody>
          <a:bodyPr wrap="square" rtlCol="0">
            <a:spAutoFit/>
          </a:bodyPr>
          <a:lstStyle/>
          <a:p>
            <a:r>
              <a:rPr lang="en-US" sz="1000" dirty="0" smtClean="0">
                <a:solidFill>
                  <a:schemeClr val="bg1"/>
                </a:solidFill>
                <a:latin typeface="+mn-lt"/>
              </a:rPr>
              <a:t>www.sar.ac.id</a:t>
            </a:r>
            <a:endParaRPr lang="en-US" sz="1000" dirty="0">
              <a:solidFill>
                <a:schemeClr val="bg1"/>
              </a:solidFill>
              <a:latin typeface="+mn-lt"/>
            </a:endParaRPr>
          </a:p>
        </p:txBody>
      </p:sp>
      <p:grpSp>
        <p:nvGrpSpPr>
          <p:cNvPr id="30" name="Group 29"/>
          <p:cNvGrpSpPr/>
          <p:nvPr userDrawn="1"/>
        </p:nvGrpSpPr>
        <p:grpSpPr>
          <a:xfrm>
            <a:off x="7231172" y="4632920"/>
            <a:ext cx="1526679" cy="307777"/>
            <a:chOff x="7231172" y="4632920"/>
            <a:chExt cx="1526679" cy="307777"/>
          </a:xfrm>
        </p:grpSpPr>
        <p:sp>
          <p:nvSpPr>
            <p:cNvPr id="31" name="TextBox 30"/>
            <p:cNvSpPr txBox="1"/>
            <p:nvPr userDrawn="1"/>
          </p:nvSpPr>
          <p:spPr>
            <a:xfrm>
              <a:off x="7355771" y="4632920"/>
              <a:ext cx="1402080" cy="307777"/>
            </a:xfrm>
            <a:prstGeom prst="rect">
              <a:avLst/>
            </a:prstGeom>
            <a:noFill/>
          </p:spPr>
          <p:txBody>
            <a:bodyPr wrap="square" rtlCol="0">
              <a:spAutoFit/>
            </a:bodyPr>
            <a:lstStyle/>
            <a:p>
              <a:pPr algn="r"/>
              <a:r>
                <a:rPr lang="en-US" dirty="0" smtClean="0">
                  <a:solidFill>
                    <a:srgbClr val="3F5378"/>
                  </a:solidFill>
                </a:rPr>
                <a:t>www.sar.ac.id</a:t>
              </a:r>
              <a:endParaRPr lang="en-US" dirty="0">
                <a:solidFill>
                  <a:srgbClr val="3F5378"/>
                </a:solidFill>
              </a:endParaRPr>
            </a:p>
          </p:txBody>
        </p:sp>
        <p:grpSp>
          <p:nvGrpSpPr>
            <p:cNvPr id="32" name="Google Shape;752;p37"/>
            <p:cNvGrpSpPr/>
            <p:nvPr userDrawn="1"/>
          </p:nvGrpSpPr>
          <p:grpSpPr>
            <a:xfrm>
              <a:off x="7231172" y="4641787"/>
              <a:ext cx="291030" cy="291030"/>
              <a:chOff x="5941025" y="3634400"/>
              <a:chExt cx="467650" cy="467650"/>
            </a:xfrm>
          </p:grpSpPr>
          <p:sp>
            <p:nvSpPr>
              <p:cNvPr id="33"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roup 40"/>
          <p:cNvGrpSpPr/>
          <p:nvPr userDrawn="1"/>
        </p:nvGrpSpPr>
        <p:grpSpPr>
          <a:xfrm>
            <a:off x="1595" y="4903200"/>
            <a:ext cx="2034564" cy="240300"/>
            <a:chOff x="1200838" y="4167557"/>
            <a:chExt cx="2034564" cy="240300"/>
          </a:xfrm>
        </p:grpSpPr>
        <p:sp>
          <p:nvSpPr>
            <p:cNvPr id="42" name="Parallelogram 41"/>
            <p:cNvSpPr/>
            <p:nvPr/>
          </p:nvSpPr>
          <p:spPr>
            <a:xfrm>
              <a:off x="1882132" y="4167557"/>
              <a:ext cx="1353270" cy="24030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3" name="Parallelogram 42"/>
            <p:cNvSpPr/>
            <p:nvPr userDrawn="1"/>
          </p:nvSpPr>
          <p:spPr>
            <a:xfrm>
              <a:off x="1200838" y="4167557"/>
              <a:ext cx="1353270" cy="240300"/>
            </a:xfrm>
            <a:prstGeom prst="parallelogram">
              <a:avLst>
                <a:gd name="adj" fmla="val 106541"/>
              </a:avLst>
            </a:prstGeom>
            <a:solidFill>
              <a:srgbClr val="3F5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4" name="Parallelogram 43"/>
            <p:cNvSpPr/>
            <p:nvPr userDrawn="1"/>
          </p:nvSpPr>
          <p:spPr>
            <a:xfrm>
              <a:off x="1289906" y="4167557"/>
              <a:ext cx="1901371" cy="24030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2"/>
                  </a:solidFill>
                </a:rPr>
                <a:t>ONE STEP BEYOND</a:t>
              </a:r>
              <a:endParaRPr lang="en-US" sz="900" b="1" dirty="0">
                <a:solidFill>
                  <a:schemeClr val="bg2"/>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4147" y="193659"/>
            <a:ext cx="515941" cy="704949"/>
          </a:xfrm>
          <a:prstGeom prst="rect">
            <a:avLst/>
          </a:prstGeom>
        </p:spPr>
      </p:pic>
      <p:grpSp>
        <p:nvGrpSpPr>
          <p:cNvPr id="26" name="Group 25"/>
          <p:cNvGrpSpPr/>
          <p:nvPr userDrawn="1"/>
        </p:nvGrpSpPr>
        <p:grpSpPr>
          <a:xfrm>
            <a:off x="7231172" y="4632920"/>
            <a:ext cx="1526679" cy="307777"/>
            <a:chOff x="7231172" y="4632920"/>
            <a:chExt cx="1526679" cy="307777"/>
          </a:xfrm>
        </p:grpSpPr>
        <p:sp>
          <p:nvSpPr>
            <p:cNvPr id="27" name="TextBox 26"/>
            <p:cNvSpPr txBox="1"/>
            <p:nvPr userDrawn="1"/>
          </p:nvSpPr>
          <p:spPr>
            <a:xfrm>
              <a:off x="7355771" y="4632920"/>
              <a:ext cx="1402080" cy="307777"/>
            </a:xfrm>
            <a:prstGeom prst="rect">
              <a:avLst/>
            </a:prstGeom>
            <a:noFill/>
          </p:spPr>
          <p:txBody>
            <a:bodyPr wrap="square" rtlCol="0">
              <a:spAutoFit/>
            </a:bodyPr>
            <a:lstStyle/>
            <a:p>
              <a:pPr algn="r"/>
              <a:r>
                <a:rPr lang="en-US" dirty="0" smtClean="0">
                  <a:solidFill>
                    <a:srgbClr val="3F5378"/>
                  </a:solidFill>
                </a:rPr>
                <a:t>www.sar.ac.id</a:t>
              </a:r>
              <a:endParaRPr lang="en-US" dirty="0">
                <a:solidFill>
                  <a:srgbClr val="3F5378"/>
                </a:solidFill>
              </a:endParaRPr>
            </a:p>
          </p:txBody>
        </p:sp>
        <p:grpSp>
          <p:nvGrpSpPr>
            <p:cNvPr id="28" name="Google Shape;752;p37"/>
            <p:cNvGrpSpPr/>
            <p:nvPr userDrawn="1"/>
          </p:nvGrpSpPr>
          <p:grpSpPr>
            <a:xfrm>
              <a:off x="7231172" y="4641787"/>
              <a:ext cx="291030" cy="291030"/>
              <a:chOff x="5941025" y="3634400"/>
              <a:chExt cx="467650" cy="467650"/>
            </a:xfrm>
          </p:grpSpPr>
          <p:sp>
            <p:nvSpPr>
              <p:cNvPr id="29"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roup 37"/>
          <p:cNvGrpSpPr/>
          <p:nvPr userDrawn="1"/>
        </p:nvGrpSpPr>
        <p:grpSpPr>
          <a:xfrm>
            <a:off x="1595" y="4903200"/>
            <a:ext cx="2034564" cy="240300"/>
            <a:chOff x="1200838" y="4167557"/>
            <a:chExt cx="2034564" cy="240300"/>
          </a:xfrm>
        </p:grpSpPr>
        <p:sp>
          <p:nvSpPr>
            <p:cNvPr id="39" name="Parallelogram 38"/>
            <p:cNvSpPr/>
            <p:nvPr/>
          </p:nvSpPr>
          <p:spPr>
            <a:xfrm>
              <a:off x="1882132" y="4167557"/>
              <a:ext cx="1353270" cy="24030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0" name="Parallelogram 39"/>
            <p:cNvSpPr/>
            <p:nvPr userDrawn="1"/>
          </p:nvSpPr>
          <p:spPr>
            <a:xfrm>
              <a:off x="1200838" y="4167557"/>
              <a:ext cx="1353270" cy="240300"/>
            </a:xfrm>
            <a:prstGeom prst="parallelogram">
              <a:avLst>
                <a:gd name="adj" fmla="val 106541"/>
              </a:avLst>
            </a:prstGeom>
            <a:solidFill>
              <a:srgbClr val="3F5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1" name="Parallelogram 40"/>
            <p:cNvSpPr/>
            <p:nvPr userDrawn="1"/>
          </p:nvSpPr>
          <p:spPr>
            <a:xfrm>
              <a:off x="1289906" y="4167557"/>
              <a:ext cx="1901371" cy="24030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2"/>
                  </a:solidFill>
                </a:rPr>
                <a:t>ONE STEP BEYOND</a:t>
              </a:r>
              <a:endParaRPr lang="en-US" sz="900" b="1" dirty="0">
                <a:solidFill>
                  <a:schemeClr val="bg2"/>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24147" y="193659"/>
            <a:ext cx="515941" cy="704949"/>
          </a:xfrm>
          <a:prstGeom prst="rect">
            <a:avLst/>
          </a:prstGeom>
        </p:spPr>
      </p:pic>
      <p:grpSp>
        <p:nvGrpSpPr>
          <p:cNvPr id="31" name="Group 30"/>
          <p:cNvGrpSpPr/>
          <p:nvPr userDrawn="1"/>
        </p:nvGrpSpPr>
        <p:grpSpPr>
          <a:xfrm>
            <a:off x="7231172" y="4632920"/>
            <a:ext cx="1526679" cy="307777"/>
            <a:chOff x="7231172" y="4632920"/>
            <a:chExt cx="1526679" cy="307777"/>
          </a:xfrm>
        </p:grpSpPr>
        <p:sp>
          <p:nvSpPr>
            <p:cNvPr id="32" name="TextBox 31"/>
            <p:cNvSpPr txBox="1"/>
            <p:nvPr userDrawn="1"/>
          </p:nvSpPr>
          <p:spPr>
            <a:xfrm>
              <a:off x="7355771" y="4632920"/>
              <a:ext cx="1402080" cy="307777"/>
            </a:xfrm>
            <a:prstGeom prst="rect">
              <a:avLst/>
            </a:prstGeom>
            <a:noFill/>
          </p:spPr>
          <p:txBody>
            <a:bodyPr wrap="square" rtlCol="0">
              <a:spAutoFit/>
            </a:bodyPr>
            <a:lstStyle/>
            <a:p>
              <a:pPr algn="r"/>
              <a:r>
                <a:rPr lang="en-US" dirty="0" smtClean="0">
                  <a:solidFill>
                    <a:srgbClr val="3F5378"/>
                  </a:solidFill>
                </a:rPr>
                <a:t>www.sar.ac.id</a:t>
              </a:r>
              <a:endParaRPr lang="en-US" dirty="0">
                <a:solidFill>
                  <a:srgbClr val="3F5378"/>
                </a:solidFill>
              </a:endParaRPr>
            </a:p>
          </p:txBody>
        </p:sp>
        <p:grpSp>
          <p:nvGrpSpPr>
            <p:cNvPr id="33" name="Google Shape;752;p37"/>
            <p:cNvGrpSpPr/>
            <p:nvPr userDrawn="1"/>
          </p:nvGrpSpPr>
          <p:grpSpPr>
            <a:xfrm>
              <a:off x="7231172" y="4641787"/>
              <a:ext cx="291030" cy="291030"/>
              <a:chOff x="5941025" y="3634400"/>
              <a:chExt cx="467650" cy="467650"/>
            </a:xfrm>
          </p:grpSpPr>
          <p:sp>
            <p:nvSpPr>
              <p:cNvPr id="34"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roup 45"/>
          <p:cNvGrpSpPr/>
          <p:nvPr userDrawn="1"/>
        </p:nvGrpSpPr>
        <p:grpSpPr>
          <a:xfrm>
            <a:off x="1595" y="4903200"/>
            <a:ext cx="2034564" cy="240300"/>
            <a:chOff x="1200838" y="4167557"/>
            <a:chExt cx="2034564" cy="240300"/>
          </a:xfrm>
        </p:grpSpPr>
        <p:sp>
          <p:nvSpPr>
            <p:cNvPr id="47" name="Parallelogram 46"/>
            <p:cNvSpPr/>
            <p:nvPr/>
          </p:nvSpPr>
          <p:spPr>
            <a:xfrm>
              <a:off x="1882132" y="4167557"/>
              <a:ext cx="1353270" cy="24030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8" name="Parallelogram 47"/>
            <p:cNvSpPr/>
            <p:nvPr userDrawn="1"/>
          </p:nvSpPr>
          <p:spPr>
            <a:xfrm>
              <a:off x="1200838" y="4167557"/>
              <a:ext cx="1353270" cy="240300"/>
            </a:xfrm>
            <a:prstGeom prst="parallelogram">
              <a:avLst>
                <a:gd name="adj" fmla="val 106541"/>
              </a:avLst>
            </a:prstGeom>
            <a:solidFill>
              <a:srgbClr val="3F5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49" name="Parallelogram 48"/>
            <p:cNvSpPr/>
            <p:nvPr userDrawn="1"/>
          </p:nvSpPr>
          <p:spPr>
            <a:xfrm>
              <a:off x="1289906" y="4167557"/>
              <a:ext cx="1901371" cy="24030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2"/>
                  </a:solidFill>
                </a:rPr>
                <a:t>ONE STEP BEYOND</a:t>
              </a:r>
              <a:endParaRPr lang="en-US" sz="900" b="1" dirty="0">
                <a:solidFill>
                  <a:schemeClr val="bg2"/>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93965" y="1418827"/>
            <a:ext cx="7336992" cy="11519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MATAKULIAH </a:t>
            </a:r>
            <a:br>
              <a:rPr lang="en" sz="3600" dirty="0" smtClean="0"/>
            </a:br>
            <a:r>
              <a:rPr lang="id-ID" sz="3200" dirty="0" smtClean="0"/>
              <a:t>TEORI BAHASA &amp; AUTOMATA</a:t>
            </a:r>
            <a:endParaRPr sz="3200" dirty="0"/>
          </a:p>
        </p:txBody>
      </p:sp>
      <p:sp>
        <p:nvSpPr>
          <p:cNvPr id="4" name="Google Shape;214;p13"/>
          <p:cNvSpPr txBox="1">
            <a:spLocks/>
          </p:cNvSpPr>
          <p:nvPr/>
        </p:nvSpPr>
        <p:spPr>
          <a:xfrm>
            <a:off x="4030980" y="4241383"/>
            <a:ext cx="5064529" cy="3583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Bef>
                <a:spcPts val="0"/>
              </a:spcBef>
              <a:buClr>
                <a:schemeClr val="dk1"/>
              </a:buClr>
              <a:buSzPts val="1100"/>
              <a:buFont typeface="Arial"/>
              <a:buNone/>
            </a:pPr>
            <a:r>
              <a:rPr lang="en-US" sz="1400" b="1" dirty="0" err="1" smtClean="0">
                <a:solidFill>
                  <a:srgbClr val="3F5378"/>
                </a:solidFill>
                <a:latin typeface="+mn-lt"/>
                <a:ea typeface="Verdana" panose="020B0604030504040204" pitchFamily="34" charset="0"/>
              </a:rPr>
              <a:t>Pertemuan</a:t>
            </a:r>
            <a:r>
              <a:rPr lang="en-US" sz="1400" b="1" dirty="0" smtClean="0">
                <a:solidFill>
                  <a:srgbClr val="3F5378"/>
                </a:solidFill>
                <a:latin typeface="+mn-lt"/>
                <a:ea typeface="Verdana" panose="020B0604030504040204" pitchFamily="34" charset="0"/>
              </a:rPr>
              <a:t> 1 – </a:t>
            </a:r>
            <a:r>
              <a:rPr lang="id-ID" sz="1400" b="1" dirty="0" smtClean="0">
                <a:solidFill>
                  <a:srgbClr val="3F5378"/>
                </a:solidFill>
                <a:latin typeface="+mn-lt"/>
                <a:ea typeface="Verdana" panose="020B0604030504040204" pitchFamily="34" charset="0"/>
              </a:rPr>
              <a:t>Pendahuluan &amp; Kontrak Kuliah</a:t>
            </a:r>
            <a:endParaRPr lang="en-US" sz="1400" b="1" dirty="0" smtClean="0">
              <a:solidFill>
                <a:srgbClr val="3F5378"/>
              </a:solidFill>
              <a:latin typeface="+mn-lt"/>
              <a:ea typeface="Verdana" panose="020B0604030504040204" pitchFamily="34" charset="0"/>
            </a:endParaRPr>
          </a:p>
        </p:txBody>
      </p:sp>
      <p:grpSp>
        <p:nvGrpSpPr>
          <p:cNvPr id="23" name="Group 22"/>
          <p:cNvGrpSpPr/>
          <p:nvPr/>
        </p:nvGrpSpPr>
        <p:grpSpPr>
          <a:xfrm>
            <a:off x="-7959" y="2927865"/>
            <a:ext cx="2379128" cy="769177"/>
            <a:chOff x="-7692" y="2927865"/>
            <a:chExt cx="2379128" cy="769177"/>
          </a:xfrm>
        </p:grpSpPr>
        <p:grpSp>
          <p:nvGrpSpPr>
            <p:cNvPr id="7" name="Google Shape;33;p3"/>
            <p:cNvGrpSpPr/>
            <p:nvPr/>
          </p:nvGrpSpPr>
          <p:grpSpPr>
            <a:xfrm rot="10800000" flipH="1">
              <a:off x="0" y="2927865"/>
              <a:ext cx="2265216" cy="769177"/>
              <a:chOff x="1297954" y="330075"/>
              <a:chExt cx="5169293" cy="1699506"/>
            </a:xfrm>
          </p:grpSpPr>
          <p:sp>
            <p:nvSpPr>
              <p:cNvPr id="11" name="Google Shape;34;p3"/>
              <p:cNvSpPr/>
              <p:nvPr/>
            </p:nvSpPr>
            <p:spPr>
              <a:xfrm>
                <a:off x="1297954" y="330082"/>
                <a:ext cx="3476701" cy="169949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2;p3"/>
            <p:cNvSpPr/>
            <p:nvPr/>
          </p:nvSpPr>
          <p:spPr>
            <a:xfrm>
              <a:off x="1998303" y="3049328"/>
              <a:ext cx="373133" cy="155563"/>
            </a:xfrm>
            <a:prstGeom prst="triangle">
              <a:avLst>
                <a:gd name="adj" fmla="val 3991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p3"/>
            <p:cNvSpPr/>
            <p:nvPr/>
          </p:nvSpPr>
          <p:spPr>
            <a:xfrm rot="10800000" flipH="1">
              <a:off x="-7692" y="3201375"/>
              <a:ext cx="1950792" cy="360553"/>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p3"/>
            <p:cNvSpPr/>
            <p:nvPr/>
          </p:nvSpPr>
          <p:spPr>
            <a:xfrm rot="10800000" flipH="1">
              <a:off x="1943101" y="3201393"/>
              <a:ext cx="428068" cy="360537"/>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14;p13"/>
          <p:cNvSpPr txBox="1">
            <a:spLocks/>
          </p:cNvSpPr>
          <p:nvPr/>
        </p:nvSpPr>
        <p:spPr>
          <a:xfrm>
            <a:off x="43363" y="3199396"/>
            <a:ext cx="2327806" cy="3583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Clr>
                <a:schemeClr val="dk1"/>
              </a:buClr>
              <a:buSzPts val="1100"/>
              <a:buFont typeface="Arial"/>
              <a:buNone/>
            </a:pPr>
            <a:r>
              <a:rPr lang="id-ID" sz="1200" dirty="0" smtClean="0">
                <a:solidFill>
                  <a:schemeClr val="bg1"/>
                </a:solidFill>
                <a:latin typeface="Verdana" panose="020B0604030504040204" pitchFamily="34" charset="0"/>
                <a:ea typeface="Verdana" panose="020B0604030504040204" pitchFamily="34" charset="0"/>
              </a:rPr>
              <a:t>RAHMIATI</a:t>
            </a:r>
            <a:r>
              <a:rPr lang="en-US" sz="1200" dirty="0" smtClean="0">
                <a:solidFill>
                  <a:schemeClr val="bg1"/>
                </a:solidFill>
                <a:latin typeface="Verdana" panose="020B0604030504040204" pitchFamily="34" charset="0"/>
                <a:ea typeface="Verdana" panose="020B0604030504040204" pitchFamily="34" charset="0"/>
              </a:rPr>
              <a:t>, </a:t>
            </a:r>
            <a:r>
              <a:rPr lang="en-US" sz="1200" dirty="0" err="1" smtClean="0">
                <a:solidFill>
                  <a:schemeClr val="bg1"/>
                </a:solidFill>
                <a:latin typeface="Verdana" panose="020B0604030504040204" pitchFamily="34" charset="0"/>
                <a:ea typeface="Verdana" panose="020B0604030504040204" pitchFamily="34" charset="0"/>
              </a:rPr>
              <a:t>M.Kom</a:t>
            </a:r>
            <a:endParaRPr lang="en-US" sz="1200" dirty="0" smtClean="0">
              <a:solidFill>
                <a:schemeClr val="bg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d-ID" sz="1600" b="1" dirty="0" smtClean="0"/>
              <a:t>Pokok Bahasan</a:t>
            </a:r>
          </a:p>
          <a:p>
            <a:pPr lvl="0">
              <a:buFont typeface="Wingdings" panose="05000000000000000000" pitchFamily="2" charset="2"/>
              <a:buChar char="§"/>
            </a:pPr>
            <a:r>
              <a:rPr lang="en-US" sz="1200" b="1" i="0" dirty="0" err="1"/>
              <a:t>Teori</a:t>
            </a:r>
            <a:r>
              <a:rPr lang="en-US" sz="1200" b="1" i="0" dirty="0"/>
              <a:t> </a:t>
            </a:r>
            <a:r>
              <a:rPr lang="en-US" sz="1200" b="1" i="0" dirty="0" err="1"/>
              <a:t>Dasar</a:t>
            </a:r>
            <a:r>
              <a:rPr lang="en-US" sz="1200" b="1" i="0" dirty="0"/>
              <a:t> Bahasa Dan Automata</a:t>
            </a:r>
            <a:endParaRPr lang="id-ID" sz="1200" b="1" i="0" dirty="0"/>
          </a:p>
          <a:p>
            <a:pPr lvl="0">
              <a:buFont typeface="Wingdings" panose="05000000000000000000" pitchFamily="2" charset="2"/>
              <a:buChar char="§"/>
            </a:pPr>
            <a:r>
              <a:rPr lang="en-US" sz="1200" b="1" i="0" dirty="0"/>
              <a:t>FSA, DFA, NFA</a:t>
            </a:r>
            <a:endParaRPr lang="id-ID" sz="1200" b="1" i="0" dirty="0"/>
          </a:p>
          <a:p>
            <a:pPr lvl="0">
              <a:buFont typeface="Wingdings" panose="05000000000000000000" pitchFamily="2" charset="2"/>
              <a:buChar char="§"/>
            </a:pPr>
            <a:r>
              <a:rPr lang="en-US" sz="1200" b="1" i="0" dirty="0" err="1"/>
              <a:t>Ekuivalensi</a:t>
            </a:r>
            <a:r>
              <a:rPr lang="en-US" sz="1200" b="1" i="0" dirty="0"/>
              <a:t> NFA DFA</a:t>
            </a:r>
            <a:endParaRPr lang="id-ID" sz="1200" b="1" i="0" dirty="0"/>
          </a:p>
          <a:p>
            <a:pPr lvl="0">
              <a:buFont typeface="Wingdings" panose="05000000000000000000" pitchFamily="2" charset="2"/>
              <a:buChar char="§"/>
            </a:pPr>
            <a:r>
              <a:rPr lang="en-US" sz="1200" b="1" i="0" dirty="0" err="1"/>
              <a:t>Ekrepsi</a:t>
            </a:r>
            <a:r>
              <a:rPr lang="en-US" sz="1200" b="1" i="0" dirty="0"/>
              <a:t> </a:t>
            </a:r>
            <a:r>
              <a:rPr lang="en-US" sz="1200" b="1" i="0" dirty="0" err="1"/>
              <a:t>Reguler</a:t>
            </a:r>
            <a:r>
              <a:rPr lang="en-US" sz="1200" b="1" i="0" dirty="0"/>
              <a:t>; </a:t>
            </a:r>
            <a:r>
              <a:rPr lang="en-US" sz="1200" b="1" i="0" dirty="0" err="1"/>
              <a:t>Sifat</a:t>
            </a:r>
            <a:r>
              <a:rPr lang="en-US" sz="1200" b="1" i="0" dirty="0"/>
              <a:t> Bahasa Regular; Context Free Grammar (CFG); </a:t>
            </a:r>
            <a:r>
              <a:rPr lang="en-US" sz="1200" b="1" i="0" dirty="0" err="1"/>
              <a:t>Pase</a:t>
            </a:r>
            <a:r>
              <a:rPr lang="en-US" sz="1200" b="1" i="0" dirty="0"/>
              <a:t> Tree</a:t>
            </a:r>
            <a:endParaRPr lang="id-ID" sz="1200" b="1" i="0" dirty="0"/>
          </a:p>
          <a:p>
            <a:pPr lvl="0">
              <a:buFont typeface="Wingdings" panose="05000000000000000000" pitchFamily="2" charset="2"/>
              <a:buChar char="§"/>
            </a:pPr>
            <a:r>
              <a:rPr lang="en-US" sz="1200" b="1" i="0" dirty="0" err="1"/>
              <a:t>Aplikasi</a:t>
            </a:r>
            <a:r>
              <a:rPr lang="en-US" sz="1200" b="1" i="0" dirty="0"/>
              <a:t> CFG</a:t>
            </a:r>
            <a:endParaRPr lang="id-ID" sz="1200" b="1" i="0" dirty="0"/>
          </a:p>
          <a:p>
            <a:pPr lvl="0">
              <a:buFont typeface="Wingdings" panose="05000000000000000000" pitchFamily="2" charset="2"/>
              <a:buChar char="§"/>
            </a:pPr>
            <a:r>
              <a:rPr lang="en-US" sz="1200" b="1" i="0" dirty="0"/>
              <a:t>Pushdown Automata (PDA); </a:t>
            </a:r>
            <a:r>
              <a:rPr lang="en-US" sz="1200" b="1" i="0" dirty="0" err="1"/>
              <a:t>Ekuivalensi</a:t>
            </a:r>
            <a:r>
              <a:rPr lang="en-US" sz="1200" b="1" i="0" dirty="0"/>
              <a:t> PDA Dan CFG</a:t>
            </a:r>
            <a:endParaRPr lang="id-ID" sz="1200" b="1" i="0" dirty="0"/>
          </a:p>
          <a:p>
            <a:pPr lvl="0">
              <a:buFont typeface="Wingdings" panose="05000000000000000000" pitchFamily="2" charset="2"/>
              <a:buChar char="§"/>
            </a:pPr>
            <a:r>
              <a:rPr lang="en-US" sz="1200" b="1" i="0" dirty="0"/>
              <a:t>Parsing</a:t>
            </a:r>
            <a:endParaRPr lang="id-ID" sz="1200" b="1" i="0" dirty="0"/>
          </a:p>
          <a:p>
            <a:pPr>
              <a:buFont typeface="Wingdings" panose="05000000000000000000" pitchFamily="2" charset="2"/>
              <a:buChar char="§"/>
            </a:pPr>
            <a:r>
              <a:rPr lang="en-ID" sz="1200" b="1" i="0" dirty="0" err="1"/>
              <a:t>Pengolahan</a:t>
            </a:r>
            <a:r>
              <a:rPr lang="en-ID" sz="1200" b="1" i="0" dirty="0"/>
              <a:t> Bahasa </a:t>
            </a:r>
            <a:r>
              <a:rPr lang="en-ID" sz="1200" b="1" i="0" dirty="0" smtClean="0"/>
              <a:t>Mod</a:t>
            </a:r>
            <a:r>
              <a:rPr lang="id-ID" sz="1200" b="1" i="0" dirty="0" smtClean="0"/>
              <a:t>e</a:t>
            </a:r>
            <a:r>
              <a:rPr lang="en-ID" sz="1200" b="1" i="0" dirty="0" err="1" smtClean="0"/>
              <a:t>rn</a:t>
            </a:r>
            <a:endParaRPr lang="id-ID" sz="1200" b="1" i="0" dirty="0" smtClean="0"/>
          </a:p>
          <a:p>
            <a:pPr marL="0" lvl="0" indent="0" algn="l" rtl="0">
              <a:spcBef>
                <a:spcPts val="600"/>
              </a:spcBef>
              <a:spcAft>
                <a:spcPts val="0"/>
              </a:spcAft>
              <a:buNone/>
            </a:pPr>
            <a:endParaRPr lang="id-ID" sz="1600" b="1" dirty="0" smtClean="0"/>
          </a:p>
          <a:p>
            <a:pPr marL="0" lvl="0" indent="0" algn="l" rtl="0">
              <a:spcBef>
                <a:spcPts val="600"/>
              </a:spcBef>
              <a:spcAft>
                <a:spcPts val="0"/>
              </a:spcAft>
              <a:buNone/>
            </a:pP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79453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632670" cy="274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id-ID" sz="3600" b="1" dirty="0" smtClean="0"/>
              <a:t>Automata??</a:t>
            </a:r>
          </a:p>
          <a:p>
            <a:pPr algn="just">
              <a:buNone/>
            </a:pPr>
            <a:r>
              <a:rPr lang="id-ID" sz="1600" dirty="0" smtClean="0"/>
              <a:t>       Automata </a:t>
            </a:r>
            <a:r>
              <a:rPr lang="id-ID" sz="1600" dirty="0"/>
              <a:t>adalah mesin abstrak yang </a:t>
            </a:r>
            <a:r>
              <a:rPr lang="id-ID" sz="1600" dirty="0" smtClean="0"/>
              <a:t>dapat mengenali </a:t>
            </a:r>
            <a:r>
              <a:rPr lang="id-ID" sz="1600" dirty="0"/>
              <a:t>(recognize), menerima (accept), atau membangkitkan (generate) sebuah kalimat dalam bahasa tertentu. </a:t>
            </a:r>
            <a:endParaRPr lang="id-ID" sz="1800" b="1" dirty="0" smtClean="0"/>
          </a:p>
          <a:p>
            <a:pPr marL="0" lvl="0" indent="0" algn="l" rtl="0">
              <a:spcBef>
                <a:spcPts val="600"/>
              </a:spcBef>
              <a:spcAft>
                <a:spcPts val="0"/>
              </a:spcAft>
              <a:buNone/>
            </a:pPr>
            <a:endParaRPr lang="id-ID" sz="1600" b="1" dirty="0" smtClean="0"/>
          </a:p>
          <a:p>
            <a:pPr marL="0" lvl="0" indent="0" algn="l" rtl="0">
              <a:spcBef>
                <a:spcPts val="600"/>
              </a:spcBef>
              <a:spcAft>
                <a:spcPts val="0"/>
              </a:spcAft>
              <a:buNone/>
            </a:pP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67654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369871"/>
            <a:ext cx="5632670" cy="3739792"/>
          </a:xfrm>
          <a:prstGeom prst="rect">
            <a:avLst/>
          </a:prstGeom>
        </p:spPr>
        <p:txBody>
          <a:bodyPr spcFirstLastPara="1" wrap="square" lIns="91425" tIns="91425" rIns="91425" bIns="91425" anchor="t" anchorCtr="0">
            <a:noAutofit/>
          </a:bodyPr>
          <a:lstStyle/>
          <a:p>
            <a:pPr marL="0" lvl="0" indent="0" algn="ctr">
              <a:buNone/>
            </a:pPr>
            <a:r>
              <a:rPr lang="id-ID" sz="3600" dirty="0">
                <a:solidFill>
                  <a:schemeClr val="tx1"/>
                </a:solidFill>
              </a:rPr>
              <a:t>Teori Bahasa </a:t>
            </a:r>
            <a:endParaRPr lang="id-ID" sz="3600" dirty="0" smtClean="0">
              <a:solidFill>
                <a:schemeClr val="tx1"/>
              </a:solidFill>
            </a:endParaRPr>
          </a:p>
          <a:p>
            <a:pPr marL="0" lvl="0" indent="0" algn="just">
              <a:buNone/>
            </a:pPr>
            <a:r>
              <a:rPr lang="id-ID" sz="1400" dirty="0" smtClean="0"/>
              <a:t>Teori </a:t>
            </a:r>
            <a:r>
              <a:rPr lang="id-ID" sz="1400" dirty="0"/>
              <a:t>bahasa membicarakan bahasa formal (formal language), terutama untuk kepentingan perancangan kompilator (compiler) dan pemroses naskah (text processor). Bahasa formal adalah kumpulan kalimat. Semua kalimat dalam sebuah bahasa dibangkitkan oleh sebuah tata bahasa (grammar) yang sama. Sebuah bahasa formal bisa dibangkitkan oleh dua atau lebih tata bahasa berbeda. Dikatakan bahasa formal karena grammar diciptakan mendahului pembangkitan setiap kalimatnya. Bahasa manusia bersifat sebaliknya; grammar diciptakan untuk meresmikan kata-kata yang hidup di masyarakat. Dalam pembicaraan selanjutnya ‘bahasa formal’ akan disebut ‘bahasa’ saja. </a:t>
            </a:r>
            <a:endParaRPr lang="id-ID" sz="1400" b="1" dirty="0" smtClean="0"/>
          </a:p>
          <a:p>
            <a:pPr marL="0" lvl="0" indent="0" algn="l" rtl="0">
              <a:spcBef>
                <a:spcPts val="600"/>
              </a:spcBef>
              <a:spcAft>
                <a:spcPts val="0"/>
              </a:spcAft>
              <a:buNone/>
            </a:pPr>
            <a:endParaRPr lang="id-ID" sz="1600" b="1" dirty="0" smtClean="0"/>
          </a:p>
          <a:p>
            <a:pPr marL="0" lvl="0" indent="0" algn="l" rtl="0">
              <a:spcBef>
                <a:spcPts val="600"/>
              </a:spcBef>
              <a:spcAft>
                <a:spcPts val="0"/>
              </a:spcAft>
              <a:buNone/>
            </a:pP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33567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03" name="Google Shape;503;p34"/>
          <p:cNvSpPr txBox="1">
            <a:spLocks noGrp="1"/>
          </p:cNvSpPr>
          <p:nvPr>
            <p:ph type="ctrTitle" idx="4294967295"/>
          </p:nvPr>
        </p:nvSpPr>
        <p:spPr>
          <a:xfrm>
            <a:off x="1275150" y="2525126"/>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6000" i="1" dirty="0" err="1" smtClean="0">
                <a:solidFill>
                  <a:schemeClr val="accent5"/>
                </a:solidFill>
              </a:rPr>
              <a:t>Terimakasih</a:t>
            </a:r>
            <a:endParaRPr sz="6000" i="1" dirty="0">
              <a:solidFill>
                <a:schemeClr val="accent5"/>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smtClean="0"/>
          </a:p>
          <a:p>
            <a:pPr marL="0" lvl="0" indent="0" algn="ctr" rtl="0">
              <a:spcBef>
                <a:spcPts val="0"/>
              </a:spcBef>
              <a:spcAft>
                <a:spcPts val="0"/>
              </a:spcAft>
              <a:buNone/>
            </a:pPr>
            <a:endParaRPr lang="x-none" sz="2000" b="1" dirty="0"/>
          </a:p>
          <a:p>
            <a:pPr marL="0" lvl="0" indent="0" algn="r" rtl="0">
              <a:spcBef>
                <a:spcPts val="0"/>
              </a:spcBef>
              <a:spcAft>
                <a:spcPts val="0"/>
              </a:spcAft>
              <a:buNone/>
            </a:pPr>
            <a:r>
              <a:rPr lang="id-ID" sz="800" b="1" i="1" dirty="0" smtClean="0"/>
              <a:t>S</a:t>
            </a:r>
            <a:r>
              <a:rPr lang="x-none" sz="800" b="1" i="1" dirty="0" smtClean="0"/>
              <a:t>ee you next week</a:t>
            </a:r>
          </a:p>
          <a:p>
            <a:pPr marL="0" lvl="0" indent="0" algn="r" rtl="0">
              <a:spcBef>
                <a:spcPts val="0"/>
              </a:spcBef>
              <a:spcAft>
                <a:spcPts val="0"/>
              </a:spcAft>
              <a:buNone/>
            </a:pPr>
            <a:r>
              <a:rPr lang="x-none" sz="800" b="1" i="1" dirty="0" smtClean="0"/>
              <a:t>#dirumah saja &amp; tetap jaga kesehatan#</a:t>
            </a:r>
            <a:endParaRPr sz="800" b="1" i="1" dirty="0"/>
          </a:p>
        </p:txBody>
      </p:sp>
      <p:grpSp>
        <p:nvGrpSpPr>
          <p:cNvPr id="8" name="Google Shape;654;p37"/>
          <p:cNvGrpSpPr/>
          <p:nvPr/>
        </p:nvGrpSpPr>
        <p:grpSpPr>
          <a:xfrm>
            <a:off x="1105010" y="2501759"/>
            <a:ext cx="288740" cy="288740"/>
            <a:chOff x="1278900" y="2333250"/>
            <a:chExt cx="381175" cy="381175"/>
          </a:xfrm>
        </p:grpSpPr>
        <p:sp>
          <p:nvSpPr>
            <p:cNvPr id="9" name="Google Shape;655;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6;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7;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8;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4419586" y="1181529"/>
            <a:ext cx="1179829" cy="132023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smtClean="0"/>
              <a:t>DESKRIPSI DAN TUJUAN</a:t>
            </a:r>
            <a:endParaRPr lang="en-US" dirty="0"/>
          </a:p>
        </p:txBody>
      </p:sp>
      <p:sp>
        <p:nvSpPr>
          <p:cNvPr id="190" name="Google Shape;190;p12"/>
          <p:cNvSpPr txBox="1">
            <a:spLocks noGrp="1"/>
          </p:cNvSpPr>
          <p:nvPr>
            <p:ph type="body" idx="2"/>
          </p:nvPr>
        </p:nvSpPr>
        <p:spPr>
          <a:xfrm>
            <a:off x="3555591" y="1454138"/>
            <a:ext cx="5182010" cy="469005"/>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200" b="1" dirty="0" smtClean="0">
                <a:solidFill>
                  <a:srgbClr val="FF9800"/>
                </a:solidFill>
              </a:rPr>
              <a:t>TUJUAN MATAKULIAH</a:t>
            </a:r>
            <a:endParaRPr lang="en-US" sz="1200" dirty="0">
              <a:solidFill>
                <a:srgbClr val="FF9800"/>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293683" y="1454139"/>
            <a:ext cx="3084300" cy="4690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solidFill>
                  <a:srgbClr val="FF9800"/>
                </a:solidFill>
              </a:rPr>
              <a:t>DESKRIPSI MATAKULIAH</a:t>
            </a: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p:cNvSpPr>
            <a:spLocks noGrp="1"/>
          </p:cNvSpPr>
          <p:nvPr>
            <p:ph type="body" idx="2"/>
          </p:nvPr>
        </p:nvSpPr>
        <p:spPr>
          <a:xfrm>
            <a:off x="293683" y="1828117"/>
            <a:ext cx="3261908" cy="1279258"/>
          </a:xfrm>
        </p:spPr>
        <p:txBody>
          <a:bodyPr/>
          <a:lstStyle/>
          <a:p>
            <a:pPr defTabSz="685800"/>
            <a:r>
              <a:rPr lang="en-US" sz="1200" dirty="0" smtClean="0"/>
              <a:t>NAMA MK	</a:t>
            </a:r>
            <a:r>
              <a:rPr lang="en-US" sz="1200" dirty="0" smtClean="0"/>
              <a:t>:</a:t>
            </a:r>
            <a:r>
              <a:rPr lang="id-ID" sz="1200" dirty="0" smtClean="0"/>
              <a:t> </a:t>
            </a:r>
            <a:r>
              <a:rPr lang="id-ID" sz="1100" dirty="0" smtClean="0"/>
              <a:t>Teori Bahasa &amp; Automata</a:t>
            </a:r>
            <a:endParaRPr lang="en-US" sz="1100" dirty="0" smtClean="0"/>
          </a:p>
          <a:p>
            <a:pPr defTabSz="685800"/>
            <a:r>
              <a:rPr lang="en-US" sz="1200" dirty="0" smtClean="0"/>
              <a:t>KODE	: </a:t>
            </a:r>
            <a:r>
              <a:rPr lang="id-ID" sz="1200" dirty="0"/>
              <a:t>TIS502</a:t>
            </a:r>
            <a:r>
              <a:rPr lang="en-US" sz="1200" dirty="0"/>
              <a:t>1 </a:t>
            </a:r>
            <a:endParaRPr lang="id-ID" sz="1200" dirty="0" smtClean="0"/>
          </a:p>
          <a:p>
            <a:pPr defTabSz="685800"/>
            <a:r>
              <a:rPr lang="en-US" sz="1200" dirty="0" smtClean="0"/>
              <a:t>BOBOT</a:t>
            </a:r>
            <a:r>
              <a:rPr lang="en-US" sz="1200" dirty="0" smtClean="0"/>
              <a:t>	: </a:t>
            </a:r>
            <a:r>
              <a:rPr lang="id-ID" sz="1200" dirty="0" smtClean="0"/>
              <a:t>2 </a:t>
            </a:r>
            <a:r>
              <a:rPr lang="en-US" sz="1200" dirty="0" smtClean="0"/>
              <a:t>SKS</a:t>
            </a:r>
            <a:endParaRPr lang="en-US" sz="1200" dirty="0" smtClean="0"/>
          </a:p>
          <a:p>
            <a:pPr defTabSz="685800"/>
            <a:r>
              <a:rPr lang="en-US" sz="1200" dirty="0" smtClean="0"/>
              <a:t>SIFAT	: </a:t>
            </a:r>
            <a:r>
              <a:rPr lang="id-ID" sz="1200" dirty="0" smtClean="0"/>
              <a:t>Wajib</a:t>
            </a:r>
            <a:endParaRPr lang="en-US" sz="1200" dirty="0"/>
          </a:p>
        </p:txBody>
      </p:sp>
      <p:sp>
        <p:nvSpPr>
          <p:cNvPr id="24" name="Text Placeholder 1"/>
          <p:cNvSpPr txBox="1">
            <a:spLocks/>
          </p:cNvSpPr>
          <p:nvPr/>
        </p:nvSpPr>
        <p:spPr>
          <a:xfrm>
            <a:off x="3555591" y="1828117"/>
            <a:ext cx="5098373" cy="3041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algn="just" defTabSz="685800"/>
            <a:r>
              <a:rPr lang="id-ID" sz="1800" dirty="0"/>
              <a:t>Memahami konsep dan teori dasar automata, bahasa, komputabilitas dan kompleksitas untuk membentuk dasar dari penalaran formal komputer dan menjelaskan keterbatasan komputabilitas serta memberikan definisi yang jelas dan formal untuk masalah komputasi dan algoritma</a:t>
            </a:r>
            <a:endParaRPr lang="en-US" sz="1800" dirty="0"/>
          </a:p>
        </p:txBody>
      </p:sp>
      <p:grpSp>
        <p:nvGrpSpPr>
          <p:cNvPr id="4" name="Group 3"/>
          <p:cNvGrpSpPr/>
          <p:nvPr/>
        </p:nvGrpSpPr>
        <p:grpSpPr>
          <a:xfrm>
            <a:off x="1595" y="4903200"/>
            <a:ext cx="2034564" cy="240300"/>
            <a:chOff x="1200838" y="4167557"/>
            <a:chExt cx="2034564" cy="240300"/>
          </a:xfrm>
        </p:grpSpPr>
        <p:sp>
          <p:nvSpPr>
            <p:cNvPr id="28" name="Parallelogram 27"/>
            <p:cNvSpPr/>
            <p:nvPr/>
          </p:nvSpPr>
          <p:spPr>
            <a:xfrm>
              <a:off x="1882132" y="4167557"/>
              <a:ext cx="1353270" cy="24030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26" name="Parallelogram 25"/>
            <p:cNvSpPr/>
            <p:nvPr userDrawn="1"/>
          </p:nvSpPr>
          <p:spPr>
            <a:xfrm>
              <a:off x="1200838" y="4167557"/>
              <a:ext cx="1353270" cy="240300"/>
            </a:xfrm>
            <a:prstGeom prst="parallelogram">
              <a:avLst>
                <a:gd name="adj" fmla="val 106541"/>
              </a:avLst>
            </a:prstGeom>
            <a:solidFill>
              <a:srgbClr val="3F5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p>
          </p:txBody>
        </p:sp>
        <p:sp>
          <p:nvSpPr>
            <p:cNvPr id="27" name="Parallelogram 26"/>
            <p:cNvSpPr/>
            <p:nvPr userDrawn="1"/>
          </p:nvSpPr>
          <p:spPr>
            <a:xfrm>
              <a:off x="1289906" y="4167557"/>
              <a:ext cx="1901371" cy="24030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2"/>
                  </a:solidFill>
                </a:rPr>
                <a:t>ONE STEP BEYOND</a:t>
              </a:r>
              <a:endParaRPr lang="en-US" sz="900" b="1" dirty="0">
                <a:solidFill>
                  <a:schemeClr val="bg2"/>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smtClean="0">
                <a:solidFill>
                  <a:schemeClr val="accent5"/>
                </a:solidFill>
              </a:rPr>
              <a:t>Visi</a:t>
            </a:r>
            <a:r>
              <a:rPr lang="en-US" sz="2800" dirty="0" smtClean="0">
                <a:solidFill>
                  <a:schemeClr val="accent5"/>
                </a:solidFill>
              </a:rPr>
              <a:t> Program </a:t>
            </a:r>
            <a:r>
              <a:rPr lang="en-US" sz="2800" dirty="0" err="1" smtClean="0">
                <a:solidFill>
                  <a:schemeClr val="accent5"/>
                </a:solidFill>
              </a:rPr>
              <a:t>Studi</a:t>
            </a:r>
            <a:endParaRPr sz="28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a:spcBef>
                <a:spcPts val="0"/>
              </a:spcBef>
              <a:buNone/>
            </a:pPr>
            <a:r>
              <a:rPr lang="en-US" sz="2000" b="1" dirty="0" err="1"/>
              <a:t>Menjadi</a:t>
            </a:r>
            <a:r>
              <a:rPr lang="en-US" sz="2000" b="1" dirty="0"/>
              <a:t> Program </a:t>
            </a:r>
            <a:r>
              <a:rPr lang="en-US" sz="2000" b="1" dirty="0" err="1"/>
              <a:t>Studi</a:t>
            </a:r>
            <a:r>
              <a:rPr lang="en-US" sz="2000" b="1" dirty="0"/>
              <a:t> </a:t>
            </a:r>
            <a:r>
              <a:rPr lang="en-US" sz="2000" b="1" dirty="0" err="1"/>
              <a:t>Teknik</a:t>
            </a:r>
            <a:r>
              <a:rPr lang="en-US" sz="2000" b="1" dirty="0"/>
              <a:t> </a:t>
            </a:r>
            <a:r>
              <a:rPr lang="en-US" sz="2000" b="1" dirty="0" err="1"/>
              <a:t>Informatika</a:t>
            </a:r>
            <a:r>
              <a:rPr lang="en-US" sz="2000" b="1" dirty="0"/>
              <a:t> yang </a:t>
            </a:r>
            <a:r>
              <a:rPr lang="en-US" sz="2000" b="1" dirty="0" err="1"/>
              <a:t>unggul</a:t>
            </a:r>
            <a:r>
              <a:rPr lang="en-US" sz="2000" b="1" dirty="0"/>
              <a:t> </a:t>
            </a:r>
            <a:r>
              <a:rPr lang="en-US" sz="2000" b="1" dirty="0" err="1"/>
              <a:t>dalam</a:t>
            </a:r>
            <a:r>
              <a:rPr lang="en-US" sz="2000" b="1" dirty="0"/>
              <a:t> </a:t>
            </a:r>
            <a:r>
              <a:rPr lang="en-US" sz="2000" b="1" dirty="0" err="1"/>
              <a:t>bidang</a:t>
            </a:r>
            <a:r>
              <a:rPr lang="en-US" sz="2000" b="1" dirty="0"/>
              <a:t> mobile computing di Sumatera </a:t>
            </a:r>
            <a:r>
              <a:rPr lang="en-US" sz="2000" b="1" dirty="0" err="1"/>
              <a:t>tahun</a:t>
            </a:r>
            <a:r>
              <a:rPr lang="en-US" sz="2000" b="1" dirty="0"/>
              <a:t> 2030</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n-US" dirty="0" smtClean="0"/>
              <a:t>P</a:t>
            </a:r>
            <a:r>
              <a:rPr lang="id-ID" dirty="0" smtClean="0"/>
              <a:t>endahuluan</a:t>
            </a:r>
            <a:endParaRPr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dirty="0" err="1" smtClean="0"/>
              <a:t>Kontrak</a:t>
            </a:r>
            <a:r>
              <a:rPr dirty="0" smtClean="0"/>
              <a:t> </a:t>
            </a:r>
            <a:r>
              <a:rPr dirty="0" err="1" smtClean="0"/>
              <a:t>Kuliah</a:t>
            </a:r>
            <a:endParaRPr dirty="0" smtClean="0"/>
          </a:p>
          <a:p>
            <a:pPr marL="0" lvl="0" indent="0" algn="l" rtl="0">
              <a:spcBef>
                <a:spcPts val="0"/>
              </a:spcBef>
              <a:spcAft>
                <a:spcPts val="1000"/>
              </a:spcAft>
              <a:buNone/>
            </a:pPr>
            <a:r>
              <a:rPr lang="x-none" dirty="0" smtClean="0"/>
              <a:t>Pokok Bahasan</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24" name="Google Shape;224;p14"/>
          <p:cNvSpPr txBox="1"/>
          <p:nvPr/>
        </p:nvSpPr>
        <p:spPr>
          <a:xfrm>
            <a:off x="463524" y="0"/>
            <a:ext cx="2843556"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smtClean="0">
                <a:solidFill>
                  <a:srgbClr val="3F5378"/>
                </a:solidFill>
                <a:latin typeface="Roboto Condensed"/>
                <a:ea typeface="Roboto Condensed"/>
                <a:cs typeface="Roboto Condensed"/>
                <a:sym typeface="Roboto Condensed"/>
              </a:rPr>
              <a:t>#01</a:t>
            </a:r>
            <a:endParaRPr sz="3000" b="1" dirty="0">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a:t>Tata Tertib Mahasiswa </a:t>
            </a:r>
            <a:endParaRPr lang="id-ID"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lvl="0"/>
            <a:r>
              <a:rPr lang="id-ID" sz="1200" dirty="0" smtClean="0"/>
              <a:t>Mahasiswa </a:t>
            </a:r>
            <a:r>
              <a:rPr lang="id-ID" sz="1200" dirty="0"/>
              <a:t>diwajibkan menggunakan pakaian sopan, rapi, berkerah, pada waktu mengikuti perkuliahan di kelas</a:t>
            </a:r>
          </a:p>
          <a:p>
            <a:pPr lvl="0"/>
            <a:r>
              <a:rPr lang="id-ID" sz="1200" dirty="0"/>
              <a:t>Mahasiswa Harus aktif berdiskusi di google class room</a:t>
            </a:r>
          </a:p>
          <a:p>
            <a:pPr lvl="0"/>
            <a:r>
              <a:rPr lang="id-ID" sz="1200" dirty="0"/>
              <a:t>Mahasiswa harus mengupload tugas sesuai batas waktu yang telah ditentukan</a:t>
            </a:r>
          </a:p>
          <a:p>
            <a:pPr lvl="0"/>
            <a:r>
              <a:rPr lang="id-ID" sz="1200" dirty="0"/>
              <a:t>Kendala teknis pada saat perkuliahan online harus disampaikan kepada dosen</a:t>
            </a:r>
          </a:p>
          <a:p>
            <a:pPr lvl="0"/>
            <a:r>
              <a:rPr lang="id-ID" sz="1200" dirty="0"/>
              <a:t>Keterlambatan masuk di kelas hanya diijinkan maksimal 10 menit dari jadwal. </a:t>
            </a:r>
          </a:p>
          <a:p>
            <a:pPr lvl="0"/>
            <a:r>
              <a:rPr lang="id-ID" sz="1200" dirty="0"/>
              <a:t>Tidak diperkenankan melakukan keributan di kelas dalam bentuk apapun selama perkuliahan berlangsung, kecuali pada saat diskusi.</a:t>
            </a:r>
          </a:p>
          <a:p>
            <a:pPr lvl="0"/>
            <a:r>
              <a:rPr lang="id-ID" sz="1200" dirty="0"/>
              <a:t>Mahasiswa wajb hadir minimal </a:t>
            </a:r>
            <a:r>
              <a:rPr lang="en-US" sz="1200" dirty="0"/>
              <a:t>8</a:t>
            </a:r>
            <a:r>
              <a:rPr lang="id-ID" sz="1200" dirty="0"/>
              <a:t>5% dari tatap muka</a:t>
            </a:r>
          </a:p>
          <a:p>
            <a:pPr lvl="0"/>
            <a:r>
              <a:rPr lang="id-ID" sz="1200" dirty="0"/>
              <a:t>Tidak ada ujian susulan untuk UTS dan UAS, kecuali dengan alasan jelas dan dibuktikan dengan bukti otentik/asli.</a:t>
            </a:r>
          </a:p>
          <a:p>
            <a:pPr marL="457200" lvl="0" indent="-381000" algn="l" rtl="0">
              <a:spcBef>
                <a:spcPts val="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smtClean="0"/>
              <a:t>Kriteria Penilaian</a:t>
            </a:r>
            <a:endParaRPr lang="id-ID"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r>
              <a:rPr lang="en-US" sz="1800" b="1" dirty="0"/>
              <a:t>UAS		30%</a:t>
            </a:r>
          </a:p>
          <a:p>
            <a:r>
              <a:rPr lang="en-US" sz="1800" b="1" dirty="0"/>
              <a:t>UTS		25%</a:t>
            </a:r>
          </a:p>
          <a:p>
            <a:r>
              <a:rPr lang="en-US" sz="1800" b="1" dirty="0"/>
              <a:t>QUIZ		15%</a:t>
            </a:r>
          </a:p>
          <a:p>
            <a:r>
              <a:rPr lang="en-US" sz="1800" b="1" dirty="0" smtClean="0"/>
              <a:t>TUGAS</a:t>
            </a:r>
            <a:r>
              <a:rPr lang="id-ID" sz="1800" b="1" dirty="0" smtClean="0"/>
              <a:t>	</a:t>
            </a:r>
            <a:r>
              <a:rPr lang="en-US" sz="1800" b="1" dirty="0"/>
              <a:t>	</a:t>
            </a:r>
            <a:r>
              <a:rPr lang="en-US" sz="1800" b="1" dirty="0" smtClean="0"/>
              <a:t>20</a:t>
            </a:r>
            <a:r>
              <a:rPr lang="en-US" sz="1800" b="1" dirty="0"/>
              <a:t>%</a:t>
            </a:r>
          </a:p>
          <a:p>
            <a:r>
              <a:rPr lang="en-US" sz="1800" b="1" dirty="0" err="1"/>
              <a:t>Partisipasi</a:t>
            </a:r>
            <a:r>
              <a:rPr lang="en-US" sz="1800" b="1" dirty="0"/>
              <a:t>	</a:t>
            </a:r>
            <a:r>
              <a:rPr lang="id-ID" sz="1800" b="1" dirty="0" smtClean="0"/>
              <a:t>	</a:t>
            </a:r>
            <a:r>
              <a:rPr lang="en-US" sz="1800" b="1" dirty="0" smtClean="0"/>
              <a:t>10</a:t>
            </a:r>
            <a:r>
              <a:rPr lang="en-US" sz="1800" b="1" dirty="0"/>
              <a:t>%</a:t>
            </a:r>
          </a:p>
          <a:p>
            <a:pPr marL="457200" lvl="0" indent="-381000" algn="l" rtl="0">
              <a:spcBef>
                <a:spcPts val="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9099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smtClean="0"/>
              <a:t>Kriteria Penilaian</a:t>
            </a:r>
            <a:endParaRPr lang="id-ID"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r>
              <a:rPr lang="en-US" sz="1800" b="1" dirty="0"/>
              <a:t>UAS		30%</a:t>
            </a:r>
          </a:p>
          <a:p>
            <a:r>
              <a:rPr lang="en-US" sz="1800" b="1" dirty="0"/>
              <a:t>UTS		25%</a:t>
            </a:r>
          </a:p>
          <a:p>
            <a:r>
              <a:rPr lang="en-US" sz="1800" b="1" dirty="0"/>
              <a:t>QUIZ		15%</a:t>
            </a:r>
          </a:p>
          <a:p>
            <a:r>
              <a:rPr lang="en-US" sz="1800" b="1" dirty="0" smtClean="0"/>
              <a:t>TUGAS</a:t>
            </a:r>
            <a:r>
              <a:rPr lang="id-ID" sz="1800" b="1" dirty="0" smtClean="0"/>
              <a:t>	</a:t>
            </a:r>
            <a:r>
              <a:rPr lang="en-US" sz="1800" b="1" dirty="0"/>
              <a:t>	</a:t>
            </a:r>
            <a:r>
              <a:rPr lang="en-US" sz="1800" b="1" dirty="0" smtClean="0"/>
              <a:t>20</a:t>
            </a:r>
            <a:r>
              <a:rPr lang="en-US" sz="1800" b="1" dirty="0"/>
              <a:t>%</a:t>
            </a:r>
          </a:p>
          <a:p>
            <a:r>
              <a:rPr lang="en-US" sz="1800" b="1" dirty="0" err="1"/>
              <a:t>Partisipasi</a:t>
            </a:r>
            <a:r>
              <a:rPr lang="en-US" sz="1800" b="1" dirty="0"/>
              <a:t>	</a:t>
            </a:r>
            <a:r>
              <a:rPr lang="id-ID" sz="1800" b="1" dirty="0" smtClean="0"/>
              <a:t>	</a:t>
            </a:r>
            <a:r>
              <a:rPr lang="en-US" sz="1800" b="1" dirty="0" smtClean="0"/>
              <a:t>10</a:t>
            </a:r>
            <a:r>
              <a:rPr lang="en-US" sz="1800" b="1" dirty="0"/>
              <a:t>%</a:t>
            </a:r>
          </a:p>
          <a:p>
            <a:pPr marL="457200" lvl="0" indent="-381000" algn="l" rtl="0">
              <a:spcBef>
                <a:spcPts val="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5384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780837" y="308638"/>
            <a:ext cx="6593700" cy="1407146"/>
          </a:xfrm>
          <a:prstGeom prst="rect">
            <a:avLst/>
          </a:prstGeom>
        </p:spPr>
        <p:txBody>
          <a:bodyPr spcFirstLastPara="1" wrap="square" lIns="91425" tIns="91425" rIns="91425" bIns="91425" anchor="ctr" anchorCtr="0">
            <a:noAutofit/>
          </a:bodyPr>
          <a:lstStyle/>
          <a:p>
            <a:pPr lvl="0" algn="just"/>
            <a:r>
              <a:rPr lang="id-ID" sz="1600" dirty="0">
                <a:solidFill>
                  <a:schemeClr val="accent5"/>
                </a:solidFill>
              </a:rPr>
              <a:t>Terkait dengan standar penilaian, maka yang  digunakan adalah menggunakan sistem Penilaian Acuan Patokan (PAP). Hasil evaluasi dikategorikan sebagai berikut :</a:t>
            </a:r>
            <a:endParaRPr sz="1600" dirty="0">
              <a:solidFill>
                <a:schemeClr val="accent5"/>
              </a:solidFill>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 name="Table 1"/>
          <p:cNvGraphicFramePr>
            <a:graphicFrameLocks noGrp="1"/>
          </p:cNvGraphicFramePr>
          <p:nvPr/>
        </p:nvGraphicFramePr>
        <p:xfrm>
          <a:off x="953929" y="1909762"/>
          <a:ext cx="5853430" cy="1981200"/>
        </p:xfrm>
        <a:graphic>
          <a:graphicData uri="http://schemas.openxmlformats.org/drawingml/2006/table">
            <a:tbl>
              <a:tblPr firstRow="1" firstCol="1" bandRow="1">
                <a:tableStyleId>{9B4712A6-3DEC-486A-8EA2-9407B7743170}</a:tableStyleId>
              </a:tblPr>
              <a:tblGrid>
                <a:gridCol w="1082675">
                  <a:extLst>
                    <a:ext uri="{9D8B030D-6E8A-4147-A177-3AD203B41FA5}">
                      <a16:colId xmlns:a16="http://schemas.microsoft.com/office/drawing/2014/main" val="3212240859"/>
                    </a:ext>
                  </a:extLst>
                </a:gridCol>
                <a:gridCol w="1082040">
                  <a:extLst>
                    <a:ext uri="{9D8B030D-6E8A-4147-A177-3AD203B41FA5}">
                      <a16:colId xmlns:a16="http://schemas.microsoft.com/office/drawing/2014/main" val="1492560228"/>
                    </a:ext>
                  </a:extLst>
                </a:gridCol>
                <a:gridCol w="1082675">
                  <a:extLst>
                    <a:ext uri="{9D8B030D-6E8A-4147-A177-3AD203B41FA5}">
                      <a16:colId xmlns:a16="http://schemas.microsoft.com/office/drawing/2014/main" val="1650693436"/>
                    </a:ext>
                  </a:extLst>
                </a:gridCol>
                <a:gridCol w="1082675">
                  <a:extLst>
                    <a:ext uri="{9D8B030D-6E8A-4147-A177-3AD203B41FA5}">
                      <a16:colId xmlns:a16="http://schemas.microsoft.com/office/drawing/2014/main" val="568900337"/>
                    </a:ext>
                  </a:extLst>
                </a:gridCol>
                <a:gridCol w="1523365">
                  <a:extLst>
                    <a:ext uri="{9D8B030D-6E8A-4147-A177-3AD203B41FA5}">
                      <a16:colId xmlns:a16="http://schemas.microsoft.com/office/drawing/2014/main" val="3680110251"/>
                    </a:ext>
                  </a:extLst>
                </a:gridCol>
              </a:tblGrid>
              <a:tr h="0">
                <a:tc rowSpan="2">
                  <a:txBody>
                    <a:bodyPr/>
                    <a:lstStyle/>
                    <a:p>
                      <a:pPr marL="457200" algn="ctr">
                        <a:spcAft>
                          <a:spcPts val="0"/>
                        </a:spcAft>
                      </a:pPr>
                      <a:r>
                        <a:rPr lang="id-ID" sz="1000">
                          <a:effectLst/>
                        </a:rPr>
                        <a:t>No</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rowSpan="2">
                  <a:txBody>
                    <a:bodyPr/>
                    <a:lstStyle/>
                    <a:p>
                      <a:pPr marL="457200" algn="ctr">
                        <a:spcAft>
                          <a:spcPts val="0"/>
                        </a:spcAft>
                      </a:pPr>
                      <a:r>
                        <a:rPr lang="id-ID" sz="1000">
                          <a:effectLst/>
                        </a:rPr>
                        <a:t>Nilai Huruf</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457200" algn="ctr">
                        <a:spcAft>
                          <a:spcPts val="0"/>
                        </a:spcAft>
                      </a:pPr>
                      <a:r>
                        <a:rPr lang="id-ID" sz="1000">
                          <a:effectLst/>
                        </a:rPr>
                        <a:t>Nilai Bobot</a:t>
                      </a:r>
                      <a:endParaRPr lang="id-ID"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id-ID"/>
                    </a:p>
                  </a:txBody>
                  <a:tcPr/>
                </a:tc>
                <a:tc rowSpan="2">
                  <a:txBody>
                    <a:bodyPr/>
                    <a:lstStyle/>
                    <a:p>
                      <a:pPr marL="457200">
                        <a:spcAft>
                          <a:spcPts val="0"/>
                        </a:spcAft>
                      </a:pPr>
                      <a:r>
                        <a:rPr lang="id-ID" sz="1000">
                          <a:effectLst/>
                        </a:rPr>
                        <a:t>Nilai Indeks</a:t>
                      </a:r>
                      <a:endParaRPr lang="id-ID"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3089765"/>
                  </a:ext>
                </a:extLst>
              </a:tr>
              <a:tr h="0">
                <a:tc vMerge="1">
                  <a:txBody>
                    <a:bodyPr/>
                    <a:lstStyle/>
                    <a:p>
                      <a:endParaRPr lang="id-ID"/>
                    </a:p>
                  </a:txBody>
                  <a:tcPr/>
                </a:tc>
                <a:tc vMerge="1">
                  <a:txBody>
                    <a:bodyPr/>
                    <a:lstStyle/>
                    <a:p>
                      <a:endParaRPr lang="id-ID"/>
                    </a:p>
                  </a:txBody>
                  <a:tcPr/>
                </a:tc>
                <a:tc>
                  <a:txBody>
                    <a:bodyPr/>
                    <a:lstStyle/>
                    <a:p>
                      <a:pPr marL="457200" algn="just">
                        <a:spcAft>
                          <a:spcPts val="0"/>
                        </a:spcAft>
                      </a:pPr>
                      <a:r>
                        <a:rPr lang="id-ID" sz="1000">
                          <a:effectLst/>
                        </a:rPr>
                        <a:t>Bobot Minimal</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Bobot Maksimal</a:t>
                      </a:r>
                      <a:endParaRPr lang="id-ID"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id-ID"/>
                    </a:p>
                  </a:txBody>
                  <a:tcPr/>
                </a:tc>
                <a:extLst>
                  <a:ext uri="{0D108BD9-81ED-4DB2-BD59-A6C34878D82A}">
                    <a16:rowId xmlns:a16="http://schemas.microsoft.com/office/drawing/2014/main" val="1926316825"/>
                  </a:ext>
                </a:extLst>
              </a:tr>
              <a:tr h="0">
                <a:tc>
                  <a:txBody>
                    <a:bodyPr/>
                    <a:lstStyle/>
                    <a:p>
                      <a:pPr marL="457200" algn="ctr">
                        <a:spcAft>
                          <a:spcPts val="0"/>
                        </a:spcAft>
                      </a:pPr>
                      <a:r>
                        <a:rPr lang="id-ID" sz="1000">
                          <a:effectLst/>
                        </a:rPr>
                        <a:t>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A</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86</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100</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4236120"/>
                  </a:ext>
                </a:extLst>
              </a:tr>
              <a:tr h="0">
                <a:tc>
                  <a:txBody>
                    <a:bodyPr/>
                    <a:lstStyle/>
                    <a:p>
                      <a:pPr marL="457200" algn="ctr">
                        <a:spcAft>
                          <a:spcPts val="0"/>
                        </a:spcAft>
                      </a:pPr>
                      <a:r>
                        <a:rPr lang="id-ID" sz="1000">
                          <a:effectLst/>
                        </a:rPr>
                        <a:t>2</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A-</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81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85,99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3,75</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0037695"/>
                  </a:ext>
                </a:extLst>
              </a:tr>
              <a:tr h="0">
                <a:tc>
                  <a:txBody>
                    <a:bodyPr/>
                    <a:lstStyle/>
                    <a:p>
                      <a:pPr marL="457200" algn="ctr">
                        <a:spcAft>
                          <a:spcPts val="0"/>
                        </a:spcAft>
                      </a:pPr>
                      <a:r>
                        <a:rPr lang="id-ID" sz="1000">
                          <a:effectLst/>
                        </a:rPr>
                        <a:t>3</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B+</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76</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80,99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3,50</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07594262"/>
                  </a:ext>
                </a:extLst>
              </a:tr>
              <a:tr h="0">
                <a:tc>
                  <a:txBody>
                    <a:bodyPr/>
                    <a:lstStyle/>
                    <a:p>
                      <a:pPr marL="457200" algn="ctr">
                        <a:spcAft>
                          <a:spcPts val="0"/>
                        </a:spcAft>
                      </a:pPr>
                      <a:r>
                        <a:rPr lang="id-ID" sz="10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B</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71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75,99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3</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444845"/>
                  </a:ext>
                </a:extLst>
              </a:tr>
              <a:tr h="0">
                <a:tc>
                  <a:txBody>
                    <a:bodyPr/>
                    <a:lstStyle/>
                    <a:p>
                      <a:pPr marL="457200" algn="ctr">
                        <a:spcAft>
                          <a:spcPts val="0"/>
                        </a:spcAft>
                      </a:pPr>
                      <a:r>
                        <a:rPr lang="id-ID" sz="1000">
                          <a:effectLst/>
                        </a:rPr>
                        <a:t>5</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B-</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66</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70,99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2,75</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5193343"/>
                  </a:ext>
                </a:extLst>
              </a:tr>
              <a:tr h="0">
                <a:tc>
                  <a:txBody>
                    <a:bodyPr/>
                    <a:lstStyle/>
                    <a:p>
                      <a:pPr marL="457200" algn="ctr">
                        <a:spcAft>
                          <a:spcPts val="0"/>
                        </a:spcAft>
                      </a:pPr>
                      <a:r>
                        <a:rPr lang="id-ID" sz="1000">
                          <a:effectLst/>
                        </a:rPr>
                        <a:t>6</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C+</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61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65,99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2,50</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4962738"/>
                  </a:ext>
                </a:extLst>
              </a:tr>
              <a:tr h="0">
                <a:tc>
                  <a:txBody>
                    <a:bodyPr/>
                    <a:lstStyle/>
                    <a:p>
                      <a:pPr marL="457200" algn="ctr">
                        <a:spcAft>
                          <a:spcPts val="0"/>
                        </a:spcAft>
                      </a:pPr>
                      <a:r>
                        <a:rPr lang="id-ID" sz="1000">
                          <a:effectLst/>
                        </a:rPr>
                        <a:t>7</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C</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51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60,99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2</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5976809"/>
                  </a:ext>
                </a:extLst>
              </a:tr>
              <a:tr h="0">
                <a:tc>
                  <a:txBody>
                    <a:bodyPr/>
                    <a:lstStyle/>
                    <a:p>
                      <a:pPr marL="457200" algn="ctr">
                        <a:spcAft>
                          <a:spcPts val="0"/>
                        </a:spcAft>
                      </a:pPr>
                      <a:r>
                        <a:rPr lang="id-ID" sz="1000">
                          <a:effectLst/>
                        </a:rPr>
                        <a:t>8</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D</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46</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50,99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1</a:t>
                      </a:r>
                      <a:endParaRPr lang="id-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1407865"/>
                  </a:ext>
                </a:extLst>
              </a:tr>
              <a:tr h="0">
                <a:tc>
                  <a:txBody>
                    <a:bodyPr/>
                    <a:lstStyle/>
                    <a:p>
                      <a:pPr marL="457200" algn="ctr">
                        <a:spcAft>
                          <a:spcPts val="0"/>
                        </a:spcAft>
                      </a:pPr>
                      <a:r>
                        <a:rPr lang="id-ID" sz="1000">
                          <a:effectLst/>
                        </a:rPr>
                        <a:t>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E</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spcAft>
                          <a:spcPts val="0"/>
                        </a:spcAft>
                      </a:pPr>
                      <a:r>
                        <a:rPr lang="id-ID" sz="1000">
                          <a:effectLst/>
                        </a:rPr>
                        <a:t>0</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a:effectLst/>
                        </a:rPr>
                        <a:t>45,99</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just">
                        <a:spcAft>
                          <a:spcPts val="0"/>
                        </a:spcAft>
                      </a:pPr>
                      <a:r>
                        <a:rPr lang="id-ID" sz="1000" dirty="0">
                          <a:effectLst/>
                        </a:rPr>
                        <a:t>0</a:t>
                      </a:r>
                      <a:endParaRPr lang="id-ID"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9898688"/>
                  </a:ext>
                </a:extLst>
              </a:tr>
            </a:tbl>
          </a:graphicData>
        </a:graphic>
      </p:graphicFrame>
      <p:sp>
        <p:nvSpPr>
          <p:cNvPr id="3" name="Rectangle 1"/>
          <p:cNvSpPr>
            <a:spLocks noGrp="1" noChangeArrowheads="1"/>
          </p:cNvSpPr>
          <p:nvPr>
            <p:ph type="subTitle" idx="4294967295"/>
          </p:nvPr>
        </p:nvSpPr>
        <p:spPr bwMode="auto">
          <a:xfrm>
            <a:off x="780837" y="1468438"/>
            <a:ext cx="6154219" cy="310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dirty="0"/>
          </a:p>
        </p:txBody>
      </p:sp>
    </p:spTree>
    <p:extLst>
      <p:ext uri="{BB962C8B-B14F-4D97-AF65-F5344CB8AC3E}">
        <p14:creationId xmlns:p14="http://schemas.microsoft.com/office/powerpoint/2010/main" val="1390732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smtClean="0"/>
              <a:t>Jadwal Kuliah</a:t>
            </a:r>
            <a:endParaRPr lang="id-ID"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lgn="just">
              <a:buNone/>
            </a:pPr>
            <a:r>
              <a:rPr lang="id-ID" dirty="0" smtClean="0"/>
              <a:t>Jadwal </a:t>
            </a:r>
            <a:r>
              <a:rPr lang="id-ID" dirty="0"/>
              <a:t>perkuliahan mengikuti materi PBM yang sudah dituangkan dalam bentuk Rencana Pembelajaran Semester (RPS) dan Rencana Program &amp; Kegiatan Pembelajaran Semester (RPKPS</a:t>
            </a:r>
            <a:r>
              <a:rPr lang="id-ID" dirty="0" smtClean="0"/>
              <a:t>) </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124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510</Words>
  <Application>Microsoft Office PowerPoint</Application>
  <PresentationFormat>On-screen Show (16:9)</PresentationFormat>
  <Paragraphs>126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Arvo</vt:lpstr>
      <vt:lpstr>Roboto Condensed</vt:lpstr>
      <vt:lpstr>Roboto Condensed Light</vt:lpstr>
      <vt:lpstr>Times New Roman</vt:lpstr>
      <vt:lpstr>Verdana</vt:lpstr>
      <vt:lpstr>Wingdings</vt:lpstr>
      <vt:lpstr>Salerio template</vt:lpstr>
      <vt:lpstr>MATAKULIAH  TEORI BAHASA &amp; AUTOMATA</vt:lpstr>
      <vt:lpstr>DESKRIPSI DAN TUJUAN</vt:lpstr>
      <vt:lpstr>Visi Program Studi</vt:lpstr>
      <vt:lpstr>Pendahuluan</vt:lpstr>
      <vt:lpstr>Tata Tertib Mahasiswa </vt:lpstr>
      <vt:lpstr>Kriteria Penilaian</vt:lpstr>
      <vt:lpstr>Kriteria Penilaian</vt:lpstr>
      <vt:lpstr>Terkait dengan standar penilaian, maka yang  digunakan adalah menggunakan sistem Penilaian Acuan Patokan (PAP). Hasil evaluasi dikategorikan sebagai berikut :</vt:lpstr>
      <vt:lpstr>Jadwal Kuliah</vt:lpstr>
      <vt:lpstr>PowerPoint Presentation</vt:lpstr>
      <vt:lpstr>PowerPoint Presentation</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Jay Mr</dc:creator>
  <cp:lastModifiedBy>Toshiba</cp:lastModifiedBy>
  <cp:revision>39</cp:revision>
  <dcterms:modified xsi:type="dcterms:W3CDTF">2020-10-07T16:04:09Z</dcterms:modified>
</cp:coreProperties>
</file>