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7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3F5378"/>
    <a:srgbClr val="2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712A6-3DEC-486A-8EA2-9407B7743170}">
  <a:tblStyle styleId="{9B4712A6-3DEC-486A-8EA2-9407B7743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30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49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523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460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83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634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93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599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87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34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90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07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45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15" y="1682798"/>
            <a:ext cx="3923282" cy="2482702"/>
          </a:xfrm>
          <a:prstGeom prst="rect">
            <a:avLst/>
          </a:prstGeom>
        </p:spPr>
      </p:pic>
      <p:sp>
        <p:nvSpPr>
          <p:cNvPr id="10" name="Google Shape;10;p2"/>
          <p:cNvSpPr/>
          <p:nvPr/>
        </p:nvSpPr>
        <p:spPr>
          <a:xfrm>
            <a:off x="7544483" y="962371"/>
            <a:ext cx="443454" cy="128303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090761"/>
            <a:ext cx="7987936" cy="2762521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7"/>
              <a:ext cx="12968399" cy="6522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193659"/>
            <a:ext cx="658090" cy="8991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47" y="193659"/>
            <a:ext cx="515941" cy="704949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150334" y="4948334"/>
            <a:ext cx="1025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www.sar.ac.id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31172" y="4632920"/>
            <a:ext cx="1526679" cy="307777"/>
            <a:chOff x="7231172" y="4632920"/>
            <a:chExt cx="1526679" cy="30777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7355771" y="4632920"/>
              <a:ext cx="1402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3F5378"/>
                  </a:solidFill>
                </a:rPr>
                <a:t>www.sar.ac.id</a:t>
              </a:r>
              <a:endParaRPr lang="en-US" dirty="0">
                <a:solidFill>
                  <a:srgbClr val="3F5378"/>
                </a:solidFill>
              </a:endParaRPr>
            </a:p>
          </p:txBody>
        </p:sp>
        <p:grpSp>
          <p:nvGrpSpPr>
            <p:cNvPr id="32" name="Google Shape;752;p37"/>
            <p:cNvGrpSpPr/>
            <p:nvPr userDrawn="1"/>
          </p:nvGrpSpPr>
          <p:grpSpPr>
            <a:xfrm>
              <a:off x="7231172" y="4641787"/>
              <a:ext cx="291030" cy="291030"/>
              <a:chOff x="5941025" y="3634400"/>
              <a:chExt cx="467650" cy="467650"/>
            </a:xfrm>
          </p:grpSpPr>
          <p:sp>
            <p:nvSpPr>
              <p:cNvPr id="33" name="Google Shape;753;p37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54;p37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55;p37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l" t="t" r="r" b="b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56;p3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57;p37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8;p37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42" name="Parallelogram 41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43" name="Parallelogram 42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44" name="Parallelogram 43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47" y="193659"/>
            <a:ext cx="515941" cy="704949"/>
          </a:xfrm>
          <a:prstGeom prst="rect">
            <a:avLst/>
          </a:prstGeom>
        </p:spPr>
      </p:pic>
      <p:grpSp>
        <p:nvGrpSpPr>
          <p:cNvPr id="31" name="Group 30"/>
          <p:cNvGrpSpPr/>
          <p:nvPr userDrawn="1"/>
        </p:nvGrpSpPr>
        <p:grpSpPr>
          <a:xfrm>
            <a:off x="7231172" y="4632920"/>
            <a:ext cx="1526679" cy="307777"/>
            <a:chOff x="7231172" y="4632920"/>
            <a:chExt cx="1526679" cy="307777"/>
          </a:xfrm>
        </p:grpSpPr>
        <p:sp>
          <p:nvSpPr>
            <p:cNvPr id="32" name="TextBox 31"/>
            <p:cNvSpPr txBox="1"/>
            <p:nvPr userDrawn="1"/>
          </p:nvSpPr>
          <p:spPr>
            <a:xfrm>
              <a:off x="7355771" y="4632920"/>
              <a:ext cx="1402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3F5378"/>
                  </a:solidFill>
                </a:rPr>
                <a:t>www.sar.ac.id</a:t>
              </a:r>
              <a:endParaRPr lang="en-US" dirty="0">
                <a:solidFill>
                  <a:srgbClr val="3F5378"/>
                </a:solidFill>
              </a:endParaRPr>
            </a:p>
          </p:txBody>
        </p:sp>
        <p:grpSp>
          <p:nvGrpSpPr>
            <p:cNvPr id="33" name="Google Shape;752;p37"/>
            <p:cNvGrpSpPr/>
            <p:nvPr userDrawn="1"/>
          </p:nvGrpSpPr>
          <p:grpSpPr>
            <a:xfrm>
              <a:off x="7231172" y="4641787"/>
              <a:ext cx="291030" cy="291030"/>
              <a:chOff x="5941025" y="3634400"/>
              <a:chExt cx="467650" cy="467650"/>
            </a:xfrm>
          </p:grpSpPr>
          <p:sp>
            <p:nvSpPr>
              <p:cNvPr id="34" name="Google Shape;753;p37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54;p37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55;p37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l" t="t" r="r" b="b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56;p3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7;p37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58;p37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" name="Group 45"/>
          <p:cNvGrpSpPr/>
          <p:nvPr userDrawn="1"/>
        </p:nvGrpSpPr>
        <p:grpSpPr>
          <a:xfrm>
            <a:off x="1595" y="4903200"/>
            <a:ext cx="2034564" cy="240300"/>
            <a:chOff x="1200838" y="4167557"/>
            <a:chExt cx="2034564" cy="240300"/>
          </a:xfrm>
        </p:grpSpPr>
        <p:sp>
          <p:nvSpPr>
            <p:cNvPr id="47" name="Parallelogram 46"/>
            <p:cNvSpPr/>
            <p:nvPr/>
          </p:nvSpPr>
          <p:spPr>
            <a:xfrm>
              <a:off x="1882132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48" name="Parallelogram 47"/>
            <p:cNvSpPr/>
            <p:nvPr userDrawn="1"/>
          </p:nvSpPr>
          <p:spPr>
            <a:xfrm>
              <a:off x="1200838" y="4167557"/>
              <a:ext cx="1353270" cy="240300"/>
            </a:xfrm>
            <a:prstGeom prst="parallelogram">
              <a:avLst>
                <a:gd name="adj" fmla="val 106541"/>
              </a:avLst>
            </a:prstGeom>
            <a:solidFill>
              <a:srgbClr val="3F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/>
            </a:p>
          </p:txBody>
        </p:sp>
        <p:sp>
          <p:nvSpPr>
            <p:cNvPr id="49" name="Parallelogram 48"/>
            <p:cNvSpPr/>
            <p:nvPr userDrawn="1"/>
          </p:nvSpPr>
          <p:spPr>
            <a:xfrm>
              <a:off x="1289906" y="4167557"/>
              <a:ext cx="1901371" cy="240300"/>
            </a:xfrm>
            <a:prstGeom prst="parallelogram">
              <a:avLst>
                <a:gd name="adj" fmla="val 10654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bg2"/>
                  </a:solidFill>
                </a:rPr>
                <a:t>ONE STEP BEYOND</a:t>
              </a:r>
              <a:endParaRPr lang="en-US" sz="900" b="1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93965" y="1418827"/>
            <a:ext cx="6798191" cy="1151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MATAKULIAH </a:t>
            </a:r>
            <a:br>
              <a:rPr lang="en" sz="3600" dirty="0" smtClean="0"/>
            </a:br>
            <a:r>
              <a:rPr lang="id-ID" sz="3200" dirty="0" smtClean="0"/>
              <a:t>TEORI BAHASA &amp; AUTOMATA</a:t>
            </a:r>
            <a:endParaRPr sz="3200" dirty="0"/>
          </a:p>
        </p:txBody>
      </p:sp>
      <p:sp>
        <p:nvSpPr>
          <p:cNvPr id="4" name="Google Shape;214;p13"/>
          <p:cNvSpPr txBox="1">
            <a:spLocks/>
          </p:cNvSpPr>
          <p:nvPr/>
        </p:nvSpPr>
        <p:spPr>
          <a:xfrm>
            <a:off x="4030980" y="4241383"/>
            <a:ext cx="5064529" cy="35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 smtClean="0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Pertemuan</a:t>
            </a:r>
            <a:r>
              <a:rPr lang="en-US" sz="1400" b="1" dirty="0" smtClean="0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id-ID" sz="1400" b="1" dirty="0" smtClean="0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3</a:t>
            </a:r>
            <a:r>
              <a:rPr lang="en-US" sz="1400" b="1" dirty="0" smtClean="0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– </a:t>
            </a:r>
            <a:r>
              <a:rPr lang="id-ID" sz="1400" b="1" dirty="0" smtClean="0">
                <a:solidFill>
                  <a:srgbClr val="3F5378"/>
                </a:solidFill>
                <a:latin typeface="+mn-lt"/>
                <a:ea typeface="Verdana" panose="020B0604030504040204" pitchFamily="34" charset="0"/>
              </a:rPr>
              <a:t>Grammar Dan Bahasa</a:t>
            </a:r>
            <a:endParaRPr lang="en-US" sz="1400" b="1" dirty="0" smtClean="0">
              <a:solidFill>
                <a:srgbClr val="3F5378"/>
              </a:solidFill>
              <a:latin typeface="+mn-lt"/>
              <a:ea typeface="Verdana" panose="020B060403050404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7959" y="2927865"/>
            <a:ext cx="2379128" cy="769177"/>
            <a:chOff x="-7692" y="2927865"/>
            <a:chExt cx="2379128" cy="769177"/>
          </a:xfrm>
        </p:grpSpPr>
        <p:grpSp>
          <p:nvGrpSpPr>
            <p:cNvPr id="7" name="Google Shape;33;p3"/>
            <p:cNvGrpSpPr/>
            <p:nvPr/>
          </p:nvGrpSpPr>
          <p:grpSpPr>
            <a:xfrm rot="10800000" flipH="1">
              <a:off x="0" y="2927865"/>
              <a:ext cx="2265216" cy="769177"/>
              <a:chOff x="1297954" y="330075"/>
              <a:chExt cx="5169293" cy="1699506"/>
            </a:xfrm>
          </p:grpSpPr>
          <p:sp>
            <p:nvSpPr>
              <p:cNvPr id="11" name="Google Shape;34;p3"/>
              <p:cNvSpPr/>
              <p:nvPr/>
            </p:nvSpPr>
            <p:spPr>
              <a:xfrm>
                <a:off x="1297954" y="330082"/>
                <a:ext cx="3476701" cy="169949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32;p3"/>
            <p:cNvSpPr/>
            <p:nvPr/>
          </p:nvSpPr>
          <p:spPr>
            <a:xfrm>
              <a:off x="1998303" y="3049328"/>
              <a:ext cx="373133" cy="155563"/>
            </a:xfrm>
            <a:prstGeom prst="triangle">
              <a:avLst>
                <a:gd name="adj" fmla="val 3991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;p3"/>
            <p:cNvSpPr/>
            <p:nvPr/>
          </p:nvSpPr>
          <p:spPr>
            <a:xfrm rot="10800000" flipH="1">
              <a:off x="-7692" y="3201375"/>
              <a:ext cx="1950792" cy="3605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;p3"/>
            <p:cNvSpPr/>
            <p:nvPr/>
          </p:nvSpPr>
          <p:spPr>
            <a:xfrm rot="10800000" flipH="1">
              <a:off x="1943101" y="3201393"/>
              <a:ext cx="428068" cy="36053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14;p13"/>
          <p:cNvSpPr txBox="1">
            <a:spLocks/>
          </p:cNvSpPr>
          <p:nvPr/>
        </p:nvSpPr>
        <p:spPr>
          <a:xfrm>
            <a:off x="43363" y="3199396"/>
            <a:ext cx="2327806" cy="35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d-ID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Rahmiati</a:t>
            </a: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M.Kom</a:t>
            </a:r>
            <a:endParaRPr lang="en-US" sz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Google Shape;214;p13"/>
          <p:cNvSpPr txBox="1">
            <a:spLocks/>
          </p:cNvSpPr>
          <p:nvPr/>
        </p:nvSpPr>
        <p:spPr>
          <a:xfrm rot="20722231">
            <a:off x="6999673" y="1348345"/>
            <a:ext cx="2327806" cy="35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200" dirty="0" smtClean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Derivasi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Bahasa</a:t>
            </a:r>
            <a:endParaRPr lang="id-ID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057166"/>
            <a:ext cx="7843908" cy="4086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None/>
            </a:pPr>
            <a:endParaRPr lang="id-ID" sz="1200" dirty="0" smtClean="0"/>
          </a:p>
          <a:p>
            <a:pPr lvl="0">
              <a:buNone/>
            </a:pPr>
            <a:r>
              <a:rPr lang="en-US" sz="1200" dirty="0" smtClean="0"/>
              <a:t>2</a:t>
            </a:r>
            <a:r>
              <a:rPr lang="en-US" sz="1200" dirty="0"/>
              <a:t>. G</a:t>
            </a:r>
            <a:r>
              <a:rPr lang="en-US" sz="1200" baseline="-25000" dirty="0"/>
              <a:t>2 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</a:p>
          <a:p>
            <a:pPr>
              <a:buNone/>
            </a:pPr>
            <a:r>
              <a:rPr lang="en-US" sz="1200" dirty="0"/>
              <a:t>P</a:t>
            </a:r>
            <a:r>
              <a:rPr lang="en-US" sz="1200" baseline="-25000" dirty="0"/>
              <a:t>2</a:t>
            </a:r>
            <a:r>
              <a:rPr lang="en-US" sz="1200" dirty="0"/>
              <a:t> = {1. S </a:t>
            </a:r>
            <a:r>
              <a:rPr lang="en-US" sz="1200" dirty="0">
                <a:sym typeface="Symbol"/>
              </a:rPr>
              <a:t></a:t>
            </a:r>
            <a:r>
              <a:rPr lang="en-US" sz="1200" dirty="0"/>
              <a:t> </a:t>
            </a:r>
            <a:r>
              <a:rPr lang="en-US" sz="1200" dirty="0" err="1"/>
              <a:t>aS</a:t>
            </a:r>
            <a:r>
              <a:rPr lang="en-US" sz="1200" dirty="0"/>
              <a:t>,  2. S </a:t>
            </a:r>
            <a:r>
              <a:rPr lang="en-US" sz="1200" dirty="0">
                <a:sym typeface="Symbol"/>
              </a:rPr>
              <a:t></a:t>
            </a:r>
            <a:r>
              <a:rPr lang="en-US" sz="1200" dirty="0"/>
              <a:t> </a:t>
            </a:r>
            <a:r>
              <a:rPr lang="en-US" sz="1200" dirty="0" err="1"/>
              <a:t>aB</a:t>
            </a:r>
            <a:r>
              <a:rPr lang="en-US" sz="1200" dirty="0"/>
              <a:t>,  3. B </a:t>
            </a:r>
            <a:r>
              <a:rPr lang="en-US" sz="1200" dirty="0">
                <a:sym typeface="Symbol"/>
              </a:rPr>
              <a:t></a:t>
            </a:r>
            <a:r>
              <a:rPr lang="en-US" sz="1200" dirty="0"/>
              <a:t> </a:t>
            </a:r>
            <a:r>
              <a:rPr lang="en-US" sz="1200" dirty="0" err="1"/>
              <a:t>bC</a:t>
            </a:r>
            <a:r>
              <a:rPr lang="en-US" sz="1200" dirty="0"/>
              <a:t>,  4. C </a:t>
            </a:r>
            <a:r>
              <a:rPr lang="en-US" sz="1200" dirty="0">
                <a:sym typeface="Symbol"/>
              </a:rPr>
              <a:t></a:t>
            </a:r>
            <a:r>
              <a:rPr lang="en-US" sz="1200" dirty="0"/>
              <a:t> </a:t>
            </a:r>
            <a:r>
              <a:rPr lang="en-US" sz="1200" dirty="0" err="1"/>
              <a:t>aC</a:t>
            </a:r>
            <a:r>
              <a:rPr lang="en-US" sz="1200" dirty="0"/>
              <a:t>,  5. C </a:t>
            </a:r>
            <a:r>
              <a:rPr lang="en-US" sz="1200" dirty="0">
                <a:sym typeface="Symbol"/>
              </a:rPr>
              <a:t></a:t>
            </a:r>
            <a:r>
              <a:rPr lang="en-US" sz="1200" dirty="0"/>
              <a:t> a}.</a:t>
            </a:r>
          </a:p>
          <a:p>
            <a:pPr>
              <a:buNone/>
            </a:pPr>
            <a:r>
              <a:rPr lang="en-US" sz="1200" u="sng" dirty="0" err="1" smtClean="0"/>
              <a:t>Jawab</a:t>
            </a:r>
            <a:r>
              <a:rPr lang="en-US" sz="1200" u="sng" dirty="0" smtClean="0"/>
              <a:t> </a:t>
            </a:r>
            <a:r>
              <a:rPr lang="en-US" sz="1200" u="sng" dirty="0"/>
              <a:t>: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 </a:t>
            </a:r>
            <a:r>
              <a:rPr lang="en-US" sz="1200" dirty="0" err="1" smtClean="0"/>
              <a:t>Derivasi</a:t>
            </a:r>
            <a:r>
              <a:rPr lang="en-US" sz="1200" dirty="0" smtClean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</a:t>
            </a:r>
            <a:r>
              <a:rPr lang="en-US" sz="1200" dirty="0" err="1"/>
              <a:t>terpendek</a:t>
            </a:r>
            <a:r>
              <a:rPr lang="en-US" sz="1200" dirty="0"/>
              <a:t> :		</a:t>
            </a:r>
            <a:r>
              <a:rPr lang="en-US" sz="1200" dirty="0" err="1"/>
              <a:t>Derivasi</a:t>
            </a:r>
            <a:r>
              <a:rPr lang="en-US" sz="1200" dirty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:</a:t>
            </a:r>
          </a:p>
          <a:p>
            <a:pPr>
              <a:buNone/>
            </a:pPr>
            <a:r>
              <a:rPr lang="en-US" sz="1200" dirty="0"/>
              <a:t>S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</a:t>
            </a:r>
            <a:r>
              <a:rPr lang="en-US" sz="1200" dirty="0" err="1"/>
              <a:t>aB</a:t>
            </a:r>
            <a:r>
              <a:rPr lang="en-US" sz="1200" dirty="0"/>
              <a:t> 	(2)				S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</a:t>
            </a:r>
            <a:r>
              <a:rPr lang="en-US" sz="1200" dirty="0" err="1"/>
              <a:t>aS</a:t>
            </a:r>
            <a:r>
              <a:rPr lang="en-US" sz="1200" dirty="0"/>
              <a:t> 		(1)</a:t>
            </a:r>
          </a:p>
          <a:p>
            <a:pPr>
              <a:buNone/>
            </a:pPr>
            <a:r>
              <a:rPr lang="en-US" sz="1200" dirty="0"/>
              <a:t>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</a:t>
            </a:r>
            <a:r>
              <a:rPr lang="en-US" sz="1200" dirty="0" err="1"/>
              <a:t>abC</a:t>
            </a:r>
            <a:r>
              <a:rPr lang="en-US" sz="1200" dirty="0"/>
              <a:t> 	(3)			     </a:t>
            </a:r>
            <a:r>
              <a:rPr lang="en-US" sz="1200" dirty="0">
                <a:sym typeface="Symbol"/>
              </a:rPr>
              <a:t>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aba		(5)			   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a </a:t>
            </a:r>
            <a:r>
              <a:rPr lang="en-US" sz="1200" baseline="30000" dirty="0"/>
              <a:t>n-1 </a:t>
            </a:r>
            <a:r>
              <a:rPr lang="en-US" sz="1200" dirty="0"/>
              <a:t>S 	(1)     </a:t>
            </a:r>
          </a:p>
          <a:p>
            <a:pPr>
              <a:buNone/>
            </a:pPr>
            <a:r>
              <a:rPr lang="en-US" sz="1200" dirty="0"/>
              <a:t>						   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a </a:t>
            </a:r>
            <a:r>
              <a:rPr lang="en-US" sz="1200" baseline="30000" dirty="0"/>
              <a:t>n </a:t>
            </a:r>
            <a:r>
              <a:rPr lang="en-US" sz="1200" dirty="0"/>
              <a:t>B	(2)</a:t>
            </a:r>
          </a:p>
          <a:p>
            <a:pPr>
              <a:buNone/>
            </a:pPr>
            <a:r>
              <a:rPr lang="en-US" sz="1200" dirty="0"/>
              <a:t>						   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a </a:t>
            </a:r>
            <a:r>
              <a:rPr lang="en-US" sz="1200" baseline="30000" dirty="0"/>
              <a:t>n </a:t>
            </a:r>
            <a:r>
              <a:rPr lang="en-US" sz="1200" dirty="0" err="1"/>
              <a:t>bC</a:t>
            </a:r>
            <a:r>
              <a:rPr lang="en-US" sz="1200" dirty="0"/>
              <a:t>	(3)</a:t>
            </a:r>
          </a:p>
          <a:p>
            <a:pPr>
              <a:buNone/>
            </a:pPr>
            <a:r>
              <a:rPr lang="en-US" sz="1200" dirty="0"/>
              <a:t>						   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a </a:t>
            </a:r>
            <a:r>
              <a:rPr lang="en-US" sz="1200" baseline="30000" dirty="0"/>
              <a:t>n </a:t>
            </a:r>
            <a:r>
              <a:rPr lang="en-US" sz="1200" dirty="0" err="1"/>
              <a:t>baC</a:t>
            </a:r>
            <a:r>
              <a:rPr lang="en-US" sz="1200" dirty="0"/>
              <a:t>	(4)</a:t>
            </a:r>
          </a:p>
          <a:p>
            <a:pPr>
              <a:buNone/>
            </a:pPr>
            <a:r>
              <a:rPr lang="en-US" sz="1200" dirty="0"/>
              <a:t>						     </a:t>
            </a:r>
            <a:r>
              <a:rPr lang="en-US" sz="1200" dirty="0">
                <a:sym typeface="Symbol"/>
              </a:rPr>
              <a:t>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						   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a </a:t>
            </a:r>
            <a:r>
              <a:rPr lang="en-US" sz="1200" baseline="30000" dirty="0"/>
              <a:t>n </a:t>
            </a:r>
            <a:r>
              <a:rPr lang="en-US" sz="1200" dirty="0" err="1"/>
              <a:t>ba</a:t>
            </a:r>
            <a:r>
              <a:rPr lang="en-US" sz="1200" dirty="0"/>
              <a:t> </a:t>
            </a:r>
            <a:r>
              <a:rPr lang="en-US" sz="1200" baseline="30000" dirty="0"/>
              <a:t>m-1</a:t>
            </a:r>
            <a:r>
              <a:rPr lang="en-US" sz="1200" dirty="0"/>
              <a:t> C	(4)</a:t>
            </a:r>
          </a:p>
          <a:p>
            <a:pPr>
              <a:buNone/>
            </a:pPr>
            <a:r>
              <a:rPr lang="en-US" sz="1200" dirty="0"/>
              <a:t>						   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a </a:t>
            </a:r>
            <a:r>
              <a:rPr lang="en-US" sz="1200" baseline="30000" dirty="0"/>
              <a:t>n </a:t>
            </a:r>
            <a:r>
              <a:rPr lang="en-US" sz="1200" dirty="0" err="1"/>
              <a:t>ba</a:t>
            </a:r>
            <a:r>
              <a:rPr lang="en-US" sz="1200" dirty="0"/>
              <a:t> </a:t>
            </a:r>
            <a:r>
              <a:rPr lang="en-US" sz="1200" baseline="30000" dirty="0"/>
              <a:t>m</a:t>
            </a:r>
            <a:r>
              <a:rPr lang="en-US" sz="1200" dirty="0"/>
              <a:t>	(5</a:t>
            </a:r>
            <a:r>
              <a:rPr lang="en-US" sz="1200" dirty="0" smtClean="0"/>
              <a:t>)</a:t>
            </a:r>
            <a:endParaRPr lang="id-ID" sz="1200" dirty="0" smtClean="0"/>
          </a:p>
          <a:p>
            <a:pPr>
              <a:buNone/>
            </a:pPr>
            <a:r>
              <a:rPr lang="en-US" sz="1200" dirty="0"/>
              <a:t> Dari </a:t>
            </a:r>
            <a:r>
              <a:rPr lang="en-US" sz="1200" dirty="0" err="1"/>
              <a:t>pola</a:t>
            </a:r>
            <a:r>
              <a:rPr lang="en-US" sz="1200" dirty="0"/>
              <a:t> </a:t>
            </a:r>
            <a:r>
              <a:rPr lang="en-US" sz="1200" dirty="0" err="1"/>
              <a:t>kedua</a:t>
            </a:r>
            <a:r>
              <a:rPr lang="en-US" sz="1200" dirty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</a:t>
            </a:r>
            <a:r>
              <a:rPr lang="en-US" sz="1200" dirty="0" err="1"/>
              <a:t>disimpulkan</a:t>
            </a:r>
            <a:r>
              <a:rPr lang="en-US" sz="1200" dirty="0"/>
              <a:t> : L</a:t>
            </a:r>
            <a:r>
              <a:rPr lang="en-US" sz="1200" baseline="-25000" dirty="0"/>
              <a:t>2 </a:t>
            </a:r>
            <a:r>
              <a:rPr lang="en-US" sz="1200" dirty="0"/>
              <a:t>(G</a:t>
            </a:r>
            <a:r>
              <a:rPr lang="en-US" sz="1200" baseline="-25000" dirty="0"/>
              <a:t>2</a:t>
            </a:r>
            <a:r>
              <a:rPr lang="en-US" sz="1200" dirty="0"/>
              <a:t> )={a </a:t>
            </a:r>
            <a:r>
              <a:rPr lang="en-US" sz="1200" baseline="30000" dirty="0"/>
              <a:t>n </a:t>
            </a:r>
            <a:r>
              <a:rPr lang="en-US" sz="1200" dirty="0" err="1"/>
              <a:t>ba</a:t>
            </a:r>
            <a:r>
              <a:rPr lang="en-US" sz="1200" baseline="30000" dirty="0"/>
              <a:t> m</a:t>
            </a:r>
            <a:r>
              <a:rPr lang="en-US" sz="1200" dirty="0"/>
              <a:t> </a:t>
            </a:r>
            <a:r>
              <a:rPr lang="en-US" sz="1200" dirty="0">
                <a:sym typeface="Symbol"/>
              </a:rPr>
              <a:t></a:t>
            </a:r>
            <a:r>
              <a:rPr lang="en-US" sz="1200" dirty="0"/>
              <a:t>n </a:t>
            </a:r>
            <a:r>
              <a:rPr lang="en-US" sz="1200" dirty="0">
                <a:sym typeface="Symbol"/>
              </a:rPr>
              <a:t></a:t>
            </a:r>
            <a:r>
              <a:rPr lang="en-US" sz="1200" dirty="0"/>
              <a:t>1, m</a:t>
            </a:r>
            <a:r>
              <a:rPr lang="en-US" sz="1200" dirty="0">
                <a:sym typeface="Symbol"/>
              </a:rPr>
              <a:t></a:t>
            </a:r>
            <a:r>
              <a:rPr lang="en-US" sz="1200" dirty="0"/>
              <a:t>1}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02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Klasifikasi</a:t>
            </a:r>
            <a:r>
              <a:rPr lang="en-US" sz="2800" dirty="0">
                <a:solidFill>
                  <a:schemeClr val="bg1"/>
                </a:solidFill>
              </a:rPr>
              <a:t> Chomsky</a:t>
            </a:r>
            <a:br>
              <a:rPr lang="en-US" sz="2800" dirty="0">
                <a:solidFill>
                  <a:schemeClr val="bg1"/>
                </a:solidFill>
              </a:rPr>
            </a:br>
            <a:endParaRPr lang="id-ID" sz="2800" dirty="0">
              <a:solidFill>
                <a:schemeClr val="bg1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057166"/>
            <a:ext cx="7843908" cy="4086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None/>
            </a:pPr>
            <a:endParaRPr lang="id-ID" sz="1200" dirty="0" smtClean="0"/>
          </a:p>
          <a:p>
            <a:pPr lvl="0">
              <a:buNone/>
            </a:pPr>
            <a:r>
              <a:rPr lang="id-ID" sz="1400" dirty="0">
                <a:solidFill>
                  <a:schemeClr val="tx1"/>
                </a:solidFill>
              </a:rPr>
              <a:t>Berdasarkan komposisi bentuk ruas kiri dan ruas kanan produksinya (</a:t>
            </a:r>
            <a:r>
              <a:rPr lang="id-ID" sz="1400" dirty="0"/>
              <a:t>α</a:t>
            </a:r>
            <a:r>
              <a:rPr lang="id-ID" sz="1400" dirty="0">
                <a:solidFill>
                  <a:schemeClr val="tx1"/>
                </a:solidFill>
              </a:rPr>
              <a:t>→</a:t>
            </a:r>
            <a:r>
              <a:rPr lang="id-ID" sz="1400" dirty="0"/>
              <a:t> β</a:t>
            </a:r>
            <a:r>
              <a:rPr lang="id-ID" sz="1400" dirty="0">
                <a:solidFill>
                  <a:schemeClr val="tx1"/>
                </a:solidFill>
              </a:rPr>
              <a:t>), Noam Chomsky mengklasifikasikan 4 tipe grammar </a:t>
            </a:r>
            <a:r>
              <a:rPr lang="id-ID" sz="1400" dirty="0" smtClean="0">
                <a:solidFill>
                  <a:schemeClr val="tx1"/>
                </a:solidFill>
              </a:rPr>
              <a:t>:</a:t>
            </a:r>
          </a:p>
          <a:p>
            <a:pPr lvl="0">
              <a:buNone/>
            </a:pPr>
            <a:r>
              <a:rPr lang="id-ID" sz="1400" b="1" dirty="0"/>
              <a:t>1. Grammar tipe ke-0 : Unrestricted Grammar (UG)</a:t>
            </a:r>
          </a:p>
          <a:p>
            <a:pPr lvl="0">
              <a:buNone/>
            </a:pPr>
            <a:r>
              <a:rPr lang="id-ID" sz="1400" b="1" dirty="0"/>
              <a:t>	Ciri :</a:t>
            </a:r>
            <a:r>
              <a:rPr lang="id-ID" sz="1400" dirty="0"/>
              <a:t> α, β € (V</a:t>
            </a:r>
            <a:r>
              <a:rPr lang="id-ID" sz="1400" baseline="-25000" dirty="0"/>
              <a:t>T </a:t>
            </a:r>
            <a:r>
              <a:rPr lang="id-ID" sz="1400" dirty="0"/>
              <a:t>| V</a:t>
            </a:r>
            <a:r>
              <a:rPr lang="id-ID" sz="1400" baseline="-25000" dirty="0"/>
              <a:t>N</a:t>
            </a:r>
            <a:r>
              <a:rPr lang="id-ID" sz="1400" dirty="0"/>
              <a:t>) , |α| &gt; 0</a:t>
            </a:r>
          </a:p>
          <a:p>
            <a:pPr lvl="0">
              <a:buNone/>
            </a:pPr>
            <a:r>
              <a:rPr lang="id-ID" sz="1400" dirty="0"/>
              <a:t>	Tidak ada batasan pada aturan produksi</a:t>
            </a:r>
          </a:p>
          <a:p>
            <a:pPr lvl="0">
              <a:buNone/>
            </a:pPr>
            <a:r>
              <a:rPr lang="id-ID" sz="1400" dirty="0"/>
              <a:t>	Contoh:  Abc → De</a:t>
            </a:r>
          </a:p>
          <a:p>
            <a:pPr>
              <a:buNone/>
            </a:pPr>
            <a:endParaRPr lang="id-ID" sz="1400" dirty="0"/>
          </a:p>
          <a:p>
            <a:pPr lvl="0">
              <a:buNone/>
            </a:pPr>
            <a:r>
              <a:rPr lang="id-ID" sz="1400" dirty="0"/>
              <a:t>2. </a:t>
            </a:r>
            <a:r>
              <a:rPr lang="id-ID" sz="1400" b="1" dirty="0"/>
              <a:t>Grammar tipe ke-1 : Context Sensitive Grammar (CSG)</a:t>
            </a:r>
          </a:p>
          <a:p>
            <a:pPr lvl="0">
              <a:buNone/>
            </a:pPr>
            <a:r>
              <a:rPr lang="id-ID" sz="1400" b="1" dirty="0"/>
              <a:t>	Ciri : </a:t>
            </a:r>
            <a:r>
              <a:rPr lang="id-ID" sz="1400" dirty="0"/>
              <a:t>α, β € (V</a:t>
            </a:r>
            <a:r>
              <a:rPr lang="id-ID" sz="1400" baseline="-25000" dirty="0"/>
              <a:t>T </a:t>
            </a:r>
            <a:r>
              <a:rPr lang="id-ID" sz="1400" dirty="0"/>
              <a:t>| V</a:t>
            </a:r>
            <a:r>
              <a:rPr lang="id-ID" sz="1400" baseline="-25000" dirty="0"/>
              <a:t>N</a:t>
            </a:r>
            <a:r>
              <a:rPr lang="id-ID" sz="1400" dirty="0"/>
              <a:t>) , 0 &lt; |α| ≤ | β |</a:t>
            </a:r>
          </a:p>
          <a:p>
            <a:pPr lvl="1">
              <a:buNone/>
            </a:pPr>
            <a:r>
              <a:rPr lang="id-ID" sz="1400" dirty="0"/>
              <a:t>Panjang string ruas kiri harus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0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harus</a:t>
            </a:r>
            <a:r>
              <a:rPr lang="id-ID" sz="1400" dirty="0"/>
              <a:t> &lt; (lebih kecil) atau = (sama dengan) ruas kanan</a:t>
            </a:r>
          </a:p>
          <a:p>
            <a:pPr lvl="1">
              <a:buNone/>
            </a:pPr>
            <a:r>
              <a:rPr lang="id-ID" sz="1400" dirty="0"/>
              <a:t>Contoh:  	Ab → DeF</a:t>
            </a:r>
          </a:p>
          <a:p>
            <a:pPr>
              <a:buNone/>
            </a:pPr>
            <a:r>
              <a:rPr lang="id-ID" sz="1400" dirty="0"/>
              <a:t>			CD → eF</a:t>
            </a:r>
          </a:p>
          <a:p>
            <a:pPr lvl="0"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87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Klasifikasi</a:t>
            </a:r>
            <a:r>
              <a:rPr lang="en-US" sz="2800" dirty="0">
                <a:solidFill>
                  <a:schemeClr val="bg1"/>
                </a:solidFill>
              </a:rPr>
              <a:t> Chomsky</a:t>
            </a:r>
            <a:br>
              <a:rPr lang="en-US" sz="2800" dirty="0">
                <a:solidFill>
                  <a:schemeClr val="bg1"/>
                </a:solidFill>
              </a:rPr>
            </a:br>
            <a:endParaRPr lang="id-ID" sz="2800" dirty="0">
              <a:solidFill>
                <a:schemeClr val="bg1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40042" y="937415"/>
            <a:ext cx="8002574" cy="4312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None/>
            </a:pPr>
            <a:endParaRPr lang="id-ID" sz="1200" dirty="0" smtClean="0"/>
          </a:p>
          <a:p>
            <a:pPr>
              <a:buNone/>
            </a:pPr>
            <a:endParaRPr lang="id-ID" sz="1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id-ID" sz="1200" dirty="0" smtClean="0">
                <a:solidFill>
                  <a:schemeClr val="tx1"/>
                </a:solidFill>
              </a:rPr>
              <a:t>3</a:t>
            </a:r>
            <a:r>
              <a:rPr lang="id-ID" sz="1200" dirty="0">
                <a:solidFill>
                  <a:schemeClr val="tx1"/>
                </a:solidFill>
              </a:rPr>
              <a:t>. </a:t>
            </a:r>
            <a:r>
              <a:rPr lang="id-ID" sz="1200" b="1" dirty="0">
                <a:solidFill>
                  <a:schemeClr val="tx1"/>
                </a:solidFill>
              </a:rPr>
              <a:t>Grammar tipe ke-2 : Context Free Grammar (CFG)</a:t>
            </a:r>
          </a:p>
          <a:p>
            <a:pPr>
              <a:buNone/>
            </a:pPr>
            <a:r>
              <a:rPr lang="id-ID" sz="1200" b="1" dirty="0">
                <a:solidFill>
                  <a:schemeClr val="tx1"/>
                </a:solidFill>
              </a:rPr>
              <a:t>Ciri  : </a:t>
            </a:r>
            <a:r>
              <a:rPr lang="id-ID" sz="1200" dirty="0">
                <a:solidFill>
                  <a:schemeClr val="tx1"/>
                </a:solidFill>
              </a:rPr>
              <a:t>α € V</a:t>
            </a:r>
            <a:r>
              <a:rPr lang="id-ID" sz="1200" baseline="-25000" dirty="0">
                <a:solidFill>
                  <a:schemeClr val="tx1"/>
                </a:solidFill>
              </a:rPr>
              <a:t>N , </a:t>
            </a:r>
            <a:r>
              <a:rPr lang="id-ID" sz="1200" dirty="0">
                <a:solidFill>
                  <a:schemeClr val="tx1"/>
                </a:solidFill>
              </a:rPr>
              <a:t>β € (V</a:t>
            </a:r>
            <a:r>
              <a:rPr lang="id-ID" sz="1200" baseline="-25000" dirty="0">
                <a:solidFill>
                  <a:schemeClr val="tx1"/>
                </a:solidFill>
              </a:rPr>
              <a:t>T </a:t>
            </a:r>
            <a:r>
              <a:rPr lang="id-ID" sz="1200" dirty="0">
                <a:solidFill>
                  <a:schemeClr val="tx1"/>
                </a:solidFill>
              </a:rPr>
              <a:t>| V</a:t>
            </a:r>
            <a:r>
              <a:rPr lang="id-ID" sz="1200" baseline="-25000" dirty="0">
                <a:solidFill>
                  <a:schemeClr val="tx1"/>
                </a:solidFill>
              </a:rPr>
              <a:t>N</a:t>
            </a:r>
            <a:r>
              <a:rPr lang="id-ID" sz="1200" dirty="0">
                <a:solidFill>
                  <a:schemeClr val="tx1"/>
                </a:solidFill>
              </a:rPr>
              <a:t>)</a:t>
            </a:r>
            <a:endParaRPr lang="id-ID" sz="1200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id-ID" sz="1200" dirty="0"/>
              <a:t>Ruas kiri haruslah tepat satu symbol variabel, yaitu simbol non terminal</a:t>
            </a:r>
          </a:p>
          <a:p>
            <a:pPr lvl="1">
              <a:buNone/>
            </a:pPr>
            <a:r>
              <a:rPr lang="id-ID" sz="1200" dirty="0"/>
              <a:t>Contoh :</a:t>
            </a:r>
          </a:p>
          <a:p>
            <a:pPr>
              <a:buNone/>
            </a:pPr>
            <a:r>
              <a:rPr lang="id-ID" sz="1200" dirty="0"/>
              <a:t>			B → CDeFg</a:t>
            </a:r>
          </a:p>
          <a:p>
            <a:pPr>
              <a:buNone/>
            </a:pPr>
            <a:r>
              <a:rPr lang="id-ID" sz="1200" dirty="0"/>
              <a:t>			D → BcDe</a:t>
            </a:r>
          </a:p>
          <a:p>
            <a:pPr>
              <a:buNone/>
            </a:pPr>
            <a:r>
              <a:rPr lang="id-ID" sz="1200" dirty="0" smtClean="0"/>
              <a:t>4</a:t>
            </a:r>
            <a:r>
              <a:rPr lang="id-ID" sz="1200" dirty="0"/>
              <a:t>. </a:t>
            </a:r>
            <a:r>
              <a:rPr lang="id-ID" sz="1200" b="1" dirty="0"/>
              <a:t>Grammar tipe ke-3 : Regular Grammar (RG)</a:t>
            </a:r>
          </a:p>
          <a:p>
            <a:pPr>
              <a:buNone/>
            </a:pPr>
            <a:r>
              <a:rPr lang="id-ID" sz="1200" b="1" dirty="0"/>
              <a:t>Ciri : </a:t>
            </a:r>
            <a:r>
              <a:rPr lang="id-ID" sz="1200" dirty="0"/>
              <a:t>α € V</a:t>
            </a:r>
            <a:r>
              <a:rPr lang="id-ID" sz="1200" baseline="-25000" dirty="0"/>
              <a:t>N , </a:t>
            </a:r>
            <a:r>
              <a:rPr lang="id-ID" sz="1200" dirty="0"/>
              <a:t>β € (V</a:t>
            </a:r>
            <a:r>
              <a:rPr lang="id-ID" sz="1200" baseline="-25000" dirty="0"/>
              <a:t>T , </a:t>
            </a:r>
            <a:r>
              <a:rPr lang="id-ID" sz="1200" dirty="0"/>
              <a:t>V</a:t>
            </a:r>
            <a:r>
              <a:rPr lang="id-ID" sz="1200" baseline="-25000" dirty="0"/>
              <a:t>T</a:t>
            </a:r>
            <a:r>
              <a:rPr lang="id-ID" sz="1200" dirty="0"/>
              <a:t> V</a:t>
            </a:r>
            <a:r>
              <a:rPr lang="id-ID" sz="1200" baseline="-25000" dirty="0"/>
              <a:t>N</a:t>
            </a:r>
            <a:r>
              <a:rPr lang="id-ID" sz="1200" dirty="0"/>
              <a:t>)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id-ID" sz="1200" dirty="0"/>
              <a:t>α € V</a:t>
            </a:r>
            <a:r>
              <a:rPr lang="id-ID" sz="1200" baseline="-25000" dirty="0"/>
              <a:t>N , </a:t>
            </a:r>
            <a:r>
              <a:rPr lang="id-ID" sz="1200" dirty="0"/>
              <a:t>β € (V</a:t>
            </a:r>
            <a:r>
              <a:rPr lang="id-ID" sz="1200" baseline="-25000" dirty="0"/>
              <a:t>T , </a:t>
            </a:r>
            <a:r>
              <a:rPr lang="id-ID" sz="1200" dirty="0"/>
              <a:t>V</a:t>
            </a:r>
            <a:r>
              <a:rPr lang="id-ID" sz="1200" baseline="-25000" dirty="0"/>
              <a:t>N</a:t>
            </a:r>
            <a:r>
              <a:rPr lang="en-US" sz="1200" baseline="-25000" dirty="0"/>
              <a:t> </a:t>
            </a:r>
            <a:r>
              <a:rPr lang="id-ID" sz="1200" dirty="0"/>
              <a:t>V</a:t>
            </a:r>
            <a:r>
              <a:rPr lang="id-ID" sz="1200" baseline="-25000" dirty="0"/>
              <a:t>T</a:t>
            </a:r>
            <a:r>
              <a:rPr lang="id-ID" sz="1200" dirty="0"/>
              <a:t>)</a:t>
            </a:r>
            <a:r>
              <a:rPr lang="en-US" sz="1200" dirty="0"/>
              <a:t> </a:t>
            </a:r>
            <a:endParaRPr lang="id-ID" sz="1200" dirty="0"/>
          </a:p>
          <a:p>
            <a:pPr lvl="1">
              <a:buNone/>
            </a:pPr>
            <a:r>
              <a:rPr lang="id-ID" sz="1200" dirty="0"/>
              <a:t>Ruas kanan hanya memiliki maksimal satu symbol non terminal yang terletak di paling kana</a:t>
            </a:r>
            <a:r>
              <a:rPr lang="en-US" sz="1200" dirty="0"/>
              <a:t>n, </a:t>
            </a:r>
            <a:r>
              <a:rPr lang="en-US" sz="1200" dirty="0" err="1"/>
              <a:t>namun</a:t>
            </a:r>
            <a:r>
              <a:rPr lang="en-US" sz="1200" dirty="0"/>
              <a:t> di </a:t>
            </a:r>
            <a:r>
              <a:rPr lang="en-US" sz="1200" dirty="0" err="1"/>
              <a:t>sumber</a:t>
            </a:r>
            <a:r>
              <a:rPr lang="en-US" sz="1200" dirty="0"/>
              <a:t> lain </a:t>
            </a:r>
            <a:r>
              <a:rPr lang="en-US" sz="1200" dirty="0" err="1"/>
              <a:t>simbol</a:t>
            </a:r>
            <a:r>
              <a:rPr lang="en-US" sz="1200" dirty="0"/>
              <a:t> non terminal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mesti</a:t>
            </a:r>
            <a:r>
              <a:rPr lang="en-US" sz="1200" dirty="0"/>
              <a:t> di </a:t>
            </a:r>
            <a:r>
              <a:rPr lang="en-US" sz="1200" dirty="0" err="1"/>
              <a:t>kanan</a:t>
            </a:r>
            <a:r>
              <a:rPr lang="en-US" sz="1200" dirty="0"/>
              <a:t>.</a:t>
            </a:r>
            <a:endParaRPr lang="id-ID" sz="1200" dirty="0"/>
          </a:p>
          <a:p>
            <a:pPr lvl="1">
              <a:buNone/>
            </a:pPr>
            <a:r>
              <a:rPr lang="id-ID" sz="1200" dirty="0"/>
              <a:t>Contoh: </a:t>
            </a:r>
            <a:endParaRPr lang="id-ID" sz="1200" dirty="0" smtClean="0"/>
          </a:p>
          <a:p>
            <a:pPr>
              <a:buNone/>
            </a:pPr>
            <a:r>
              <a:rPr lang="id-ID" sz="1200" dirty="0" smtClean="0"/>
              <a:t>			</a:t>
            </a:r>
            <a:r>
              <a:rPr lang="pt-BR" sz="1200" dirty="0" smtClean="0"/>
              <a:t>A → e</a:t>
            </a:r>
          </a:p>
          <a:p>
            <a:pPr>
              <a:buNone/>
            </a:pPr>
            <a:r>
              <a:rPr lang="id-ID" sz="1200" dirty="0"/>
              <a:t>			</a:t>
            </a:r>
            <a:r>
              <a:rPr lang="pt-BR" sz="1200" dirty="0"/>
              <a:t>A → e</a:t>
            </a:r>
            <a:r>
              <a:rPr lang="id-ID" sz="1200" dirty="0"/>
              <a:t>F</a:t>
            </a:r>
          </a:p>
          <a:p>
            <a:pPr>
              <a:buNone/>
            </a:pPr>
            <a:r>
              <a:rPr lang="id-ID" sz="1200" dirty="0"/>
              <a:t>			</a:t>
            </a:r>
            <a:r>
              <a:rPr lang="pt-BR" sz="1200" dirty="0"/>
              <a:t> A → e</a:t>
            </a:r>
            <a:r>
              <a:rPr lang="id-ID" sz="1200" dirty="0"/>
              <a:t>fgH</a:t>
            </a:r>
            <a:endParaRPr lang="pt-BR" sz="1200" dirty="0"/>
          </a:p>
          <a:p>
            <a:pPr>
              <a:buNone/>
            </a:pPr>
            <a:r>
              <a:rPr lang="id-ID" sz="1200" dirty="0"/>
              <a:t>			</a:t>
            </a:r>
            <a:r>
              <a:rPr lang="pt-BR" sz="1200" dirty="0"/>
              <a:t>C → D</a:t>
            </a:r>
          </a:p>
          <a:p>
            <a:pPr lvl="0"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1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Contoh Analisa Penentuan Type Grammar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40042" y="1114991"/>
            <a:ext cx="8002574" cy="4135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None/>
            </a:pPr>
            <a:endParaRPr lang="id-ID" sz="1200" dirty="0" smtClean="0"/>
          </a:p>
          <a:p>
            <a:pPr>
              <a:buNone/>
            </a:pPr>
            <a:endParaRPr lang="id-ID" sz="20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id-ID" sz="2000" dirty="0"/>
              <a:t>1. Grammar G</a:t>
            </a:r>
            <a:r>
              <a:rPr lang="id-ID" sz="2000" baseline="-25000" dirty="0"/>
              <a:t>1</a:t>
            </a:r>
            <a:r>
              <a:rPr lang="id-ID" sz="2000" dirty="0"/>
              <a:t> dengan Q</a:t>
            </a:r>
            <a:r>
              <a:rPr lang="id-ID" sz="2000" baseline="-25000" dirty="0"/>
              <a:t>1</a:t>
            </a:r>
            <a:r>
              <a:rPr lang="id-ID" sz="2000" dirty="0"/>
              <a:t> = {S  → aB, B → bB, B → b}.</a:t>
            </a:r>
          </a:p>
          <a:p>
            <a:pPr>
              <a:buNone/>
            </a:pPr>
            <a:r>
              <a:rPr lang="id-ID" sz="2000" dirty="0"/>
              <a:t>Ruas kiri semua produksinya terdiri dari sebuah V</a:t>
            </a:r>
            <a:r>
              <a:rPr lang="id-ID" sz="2000" baseline="-25000" dirty="0"/>
              <a:t>N</a:t>
            </a:r>
            <a:r>
              <a:rPr lang="id-ID" sz="2000" dirty="0"/>
              <a:t> maka G</a:t>
            </a:r>
            <a:r>
              <a:rPr lang="id-ID" sz="2000" baseline="-25000" dirty="0"/>
              <a:t>1</a:t>
            </a:r>
            <a:r>
              <a:rPr lang="id-ID" sz="2000" dirty="0"/>
              <a:t> kemungkinan tipe CFG atau RG. Selanjutnya karena semua ruas kanannya terdiri dari sebuah V</a:t>
            </a:r>
            <a:r>
              <a:rPr lang="id-ID" sz="2000" baseline="-25000" dirty="0"/>
              <a:t>T</a:t>
            </a:r>
            <a:r>
              <a:rPr lang="id-ID" sz="2000" dirty="0"/>
              <a:t> atau string V</a:t>
            </a:r>
            <a:r>
              <a:rPr lang="id-ID" sz="2000" baseline="-25000" dirty="0"/>
              <a:t>T</a:t>
            </a:r>
            <a:r>
              <a:rPr lang="id-ID" sz="2000" dirty="0"/>
              <a:t>V</a:t>
            </a:r>
            <a:r>
              <a:rPr lang="id-ID" sz="2000" baseline="-25000" dirty="0"/>
              <a:t>N</a:t>
            </a:r>
            <a:r>
              <a:rPr lang="id-ID" sz="2000" dirty="0"/>
              <a:t> maka G</a:t>
            </a:r>
            <a:r>
              <a:rPr lang="id-ID" sz="2000" baseline="-25000" dirty="0"/>
              <a:t>1</a:t>
            </a:r>
            <a:r>
              <a:rPr lang="id-ID" sz="2000" dirty="0"/>
              <a:t> adalah RG.</a:t>
            </a:r>
          </a:p>
          <a:p>
            <a:pPr>
              <a:buNone/>
            </a:pPr>
            <a:endParaRPr lang="id-ID" sz="2000" dirty="0"/>
          </a:p>
          <a:p>
            <a:pPr lvl="0">
              <a:buNone/>
            </a:pPr>
            <a:r>
              <a:rPr lang="id-ID" sz="2000" dirty="0"/>
              <a:t>2. Grammar G</a:t>
            </a:r>
            <a:r>
              <a:rPr lang="id-ID" sz="2000" baseline="-25000" dirty="0"/>
              <a:t>2</a:t>
            </a:r>
            <a:r>
              <a:rPr lang="id-ID" sz="2000" dirty="0"/>
              <a:t> dengan Q</a:t>
            </a:r>
            <a:r>
              <a:rPr lang="id-ID" sz="2000" baseline="-25000" dirty="0"/>
              <a:t>2</a:t>
            </a:r>
            <a:r>
              <a:rPr lang="id-ID" sz="2000" dirty="0"/>
              <a:t>  = {S → Ba, B → Bb, B → b}.</a:t>
            </a:r>
          </a:p>
          <a:p>
            <a:pPr>
              <a:buNone/>
            </a:pPr>
            <a:r>
              <a:rPr lang="id-ID" sz="2000" dirty="0"/>
              <a:t>Ruas kiri semua produksinya terdiri dari sebuah V</a:t>
            </a:r>
            <a:r>
              <a:rPr lang="id-ID" sz="2000" baseline="-25000" dirty="0"/>
              <a:t>N</a:t>
            </a:r>
            <a:r>
              <a:rPr lang="id-ID" sz="2000" dirty="0"/>
              <a:t> maka G</a:t>
            </a:r>
            <a:r>
              <a:rPr lang="id-ID" sz="2000" baseline="-25000" dirty="0"/>
              <a:t>2</a:t>
            </a:r>
            <a:r>
              <a:rPr lang="id-ID" sz="2000" dirty="0"/>
              <a:t> kemungkinan tipe CFG atau RG. Selanjutnya karena semua ruas kanannya terdiri dari sebuah V</a:t>
            </a:r>
            <a:r>
              <a:rPr lang="id-ID" sz="2000" baseline="-25000" dirty="0"/>
              <a:t>T</a:t>
            </a:r>
            <a:r>
              <a:rPr lang="id-ID" sz="2000" dirty="0"/>
              <a:t> atau string V</a:t>
            </a:r>
            <a:r>
              <a:rPr lang="id-ID" sz="2000" baseline="-25000" dirty="0"/>
              <a:t>N</a:t>
            </a:r>
            <a:r>
              <a:rPr lang="id-ID" sz="2000" dirty="0"/>
              <a:t>V</a:t>
            </a:r>
            <a:r>
              <a:rPr lang="id-ID" sz="2000" baseline="-25000" dirty="0"/>
              <a:t>T</a:t>
            </a:r>
            <a:r>
              <a:rPr lang="id-ID" sz="2000" dirty="0"/>
              <a:t> maka G</a:t>
            </a:r>
            <a:r>
              <a:rPr lang="id-ID" sz="2000" baseline="-25000" dirty="0"/>
              <a:t>2</a:t>
            </a:r>
            <a:r>
              <a:rPr lang="id-ID" sz="2000" dirty="0"/>
              <a:t> adalah </a:t>
            </a:r>
            <a:r>
              <a:rPr lang="en-US" sz="2000" dirty="0"/>
              <a:t>RG</a:t>
            </a:r>
            <a:endParaRPr lang="id-ID" sz="2000" dirty="0"/>
          </a:p>
          <a:p>
            <a:pPr lvl="0"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74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Contoh Analisa Penentuan Type Grammar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40042" y="1114991"/>
            <a:ext cx="8002574" cy="4135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None/>
            </a:pPr>
            <a:endParaRPr lang="id-ID" sz="1200" dirty="0" smtClean="0"/>
          </a:p>
          <a:p>
            <a:pPr>
              <a:buNone/>
            </a:pPr>
            <a:endParaRPr lang="id-ID" sz="20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id-ID" sz="2000" dirty="0"/>
              <a:t>3. Grammar G</a:t>
            </a:r>
            <a:r>
              <a:rPr lang="id-ID" sz="2000" baseline="-25000" dirty="0"/>
              <a:t>3</a:t>
            </a:r>
            <a:r>
              <a:rPr lang="id-ID" sz="2000" dirty="0"/>
              <a:t> dengan Q</a:t>
            </a:r>
            <a:r>
              <a:rPr lang="id-ID" sz="2000" baseline="-25000" dirty="0"/>
              <a:t>3</a:t>
            </a:r>
            <a:r>
              <a:rPr lang="id-ID" sz="2000" dirty="0"/>
              <a:t> = {S → Ba, B → bB, B → b}.</a:t>
            </a:r>
          </a:p>
          <a:p>
            <a:pPr>
              <a:buNone/>
            </a:pPr>
            <a:r>
              <a:rPr lang="id-ID" sz="2000" dirty="0"/>
              <a:t>Ruas kiri semua produksinya terdiri dari sebuah V</a:t>
            </a:r>
            <a:r>
              <a:rPr lang="id-ID" sz="2000" baseline="-25000" dirty="0"/>
              <a:t>N</a:t>
            </a:r>
            <a:r>
              <a:rPr lang="id-ID" sz="2000" dirty="0"/>
              <a:t> maka G</a:t>
            </a:r>
            <a:r>
              <a:rPr lang="id-ID" sz="2000" baseline="-25000" dirty="0"/>
              <a:t>3</a:t>
            </a:r>
            <a:r>
              <a:rPr lang="id-ID" sz="2000" dirty="0"/>
              <a:t> kemungkinan tipe CFG atau RG. Selanjutnya karena ruas kanannya mengandung string V</a:t>
            </a:r>
            <a:r>
              <a:rPr lang="id-ID" sz="2000" baseline="-25000" dirty="0"/>
              <a:t>T</a:t>
            </a:r>
            <a:r>
              <a:rPr lang="id-ID" sz="2000" dirty="0"/>
              <a:t>V</a:t>
            </a:r>
            <a:r>
              <a:rPr lang="id-ID" sz="2000" baseline="-25000" dirty="0"/>
              <a:t>N</a:t>
            </a:r>
            <a:r>
              <a:rPr lang="id-ID" sz="2000" dirty="0"/>
              <a:t> (yaitu bB) dan juga string V</a:t>
            </a:r>
            <a:r>
              <a:rPr lang="id-ID" sz="2000" baseline="-25000" dirty="0"/>
              <a:t>N</a:t>
            </a:r>
            <a:r>
              <a:rPr lang="id-ID" sz="2000" dirty="0"/>
              <a:t>V</a:t>
            </a:r>
            <a:r>
              <a:rPr lang="id-ID" sz="2000" baseline="-25000" dirty="0"/>
              <a:t>T</a:t>
            </a:r>
            <a:r>
              <a:rPr lang="id-ID" sz="2000" dirty="0"/>
              <a:t> (Ba) maka G</a:t>
            </a:r>
            <a:r>
              <a:rPr lang="id-ID" sz="2000" baseline="-25000" dirty="0"/>
              <a:t>3</a:t>
            </a:r>
            <a:r>
              <a:rPr lang="id-ID" sz="2000" dirty="0"/>
              <a:t> bukan RG, dengan kata lain G</a:t>
            </a:r>
            <a:r>
              <a:rPr lang="id-ID" sz="2000" baseline="-25000" dirty="0"/>
              <a:t>3</a:t>
            </a:r>
            <a:r>
              <a:rPr lang="id-ID" sz="2000" dirty="0"/>
              <a:t> adalah CFG.</a:t>
            </a:r>
          </a:p>
          <a:p>
            <a:pPr lvl="0">
              <a:buNone/>
            </a:pPr>
            <a:r>
              <a:rPr lang="id-ID" sz="2000" dirty="0" smtClean="0"/>
              <a:t>4</a:t>
            </a:r>
            <a:r>
              <a:rPr lang="id-ID" sz="2000" dirty="0"/>
              <a:t>. Grammar G</a:t>
            </a:r>
            <a:r>
              <a:rPr lang="id-ID" sz="2000" baseline="-25000" dirty="0"/>
              <a:t>4</a:t>
            </a:r>
            <a:r>
              <a:rPr lang="id-ID" sz="2000" dirty="0"/>
              <a:t> dengan Q</a:t>
            </a:r>
            <a:r>
              <a:rPr lang="id-ID" sz="2000" baseline="-25000" dirty="0"/>
              <a:t>4</a:t>
            </a:r>
            <a:r>
              <a:rPr lang="id-ID" sz="2000" dirty="0"/>
              <a:t> = {S → a</a:t>
            </a:r>
            <a:r>
              <a:rPr lang="en-US" sz="2000" dirty="0" err="1"/>
              <a:t>bA</a:t>
            </a:r>
            <a:r>
              <a:rPr lang="id-ID" sz="2000" dirty="0"/>
              <a:t>, B → aB}.</a:t>
            </a:r>
          </a:p>
          <a:p>
            <a:pPr>
              <a:buNone/>
            </a:pPr>
            <a:r>
              <a:rPr lang="id-ID" sz="2000" dirty="0"/>
              <a:t>Ruas kiri semua produksinya terdiri dari sebuah V maka G</a:t>
            </a:r>
            <a:r>
              <a:rPr lang="id-ID" sz="2000" baseline="-25000" dirty="0"/>
              <a:t>4</a:t>
            </a:r>
            <a:r>
              <a:rPr lang="id-ID" sz="2000" dirty="0"/>
              <a:t> kemungkinan tipe CFG atau RG. Selanjutnya karena ruas kanannya mengandung string V</a:t>
            </a:r>
            <a:r>
              <a:rPr lang="id-ID" sz="2000" baseline="-25000" dirty="0"/>
              <a:t>N</a:t>
            </a:r>
            <a:r>
              <a:rPr lang="id-ID" sz="2000" dirty="0"/>
              <a:t> yang berada paling kanan (yaitu a</a:t>
            </a:r>
            <a:r>
              <a:rPr lang="en-US" sz="2000" dirty="0" err="1"/>
              <a:t>bA</a:t>
            </a:r>
            <a:r>
              <a:rPr lang="id-ID" sz="2000" dirty="0"/>
              <a:t>) maka G</a:t>
            </a:r>
            <a:r>
              <a:rPr lang="id-ID" sz="2000" baseline="-25000" dirty="0"/>
              <a:t>4</a:t>
            </a:r>
            <a:r>
              <a:rPr lang="id-ID" sz="2000" dirty="0"/>
              <a:t> bukan </a:t>
            </a:r>
            <a:r>
              <a:rPr lang="en-US" sz="2000" dirty="0"/>
              <a:t>CF</a:t>
            </a:r>
            <a:r>
              <a:rPr lang="id-ID" sz="2000" dirty="0"/>
              <a:t>G, dengan kata lain G</a:t>
            </a:r>
            <a:r>
              <a:rPr lang="id-ID" sz="2000" baseline="-25000" dirty="0"/>
              <a:t>4</a:t>
            </a:r>
            <a:r>
              <a:rPr lang="id-ID" sz="2000" dirty="0"/>
              <a:t> adalah </a:t>
            </a:r>
            <a:r>
              <a:rPr lang="en-US" sz="2000" dirty="0"/>
              <a:t>R</a:t>
            </a:r>
            <a:r>
              <a:rPr lang="id-ID" sz="2000" dirty="0"/>
              <a:t>G.</a:t>
            </a:r>
          </a:p>
          <a:p>
            <a:pPr lvl="0"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73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Contoh Analisa Penentuan Type Grammar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40042" y="1114991"/>
            <a:ext cx="8002574" cy="4135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None/>
            </a:pPr>
            <a:endParaRPr lang="id-ID" sz="1200" dirty="0" smtClean="0"/>
          </a:p>
          <a:p>
            <a:pPr>
              <a:buNone/>
            </a:pPr>
            <a:endParaRPr lang="id-ID" sz="20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id-ID" sz="2000" dirty="0"/>
              <a:t>5. Grammar G</a:t>
            </a:r>
            <a:r>
              <a:rPr lang="id-ID" sz="2000" baseline="-25000" dirty="0"/>
              <a:t>5</a:t>
            </a:r>
            <a:r>
              <a:rPr lang="id-ID" sz="2000" dirty="0"/>
              <a:t> dengan Q</a:t>
            </a:r>
            <a:r>
              <a:rPr lang="id-ID" sz="2000" baseline="-25000" dirty="0"/>
              <a:t>5</a:t>
            </a:r>
            <a:r>
              <a:rPr lang="id-ID" sz="2000" dirty="0"/>
              <a:t> = {S → aA, S → aB, aAb → aBCb}.</a:t>
            </a:r>
          </a:p>
          <a:p>
            <a:pPr>
              <a:buNone/>
            </a:pPr>
            <a:r>
              <a:rPr lang="id-ID" sz="2000" dirty="0"/>
              <a:t>Ruas kirinya mengandung string yang panjangnya lebih dari 1 (yaitu aAb) maka G</a:t>
            </a:r>
            <a:r>
              <a:rPr lang="id-ID" sz="2000" baseline="-25000" dirty="0"/>
              <a:t>5</a:t>
            </a:r>
            <a:r>
              <a:rPr lang="id-ID" sz="2000" dirty="0"/>
              <a:t> kemungkinan tipe CSG atau UG. Selanjutnya karena semua ruas kirinya lebih pendek atau sama dengan ruas kananya maka G</a:t>
            </a:r>
            <a:r>
              <a:rPr lang="id-ID" sz="2000" baseline="-25000" dirty="0"/>
              <a:t>5</a:t>
            </a:r>
            <a:r>
              <a:rPr lang="id-ID" sz="2000" dirty="0"/>
              <a:t> adalah CSG.</a:t>
            </a:r>
          </a:p>
          <a:p>
            <a:pPr>
              <a:buNone/>
            </a:pPr>
            <a:endParaRPr lang="id-ID" sz="2000" dirty="0"/>
          </a:p>
          <a:p>
            <a:pPr lvl="0">
              <a:buNone/>
            </a:pPr>
            <a:r>
              <a:rPr lang="id-ID" sz="2000" dirty="0"/>
              <a:t>6.Grammar G</a:t>
            </a:r>
            <a:r>
              <a:rPr lang="id-ID" sz="2000" baseline="-25000" dirty="0"/>
              <a:t>6</a:t>
            </a:r>
            <a:r>
              <a:rPr lang="id-ID" sz="2000" dirty="0"/>
              <a:t> dengan Q</a:t>
            </a:r>
            <a:r>
              <a:rPr lang="id-ID" sz="2000" baseline="-25000" dirty="0"/>
              <a:t>6</a:t>
            </a:r>
            <a:r>
              <a:rPr lang="id-ID" sz="2000" dirty="0"/>
              <a:t> = {aS → ab, SAc → bc}.</a:t>
            </a:r>
          </a:p>
          <a:p>
            <a:pPr>
              <a:buNone/>
            </a:pPr>
            <a:r>
              <a:rPr lang="id-ID" sz="2000" dirty="0"/>
              <a:t>Ruas kirinya mengandung string yang panjangnya lebih dari 1 maka G</a:t>
            </a:r>
            <a:r>
              <a:rPr lang="id-ID" sz="2000" baseline="-25000" dirty="0"/>
              <a:t>6</a:t>
            </a:r>
            <a:r>
              <a:rPr lang="id-ID" sz="2000" dirty="0"/>
              <a:t> kemungkinan tipe CSG atau UG. Selanjutnya karena terdapat ruas kirinya yang lebih panjang daripada ruas kananya (yaitu SAc) maka G</a:t>
            </a:r>
            <a:r>
              <a:rPr lang="id-ID" sz="2000" baseline="-25000" dirty="0"/>
              <a:t>6</a:t>
            </a:r>
            <a:r>
              <a:rPr lang="id-ID" sz="2000" dirty="0"/>
              <a:t> adalah UG.</a:t>
            </a:r>
          </a:p>
          <a:p>
            <a:pPr lvl="0"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56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LATIHAN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40042" y="1114991"/>
            <a:ext cx="8002574" cy="4135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None/>
            </a:pPr>
            <a:endParaRPr lang="id-ID" sz="1200" dirty="0" smtClean="0"/>
          </a:p>
          <a:p>
            <a:pPr>
              <a:buNone/>
            </a:pPr>
            <a:endParaRPr lang="id-ID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/>
              <a:t>I. </a:t>
            </a: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grammar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pPr marL="514350" indent="-514350">
              <a:buFont typeface="Wingdings 2"/>
              <a:buAutoNum type="alphaLcPeriod"/>
            </a:pPr>
            <a:r>
              <a:rPr lang="en-US" sz="2000" dirty="0"/>
              <a:t>B </a:t>
            </a:r>
            <a:r>
              <a:rPr lang="id-ID" sz="2000" dirty="0"/>
              <a:t>→</a:t>
            </a:r>
            <a:r>
              <a:rPr lang="en-US" sz="2000" dirty="0"/>
              <a:t> </a:t>
            </a:r>
            <a:r>
              <a:rPr lang="en-US" sz="2000" dirty="0" err="1"/>
              <a:t>bdB</a:t>
            </a:r>
            <a:r>
              <a:rPr lang="en-US" sz="2000" dirty="0"/>
              <a:t>, A </a:t>
            </a:r>
            <a:r>
              <a:rPr lang="id-ID" sz="2000" dirty="0"/>
              <a:t>→</a:t>
            </a:r>
            <a:r>
              <a:rPr lang="en-US" sz="2000" dirty="0"/>
              <a:t> </a:t>
            </a:r>
            <a:r>
              <a:rPr lang="en-US" sz="2000" dirty="0" err="1"/>
              <a:t>aSa</a:t>
            </a:r>
            <a:r>
              <a:rPr lang="en-US" sz="2000" dirty="0"/>
              <a:t>   </a:t>
            </a:r>
          </a:p>
          <a:p>
            <a:pPr marL="514350" indent="-514350">
              <a:buFont typeface="Wingdings 2"/>
              <a:buAutoNum type="alphaLcPeriod"/>
            </a:pPr>
            <a:r>
              <a:rPr lang="en-US" sz="2000" dirty="0"/>
              <a:t>A </a:t>
            </a:r>
            <a:r>
              <a:rPr lang="id-ID" sz="2000" dirty="0"/>
              <a:t>→</a:t>
            </a:r>
            <a:r>
              <a:rPr lang="en-US" sz="2000" dirty="0"/>
              <a:t> Ace, Ad </a:t>
            </a:r>
            <a:r>
              <a:rPr lang="id-ID" sz="2000" dirty="0"/>
              <a:t>→</a:t>
            </a:r>
            <a:r>
              <a:rPr lang="en-US" sz="2000" dirty="0"/>
              <a:t> ASS  </a:t>
            </a:r>
          </a:p>
          <a:p>
            <a:pPr marL="514350" indent="-514350">
              <a:buFont typeface="Wingdings 2"/>
              <a:buAutoNum type="alphaLcPeriod"/>
            </a:pPr>
            <a:r>
              <a:rPr lang="en-US" sz="2000" dirty="0"/>
              <a:t>C </a:t>
            </a:r>
            <a:r>
              <a:rPr lang="id-ID" sz="2000" dirty="0"/>
              <a:t>→</a:t>
            </a:r>
            <a:r>
              <a:rPr lang="en-US" sz="2000" dirty="0"/>
              <a:t> </a:t>
            </a:r>
            <a:r>
              <a:rPr lang="en-US" sz="2000" dirty="0" err="1"/>
              <a:t>daC</a:t>
            </a:r>
            <a:r>
              <a:rPr lang="en-US" sz="2000" dirty="0"/>
              <a:t>, B</a:t>
            </a:r>
            <a:r>
              <a:rPr lang="id-ID" sz="2000" dirty="0"/>
              <a:t> →</a:t>
            </a:r>
            <a:r>
              <a:rPr lang="en-US" sz="2000" dirty="0"/>
              <a:t> </a:t>
            </a:r>
            <a:r>
              <a:rPr lang="en-US" sz="2000" dirty="0" err="1"/>
              <a:t>fdA</a:t>
            </a:r>
            <a:r>
              <a:rPr lang="en-US" sz="2000" dirty="0"/>
              <a:t>  </a:t>
            </a:r>
          </a:p>
          <a:p>
            <a:pPr marL="514350" indent="-514350">
              <a:buFont typeface="Wingdings 2"/>
              <a:buAutoNum type="alphaLcPeriod"/>
            </a:pPr>
            <a:r>
              <a:rPr lang="en-US" sz="2000" dirty="0" err="1"/>
              <a:t>aB</a:t>
            </a:r>
            <a:r>
              <a:rPr lang="en-US" sz="2000" dirty="0"/>
              <a:t> </a:t>
            </a:r>
            <a:r>
              <a:rPr lang="id-ID" sz="2000" dirty="0"/>
              <a:t>→</a:t>
            </a:r>
            <a:r>
              <a:rPr lang="en-US" sz="2000" dirty="0"/>
              <a:t> </a:t>
            </a:r>
            <a:r>
              <a:rPr lang="en-US" sz="2000" dirty="0" err="1"/>
              <a:t>dbG</a:t>
            </a:r>
            <a:r>
              <a:rPr lang="en-US" sz="2000" dirty="0"/>
              <a:t>, </a:t>
            </a:r>
            <a:r>
              <a:rPr lang="en-US" sz="2000" dirty="0" err="1"/>
              <a:t>dcf</a:t>
            </a:r>
            <a:r>
              <a:rPr lang="en-US" sz="2000" dirty="0"/>
              <a:t> </a:t>
            </a:r>
            <a:r>
              <a:rPr lang="id-ID" sz="2000" dirty="0"/>
              <a:t>→</a:t>
            </a:r>
            <a:r>
              <a:rPr lang="en-US" sz="2000" dirty="0"/>
              <a:t> </a:t>
            </a:r>
            <a:r>
              <a:rPr lang="en-US" sz="2000" dirty="0" err="1"/>
              <a:t>fg</a:t>
            </a:r>
            <a:r>
              <a:rPr lang="en-US" sz="2000" dirty="0"/>
              <a:t>   </a:t>
            </a:r>
          </a:p>
          <a:p>
            <a:pPr marL="514350" indent="-514350">
              <a:buFont typeface="Wingdings 2"/>
              <a:buAutoNum type="alphaLcPeriod"/>
            </a:pPr>
            <a:r>
              <a:rPr lang="en-US" sz="2000" dirty="0" err="1"/>
              <a:t>aBc</a:t>
            </a:r>
            <a:r>
              <a:rPr lang="id-ID" sz="2000" dirty="0"/>
              <a:t> →</a:t>
            </a:r>
            <a:r>
              <a:rPr lang="en-US" sz="2000" dirty="0"/>
              <a:t> DEF, a</a:t>
            </a:r>
            <a:r>
              <a:rPr lang="id-ID" sz="2000" dirty="0"/>
              <a:t> →</a:t>
            </a:r>
            <a:r>
              <a:rPr lang="en-US" sz="2000" dirty="0"/>
              <a:t> </a:t>
            </a:r>
            <a:r>
              <a:rPr lang="en-US" sz="2000" dirty="0" err="1"/>
              <a:t>BcdF</a:t>
            </a:r>
            <a:r>
              <a:rPr lang="en-US" sz="2000" dirty="0"/>
              <a:t>  </a:t>
            </a:r>
          </a:p>
          <a:p>
            <a:pPr marL="514350" indent="-514350">
              <a:buFont typeface="Wingdings 2"/>
              <a:buAutoNum type="alphaLcPeriod"/>
            </a:pPr>
            <a:r>
              <a:rPr lang="en-US" sz="2000" dirty="0"/>
              <a:t>S </a:t>
            </a:r>
            <a:r>
              <a:rPr lang="id-ID" sz="2000" dirty="0"/>
              <a:t>→</a:t>
            </a:r>
            <a:r>
              <a:rPr lang="en-US" sz="2000" dirty="0"/>
              <a:t> </a:t>
            </a:r>
            <a:r>
              <a:rPr lang="en-US" sz="2000" dirty="0" err="1"/>
              <a:t>Bd</a:t>
            </a:r>
            <a:r>
              <a:rPr lang="en-US" sz="2000" dirty="0"/>
              <a:t>, D </a:t>
            </a:r>
            <a:r>
              <a:rPr lang="id-ID" sz="2000" dirty="0"/>
              <a:t>→</a:t>
            </a:r>
            <a:r>
              <a:rPr lang="en-US" sz="2000" dirty="0"/>
              <a:t>Db, B </a:t>
            </a:r>
            <a:r>
              <a:rPr lang="id-ID" sz="2000" dirty="0"/>
              <a:t>→</a:t>
            </a:r>
            <a:r>
              <a:rPr lang="en-US" sz="2000" dirty="0"/>
              <a:t> s  </a:t>
            </a:r>
          </a:p>
          <a:p>
            <a:pPr marL="514350" indent="-514350">
              <a:buFont typeface="Wingdings 2"/>
              <a:buAutoNum type="alphaLcPeriod"/>
            </a:pPr>
            <a:r>
              <a:rPr lang="en-US" sz="2000" dirty="0" err="1"/>
              <a:t>BaC</a:t>
            </a:r>
            <a:r>
              <a:rPr lang="en-US" sz="2000" dirty="0"/>
              <a:t> </a:t>
            </a:r>
            <a:r>
              <a:rPr lang="id-ID" sz="2000" dirty="0"/>
              <a:t>→</a:t>
            </a:r>
            <a:r>
              <a:rPr lang="en-US" sz="2000" dirty="0"/>
              <a:t> Cs, </a:t>
            </a:r>
            <a:r>
              <a:rPr lang="en-US" sz="2000" dirty="0" err="1"/>
              <a:t>bS</a:t>
            </a:r>
            <a:r>
              <a:rPr lang="en-US" sz="2000" dirty="0"/>
              <a:t> </a:t>
            </a:r>
            <a:r>
              <a:rPr lang="id-ID" sz="2000" dirty="0"/>
              <a:t>→</a:t>
            </a:r>
            <a:r>
              <a:rPr lang="en-US" sz="2000" dirty="0"/>
              <a:t> Cab, AB </a:t>
            </a:r>
            <a:r>
              <a:rPr lang="id-ID" sz="2000" dirty="0"/>
              <a:t>→</a:t>
            </a:r>
            <a:r>
              <a:rPr lang="en-US" sz="2000" dirty="0"/>
              <a:t>BA  </a:t>
            </a:r>
          </a:p>
          <a:p>
            <a:pPr marL="514350" indent="-514350">
              <a:buFont typeface="Wingdings 2"/>
              <a:buAutoNum type="alphaLcPeriod"/>
            </a:pPr>
            <a:r>
              <a:rPr lang="en-US" sz="2000" dirty="0"/>
              <a:t> F </a:t>
            </a:r>
            <a:r>
              <a:rPr lang="id-ID" sz="2000" dirty="0"/>
              <a:t>→</a:t>
            </a:r>
            <a:r>
              <a:rPr lang="en-US" sz="2000" dirty="0"/>
              <a:t> </a:t>
            </a:r>
            <a:r>
              <a:rPr lang="en-US" sz="2000" dirty="0" err="1"/>
              <a:t>fGh</a:t>
            </a:r>
            <a:r>
              <a:rPr lang="en-US" sz="2000" dirty="0"/>
              <a:t>, </a:t>
            </a:r>
            <a:r>
              <a:rPr lang="en-US" sz="2000" dirty="0" err="1"/>
              <a:t>dS</a:t>
            </a:r>
            <a:r>
              <a:rPr lang="en-US" sz="2000" dirty="0"/>
              <a:t> </a:t>
            </a:r>
            <a:r>
              <a:rPr lang="id-ID" sz="2000" dirty="0"/>
              <a:t>→</a:t>
            </a:r>
            <a:r>
              <a:rPr lang="en-US" sz="2000" dirty="0" err="1"/>
              <a:t>Dsad</a:t>
            </a:r>
            <a:r>
              <a:rPr lang="en-US" sz="2000" dirty="0"/>
              <a:t>, A </a:t>
            </a:r>
            <a:r>
              <a:rPr lang="id-ID" sz="2000" dirty="0"/>
              <a:t>→</a:t>
            </a:r>
            <a:r>
              <a:rPr lang="en-US" sz="2000" dirty="0"/>
              <a:t>B, Ba </a:t>
            </a:r>
            <a:r>
              <a:rPr lang="id-ID" sz="2000" dirty="0"/>
              <a:t>→</a:t>
            </a:r>
            <a:r>
              <a:rPr lang="en-US" sz="2000" dirty="0"/>
              <a:t>ASDF   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76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LATIHAN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340042" y="1114991"/>
            <a:ext cx="8002574" cy="4135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-US" sz="2800" dirty="0" smtClean="0"/>
              <a:t>G </a:t>
            </a:r>
            <a:r>
              <a:rPr lang="en-US" sz="2800" baseline="-25000" dirty="0"/>
              <a:t>3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P </a:t>
            </a:r>
            <a:r>
              <a:rPr lang="en-US" sz="2800" baseline="-25000" dirty="0"/>
              <a:t>3 </a:t>
            </a:r>
            <a:r>
              <a:rPr lang="en-US" sz="2800" dirty="0"/>
              <a:t>= {1. 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aSBC</a:t>
            </a:r>
            <a:r>
              <a:rPr lang="en-US" sz="2800" dirty="0"/>
              <a:t>,  2. 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abC</a:t>
            </a:r>
            <a:r>
              <a:rPr lang="en-US" sz="2800" dirty="0"/>
              <a:t>,  3. </a:t>
            </a:r>
            <a:r>
              <a:rPr lang="en-US" sz="2800" dirty="0" err="1"/>
              <a:t>bB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bb,  4. </a:t>
            </a:r>
            <a:r>
              <a:rPr lang="en-US" sz="2800" dirty="0" err="1"/>
              <a:t>bC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bc</a:t>
            </a:r>
            <a:r>
              <a:rPr lang="en-US" sz="2800" dirty="0"/>
              <a:t>,  </a:t>
            </a:r>
            <a:r>
              <a:rPr lang="en-US" sz="2800" dirty="0" smtClean="0"/>
              <a:t>5</a:t>
            </a:r>
            <a:r>
              <a:rPr lang="en-US" sz="2800" dirty="0"/>
              <a:t>. CB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BC,  6. </a:t>
            </a:r>
            <a:r>
              <a:rPr lang="en-US" sz="2800" dirty="0" err="1"/>
              <a:t>cC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cc}.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47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THANKS!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Ada Pertanyaan?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/>
              <a:t>ambar@sar.ac.id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dirty="0"/>
              <a:t>GRAMMAR DAN BAHASA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id-ID" sz="1400" dirty="0"/>
              <a:t>Konsep Dasar </a:t>
            </a:r>
          </a:p>
          <a:p>
            <a:pPr>
              <a:buNone/>
            </a:pPr>
            <a:r>
              <a:rPr lang="id-ID" sz="1400" dirty="0"/>
              <a:t>1. Anggota alfabet dinamakan simbol terminal atau token. </a:t>
            </a:r>
          </a:p>
          <a:p>
            <a:pPr>
              <a:buNone/>
            </a:pPr>
            <a:r>
              <a:rPr lang="id-ID" sz="1400" dirty="0"/>
              <a:t>2. Kalimat adalah deretan hingga simbol-simbol terminal.</a:t>
            </a:r>
          </a:p>
          <a:p>
            <a:pPr>
              <a:buNone/>
            </a:pPr>
            <a:r>
              <a:rPr lang="id-ID" sz="1400" dirty="0"/>
              <a:t>3. Bahasa adalah himpunan kalimat-kalimat. Anggota bahasa bisa tak hingga kalimat.</a:t>
            </a:r>
          </a:p>
          <a:p>
            <a:pPr>
              <a:buNone/>
            </a:pPr>
            <a:r>
              <a:rPr lang="id-ID" sz="1400" dirty="0"/>
              <a:t>4. Simbol-simbol berikut adalah simbol terminal :</a:t>
            </a:r>
          </a:p>
          <a:p>
            <a:pPr lvl="1">
              <a:buNone/>
            </a:pPr>
            <a:r>
              <a:rPr lang="id-ID" sz="1400" dirty="0"/>
              <a:t>huruf kecil, misalnya : a, b, c</a:t>
            </a:r>
          </a:p>
          <a:p>
            <a:pPr lvl="1">
              <a:buNone/>
            </a:pPr>
            <a:r>
              <a:rPr lang="id-ID" sz="1400" dirty="0"/>
              <a:t>simbol operator, misalnya : +, </a:t>
            </a:r>
            <a:r>
              <a:rPr lang="en-US" sz="1400" dirty="0"/>
              <a:t>-</a:t>
            </a:r>
            <a:r>
              <a:rPr lang="id-ID" sz="1400" dirty="0"/>
              <a:t>, dan *</a:t>
            </a:r>
          </a:p>
          <a:p>
            <a:pPr lvl="1">
              <a:buNone/>
            </a:pPr>
            <a:r>
              <a:rPr lang="id-ID" sz="1400" dirty="0"/>
              <a:t>simbol tanda baca, misalnya : (, ), dan ;</a:t>
            </a:r>
          </a:p>
          <a:p>
            <a:pPr lvl="1">
              <a:buNone/>
            </a:pPr>
            <a:r>
              <a:rPr lang="id-ID" sz="1400" dirty="0"/>
              <a:t>string yang tercetak tebal, misalnya : </a:t>
            </a:r>
            <a:r>
              <a:rPr lang="id-ID" sz="1400" b="1" dirty="0"/>
              <a:t>if, then, dan else</a:t>
            </a:r>
            <a:r>
              <a:rPr lang="id-ID" sz="1400" dirty="0"/>
              <a:t>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sz="1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dirty="0" smtClean="0"/>
              <a:t>GRAMMAR DAN BAHASA</a:t>
            </a:r>
            <a:endParaRPr lang="id-ID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id-ID" sz="1400" dirty="0"/>
              <a:t>Simbol-simbol berikut adalah simbol non terminal /Variabel :</a:t>
            </a:r>
          </a:p>
          <a:p>
            <a:pPr lvl="1">
              <a:buNone/>
            </a:pPr>
            <a:r>
              <a:rPr lang="id-ID" sz="1400" dirty="0"/>
              <a:t>Huruf  besar, misalnya : A, B, C</a:t>
            </a:r>
          </a:p>
          <a:p>
            <a:pPr lvl="1">
              <a:buNone/>
            </a:pPr>
            <a:r>
              <a:rPr lang="id-ID" sz="1400" dirty="0"/>
              <a:t>Huruf  S sebagai simbol awal</a:t>
            </a:r>
          </a:p>
          <a:p>
            <a:pPr lvl="1">
              <a:buNone/>
            </a:pPr>
            <a:r>
              <a:rPr lang="id-ID" sz="1400" dirty="0"/>
              <a:t>String yang tercetak miring, misalnya : </a:t>
            </a:r>
            <a:r>
              <a:rPr lang="id-ID" sz="1400" i="1" dirty="0"/>
              <a:t>expr</a:t>
            </a:r>
          </a:p>
          <a:p>
            <a:pPr>
              <a:buNone/>
            </a:pPr>
            <a:r>
              <a:rPr lang="id-ID" sz="1400" dirty="0"/>
              <a:t>• Huruf yunani melambangkan string yang tersusun atas simbol-simbol terminal atau simbol-simbol non terminal atau campuran keduanya, misalnya : α,β, dan ε</a:t>
            </a:r>
          </a:p>
          <a:p>
            <a:pPr>
              <a:buNone/>
            </a:pPr>
            <a:r>
              <a:rPr lang="id-ID" sz="1400" dirty="0"/>
              <a:t>• Sebuah produksi dilambangkan sebagai α </a:t>
            </a:r>
            <a:r>
              <a:rPr lang="el-GR" sz="1400" dirty="0"/>
              <a:t> → </a:t>
            </a:r>
            <a:r>
              <a:rPr lang="id-ID" sz="1400" dirty="0"/>
              <a:t>β, artinya : dalam sebuah derivasi dapat dilakukan penggantian simbol α dengan simbol β.</a:t>
            </a:r>
          </a:p>
          <a:p>
            <a:pPr>
              <a:buNone/>
            </a:pPr>
            <a:r>
              <a:rPr lang="id-ID" sz="1400" dirty="0"/>
              <a:t>• Derivasi adalah proses pembentukan sebuah kalimat atau sentensial. Sebuah derivasi dilambangkan sebagai : α </a:t>
            </a:r>
            <a:r>
              <a:rPr lang="en-US" sz="1400" dirty="0">
                <a:sym typeface="Symbol"/>
              </a:rPr>
              <a:t></a:t>
            </a:r>
            <a:r>
              <a:rPr lang="id-ID" sz="1400" dirty="0"/>
              <a:t> β.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sz="1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2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dirty="0" smtClean="0"/>
              <a:t>GRAMMAR DAN BAHASA</a:t>
            </a:r>
            <a:endParaRPr lang="id-ID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400" dirty="0"/>
              <a:t>Sentensial adalah string yang tersusun atas simbol-simbol terminal atau simbol-simbol non terminal atau campuran keduanya. </a:t>
            </a:r>
          </a:p>
          <a:p>
            <a:r>
              <a:rPr lang="id-ID" sz="1400" dirty="0"/>
              <a:t>Kalimat adalah string yang tersusun atas simbol-simbol terminal. Jelaslah bahwa kalimat adalah kasus khusus dari sentensial. </a:t>
            </a:r>
          </a:p>
          <a:p>
            <a:r>
              <a:rPr lang="id-ID" sz="1400" dirty="0"/>
              <a:t>Pengertian terminal berasal dari kata terminate (berakhir), maksudnya derivasi berakhir jika sentensial yang dihasilkan adalah sebuah kalimat (yang tersusun atas simbol-simbol terminal itu). 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diturunkan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.</a:t>
            </a:r>
            <a:endParaRPr lang="id-ID" sz="1400" dirty="0"/>
          </a:p>
          <a:p>
            <a:r>
              <a:rPr lang="id-ID" sz="1400" dirty="0"/>
              <a:t>Pengertian non terminal berasal dari kata not terminate (belum/tidak berakhir), maksudnya derivasi belum/tidak berakhir jika sentensial yang dihasilkan mengandung simbol non terminal.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 yang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diturunkan</a:t>
            </a:r>
            <a:r>
              <a:rPr lang="en-US" sz="1400" dirty="0"/>
              <a:t>.</a:t>
            </a:r>
            <a:endParaRPr lang="id-ID" sz="1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sz="1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93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dirty="0" smtClean="0"/>
              <a:t>ATURAN PRODUKSI</a:t>
            </a:r>
            <a:endParaRPr lang="id-ID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400" dirty="0"/>
              <a:t>Aturan produksi dinyatakan dalam bentuk </a:t>
            </a:r>
            <a:r>
              <a:rPr lang="el-GR" sz="1400" dirty="0"/>
              <a:t>α → β, α </a:t>
            </a:r>
            <a:r>
              <a:rPr lang="id-ID" sz="1400" dirty="0"/>
              <a:t>menghasilkan atau menurunkan </a:t>
            </a:r>
            <a:r>
              <a:rPr lang="el-GR" sz="1400" dirty="0"/>
              <a:t>β</a:t>
            </a:r>
          </a:p>
          <a:p>
            <a:r>
              <a:rPr lang="el-GR" sz="1400" dirty="0"/>
              <a:t>α </a:t>
            </a:r>
            <a:r>
              <a:rPr lang="id-ID" sz="1400" dirty="0"/>
              <a:t>symbol-symbol untuk ruas kiri,  </a:t>
            </a:r>
            <a:r>
              <a:rPr lang="el-GR" sz="1400" dirty="0"/>
              <a:t>β </a:t>
            </a:r>
            <a:r>
              <a:rPr lang="id-ID" sz="1400" dirty="0"/>
              <a:t>symbol-symbol untuk ruas kanan</a:t>
            </a:r>
          </a:p>
          <a:p>
            <a:r>
              <a:rPr lang="id-ID" sz="1400" dirty="0"/>
              <a:t>Symbol-symbol dapat berupa terminal dan non terminal dimana non terminal dapat diturunkan menjadi symbol yang lainnya</a:t>
            </a:r>
          </a:p>
          <a:p>
            <a:r>
              <a:rPr lang="id-ID" sz="1400" dirty="0"/>
              <a:t>Umumnya symbol terminal disymbolkan dengan huruf kecil (a,b,c, dsb), sedangkan untuk symbol non terminal disymbolkan dengan huruf besar (A,B,C, dsb)</a:t>
            </a:r>
          </a:p>
          <a:p>
            <a:r>
              <a:rPr lang="id-ID" sz="1400" dirty="0"/>
              <a:t>Contoh aturan produksi :</a:t>
            </a:r>
          </a:p>
          <a:p>
            <a:r>
              <a:rPr lang="id-ID" sz="1400" dirty="0"/>
              <a:t>T → a, artinya  T menghasilkan a</a:t>
            </a:r>
          </a:p>
          <a:p>
            <a:r>
              <a:rPr lang="id-ID" sz="1400" dirty="0"/>
              <a:t>E → T │ T + E, artinya E menghasilkan T atau E menghasilkan T + 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sz="1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97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2400" dirty="0"/>
              <a:t>Grammar dan Klasifikasi Chomsky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800" dirty="0"/>
              <a:t>Grammar G didefinisikan sebagai pasangan 4 tuple : V</a:t>
            </a:r>
            <a:r>
              <a:rPr lang="id-ID" sz="1800" baseline="-25000" dirty="0"/>
              <a:t>T</a:t>
            </a:r>
            <a:r>
              <a:rPr lang="id-ID" sz="1800" dirty="0"/>
              <a:t>, V</a:t>
            </a:r>
            <a:r>
              <a:rPr lang="id-ID" sz="1800" baseline="-25000" dirty="0"/>
              <a:t>N</a:t>
            </a:r>
            <a:r>
              <a:rPr lang="id-ID" sz="1800" dirty="0"/>
              <a:t>, S, dan </a:t>
            </a:r>
            <a:r>
              <a:rPr lang="en-US" sz="1800" dirty="0"/>
              <a:t>P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id-ID" sz="1800" dirty="0"/>
              <a:t>Q, dan dituliskan sebagai G(V</a:t>
            </a:r>
            <a:r>
              <a:rPr lang="id-ID" sz="1800" baseline="-25000" dirty="0"/>
              <a:t>T</a:t>
            </a:r>
            <a:r>
              <a:rPr lang="id-ID" sz="1800" dirty="0"/>
              <a:t>, V</a:t>
            </a:r>
            <a:r>
              <a:rPr lang="id-ID" sz="1800" baseline="-25000" dirty="0"/>
              <a:t>N</a:t>
            </a:r>
            <a:r>
              <a:rPr lang="id-ID" sz="1800" dirty="0"/>
              <a:t>, S, Q), dimana :</a:t>
            </a:r>
          </a:p>
          <a:p>
            <a:r>
              <a:rPr lang="id-ID" sz="1800" dirty="0"/>
              <a:t>V</a:t>
            </a:r>
            <a:r>
              <a:rPr lang="id-ID" sz="1800" baseline="-25000" dirty="0"/>
              <a:t>T </a:t>
            </a:r>
            <a:r>
              <a:rPr lang="id-ID" sz="1800" dirty="0"/>
              <a:t>          : himpunan  simbol - simbol  terminal </a:t>
            </a:r>
          </a:p>
          <a:p>
            <a:r>
              <a:rPr lang="id-ID" sz="1800" dirty="0"/>
              <a:t>V</a:t>
            </a:r>
            <a:r>
              <a:rPr lang="id-ID" sz="1800" baseline="-25000" dirty="0"/>
              <a:t>N </a:t>
            </a:r>
            <a:r>
              <a:rPr lang="id-ID" sz="1800" dirty="0"/>
              <a:t>          : himpunan simbol-simbol non terminal</a:t>
            </a:r>
          </a:p>
          <a:p>
            <a:r>
              <a:rPr lang="id-ID" sz="1800" dirty="0"/>
              <a:t> S 	       : simbol awal (atau simbol start)</a:t>
            </a:r>
          </a:p>
          <a:p>
            <a:r>
              <a:rPr lang="en-US" sz="1800" dirty="0"/>
              <a:t>P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id-ID" sz="1800" dirty="0"/>
              <a:t>Q </a:t>
            </a:r>
            <a:r>
              <a:rPr lang="en-US" sz="1800" dirty="0"/>
              <a:t> </a:t>
            </a:r>
            <a:r>
              <a:rPr lang="id-ID" sz="1800" dirty="0"/>
              <a:t>: himpunan produksi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37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2400" dirty="0" smtClean="0"/>
              <a:t>CONTOH</a:t>
            </a:r>
            <a:endParaRPr lang="id-ID"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/>
              <a:t>1.   G</a:t>
            </a:r>
            <a:r>
              <a:rPr lang="en-US" sz="1800" baseline="-25000" dirty="0"/>
              <a:t>1</a:t>
            </a:r>
            <a:r>
              <a:rPr lang="en-US" sz="1800" dirty="0"/>
              <a:t> :  V</a:t>
            </a:r>
            <a:r>
              <a:rPr lang="en-US" sz="1800" baseline="-25000" dirty="0"/>
              <a:t>T</a:t>
            </a:r>
            <a:r>
              <a:rPr lang="en-US" sz="1800" dirty="0"/>
              <a:t> = </a:t>
            </a:r>
            <a:r>
              <a:rPr lang="en-US" sz="1800" dirty="0" smtClean="0"/>
              <a:t>{</a:t>
            </a:r>
            <a:r>
              <a:rPr lang="id-ID" sz="1800" b="1" dirty="0"/>
              <a:t>i</a:t>
            </a:r>
            <a:r>
              <a:rPr lang="en-US" sz="1800" b="1" dirty="0" smtClean="0"/>
              <a:t>,  </a:t>
            </a:r>
            <a:r>
              <a:rPr lang="id-ID" sz="1800" b="1" dirty="0"/>
              <a:t>l</a:t>
            </a:r>
            <a:r>
              <a:rPr lang="en-US" sz="1800" b="1" dirty="0" err="1" smtClean="0"/>
              <a:t>ove</a:t>
            </a:r>
            <a:r>
              <a:rPr lang="en-US" sz="1800" b="1" dirty="0"/>
              <a:t>, </a:t>
            </a:r>
            <a:r>
              <a:rPr lang="id-ID" sz="1800" b="1" dirty="0" smtClean="0"/>
              <a:t>m</a:t>
            </a:r>
            <a:r>
              <a:rPr lang="en-US" sz="1800" b="1" dirty="0" err="1" smtClean="0"/>
              <a:t>iss</a:t>
            </a:r>
            <a:r>
              <a:rPr lang="en-US" sz="1800" b="1" dirty="0"/>
              <a:t>, </a:t>
            </a:r>
            <a:r>
              <a:rPr lang="id-ID" sz="1800" b="1" dirty="0" smtClean="0"/>
              <a:t>y</a:t>
            </a:r>
            <a:r>
              <a:rPr lang="en-US" sz="1800" b="1" dirty="0" err="1" smtClean="0"/>
              <a:t>ou</a:t>
            </a:r>
            <a:r>
              <a:rPr lang="en-US" sz="1800" dirty="0"/>
              <a:t>}, V</a:t>
            </a:r>
            <a:r>
              <a:rPr lang="en-US" sz="1800" baseline="-25000" dirty="0"/>
              <a:t>N</a:t>
            </a:r>
            <a:r>
              <a:rPr lang="en-US" sz="1800" dirty="0"/>
              <a:t> = {S,A,B,C}, </a:t>
            </a:r>
          </a:p>
          <a:p>
            <a:pPr>
              <a:buNone/>
            </a:pPr>
            <a:r>
              <a:rPr lang="en-US" sz="1800" dirty="0"/>
              <a:t>	   P = {S → ABC, A→  </a:t>
            </a:r>
            <a:r>
              <a:rPr lang="id-ID" sz="1800" b="1" dirty="0"/>
              <a:t>i</a:t>
            </a:r>
            <a:r>
              <a:rPr lang="en-US" sz="1800" dirty="0" smtClean="0"/>
              <a:t>, </a:t>
            </a:r>
            <a:r>
              <a:rPr lang="en-US" sz="1800" dirty="0"/>
              <a:t>B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/>
              <a:t>→  </a:t>
            </a:r>
            <a:r>
              <a:rPr lang="id-ID" sz="1800" b="1" dirty="0"/>
              <a:t>l</a:t>
            </a:r>
            <a:r>
              <a:rPr lang="en-US" sz="1800" b="1" dirty="0" err="1" smtClean="0"/>
              <a:t>ove</a:t>
            </a:r>
            <a:r>
              <a:rPr lang="en-US" sz="1800" b="1" dirty="0" smtClean="0"/>
              <a:t> </a:t>
            </a:r>
            <a:r>
              <a:rPr lang="en-US" sz="1800" b="1" dirty="0"/>
              <a:t>| </a:t>
            </a:r>
            <a:r>
              <a:rPr lang="id-ID" sz="1800" b="1" dirty="0" smtClean="0"/>
              <a:t>m</a:t>
            </a:r>
            <a:r>
              <a:rPr lang="en-US" sz="1800" b="1" dirty="0" err="1" smtClean="0"/>
              <a:t>iss</a:t>
            </a:r>
            <a:r>
              <a:rPr lang="en-US" sz="1800" dirty="0"/>
              <a:t>, C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/>
              <a:t>→  </a:t>
            </a:r>
            <a:r>
              <a:rPr lang="id-ID" sz="1800" b="1" dirty="0"/>
              <a:t>y</a:t>
            </a:r>
            <a:r>
              <a:rPr lang="en-US" sz="1800" b="1" dirty="0" err="1" smtClean="0"/>
              <a:t>ou</a:t>
            </a:r>
            <a:r>
              <a:rPr lang="en-US" sz="1800" dirty="0"/>
              <a:t>}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dirty="0"/>
              <a:t>       S </a:t>
            </a:r>
            <a:r>
              <a:rPr lang="en-US" sz="1800" dirty="0">
                <a:sym typeface="Symbol"/>
              </a:rPr>
              <a:t></a:t>
            </a:r>
            <a:r>
              <a:rPr lang="en-US" sz="1800" dirty="0"/>
              <a:t> ABC</a:t>
            </a:r>
          </a:p>
          <a:p>
            <a:pPr>
              <a:buNone/>
            </a:pPr>
            <a:r>
              <a:rPr lang="en-US" sz="1800" dirty="0"/>
              <a:t>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id-ID" sz="1800" b="1" dirty="0" smtClean="0"/>
              <a:t>i l</a:t>
            </a:r>
            <a:r>
              <a:rPr lang="en-US" sz="1800" b="1" dirty="0" err="1" smtClean="0"/>
              <a:t>ove</a:t>
            </a:r>
            <a:r>
              <a:rPr lang="id-ID" sz="1800" b="1" dirty="0" smtClean="0"/>
              <a:t> y</a:t>
            </a:r>
            <a:r>
              <a:rPr lang="en-US" sz="1800" b="1" dirty="0" err="1" smtClean="0"/>
              <a:t>ou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 </a:t>
            </a:r>
          </a:p>
          <a:p>
            <a:pPr>
              <a:buNone/>
            </a:pPr>
            <a:r>
              <a:rPr lang="en-US" sz="1800" b="1" dirty="0"/>
              <a:t>       L(G1</a:t>
            </a:r>
            <a:r>
              <a:rPr lang="en-US" sz="1800" b="1" dirty="0" smtClean="0"/>
              <a:t>)={</a:t>
            </a:r>
            <a:r>
              <a:rPr lang="id-ID" sz="1800" b="1" dirty="0" smtClean="0"/>
              <a:t>i l</a:t>
            </a:r>
            <a:r>
              <a:rPr lang="en-US" sz="1800" b="1" dirty="0" err="1" smtClean="0"/>
              <a:t>ove</a:t>
            </a:r>
            <a:r>
              <a:rPr lang="id-ID" sz="1800" b="1" dirty="0" smtClean="0"/>
              <a:t> y</a:t>
            </a:r>
            <a:r>
              <a:rPr lang="en-US" sz="1800" b="1" dirty="0" err="1" smtClean="0"/>
              <a:t>ou</a:t>
            </a:r>
            <a:r>
              <a:rPr lang="en-US" sz="1800" b="1" dirty="0"/>
              <a:t>, </a:t>
            </a:r>
            <a:r>
              <a:rPr lang="id-ID" sz="1800" b="1" dirty="0" smtClean="0"/>
              <a:t>i m</a:t>
            </a:r>
            <a:r>
              <a:rPr lang="en-US" sz="1800" b="1" dirty="0" err="1" smtClean="0"/>
              <a:t>iss</a:t>
            </a:r>
            <a:r>
              <a:rPr lang="id-ID" sz="1800" b="1" dirty="0" smtClean="0"/>
              <a:t> y</a:t>
            </a:r>
            <a:r>
              <a:rPr lang="en-US" sz="1800" b="1" dirty="0" err="1" smtClean="0"/>
              <a:t>ou</a:t>
            </a:r>
            <a:r>
              <a:rPr lang="en-US" sz="1800" b="1" dirty="0"/>
              <a:t>}</a:t>
            </a:r>
          </a:p>
          <a:p>
            <a:pPr>
              <a:buNone/>
            </a:pPr>
            <a:r>
              <a:rPr lang="en-US" sz="1200" dirty="0"/>
              <a:t>*L= </a:t>
            </a:r>
            <a:r>
              <a:rPr lang="en-US" sz="1200" dirty="0" err="1"/>
              <a:t>Languange</a:t>
            </a:r>
            <a:endParaRPr lang="en-US"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07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2400" dirty="0" smtClean="0"/>
              <a:t>CONTOH</a:t>
            </a:r>
            <a:endParaRPr lang="id-ID"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/>
              <a:t>2.  G</a:t>
            </a:r>
            <a:r>
              <a:rPr lang="en-US" sz="1800" baseline="-25000" dirty="0"/>
              <a:t>2</a:t>
            </a:r>
            <a:r>
              <a:rPr lang="en-US" sz="1800" dirty="0"/>
              <a:t> :  V</a:t>
            </a:r>
            <a:r>
              <a:rPr lang="en-US" sz="1800" baseline="-25000" dirty="0"/>
              <a:t>T</a:t>
            </a:r>
            <a:r>
              <a:rPr lang="en-US" sz="1800" dirty="0"/>
              <a:t> = {a}, V</a:t>
            </a:r>
            <a:r>
              <a:rPr lang="en-US" sz="1800" baseline="-25000" dirty="0"/>
              <a:t>N</a:t>
            </a:r>
            <a:r>
              <a:rPr lang="en-US" sz="1800" dirty="0"/>
              <a:t> = {S}, P = {S → </a:t>
            </a:r>
            <a:r>
              <a:rPr lang="en-US" sz="1800" dirty="0" err="1"/>
              <a:t>aS|a</a:t>
            </a:r>
            <a:r>
              <a:rPr lang="en-US" sz="1800" dirty="0"/>
              <a:t>} 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	  S </a:t>
            </a:r>
            <a:r>
              <a:rPr lang="en-US" sz="1800" dirty="0">
                <a:sym typeface="Symbol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aS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>
                <a:sym typeface="Symbol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aaS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   </a:t>
            </a:r>
            <a:r>
              <a:rPr lang="en-US" sz="1800" dirty="0">
                <a:sym typeface="Symbol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aaa</a:t>
            </a:r>
            <a:r>
              <a:rPr lang="en-US" sz="1800" dirty="0"/>
              <a:t>                </a:t>
            </a:r>
            <a:r>
              <a:rPr lang="en-US" sz="1800" b="1" dirty="0"/>
              <a:t>    L</a:t>
            </a:r>
            <a:r>
              <a:rPr lang="en-US" sz="1800" dirty="0"/>
              <a:t>(G</a:t>
            </a:r>
            <a:r>
              <a:rPr lang="en-US" sz="1800" baseline="-25000" dirty="0"/>
              <a:t>2</a:t>
            </a:r>
            <a:r>
              <a:rPr lang="en-US" sz="1800" dirty="0"/>
              <a:t>) ={a</a:t>
            </a:r>
            <a:r>
              <a:rPr lang="en-US" sz="1800" baseline="30000" dirty="0"/>
              <a:t>n </a:t>
            </a:r>
            <a:r>
              <a:rPr lang="en-US" sz="1800" dirty="0"/>
              <a:t>| n ≥ 1}</a:t>
            </a:r>
          </a:p>
          <a:p>
            <a:pPr>
              <a:buNone/>
            </a:pPr>
            <a:r>
              <a:rPr lang="en-US" sz="1800" dirty="0"/>
              <a:t> </a:t>
            </a:r>
          </a:p>
          <a:p>
            <a:pPr>
              <a:buNone/>
            </a:pPr>
            <a:r>
              <a:rPr lang="en-US" sz="1800" dirty="0"/>
              <a:t>      L(G2)={a, aa, </a:t>
            </a:r>
            <a:r>
              <a:rPr lang="en-US" sz="1800" dirty="0" err="1"/>
              <a:t>aaa</a:t>
            </a:r>
            <a:r>
              <a:rPr lang="en-US" sz="1800" dirty="0"/>
              <a:t>, </a:t>
            </a:r>
            <a:r>
              <a:rPr lang="en-US" sz="1800" dirty="0" err="1"/>
              <a:t>aaaa</a:t>
            </a:r>
            <a:r>
              <a:rPr lang="en-US" sz="1800" dirty="0"/>
              <a:t>,…}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43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Derivasi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Bahasa</a:t>
            </a:r>
            <a:endParaRPr lang="id-ID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594924" y="1327349"/>
            <a:ext cx="7706595" cy="3419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dirty="0" err="1"/>
              <a:t>Tentukan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masing-masing</a:t>
            </a:r>
            <a:r>
              <a:rPr lang="en-US" sz="1200" dirty="0"/>
              <a:t> grammar </a:t>
            </a:r>
            <a:r>
              <a:rPr lang="en-US" sz="1200" dirty="0" err="1"/>
              <a:t>berikut</a:t>
            </a:r>
            <a:r>
              <a:rPr lang="en-US" sz="1200" dirty="0"/>
              <a:t> :</a:t>
            </a:r>
          </a:p>
          <a:p>
            <a:pPr>
              <a:buNone/>
            </a:pPr>
            <a:r>
              <a:rPr lang="en-US" sz="1200" dirty="0"/>
              <a:t> </a:t>
            </a:r>
          </a:p>
          <a:p>
            <a:pPr lvl="0">
              <a:buNone/>
            </a:pPr>
            <a:r>
              <a:rPr lang="en-US" sz="1200" dirty="0"/>
              <a:t>1. G</a:t>
            </a:r>
            <a:r>
              <a:rPr lang="en-US" sz="1200" baseline="-25000" dirty="0"/>
              <a:t>1</a:t>
            </a:r>
            <a:r>
              <a:rPr lang="en-US" sz="1200" dirty="0"/>
              <a:t>  </a:t>
            </a:r>
            <a:r>
              <a:rPr lang="en-US" sz="1200" dirty="0" err="1"/>
              <a:t>dengan</a:t>
            </a:r>
            <a:r>
              <a:rPr lang="en-US" sz="1200" dirty="0"/>
              <a:t> P</a:t>
            </a:r>
            <a:r>
              <a:rPr lang="en-US" sz="1200" baseline="-25000" dirty="0"/>
              <a:t>1</a:t>
            </a:r>
            <a:r>
              <a:rPr lang="en-US" sz="1200" dirty="0"/>
              <a:t>  = {1. S </a:t>
            </a:r>
            <a:r>
              <a:rPr lang="en-US" sz="1200" dirty="0">
                <a:sym typeface="Symbol"/>
              </a:rPr>
              <a:t></a:t>
            </a:r>
            <a:r>
              <a:rPr lang="en-US" sz="1200" dirty="0"/>
              <a:t> </a:t>
            </a:r>
            <a:r>
              <a:rPr lang="en-US" sz="1200" dirty="0" err="1"/>
              <a:t>aAa</a:t>
            </a:r>
            <a:r>
              <a:rPr lang="en-US" sz="1200" dirty="0"/>
              <a:t>,  2. A </a:t>
            </a:r>
            <a:r>
              <a:rPr lang="en-US" sz="1200" dirty="0">
                <a:sym typeface="Symbol"/>
              </a:rPr>
              <a:t></a:t>
            </a:r>
            <a:r>
              <a:rPr lang="en-US" sz="1200" dirty="0"/>
              <a:t> </a:t>
            </a:r>
            <a:r>
              <a:rPr lang="en-US" sz="1200" dirty="0" err="1"/>
              <a:t>aAa</a:t>
            </a:r>
            <a:r>
              <a:rPr lang="en-US" sz="1200" dirty="0"/>
              <a:t>,  3. A </a:t>
            </a:r>
            <a:r>
              <a:rPr lang="en-US" sz="1200" dirty="0">
                <a:sym typeface="Symbol"/>
              </a:rPr>
              <a:t></a:t>
            </a:r>
            <a:r>
              <a:rPr lang="en-US" sz="1200" dirty="0"/>
              <a:t> b}.</a:t>
            </a:r>
          </a:p>
          <a:p>
            <a:pPr>
              <a:buNone/>
            </a:pPr>
            <a:r>
              <a:rPr lang="en-US" sz="1200" dirty="0"/>
              <a:t> </a:t>
            </a:r>
          </a:p>
          <a:p>
            <a:pPr>
              <a:buNone/>
            </a:pPr>
            <a:r>
              <a:rPr lang="en-US" sz="1200" u="sng" dirty="0" err="1"/>
              <a:t>Jawab</a:t>
            </a:r>
            <a:r>
              <a:rPr lang="en-US" sz="1200" u="sng" dirty="0"/>
              <a:t> :</a:t>
            </a:r>
            <a:endParaRPr lang="en-US" sz="1200" dirty="0"/>
          </a:p>
          <a:p>
            <a:pPr>
              <a:buNone/>
            </a:pPr>
            <a:r>
              <a:rPr lang="en-US" sz="1200" dirty="0" err="1"/>
              <a:t>Derivasi</a:t>
            </a:r>
            <a:r>
              <a:rPr lang="en-US" sz="1200" dirty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</a:t>
            </a:r>
            <a:r>
              <a:rPr lang="en-US" sz="1200" dirty="0" err="1"/>
              <a:t>terpendek</a:t>
            </a:r>
            <a:r>
              <a:rPr lang="en-US" sz="1200" dirty="0"/>
              <a:t> :		</a:t>
            </a:r>
            <a:r>
              <a:rPr lang="en-US" sz="1200" dirty="0" err="1"/>
              <a:t>Derivasi</a:t>
            </a:r>
            <a:r>
              <a:rPr lang="en-US" sz="1200" dirty="0"/>
              <a:t> </a:t>
            </a:r>
            <a:r>
              <a:rPr lang="en-US" sz="1200" dirty="0" err="1"/>
              <a:t>kalimat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:</a:t>
            </a:r>
          </a:p>
          <a:p>
            <a:pPr>
              <a:buNone/>
            </a:pPr>
            <a:r>
              <a:rPr lang="en-US" sz="1200" dirty="0"/>
              <a:t>S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</a:t>
            </a:r>
            <a:r>
              <a:rPr lang="en-US" sz="1200" dirty="0" err="1"/>
              <a:t>aAa</a:t>
            </a:r>
            <a:r>
              <a:rPr lang="en-US" sz="1200" dirty="0"/>
              <a:t> 	(1)			S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</a:t>
            </a:r>
            <a:r>
              <a:rPr lang="en-US" sz="1200" dirty="0" err="1"/>
              <a:t>aAa</a:t>
            </a:r>
            <a:r>
              <a:rPr lang="en-US" sz="1200" dirty="0"/>
              <a:t> 	(1)</a:t>
            </a:r>
          </a:p>
          <a:p>
            <a:pPr>
              <a:buNone/>
            </a:pPr>
            <a:r>
              <a:rPr lang="en-US" sz="1200" dirty="0"/>
              <a:t>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aba 	(3)			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</a:t>
            </a:r>
            <a:r>
              <a:rPr lang="en-US" sz="1200" dirty="0" err="1"/>
              <a:t>aaAaa</a:t>
            </a:r>
            <a:r>
              <a:rPr lang="en-US" sz="1200" dirty="0"/>
              <a:t> 	(2)</a:t>
            </a:r>
          </a:p>
          <a:p>
            <a:pPr>
              <a:buNone/>
            </a:pPr>
            <a:r>
              <a:rPr lang="en-US" sz="1200" dirty="0"/>
              <a:t>							     </a:t>
            </a:r>
            <a:r>
              <a:rPr lang="en-US" sz="1200" dirty="0">
                <a:sym typeface="Symbol"/>
              </a:rPr>
              <a:t>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							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</a:t>
            </a:r>
            <a:r>
              <a:rPr lang="fi-FI" sz="1200" dirty="0"/>
              <a:t>a</a:t>
            </a:r>
            <a:r>
              <a:rPr lang="fi-FI" sz="1200" baseline="30000" dirty="0"/>
              <a:t>n</a:t>
            </a:r>
            <a:r>
              <a:rPr lang="fi-FI" sz="1200" dirty="0"/>
              <a:t> Aa</a:t>
            </a:r>
            <a:r>
              <a:rPr lang="fi-FI" sz="1200" baseline="30000" dirty="0"/>
              <a:t>n</a:t>
            </a:r>
            <a:r>
              <a:rPr lang="en-US" sz="1200" dirty="0"/>
              <a:t> 	(2)</a:t>
            </a:r>
          </a:p>
          <a:p>
            <a:pPr>
              <a:buNone/>
            </a:pPr>
            <a:r>
              <a:rPr lang="en-US" sz="1200" dirty="0"/>
              <a:t>							   </a:t>
            </a:r>
            <a:r>
              <a:rPr lang="en-US" sz="1200" dirty="0">
                <a:sym typeface="Symbol"/>
              </a:rPr>
              <a:t></a:t>
            </a:r>
            <a:r>
              <a:rPr lang="en-US" sz="1200" dirty="0"/>
              <a:t> </a:t>
            </a:r>
            <a:r>
              <a:rPr lang="fi-FI" sz="1200" dirty="0"/>
              <a:t>a</a:t>
            </a:r>
            <a:r>
              <a:rPr lang="fi-FI" sz="1200" baseline="30000" dirty="0"/>
              <a:t>n</a:t>
            </a:r>
            <a:r>
              <a:rPr lang="fi-FI" sz="1200" dirty="0"/>
              <a:t> ba</a:t>
            </a:r>
            <a:r>
              <a:rPr lang="fi-FI" sz="1200" baseline="30000" dirty="0"/>
              <a:t>n </a:t>
            </a:r>
            <a:r>
              <a:rPr lang="en-US" sz="1200" dirty="0"/>
              <a:t>	(3)</a:t>
            </a:r>
          </a:p>
          <a:p>
            <a:endParaRPr lang="en-US" sz="1200" dirty="0"/>
          </a:p>
          <a:p>
            <a:pPr>
              <a:buNone/>
            </a:pPr>
            <a:r>
              <a:rPr lang="fi-FI" sz="1200" dirty="0"/>
              <a:t>Dari pola kedua kalimat disimpulkan : L</a:t>
            </a:r>
            <a:r>
              <a:rPr lang="en-US" sz="1200" dirty="0"/>
              <a:t> </a:t>
            </a:r>
            <a:r>
              <a:rPr lang="en-US" sz="1200" baseline="-25000" dirty="0"/>
              <a:t>1 </a:t>
            </a:r>
            <a:r>
              <a:rPr lang="fi-FI" sz="1200" dirty="0"/>
              <a:t>(G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  <a:r>
              <a:rPr lang="fi-FI" sz="1200" dirty="0"/>
              <a:t>) = {a</a:t>
            </a:r>
            <a:r>
              <a:rPr lang="fi-FI" sz="1200" baseline="30000" dirty="0"/>
              <a:t>n</a:t>
            </a:r>
            <a:r>
              <a:rPr lang="fi-FI" sz="1200" dirty="0"/>
              <a:t> ba</a:t>
            </a:r>
            <a:r>
              <a:rPr lang="fi-FI" sz="1200" baseline="30000" dirty="0"/>
              <a:t>n</a:t>
            </a:r>
            <a:r>
              <a:rPr lang="en-US" sz="1200" dirty="0"/>
              <a:t> </a:t>
            </a:r>
            <a:r>
              <a:rPr lang="en-US" sz="1200" dirty="0">
                <a:sym typeface="Symbol"/>
              </a:rPr>
              <a:t></a:t>
            </a:r>
            <a:r>
              <a:rPr lang="fi-FI" sz="1200" dirty="0"/>
              <a:t> n </a:t>
            </a:r>
            <a:r>
              <a:rPr lang="en-US" sz="1200" dirty="0">
                <a:sym typeface="Symbol"/>
              </a:rPr>
              <a:t></a:t>
            </a:r>
            <a:r>
              <a:rPr lang="fi-FI" sz="1200" dirty="0"/>
              <a:t> 1}</a:t>
            </a:r>
            <a:endParaRPr lang="en-US" sz="1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29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671</Words>
  <Application>Microsoft Office PowerPoint</Application>
  <PresentationFormat>On-screen Show (16:9)</PresentationFormat>
  <Paragraphs>177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Arvo</vt:lpstr>
      <vt:lpstr>Roboto Condensed</vt:lpstr>
      <vt:lpstr>Roboto Condensed Light</vt:lpstr>
      <vt:lpstr>Symbol</vt:lpstr>
      <vt:lpstr>Verdana</vt:lpstr>
      <vt:lpstr>Wingdings</vt:lpstr>
      <vt:lpstr>Wingdings 2</vt:lpstr>
      <vt:lpstr>Salerio template</vt:lpstr>
      <vt:lpstr>MATAKULIAH  TEORI BAHASA &amp; AUTOMATA</vt:lpstr>
      <vt:lpstr>GRAMMAR DAN BAHASA</vt:lpstr>
      <vt:lpstr>GRAMMAR DAN BAHASA</vt:lpstr>
      <vt:lpstr>GRAMMAR DAN BAHASA</vt:lpstr>
      <vt:lpstr>ATURAN PRODUKSI</vt:lpstr>
      <vt:lpstr>Grammar dan Klasifikasi Chomsky</vt:lpstr>
      <vt:lpstr>CONTOH</vt:lpstr>
      <vt:lpstr>CONTOH</vt:lpstr>
      <vt:lpstr>Derivasi Kalimat dan Penentuan Bahasa</vt:lpstr>
      <vt:lpstr>Derivasi Kalimat dan Penentuan Bahasa</vt:lpstr>
      <vt:lpstr>Klasifikasi Chomsky </vt:lpstr>
      <vt:lpstr>Klasifikasi Chomsky </vt:lpstr>
      <vt:lpstr>Contoh Analisa Penentuan Type Grammar</vt:lpstr>
      <vt:lpstr>Contoh Analisa Penentuan Type Grammar</vt:lpstr>
      <vt:lpstr>Contoh Analisa Penentuan Type Grammar</vt:lpstr>
      <vt:lpstr>LATIHAN</vt:lpstr>
      <vt:lpstr>LATIHAN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Jay Mr</dc:creator>
  <cp:lastModifiedBy>Toshiba</cp:lastModifiedBy>
  <cp:revision>37</cp:revision>
  <dcterms:modified xsi:type="dcterms:W3CDTF">2020-10-22T11:13:39Z</dcterms:modified>
</cp:coreProperties>
</file>