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8.jpeg" ContentType="image/jpeg"/>
  <Override PartName="/ppt/media/image9.png" ContentType="image/png"/>
  <Override PartName="/ppt/media/image7.jpeg" ContentType="image/jpeg"/>
  <Override PartName="/ppt/media/image2.png" ContentType="image/png"/>
  <Override PartName="/ppt/media/image6.jpeg" ContentType="image/jpeg"/>
  <Override PartName="/ppt/media/image1.png" ContentType="image/png"/>
  <Override PartName="/ppt/media/image3.png" ContentType="image/png"/>
  <Override PartName="/ppt/media/image4.png" ContentType="image/png"/>
  <Override PartName="/ppt/media/image5.gif" ContentType="image/gi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1080000"/>
            <a:ext cx="9071280" cy="800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1080000"/>
            <a:ext cx="9071280" cy="800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280" cy="17276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1080000"/>
            <a:ext cx="9071280" cy="17276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504000" y="3168000"/>
            <a:ext cx="9071280" cy="3671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hyperlink" Target="http://repository.uin-suska.ac.id/14336/9/9.%20BAB%20IV__2018678MEN.pdf" TargetMode="External"/><Relationship Id="rId2" Type="http://schemas.openxmlformats.org/officeDocument/2006/relationships/hyperlink" Target="http://www.carabisnis-pulsa.com/2018/09/kelebihan-dan-kekurangan-kartu-xl.html" TargetMode="External"/><Relationship Id="rId3"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1332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ffffff"/>
                </a:solidFill>
                <a:latin typeface="Arial"/>
              </a:rPr>
              <a:t>Kelompok 9</a:t>
            </a:r>
            <a:endParaRPr b="0" lang="en-US" sz="5860" spc="-1" strike="noStrike">
              <a:latin typeface="Arial"/>
            </a:endParaRPr>
          </a:p>
          <a:p>
            <a:pPr algn="ctr">
              <a:lnSpc>
                <a:spcPct val="100000"/>
              </a:lnSpc>
            </a:pPr>
            <a:r>
              <a:rPr b="0" lang="en-US" sz="4000" spc="-1" strike="noStrike">
                <a:solidFill>
                  <a:srgbClr val="ffffff"/>
                </a:solidFill>
                <a:latin typeface="Arial"/>
              </a:rPr>
              <a:t>Raju Rahyendra</a:t>
            </a:r>
            <a:endParaRPr b="0" lang="en-US" sz="4000" spc="-1" strike="noStrike">
              <a:latin typeface="Arial"/>
            </a:endParaRPr>
          </a:p>
          <a:p>
            <a:pPr algn="ctr">
              <a:lnSpc>
                <a:spcPct val="100000"/>
              </a:lnSpc>
            </a:pPr>
            <a:r>
              <a:rPr b="0" lang="en-US" sz="4000" spc="-1" strike="noStrike">
                <a:solidFill>
                  <a:srgbClr val="ffffff"/>
                </a:solidFill>
                <a:latin typeface="Arial"/>
              </a:rPr>
              <a:t>Ridho Surya</a:t>
            </a:r>
            <a:endParaRPr b="0" lang="en-US" sz="4000" spc="-1" strike="noStrike">
              <a:latin typeface="Arial"/>
            </a:endParaRPr>
          </a:p>
          <a:p>
            <a:pPr algn="ctr">
              <a:lnSpc>
                <a:spcPct val="100000"/>
              </a:lnSpc>
            </a:pPr>
            <a:r>
              <a:rPr b="0" lang="en-US" sz="4000" spc="-1" strike="noStrike">
                <a:solidFill>
                  <a:srgbClr val="ffffff"/>
                </a:solidFill>
                <a:latin typeface="Arial"/>
              </a:rPr>
              <a:t>Riski Alex Syahputra Sinaga</a:t>
            </a:r>
            <a:endParaRPr b="0" lang="en-US" sz="4000" spc="-1" strike="noStrike">
              <a:latin typeface="Arial"/>
            </a:endParaRPr>
          </a:p>
        </p:txBody>
      </p:sp>
      <p:pic>
        <p:nvPicPr>
          <p:cNvPr id="77" name="" descr=""/>
          <p:cNvPicPr/>
          <p:nvPr/>
        </p:nvPicPr>
        <p:blipFill>
          <a:blip r:embed="rId1"/>
          <a:stretch/>
        </p:blipFill>
        <p:spPr>
          <a:xfrm>
            <a:off x="1209960" y="1467720"/>
            <a:ext cx="7238160" cy="72381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144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ffffff"/>
                </a:solidFill>
                <a:latin typeface="Arial"/>
              </a:rPr>
              <a:t>Alur Kerja Jaringan VSAT(Very Small Aperture Terminal)</a:t>
            </a:r>
            <a:endParaRPr b="0" lang="en-US" sz="4000" spc="-1" strike="noStrike">
              <a:latin typeface="Arial"/>
            </a:endParaRPr>
          </a:p>
        </p:txBody>
      </p:sp>
      <p:pic>
        <p:nvPicPr>
          <p:cNvPr id="95" name="" descr=""/>
          <p:cNvPicPr/>
          <p:nvPr/>
        </p:nvPicPr>
        <p:blipFill>
          <a:blip r:embed="rId1"/>
          <a:stretch/>
        </p:blipFill>
        <p:spPr>
          <a:xfrm>
            <a:off x="173160" y="1433160"/>
            <a:ext cx="9752760" cy="58572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16000" y="-468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ffffff"/>
                </a:solidFill>
                <a:latin typeface="Arial"/>
              </a:rPr>
              <a:t>Kelebihan &amp; Kekurangan Kartu XL</a:t>
            </a:r>
            <a:endParaRPr b="0" lang="en-US" sz="4000" spc="-1" strike="noStrike">
              <a:latin typeface="Arial"/>
            </a:endParaRPr>
          </a:p>
        </p:txBody>
      </p:sp>
      <p:sp>
        <p:nvSpPr>
          <p:cNvPr id="97" name="CustomShape 2"/>
          <p:cNvSpPr/>
          <p:nvPr/>
        </p:nvSpPr>
        <p:spPr>
          <a:xfrm>
            <a:off x="504000" y="842400"/>
            <a:ext cx="9071280" cy="6669360"/>
          </a:xfrm>
          <a:prstGeom prst="rect">
            <a:avLst/>
          </a:prstGeom>
          <a:solidFill>
            <a:srgbClr val="ffffff"/>
          </a:solidFill>
          <a:ln>
            <a:noFill/>
          </a:ln>
        </p:spPr>
        <p:style>
          <a:lnRef idx="0"/>
          <a:fillRef idx="0"/>
          <a:effectRef idx="0"/>
          <a:fontRef idx="minor"/>
        </p:style>
        <p:txBody>
          <a:bodyPr lIns="0" rIns="0" tIns="0" bIns="0" anchor="ctr"/>
          <a:p>
            <a:pPr marL="216000" indent="-215640">
              <a:lnSpc>
                <a:spcPct val="100000"/>
              </a:lnSpc>
              <a:buClr>
                <a:srgbClr val="000000"/>
              </a:buClr>
              <a:buSzPct val="45000"/>
              <a:buFont typeface="Wingdings" charset="2"/>
              <a:buChar char=""/>
            </a:pPr>
            <a:r>
              <a:rPr b="1" lang="en-US" sz="2800" spc="-1" strike="noStrike">
                <a:solidFill>
                  <a:srgbClr val="666666"/>
                </a:solidFill>
                <a:latin typeface="Arial"/>
              </a:rPr>
              <a:t>Kekurangan</a:t>
            </a:r>
            <a:endParaRPr b="0" lang="en-US" sz="2800" spc="-1" strike="noStrike">
              <a:latin typeface="Arial"/>
            </a:endParaRPr>
          </a:p>
          <a:p>
            <a:pPr marL="216000" indent="-215640">
              <a:lnSpc>
                <a:spcPct val="100000"/>
              </a:lnSpc>
              <a:buClr>
                <a:srgbClr val="000000"/>
              </a:buClr>
              <a:buSzPct val="45000"/>
              <a:buFont typeface="Wingdings" charset="2"/>
              <a:buChar char=""/>
            </a:pPr>
            <a:r>
              <a:rPr b="0" lang="en-US" sz="2600" spc="-1" strike="noStrike">
                <a:solidFill>
                  <a:srgbClr val="666666"/>
                </a:solidFill>
                <a:latin typeface="Arial"/>
              </a:rPr>
              <a:t>Harganya relatif mahal, terutama untuk bertelepon dengan lain operator.</a:t>
            </a:r>
            <a:endParaRPr b="0" lang="en-US" sz="2600" spc="-1" strike="noStrike">
              <a:latin typeface="Arial"/>
            </a:endParaRPr>
          </a:p>
          <a:p>
            <a:pPr marL="216000" indent="-215640">
              <a:lnSpc>
                <a:spcPct val="100000"/>
              </a:lnSpc>
              <a:buClr>
                <a:srgbClr val="000000"/>
              </a:buClr>
              <a:buSzPct val="45000"/>
              <a:buFont typeface="Wingdings" charset="2"/>
              <a:buChar char=""/>
            </a:pPr>
            <a:r>
              <a:rPr b="0" lang="en-US" sz="2600" spc="-1" strike="noStrike">
                <a:solidFill>
                  <a:srgbClr val="666666"/>
                </a:solidFill>
                <a:latin typeface="Arial"/>
              </a:rPr>
              <a:t>Beberapa daerah masih belum ter-cover sinyal yang baik khususnya dalam hal pemerataan jaringan 4G, berbeda dengan daerah kota yang sinyalnya tidak diragukan lagi kecepatannya. </a:t>
            </a:r>
            <a:endParaRPr b="0" lang="en-US" sz="2600" spc="-1" strike="noStrike">
              <a:latin typeface="Arial"/>
            </a:endParaRPr>
          </a:p>
          <a:p>
            <a:pPr>
              <a:lnSpc>
                <a:spcPct val="100000"/>
              </a:lnSpc>
            </a:pPr>
            <a:endParaRPr b="0" lang="en-US" sz="2600" spc="-1" strike="noStrike">
              <a:latin typeface="Arial"/>
            </a:endParaRPr>
          </a:p>
          <a:p>
            <a:pPr marL="216000" indent="-215640">
              <a:lnSpc>
                <a:spcPct val="100000"/>
              </a:lnSpc>
              <a:buClr>
                <a:srgbClr val="000000"/>
              </a:buClr>
              <a:buSzPct val="45000"/>
              <a:buFont typeface="Wingdings" charset="2"/>
              <a:buChar char=""/>
            </a:pPr>
            <a:r>
              <a:rPr b="1" lang="en-US" sz="2600" spc="-1" strike="noStrike">
                <a:solidFill>
                  <a:srgbClr val="666666"/>
                </a:solidFill>
                <a:latin typeface="Arial"/>
              </a:rPr>
              <a:t>Kelebihan</a:t>
            </a:r>
            <a:endParaRPr b="0" lang="en-US" sz="2600" spc="-1" strike="noStrike">
              <a:latin typeface="Arial"/>
            </a:endParaRPr>
          </a:p>
          <a:p>
            <a:pPr marL="216000" indent="-215640">
              <a:lnSpc>
                <a:spcPct val="100000"/>
              </a:lnSpc>
              <a:buClr>
                <a:srgbClr val="000000"/>
              </a:buClr>
              <a:buSzPct val="45000"/>
              <a:buFont typeface="Wingdings" charset="2"/>
              <a:buChar char=""/>
            </a:pPr>
            <a:r>
              <a:rPr b="0" lang="en-US" sz="2600" spc="-1" strike="noStrike">
                <a:solidFill>
                  <a:srgbClr val="666666"/>
                </a:solidFill>
                <a:latin typeface="Arial"/>
              </a:rPr>
              <a:t>Memiliki kecepatan akses internet yang bagus, yaitu 3,6 Mbps.</a:t>
            </a:r>
            <a:endParaRPr b="0" lang="en-US" sz="2600" spc="-1" strike="noStrike">
              <a:latin typeface="Arial"/>
            </a:endParaRPr>
          </a:p>
          <a:p>
            <a:pPr marL="216000" indent="-215640">
              <a:lnSpc>
                <a:spcPct val="100000"/>
              </a:lnSpc>
              <a:buClr>
                <a:srgbClr val="000000"/>
              </a:buClr>
              <a:buSzPct val="45000"/>
              <a:buFont typeface="Wingdings" charset="2"/>
              <a:buChar char=""/>
            </a:pPr>
            <a:r>
              <a:rPr b="0" lang="en-US" sz="2600" spc="-1" strike="noStrike">
                <a:solidFill>
                  <a:srgbClr val="666666"/>
                </a:solidFill>
                <a:latin typeface="Arial"/>
              </a:rPr>
              <a:t>Harga paketannya tidak terlalu murah, namun kualitas jaringannya cukup baik dan stabil.</a:t>
            </a:r>
            <a:endParaRPr b="0" lang="en-US" sz="2600" spc="-1" strike="noStrike">
              <a:latin typeface="Arial"/>
            </a:endParaRPr>
          </a:p>
          <a:p>
            <a:pPr marL="216000" indent="-215640">
              <a:lnSpc>
                <a:spcPct val="100000"/>
              </a:lnSpc>
              <a:buClr>
                <a:srgbClr val="000000"/>
              </a:buClr>
              <a:buSzPct val="45000"/>
              <a:buFont typeface="Wingdings" charset="2"/>
              <a:buChar char=""/>
            </a:pPr>
            <a:r>
              <a:rPr b="0" lang="en-US" sz="2600" spc="-1" strike="noStrike">
                <a:solidFill>
                  <a:srgbClr val="666666"/>
                </a:solidFill>
                <a:latin typeface="Arial"/>
              </a:rPr>
              <a:t>Customer service yang ramah dan baik hati, mereka melayani dengan baik.</a:t>
            </a:r>
            <a:endParaRPr b="0" lang="en-US" sz="2600" spc="-1" strike="noStrike">
              <a:latin typeface="Arial"/>
            </a:endParaRPr>
          </a:p>
          <a:p>
            <a:pPr marL="216000" indent="-215640">
              <a:lnSpc>
                <a:spcPct val="100000"/>
              </a:lnSpc>
              <a:buClr>
                <a:srgbClr val="000000"/>
              </a:buClr>
              <a:buSzPct val="45000"/>
              <a:buFont typeface="Wingdings" charset="2"/>
              <a:buChar char=""/>
            </a:pPr>
            <a:r>
              <a:rPr b="0" lang="en-US" sz="2600" spc="-1" strike="noStrike">
                <a:solidFill>
                  <a:srgbClr val="666666"/>
                </a:solidFill>
                <a:latin typeface="Arial"/>
              </a:rPr>
              <a:t>Ada produk XL Prioritas, kalau dalam bahasa kita produk ini khusus pelanggan yang ingin menikmati fasilitas VIP atau VVIP.</a:t>
            </a:r>
            <a:endParaRPr b="0" lang="en-US" sz="2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Kecepatan Internet XL</a:t>
            </a:r>
            <a:endParaRPr b="0" lang="en-US" sz="4400" spc="-1" strike="noStrike">
              <a:latin typeface="Arial"/>
            </a:endParaRPr>
          </a:p>
        </p:txBody>
      </p:sp>
      <p:pic>
        <p:nvPicPr>
          <p:cNvPr id="99" name="" descr=""/>
          <p:cNvPicPr/>
          <p:nvPr/>
        </p:nvPicPr>
        <p:blipFill>
          <a:blip r:embed="rId1"/>
          <a:stretch/>
        </p:blipFill>
        <p:spPr>
          <a:xfrm>
            <a:off x="461880" y="1188720"/>
            <a:ext cx="9230400" cy="61261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736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ffffff"/>
                </a:solidFill>
                <a:latin typeface="Arial"/>
              </a:rPr>
              <a:t>TERIMA KASIH.</a:t>
            </a:r>
            <a:endParaRPr b="0" lang="en-US" sz="4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ffffff"/>
                </a:solidFill>
                <a:latin typeface="Arial"/>
              </a:rPr>
              <a:t>Sumber</a:t>
            </a:r>
            <a:endParaRPr b="0" lang="en-US" sz="4000" spc="-1" strike="noStrike">
              <a:latin typeface="Arial"/>
            </a:endParaRPr>
          </a:p>
        </p:txBody>
      </p:sp>
      <p:sp>
        <p:nvSpPr>
          <p:cNvPr id="102" name="CustomShape 2"/>
          <p:cNvSpPr/>
          <p:nvPr/>
        </p:nvSpPr>
        <p:spPr>
          <a:xfrm>
            <a:off x="504000" y="3168000"/>
            <a:ext cx="9071280" cy="3671640"/>
          </a:xfrm>
          <a:prstGeom prst="rect">
            <a:avLst/>
          </a:prstGeom>
          <a:noFill/>
          <a:ln>
            <a:noFill/>
          </a:ln>
        </p:spPr>
        <p:style>
          <a:lnRef idx="0"/>
          <a:fillRef idx="0"/>
          <a:effectRef idx="0"/>
          <a:fontRef idx="minor"/>
        </p:style>
        <p:txBody>
          <a:bodyPr lIns="0" rIns="0" tIns="0" bIns="0" anchor="ctr"/>
          <a:p>
            <a:pPr marL="216000" indent="-215640" algn="ctr">
              <a:lnSpc>
                <a:spcPct val="100000"/>
              </a:lnSpc>
              <a:buClr>
                <a:srgbClr val="000000"/>
              </a:buClr>
              <a:buSzPct val="45000"/>
              <a:buFont typeface="Wingdings" charset="2"/>
              <a:buChar char=""/>
            </a:pPr>
            <a:r>
              <a:rPr b="0" lang="en-US" sz="3200" spc="-1" strike="noStrike" u="sng">
                <a:solidFill>
                  <a:srgbClr val="0000ff"/>
                </a:solidFill>
                <a:uFillTx/>
                <a:latin typeface="Arial"/>
                <a:hlinkClick r:id="rId1"/>
              </a:rPr>
              <a:t>http://repository.uin-suska.ac.id/14336/9/9.%20BAB%20IV__2018678MEN.pdf</a:t>
            </a:r>
            <a:endParaRPr b="0" lang="en-US" sz="3200" spc="-1" strike="noStrike">
              <a:latin typeface="Arial"/>
            </a:endParaRPr>
          </a:p>
          <a:p>
            <a:pPr marL="216000" indent="-215640" algn="ctr">
              <a:lnSpc>
                <a:spcPct val="100000"/>
              </a:lnSpc>
              <a:buClr>
                <a:srgbClr val="000000"/>
              </a:buClr>
              <a:buSzPct val="45000"/>
              <a:buFont typeface="Wingdings" charset="2"/>
              <a:buChar char=""/>
            </a:pPr>
            <a:r>
              <a:rPr b="0" lang="en-US" sz="3200" spc="-1" strike="noStrike" u="sng">
                <a:solidFill>
                  <a:srgbClr val="0000ff"/>
                </a:solidFill>
                <a:uFillTx/>
                <a:latin typeface="Arial"/>
                <a:hlinkClick r:id="rId2"/>
              </a:rPr>
              <a:t>http://www.carabisnis-pulsa.com/2018/09/kelebihan-dan-kekurangan-kartu-xl.html</a:t>
            </a:r>
            <a:endParaRPr b="0" lang="en-US" sz="3200" spc="-1" strike="noStrike">
              <a:latin typeface="Arial"/>
            </a:endParaRPr>
          </a:p>
          <a:p>
            <a:pPr marL="216000" indent="-215640" algn="ctr">
              <a:lnSpc>
                <a:spcPct val="100000"/>
              </a:lnSpc>
              <a:buClr>
                <a:srgbClr val="000000"/>
              </a:buClr>
              <a:buSzPct val="45000"/>
              <a:buFont typeface="Wingdings" charset="2"/>
              <a:buChar char=""/>
            </a:pPr>
            <a:r>
              <a:rPr b="0" lang="en-US" sz="3200" spc="-1" strike="noStrike">
                <a:solidFill>
                  <a:srgbClr val="ffffff"/>
                </a:solidFill>
                <a:latin typeface="Arial"/>
              </a:rPr>
              <a:t>https://id.wikipedia.org/wiki/XL_Axiata</a:t>
            </a:r>
            <a:endParaRPr b="0" lang="en-US"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1332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ffffff"/>
                </a:solidFill>
                <a:latin typeface="Arial"/>
              </a:rPr>
              <a:t>Mengenal Kinerja Provider XL AXIATA</a:t>
            </a:r>
            <a:endParaRPr b="0" lang="en-US" sz="5860" spc="-1" strike="noStrike">
              <a:latin typeface="Arial"/>
            </a:endParaRPr>
          </a:p>
        </p:txBody>
      </p:sp>
      <p:pic>
        <p:nvPicPr>
          <p:cNvPr id="79" name="" descr=""/>
          <p:cNvPicPr/>
          <p:nvPr/>
        </p:nvPicPr>
        <p:blipFill>
          <a:blip r:embed="rId1"/>
          <a:stretch/>
        </p:blipFill>
        <p:spPr>
          <a:xfrm>
            <a:off x="1209960" y="1071720"/>
            <a:ext cx="7238160" cy="72381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Sejarah XL</a:t>
            </a:r>
            <a:endParaRPr b="0" lang="en-US" sz="4400" spc="-1" strike="noStrike">
              <a:latin typeface="Arial"/>
            </a:endParaRPr>
          </a:p>
        </p:txBody>
      </p:sp>
      <p:sp>
        <p:nvSpPr>
          <p:cNvPr id="8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XL mulai beroperasi secara komersial pada tanggal 6/8 Oktober 1996.</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Dengan fokus cakupan area di Jakarta, Bandung dan Surabaya. Hal ini menjadikan XL sebagai perusahaan tertutup pertama di Indonesia yang menyediakan jasa teleponi dasar bergerak seluler.</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merupakan perusahaan swasta pertama yang menyediakan layanan telepon seluler di Indonesia.</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XL memiliki dua lini produk GSM, yaitu XL Prabayar (Bayar, sebelum digunakan) dan XL Pascabayar (Gunakan, baru bayar).</a:t>
            </a:r>
            <a:endParaRPr b="0" lang="en-US"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ffffff"/>
                </a:solidFill>
                <a:latin typeface="Arial"/>
              </a:rPr>
              <a:t>Produk XL</a:t>
            </a:r>
            <a:endParaRPr b="0" lang="en-US" sz="4000" spc="-1" strike="noStrike">
              <a:latin typeface="Arial"/>
            </a:endParaRPr>
          </a:p>
        </p:txBody>
      </p:sp>
      <p:sp>
        <p:nvSpPr>
          <p:cNvPr id="83" name="CustomShape 2"/>
          <p:cNvSpPr/>
          <p:nvPr/>
        </p:nvSpPr>
        <p:spPr>
          <a:xfrm>
            <a:off x="504000" y="3168000"/>
            <a:ext cx="9071280" cy="3671640"/>
          </a:xfrm>
          <a:prstGeom prst="rect">
            <a:avLst/>
          </a:prstGeom>
          <a:noFill/>
          <a:ln>
            <a:noFill/>
          </a:ln>
        </p:spPr>
        <p:style>
          <a:lnRef idx="0"/>
          <a:fillRef idx="0"/>
          <a:effectRef idx="0"/>
          <a:fontRef idx="minor"/>
        </p:style>
        <p:txBody>
          <a:bodyPr lIns="0" rIns="0" tIns="0" bIns="0" anchor="ctr"/>
          <a:p>
            <a:pPr algn="ctr">
              <a:lnSpc>
                <a:spcPct val="100000"/>
              </a:lnSpc>
            </a:pPr>
            <a:r>
              <a:rPr b="0" lang="en-US" sz="2600" spc="-1" strike="noStrike">
                <a:solidFill>
                  <a:srgbClr val="ffffff"/>
                </a:solidFill>
                <a:latin typeface="Arial"/>
              </a:rPr>
              <a:t>1. Kartu Perdana proXL</a:t>
            </a:r>
            <a:br/>
            <a:r>
              <a:rPr b="0" lang="en-US" sz="2600" spc="-1" strike="noStrike">
                <a:solidFill>
                  <a:srgbClr val="ffffff"/>
                </a:solidFill>
                <a:latin typeface="Arial"/>
              </a:rPr>
              <a:t>2. Kartu Perdana Bebas</a:t>
            </a:r>
            <a:br/>
            <a:r>
              <a:rPr b="0" lang="en-US" sz="2600" spc="-1" strike="noStrike">
                <a:solidFill>
                  <a:srgbClr val="ffffff"/>
                </a:solidFill>
                <a:latin typeface="Arial"/>
              </a:rPr>
              <a:t>3. Kartu Perdana Jempol</a:t>
            </a:r>
            <a:br/>
            <a:r>
              <a:rPr b="0" lang="en-US" sz="2600" spc="-1" strike="noStrike">
                <a:solidFill>
                  <a:srgbClr val="ffffff"/>
                </a:solidFill>
                <a:latin typeface="Arial"/>
              </a:rPr>
              <a:t>4. Kartu Perdana Jimat</a:t>
            </a:r>
            <a:br/>
            <a:r>
              <a:rPr b="0" lang="en-US" sz="2600" spc="-1" strike="noStrike">
                <a:solidFill>
                  <a:srgbClr val="ffffff"/>
                </a:solidFill>
                <a:latin typeface="Arial"/>
              </a:rPr>
              <a:t>5. Kartu Perdana Islami Hauraa</a:t>
            </a:r>
            <a:endParaRPr b="0" lang="en-US" sz="2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Teknologi Digunakan (Dulu)</a:t>
            </a:r>
            <a:endParaRPr b="0" lang="en-US" sz="4400" spc="-1" strike="noStrike">
              <a:latin typeface="Arial"/>
            </a:endParaRPr>
          </a:p>
        </p:txBody>
      </p:sp>
      <p:sp>
        <p:nvSpPr>
          <p:cNvPr id="8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XLberoperasi dengan teknologi GSM 900/DCS 1800 serta   teknologi   jaringan   bergerak   seluler   sistem   IMT-2000/3G.</a:t>
            </a:r>
            <a:endParaRPr b="0" lang="en-US"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1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ffffff"/>
                </a:solidFill>
                <a:latin typeface="Arial"/>
              </a:rPr>
              <a:t>Sistem IMT-2000/3G</a:t>
            </a:r>
            <a:endParaRPr b="0" lang="en-US" sz="4000" spc="-1" strike="noStrike">
              <a:latin typeface="Arial"/>
            </a:endParaRPr>
          </a:p>
        </p:txBody>
      </p:sp>
      <p:pic>
        <p:nvPicPr>
          <p:cNvPr id="87" name="" descr=""/>
          <p:cNvPicPr/>
          <p:nvPr/>
        </p:nvPicPr>
        <p:blipFill>
          <a:blip r:embed="rId1"/>
          <a:stretch/>
        </p:blipFill>
        <p:spPr>
          <a:xfrm>
            <a:off x="886320" y="1247040"/>
            <a:ext cx="8476560" cy="60901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1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ffffff"/>
                </a:solidFill>
                <a:latin typeface="Arial"/>
              </a:rPr>
              <a:t>GSM 900/DCS 1800</a:t>
            </a:r>
            <a:endParaRPr b="0" lang="en-US" sz="4000" spc="-1" strike="noStrike">
              <a:latin typeface="Arial"/>
            </a:endParaRPr>
          </a:p>
        </p:txBody>
      </p:sp>
      <p:pic>
        <p:nvPicPr>
          <p:cNvPr id="89" name="" descr=""/>
          <p:cNvPicPr/>
          <p:nvPr/>
        </p:nvPicPr>
        <p:blipFill>
          <a:blip r:embed="rId1"/>
          <a:stretch/>
        </p:blipFill>
        <p:spPr>
          <a:xfrm>
            <a:off x="9720" y="1703160"/>
            <a:ext cx="10079280" cy="58960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144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ffffff"/>
                </a:solidFill>
                <a:latin typeface="Arial"/>
              </a:rPr>
              <a:t>Serat Optik</a:t>
            </a:r>
            <a:endParaRPr b="0" lang="en-US" sz="4000" spc="-1" strike="noStrike">
              <a:latin typeface="Arial"/>
            </a:endParaRPr>
          </a:p>
        </p:txBody>
      </p:sp>
      <p:pic>
        <p:nvPicPr>
          <p:cNvPr id="91" name="" descr=""/>
          <p:cNvPicPr/>
          <p:nvPr/>
        </p:nvPicPr>
        <p:blipFill>
          <a:blip r:embed="rId1"/>
          <a:stretch/>
        </p:blipFill>
        <p:spPr>
          <a:xfrm>
            <a:off x="382320" y="1512000"/>
            <a:ext cx="9326520" cy="58507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Lanjutan Serat Optik...</a:t>
            </a:r>
            <a:endParaRPr b="0" lang="en-US" sz="4400" spc="-1" strike="noStrike">
              <a:latin typeface="Arial"/>
            </a:endParaRPr>
          </a:p>
        </p:txBody>
      </p:sp>
      <p:sp>
        <p:nvSpPr>
          <p:cNvPr id="9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Secara nasional, kami telah membangun jaringan infrastruktur transmisi yang terdiri dari jaringan </a:t>
            </a:r>
            <a:r>
              <a:rPr b="1" lang="en-US" sz="3200" spc="-1" strike="noStrike">
                <a:latin typeface="Arial"/>
              </a:rPr>
              <a:t>serat optik</a:t>
            </a:r>
            <a:r>
              <a:rPr b="0" lang="en-US" sz="3200" spc="-1" strike="noStrike">
                <a:latin typeface="Arial"/>
              </a:rPr>
              <a:t> di semua kota besar di Jawa, dan jaringan transmisi gelombang mikro di luar Jawa yang didukung oleh jaringan </a:t>
            </a:r>
            <a:r>
              <a:rPr b="1" lang="en-US" sz="3200" spc="-1" strike="noStrike">
                <a:latin typeface="Arial"/>
              </a:rPr>
              <a:t>VSAT</a:t>
            </a:r>
            <a:r>
              <a:rPr b="0" lang="en-US" sz="3200" spc="-1" strike="noStrike">
                <a:latin typeface="Arial"/>
              </a:rPr>
              <a:t>. </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Sampai 31 Desember 2008, kami telah memasang sekitar 11.600 kilometer kabel darat dan bawah laut. Jaringan serat optik darat XL sudah dipasang sepanjang lebih kurang 9.200 kilometer, termasuk jaringan transmisi pendukung yang membentang sepanjang jalur kereta api utara dari Banten ke Surabaya di Jawa Timur, juga enam jaringan pendukung (ring) serat optik yang terhubung dengan jaringan transmisi utama (backbone).</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2021-11-24T12:33:04Z</dcterms:created>
  <dc:creator/>
  <dc:description/>
  <dc:language>en-US</dc:language>
  <cp:lastModifiedBy/>
  <dcterms:modified xsi:type="dcterms:W3CDTF">2021-11-25T12:30:53Z</dcterms:modified>
  <cp:revision>7</cp:revision>
  <dc:subject/>
  <dc:title>Blueprint Plans</dc:title>
</cp:coreProperties>
</file>