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14" r:id="rId3"/>
    <p:sldId id="298" r:id="rId4"/>
    <p:sldId id="299" r:id="rId5"/>
    <p:sldId id="300" r:id="rId6"/>
    <p:sldId id="301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712A6-3DEC-486A-8EA2-9407B7743170}">
  <a:tblStyle styleId="{9B4712A6-3DEC-486A-8EA2-9407B7743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15" y="1682798"/>
            <a:ext cx="3923282" cy="2482702"/>
          </a:xfrm>
          <a:prstGeom prst="rect">
            <a:avLst/>
          </a:prstGeom>
        </p:spPr>
      </p:pic>
      <p:sp>
        <p:nvSpPr>
          <p:cNvPr id="10" name="Google Shape;10;p2"/>
          <p:cNvSpPr/>
          <p:nvPr/>
        </p:nvSpPr>
        <p:spPr>
          <a:xfrm>
            <a:off x="7544483" y="962371"/>
            <a:ext cx="443454" cy="128303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090761"/>
            <a:ext cx="7987936" cy="2762521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7"/>
              <a:ext cx="12968399" cy="6522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93659"/>
            <a:ext cx="658090" cy="899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3F5378"/>
                  </a:solidFill>
                </a:rPr>
                <a:t>www.sar.ac.id</a:t>
              </a:r>
            </a:p>
          </p:txBody>
        </p:sp>
        <p:grpSp>
          <p:nvGrpSpPr>
            <p:cNvPr id="33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34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up 45"/>
          <p:cNvGrpSpPr/>
          <p:nvPr userDrawn="1"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47" name="Parallelogram 46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8" name="Parallelogram 47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9" name="Parallelogram 48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2"/>
                  </a:solidFill>
                </a:rPr>
                <a:t>ONE STEP BEYOND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66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93965" y="1418827"/>
            <a:ext cx="6798191" cy="1151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MATAKULIAH </a:t>
            </a:r>
            <a:br>
              <a:rPr lang="en" sz="3600" dirty="0"/>
            </a:br>
            <a:r>
              <a:rPr lang="id-ID" sz="3200" dirty="0"/>
              <a:t>TEORI BAHASA &amp; AUTOMATA</a:t>
            </a:r>
            <a:endParaRPr sz="3200" dirty="0"/>
          </a:p>
        </p:txBody>
      </p:sp>
      <p:sp>
        <p:nvSpPr>
          <p:cNvPr id="4" name="Google Shape;214;p13"/>
          <p:cNvSpPr txBox="1">
            <a:spLocks/>
          </p:cNvSpPr>
          <p:nvPr/>
        </p:nvSpPr>
        <p:spPr>
          <a:xfrm>
            <a:off x="4030980" y="4241383"/>
            <a:ext cx="5064529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Pertemuan</a:t>
            </a:r>
            <a:r>
              <a:rPr lang="en-US" sz="1400" b="1" dirty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 7– </a:t>
            </a:r>
            <a:r>
              <a:rPr lang="en-US" sz="1400" b="1" dirty="0" err="1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Konversi</a:t>
            </a:r>
            <a:r>
              <a:rPr lang="en-US" sz="1400" b="1" dirty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 NDFA </a:t>
            </a:r>
            <a:r>
              <a:rPr lang="en-US" sz="1400" b="1" dirty="0" err="1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ke</a:t>
            </a:r>
            <a:r>
              <a:rPr lang="en-US" sz="1400" b="1" dirty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 DFA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7959" y="2927865"/>
            <a:ext cx="2379128" cy="769177"/>
            <a:chOff x="-7692" y="2927865"/>
            <a:chExt cx="2379128" cy="769177"/>
          </a:xfrm>
        </p:grpSpPr>
        <p:grpSp>
          <p:nvGrpSpPr>
            <p:cNvPr id="7" name="Google Shape;33;p3"/>
            <p:cNvGrpSpPr/>
            <p:nvPr/>
          </p:nvGrpSpPr>
          <p:grpSpPr>
            <a:xfrm rot="10800000" flipH="1">
              <a:off x="0" y="2927865"/>
              <a:ext cx="2265216" cy="769177"/>
              <a:chOff x="1297954" y="330075"/>
              <a:chExt cx="5169293" cy="1699506"/>
            </a:xfrm>
          </p:grpSpPr>
          <p:sp>
            <p:nvSpPr>
              <p:cNvPr id="11" name="Google Shape;34;p3"/>
              <p:cNvSpPr/>
              <p:nvPr/>
            </p:nvSpPr>
            <p:spPr>
              <a:xfrm>
                <a:off x="1297954" y="330082"/>
                <a:ext cx="3476701" cy="169949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2;p3"/>
            <p:cNvSpPr/>
            <p:nvPr/>
          </p:nvSpPr>
          <p:spPr>
            <a:xfrm>
              <a:off x="1998303" y="3049328"/>
              <a:ext cx="373133" cy="155563"/>
            </a:xfrm>
            <a:prstGeom prst="triangle">
              <a:avLst>
                <a:gd name="adj" fmla="val 3991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;p3"/>
            <p:cNvSpPr/>
            <p:nvPr/>
          </p:nvSpPr>
          <p:spPr>
            <a:xfrm rot="10800000" flipH="1">
              <a:off x="-7692" y="3201375"/>
              <a:ext cx="1950792" cy="3605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;p3"/>
            <p:cNvSpPr/>
            <p:nvPr/>
          </p:nvSpPr>
          <p:spPr>
            <a:xfrm rot="10800000" flipH="1">
              <a:off x="1943101" y="3201393"/>
              <a:ext cx="428068" cy="36053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14;p13"/>
          <p:cNvSpPr txBox="1">
            <a:spLocks/>
          </p:cNvSpPr>
          <p:nvPr/>
        </p:nvSpPr>
        <p:spPr>
          <a:xfrm>
            <a:off x="43363" y="3199396"/>
            <a:ext cx="2327806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d-ID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Rahmiati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M.Kom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Google Shape;214;p13"/>
          <p:cNvSpPr txBox="1">
            <a:spLocks/>
          </p:cNvSpPr>
          <p:nvPr/>
        </p:nvSpPr>
        <p:spPr>
          <a:xfrm rot="20722231">
            <a:off x="6999673" y="1348345"/>
            <a:ext cx="2327806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2471" y="1033886"/>
            <a:ext cx="5364367" cy="273473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u="heavy" spc="-17" dirty="0">
                <a:uFill>
                  <a:solidFill>
                    <a:srgbClr val="000000"/>
                  </a:solidFill>
                </a:uFill>
              </a:rPr>
              <a:t>EKIVALENSI </a:t>
            </a:r>
            <a:r>
              <a:rPr sz="1225" b="1" u="heavy" spc="-24" dirty="0">
                <a:uFill>
                  <a:solidFill>
                    <a:srgbClr val="000000"/>
                  </a:solidFill>
                </a:uFill>
              </a:rPr>
              <a:t>NFA</a:t>
            </a:r>
            <a:r>
              <a:rPr sz="1225" b="1" spc="-24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u="heavy" spc="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25" b="1" u="heavy" dirty="0">
                <a:uFill>
                  <a:solidFill>
                    <a:srgbClr val="000000"/>
                  </a:solidFill>
                </a:uFill>
              </a:rPr>
              <a:t>- </a:t>
            </a:r>
            <a:r>
              <a:rPr sz="1225" b="1" u="heavy" spc="-3" dirty="0">
                <a:uFill>
                  <a:solidFill>
                    <a:srgbClr val="000000"/>
                  </a:solidFill>
                </a:uFill>
              </a:rPr>
              <a:t>MOVE KE </a:t>
            </a:r>
            <a:r>
              <a:rPr sz="1225" b="1" u="heavy" spc="-24" dirty="0">
                <a:uFill>
                  <a:solidFill>
                    <a:srgbClr val="000000"/>
                  </a:solidFill>
                </a:uFill>
              </a:rPr>
              <a:t>NFA </a:t>
            </a:r>
            <a:r>
              <a:rPr sz="1225" b="1" u="heavy" spc="-3" dirty="0" err="1">
                <a:uFill>
                  <a:solidFill>
                    <a:srgbClr val="000000"/>
                  </a:solidFill>
                </a:uFill>
              </a:rPr>
              <a:t>tanpa</a:t>
            </a:r>
            <a:r>
              <a:rPr sz="1225" b="1" u="heavy" spc="-3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u="heavy" spc="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25" b="1" u="heavy" dirty="0">
                <a:uFill>
                  <a:solidFill>
                    <a:srgbClr val="000000"/>
                  </a:solidFill>
                </a:uFill>
              </a:rPr>
              <a:t>-</a:t>
            </a:r>
            <a:r>
              <a:rPr sz="1225" b="1" u="heavy" spc="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225" b="1" u="heavy" spc="-3" dirty="0">
                <a:uFill>
                  <a:solidFill>
                    <a:srgbClr val="000000"/>
                  </a:solidFill>
                </a:uFill>
              </a:rPr>
              <a:t>MOVE</a:t>
            </a:r>
            <a:endParaRPr sz="1225" dirty="0"/>
          </a:p>
          <a:p>
            <a:pPr>
              <a:spcBef>
                <a:spcPts val="14"/>
              </a:spcBef>
            </a:pPr>
            <a:endParaRPr sz="1906" dirty="0">
              <a:latin typeface="Times New Roman"/>
              <a:cs typeface="Times New Roman"/>
            </a:endParaRPr>
          </a:p>
          <a:p>
            <a:pPr marL="8645" marR="277068">
              <a:lnSpc>
                <a:spcPct val="150000"/>
              </a:lnSpc>
            </a:pPr>
            <a:r>
              <a:rPr sz="1225" b="1" spc="-17" dirty="0"/>
              <a:t>Tahapan </a:t>
            </a:r>
            <a:r>
              <a:rPr sz="1225" b="1" dirty="0"/>
              <a:t>– </a:t>
            </a:r>
            <a:r>
              <a:rPr sz="1225" b="1" spc="-3" dirty="0"/>
              <a:t>tahapan </a:t>
            </a:r>
            <a:r>
              <a:rPr sz="1225" b="1" dirty="0"/>
              <a:t>/ </a:t>
            </a:r>
            <a:r>
              <a:rPr sz="1225" b="1" spc="-3" dirty="0"/>
              <a:t>langkah </a:t>
            </a:r>
            <a:r>
              <a:rPr sz="1225" b="1" spc="-7" dirty="0"/>
              <a:t>ekivalensi </a:t>
            </a:r>
            <a:r>
              <a:rPr sz="1225" b="1" spc="-24" dirty="0"/>
              <a:t>NFA </a:t>
            </a:r>
            <a:r>
              <a:rPr sz="1225" b="1" spc="-3" dirty="0" err="1"/>
              <a:t>dengan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3" dirty="0"/>
              <a:t>ke </a:t>
            </a:r>
            <a:r>
              <a:rPr sz="1225" b="1" spc="-24" dirty="0"/>
              <a:t>NFA  </a:t>
            </a:r>
            <a:r>
              <a:rPr sz="1225" b="1" spc="-3" dirty="0" err="1"/>
              <a:t>tanpa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</a:t>
            </a:r>
            <a:r>
              <a:rPr sz="1225" b="1" spc="37" dirty="0"/>
              <a:t> </a:t>
            </a:r>
            <a:r>
              <a:rPr sz="1225" b="1" dirty="0"/>
              <a:t>:</a:t>
            </a:r>
            <a:endParaRPr sz="1225" dirty="0"/>
          </a:p>
          <a:p>
            <a:pPr marL="242057" indent="-233412">
              <a:spcBef>
                <a:spcPts val="735"/>
              </a:spcBef>
              <a:buAutoNum type="arabicPeriod"/>
              <a:tabLst>
                <a:tab pos="241625" algn="l"/>
                <a:tab pos="242057" algn="l"/>
              </a:tabLst>
            </a:pPr>
            <a:r>
              <a:rPr sz="1225" b="1" spc="-3" dirty="0"/>
              <a:t>Buat tabel </a:t>
            </a:r>
            <a:r>
              <a:rPr sz="1225" b="1" spc="-10" dirty="0"/>
              <a:t>Transisi </a:t>
            </a:r>
            <a:r>
              <a:rPr sz="1225" b="1" spc="-20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</a:t>
            </a:r>
            <a:r>
              <a:rPr sz="1225" b="1" spc="-3" dirty="0"/>
              <a:t> </a:t>
            </a:r>
            <a:r>
              <a:rPr sz="1225" b="1" spc="-10" dirty="0"/>
              <a:t>Move</a:t>
            </a:r>
            <a:endParaRPr sz="1225" dirty="0"/>
          </a:p>
          <a:p>
            <a:pPr marL="242057" indent="-233412">
              <a:spcBef>
                <a:spcPts val="735"/>
              </a:spcBef>
              <a:buAutoNum type="arabicPeriod"/>
              <a:tabLst>
                <a:tab pos="241625" algn="l"/>
                <a:tab pos="242057" algn="l"/>
              </a:tabLst>
            </a:pPr>
            <a:r>
              <a:rPr sz="1225" b="1" spc="-14" dirty="0" err="1"/>
              <a:t>Tentukan</a:t>
            </a:r>
            <a:r>
              <a:rPr sz="1225" b="1" spc="-14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untuk </a:t>
            </a:r>
            <a:r>
              <a:rPr sz="1225" b="1" spc="-3" dirty="0"/>
              <a:t>setiap</a:t>
            </a:r>
            <a:r>
              <a:rPr sz="1225" b="1" spc="17" dirty="0"/>
              <a:t> </a:t>
            </a:r>
            <a:r>
              <a:rPr sz="1225" b="1" spc="-3" dirty="0"/>
              <a:t>state</a:t>
            </a:r>
            <a:endParaRPr sz="1225" dirty="0"/>
          </a:p>
          <a:p>
            <a:pPr marL="242057" indent="-233412">
              <a:spcBef>
                <a:spcPts val="735"/>
              </a:spcBef>
              <a:buAutoNum type="arabicPeriod"/>
              <a:tabLst>
                <a:tab pos="241625" algn="l"/>
                <a:tab pos="242057" algn="l"/>
              </a:tabLst>
            </a:pPr>
            <a:r>
              <a:rPr sz="1225" b="1" spc="-3" dirty="0"/>
              <a:t>Carilah setiap fungsi hasil perubahan dari </a:t>
            </a: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3" dirty="0"/>
              <a:t>ke </a:t>
            </a:r>
            <a:r>
              <a:rPr sz="1225" b="1" spc="-20" dirty="0"/>
              <a:t>NFA</a:t>
            </a:r>
            <a:r>
              <a:rPr sz="1225" b="1" spc="31" dirty="0"/>
              <a:t> </a:t>
            </a:r>
            <a:r>
              <a:rPr sz="1225" b="1" spc="-3" dirty="0"/>
              <a:t>tanpa</a:t>
            </a:r>
            <a:endParaRPr sz="1225" dirty="0"/>
          </a:p>
          <a:p>
            <a:pPr marL="241625" marR="79101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3" dirty="0"/>
              <a:t>dengan rumus </a:t>
            </a:r>
            <a:r>
              <a:rPr sz="1225" b="1" dirty="0"/>
              <a:t>: </a:t>
            </a:r>
            <a:r>
              <a:rPr lang="el-GR" sz="1225" spc="-7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state, </a:t>
            </a:r>
            <a:r>
              <a:rPr sz="1225" b="1" dirty="0"/>
              <a:t>input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 (state), </a:t>
            </a:r>
            <a:r>
              <a:rPr sz="1225" b="1" dirty="0"/>
              <a:t>input</a:t>
            </a:r>
            <a:r>
              <a:rPr sz="1225" b="1" spc="-10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241625" marR="242057" indent="-233412">
              <a:spcBef>
                <a:spcPts val="735"/>
              </a:spcBef>
              <a:buAutoNum type="arabicPeriod" startAt="4"/>
              <a:tabLst>
                <a:tab pos="241625" algn="l"/>
                <a:tab pos="242057" algn="l"/>
              </a:tabLst>
            </a:pPr>
            <a:r>
              <a:rPr sz="1225" b="1" spc="-3" dirty="0"/>
              <a:t>Berdasarkan hasil </a:t>
            </a:r>
            <a:r>
              <a:rPr sz="1225" b="1" dirty="0"/>
              <a:t>no. 3 </a:t>
            </a:r>
            <a:r>
              <a:rPr sz="1225" b="1" spc="-3" dirty="0"/>
              <a:t>buat tabel transisi </a:t>
            </a:r>
            <a:r>
              <a:rPr sz="1225" b="1" dirty="0"/>
              <a:t>&amp; </a:t>
            </a:r>
            <a:r>
              <a:rPr sz="1225" b="1" spc="-3" dirty="0"/>
              <a:t>diagram transisi </a:t>
            </a:r>
            <a:r>
              <a:rPr sz="1225" b="1" spc="-24" dirty="0"/>
              <a:t>NFA  </a:t>
            </a:r>
            <a:r>
              <a:rPr sz="1225" b="1" spc="-3" dirty="0" err="1"/>
              <a:t>tanpa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7" dirty="0"/>
              <a:t>yang ekivalensi </a:t>
            </a:r>
            <a:r>
              <a:rPr sz="1225" b="1" spc="-3" dirty="0"/>
              <a:t>dengan </a:t>
            </a: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</a:t>
            </a:r>
            <a:r>
              <a:rPr sz="1225" b="1" spc="129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sz="1225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808" y="2151653"/>
            <a:ext cx="156034" cy="191131"/>
          </a:xfrm>
          <a:prstGeom prst="rect">
            <a:avLst/>
          </a:prstGeom>
        </p:spPr>
        <p:txBody>
          <a:bodyPr vert="horz" wrap="square" lIns="0" tIns="2593" rIns="0" bIns="0" rtlCol="0">
            <a:spAutoFit/>
          </a:bodyPr>
          <a:lstStyle/>
          <a:p>
            <a:pPr>
              <a:spcBef>
                <a:spcPts val="20"/>
              </a:spcBef>
            </a:pPr>
            <a:r>
              <a:rPr sz="1225" spc="-1212" dirty="0">
                <a:latin typeface="Symbol"/>
                <a:cs typeface="Symbol"/>
              </a:rPr>
              <a:t>⇒</a:t>
            </a:r>
            <a:r>
              <a:rPr sz="1225" spc="-1195" dirty="0">
                <a:latin typeface="Symbol"/>
                <a:cs typeface="Symbol"/>
              </a:rPr>
              <a:t>⇒</a:t>
            </a:r>
            <a:r>
              <a:rPr sz="1225" spc="-1212" dirty="0">
                <a:latin typeface="Symbol"/>
                <a:cs typeface="Symbol"/>
              </a:rPr>
              <a:t>⇒</a:t>
            </a:r>
            <a:r>
              <a:rPr sz="1225" dirty="0">
                <a:latin typeface="Symbol"/>
                <a:cs typeface="Symbol"/>
              </a:rPr>
              <a:t>⇒</a:t>
            </a:r>
            <a:endParaRPr sz="1225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471" y="930151"/>
            <a:ext cx="5573134" cy="171201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41625" marR="222174" indent="-233412" algn="just">
              <a:spcBef>
                <a:spcPts val="68"/>
              </a:spcBef>
            </a:pPr>
            <a:r>
              <a:rPr sz="1225" b="1" spc="-3" dirty="0"/>
              <a:t>5. </a:t>
            </a:r>
            <a:r>
              <a:rPr sz="1225" b="1" spc="-14" dirty="0"/>
              <a:t>Tentukan </a:t>
            </a:r>
            <a:r>
              <a:rPr sz="1225" b="1" spc="-3" dirty="0"/>
              <a:t>state akhir </a:t>
            </a:r>
            <a:r>
              <a:rPr sz="1225" b="1" dirty="0"/>
              <a:t>untuk </a:t>
            </a:r>
            <a:r>
              <a:rPr sz="1225" b="1" spc="-24" dirty="0"/>
              <a:t>NFA </a:t>
            </a:r>
            <a:r>
              <a:rPr sz="1225" b="1" spc="-3" dirty="0" err="1"/>
              <a:t>tanpa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3" dirty="0"/>
              <a:t>tersebut, yaitu state </a:t>
            </a:r>
            <a:r>
              <a:rPr sz="1225" b="1" dirty="0"/>
              <a:t>–  </a:t>
            </a:r>
            <a:r>
              <a:rPr sz="1225" b="1" spc="-3" dirty="0"/>
              <a:t>state akhir semua </a:t>
            </a:r>
            <a:r>
              <a:rPr sz="1225" b="1" dirty="0"/>
              <a:t>&amp; </a:t>
            </a:r>
            <a:r>
              <a:rPr sz="1225" b="1" spc="-3" dirty="0"/>
              <a:t>tambah dengan state </a:t>
            </a:r>
            <a:r>
              <a:rPr sz="1225" b="1" dirty="0"/>
              <a:t>– </a:t>
            </a:r>
            <a:r>
              <a:rPr sz="1225" b="1" spc="-3" dirty="0"/>
              <a:t>state </a:t>
            </a:r>
            <a:r>
              <a:rPr sz="1225" b="1" spc="-7" dirty="0"/>
              <a:t>yang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closurenya  menuju ke salah satu dari state akhir</a:t>
            </a:r>
            <a:r>
              <a:rPr sz="1225" b="1" spc="17" dirty="0"/>
              <a:t> </a:t>
            </a:r>
            <a:r>
              <a:rPr sz="1225" b="1" spc="-3" dirty="0"/>
              <a:t>semula.</a:t>
            </a:r>
            <a:endParaRPr sz="1225" dirty="0"/>
          </a:p>
          <a:p>
            <a:pPr>
              <a:lnSpc>
                <a:spcPct val="100000"/>
              </a:lnSpc>
            </a:pPr>
            <a:endParaRPr sz="1361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1191" dirty="0">
              <a:latin typeface="Times New Roman"/>
              <a:cs typeface="Times New Roman"/>
            </a:endParaRPr>
          </a:p>
          <a:p>
            <a:pPr marL="223038"/>
            <a:r>
              <a:rPr sz="1225" b="1" spc="-3" dirty="0"/>
              <a:t>Contoh mesin </a:t>
            </a: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</a:t>
            </a:r>
            <a:r>
              <a:rPr sz="1225" b="1" spc="3" dirty="0"/>
              <a:t> </a:t>
            </a:r>
            <a:r>
              <a:rPr sz="1225" b="1" spc="-10" dirty="0"/>
              <a:t>Move</a:t>
            </a:r>
            <a:endParaRPr sz="1225" dirty="0"/>
          </a:p>
          <a:p>
            <a:pPr marL="3472220">
              <a:spcBef>
                <a:spcPts val="735"/>
              </a:spcBef>
            </a:pPr>
            <a:r>
              <a:rPr sz="1225" b="1" spc="-3" dirty="0"/>
              <a:t>Buat </a:t>
            </a:r>
            <a:r>
              <a:rPr sz="1225" b="1" spc="-7" dirty="0"/>
              <a:t>Ekivalensi</a:t>
            </a:r>
            <a:r>
              <a:rPr sz="1225" b="1" spc="24" dirty="0"/>
              <a:t> </a:t>
            </a:r>
            <a:r>
              <a:rPr sz="1225" b="1" spc="-24" dirty="0"/>
              <a:t>NFA</a:t>
            </a:r>
            <a:endParaRPr sz="1225" dirty="0"/>
          </a:p>
          <a:p>
            <a:pPr marL="3292839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10" dirty="0"/>
              <a:t>Move </a:t>
            </a:r>
            <a:r>
              <a:rPr sz="1225" b="1" spc="-3" dirty="0"/>
              <a:t>ke </a:t>
            </a:r>
            <a:r>
              <a:rPr sz="1225" b="1" spc="-24" dirty="0"/>
              <a:t>NFA </a:t>
            </a:r>
            <a:r>
              <a:rPr sz="1225" b="1" spc="-3" dirty="0" err="1"/>
              <a:t>tanpa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</a:t>
            </a:r>
            <a:r>
              <a:rPr sz="1225" b="1" spc="31" dirty="0"/>
              <a:t> </a:t>
            </a:r>
            <a:r>
              <a:rPr sz="1225" b="1" spc="-10" dirty="0"/>
              <a:t>Move</a:t>
            </a:r>
            <a:endParaRPr sz="1225" dirty="0"/>
          </a:p>
        </p:txBody>
      </p:sp>
      <p:sp>
        <p:nvSpPr>
          <p:cNvPr id="4" name="object 4"/>
          <p:cNvSpPr/>
          <p:nvPr/>
        </p:nvSpPr>
        <p:spPr>
          <a:xfrm>
            <a:off x="2242606" y="2104772"/>
            <a:ext cx="2479506" cy="46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/>
          <p:nvPr/>
        </p:nvSpPr>
        <p:spPr>
          <a:xfrm>
            <a:off x="2030077" y="2571577"/>
            <a:ext cx="2904565" cy="1711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008" y="1326764"/>
            <a:ext cx="207469" cy="155602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300"/>
                </a:moveTo>
                <a:lnTo>
                  <a:pt x="275734" y="47073"/>
                </a:lnTo>
                <a:lnTo>
                  <a:pt x="242913" y="22238"/>
                </a:lnTo>
                <a:lnTo>
                  <a:pt x="201021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766"/>
                </a:lnTo>
                <a:lnTo>
                  <a:pt x="29504" y="182185"/>
                </a:lnTo>
                <a:lnTo>
                  <a:pt x="62544" y="206800"/>
                </a:lnTo>
                <a:lnTo>
                  <a:pt x="104363" y="222857"/>
                </a:lnTo>
                <a:lnTo>
                  <a:pt x="152400" y="228600"/>
                </a:lnTo>
                <a:lnTo>
                  <a:pt x="201021" y="222857"/>
                </a:lnTo>
                <a:lnTo>
                  <a:pt x="242913" y="206800"/>
                </a:lnTo>
                <a:lnTo>
                  <a:pt x="275734" y="182185"/>
                </a:lnTo>
                <a:lnTo>
                  <a:pt x="297143" y="150766"/>
                </a:lnTo>
                <a:lnTo>
                  <a:pt x="304800" y="1143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" name="object 3"/>
          <p:cNvSpPr/>
          <p:nvPr/>
        </p:nvSpPr>
        <p:spPr>
          <a:xfrm>
            <a:off x="1663897" y="1323652"/>
            <a:ext cx="214817" cy="162950"/>
          </a:xfrm>
          <a:custGeom>
            <a:avLst/>
            <a:gdLst/>
            <a:ahLst/>
            <a:cxnLst/>
            <a:rect l="l" t="t" r="r" b="b"/>
            <a:pathLst>
              <a:path w="315594" h="239394">
                <a:moveTo>
                  <a:pt x="1524" y="131064"/>
                </a:moveTo>
                <a:lnTo>
                  <a:pt x="1524" y="108204"/>
                </a:lnTo>
                <a:lnTo>
                  <a:pt x="0" y="120396"/>
                </a:lnTo>
                <a:lnTo>
                  <a:pt x="1524" y="131064"/>
                </a:lnTo>
                <a:close/>
              </a:path>
              <a:path w="315594" h="239394">
                <a:moveTo>
                  <a:pt x="315468" y="118872"/>
                </a:moveTo>
                <a:lnTo>
                  <a:pt x="295656" y="62484"/>
                </a:lnTo>
                <a:lnTo>
                  <a:pt x="257556" y="27432"/>
                </a:lnTo>
                <a:lnTo>
                  <a:pt x="231648" y="15240"/>
                </a:lnTo>
                <a:lnTo>
                  <a:pt x="217932" y="9144"/>
                </a:lnTo>
                <a:lnTo>
                  <a:pt x="204216" y="6096"/>
                </a:lnTo>
                <a:lnTo>
                  <a:pt x="188976" y="3048"/>
                </a:lnTo>
                <a:lnTo>
                  <a:pt x="173736" y="1524"/>
                </a:lnTo>
                <a:lnTo>
                  <a:pt x="156972" y="0"/>
                </a:lnTo>
                <a:lnTo>
                  <a:pt x="126492" y="3048"/>
                </a:lnTo>
                <a:lnTo>
                  <a:pt x="96012" y="9144"/>
                </a:lnTo>
                <a:lnTo>
                  <a:pt x="83820" y="15240"/>
                </a:lnTo>
                <a:lnTo>
                  <a:pt x="70104" y="21336"/>
                </a:lnTo>
                <a:lnTo>
                  <a:pt x="36576" y="44196"/>
                </a:lnTo>
                <a:lnTo>
                  <a:pt x="7620" y="83820"/>
                </a:lnTo>
                <a:lnTo>
                  <a:pt x="1524" y="106680"/>
                </a:lnTo>
                <a:lnTo>
                  <a:pt x="1524" y="132588"/>
                </a:lnTo>
                <a:lnTo>
                  <a:pt x="4572" y="144780"/>
                </a:lnTo>
                <a:lnTo>
                  <a:pt x="7620" y="155448"/>
                </a:lnTo>
                <a:lnTo>
                  <a:pt x="10668" y="160782"/>
                </a:lnTo>
                <a:lnTo>
                  <a:pt x="10668" y="108204"/>
                </a:lnTo>
                <a:lnTo>
                  <a:pt x="16764" y="86868"/>
                </a:lnTo>
                <a:lnTo>
                  <a:pt x="44196" y="50292"/>
                </a:lnTo>
                <a:lnTo>
                  <a:pt x="86868" y="22860"/>
                </a:lnTo>
                <a:lnTo>
                  <a:pt x="128016" y="12192"/>
                </a:lnTo>
                <a:lnTo>
                  <a:pt x="143256" y="10668"/>
                </a:lnTo>
                <a:lnTo>
                  <a:pt x="173736" y="10668"/>
                </a:lnTo>
                <a:lnTo>
                  <a:pt x="216408" y="18288"/>
                </a:lnTo>
                <a:lnTo>
                  <a:pt x="252984" y="35052"/>
                </a:lnTo>
                <a:lnTo>
                  <a:pt x="262128" y="42672"/>
                </a:lnTo>
                <a:lnTo>
                  <a:pt x="272796" y="50292"/>
                </a:lnTo>
                <a:lnTo>
                  <a:pt x="288036" y="68580"/>
                </a:lnTo>
                <a:lnTo>
                  <a:pt x="294132" y="77724"/>
                </a:lnTo>
                <a:lnTo>
                  <a:pt x="298704" y="88392"/>
                </a:lnTo>
                <a:lnTo>
                  <a:pt x="303276" y="97536"/>
                </a:lnTo>
                <a:lnTo>
                  <a:pt x="304800" y="108204"/>
                </a:lnTo>
                <a:lnTo>
                  <a:pt x="304800" y="160782"/>
                </a:lnTo>
                <a:lnTo>
                  <a:pt x="307848" y="155448"/>
                </a:lnTo>
                <a:lnTo>
                  <a:pt x="312420" y="143256"/>
                </a:lnTo>
                <a:lnTo>
                  <a:pt x="315468" y="118872"/>
                </a:lnTo>
                <a:close/>
              </a:path>
              <a:path w="315594" h="239394">
                <a:moveTo>
                  <a:pt x="304800" y="160782"/>
                </a:moveTo>
                <a:lnTo>
                  <a:pt x="304800" y="131064"/>
                </a:lnTo>
                <a:lnTo>
                  <a:pt x="298704" y="152400"/>
                </a:lnTo>
                <a:lnTo>
                  <a:pt x="294132" y="161544"/>
                </a:lnTo>
                <a:lnTo>
                  <a:pt x="262128" y="196596"/>
                </a:lnTo>
                <a:lnTo>
                  <a:pt x="228600" y="216408"/>
                </a:lnTo>
                <a:lnTo>
                  <a:pt x="187452" y="227076"/>
                </a:lnTo>
                <a:lnTo>
                  <a:pt x="172212" y="228600"/>
                </a:lnTo>
                <a:lnTo>
                  <a:pt x="141732" y="228600"/>
                </a:lnTo>
                <a:lnTo>
                  <a:pt x="128016" y="227076"/>
                </a:lnTo>
                <a:lnTo>
                  <a:pt x="112776" y="224028"/>
                </a:lnTo>
                <a:lnTo>
                  <a:pt x="99060" y="220980"/>
                </a:lnTo>
                <a:lnTo>
                  <a:pt x="86868" y="214884"/>
                </a:lnTo>
                <a:lnTo>
                  <a:pt x="74676" y="210312"/>
                </a:lnTo>
                <a:lnTo>
                  <a:pt x="62484" y="204216"/>
                </a:lnTo>
                <a:lnTo>
                  <a:pt x="53340" y="196596"/>
                </a:lnTo>
                <a:lnTo>
                  <a:pt x="42672" y="188976"/>
                </a:lnTo>
                <a:lnTo>
                  <a:pt x="16764" y="150876"/>
                </a:lnTo>
                <a:lnTo>
                  <a:pt x="10668" y="131064"/>
                </a:lnTo>
                <a:lnTo>
                  <a:pt x="10668" y="160782"/>
                </a:lnTo>
                <a:lnTo>
                  <a:pt x="36576" y="196596"/>
                </a:lnTo>
                <a:lnTo>
                  <a:pt x="70104" y="219456"/>
                </a:lnTo>
                <a:lnTo>
                  <a:pt x="83820" y="224028"/>
                </a:lnTo>
                <a:lnTo>
                  <a:pt x="97536" y="230124"/>
                </a:lnTo>
                <a:lnTo>
                  <a:pt x="111252" y="233172"/>
                </a:lnTo>
                <a:lnTo>
                  <a:pt x="126492" y="236220"/>
                </a:lnTo>
                <a:lnTo>
                  <a:pt x="141732" y="237744"/>
                </a:lnTo>
                <a:lnTo>
                  <a:pt x="158496" y="239268"/>
                </a:lnTo>
                <a:lnTo>
                  <a:pt x="188976" y="236220"/>
                </a:lnTo>
                <a:lnTo>
                  <a:pt x="245364" y="217932"/>
                </a:lnTo>
                <a:lnTo>
                  <a:pt x="278892" y="195072"/>
                </a:lnTo>
                <a:lnTo>
                  <a:pt x="295656" y="176784"/>
                </a:lnTo>
                <a:lnTo>
                  <a:pt x="304800" y="160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" name="object 4"/>
          <p:cNvSpPr txBox="1"/>
          <p:nvPr/>
        </p:nvSpPr>
        <p:spPr>
          <a:xfrm>
            <a:off x="1697782" y="1298408"/>
            <a:ext cx="14695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1</a:t>
            </a:r>
            <a:r>
              <a:rPr sz="1225" dirty="0"/>
              <a:t>.</a:t>
            </a:r>
            <a:endParaRPr sz="1225"/>
          </a:p>
        </p:txBody>
      </p:sp>
      <p:sp>
        <p:nvSpPr>
          <p:cNvPr id="5" name="object 5"/>
          <p:cNvSpPr txBox="1"/>
          <p:nvPr/>
        </p:nvSpPr>
        <p:spPr>
          <a:xfrm>
            <a:off x="2042181" y="1345090"/>
            <a:ext cx="203578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spc="-20" dirty="0"/>
              <a:t>Tabel </a:t>
            </a:r>
            <a:r>
              <a:rPr sz="1225" b="1" spc="-10" dirty="0"/>
              <a:t>Transisi </a:t>
            </a: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</a:t>
            </a:r>
            <a:r>
              <a:rPr sz="1225" b="1" spc="-24" dirty="0"/>
              <a:t> </a:t>
            </a:r>
            <a:r>
              <a:rPr sz="1225" b="1" spc="-10" dirty="0"/>
              <a:t>Move</a:t>
            </a:r>
            <a:endParaRPr sz="122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83670"/>
              </p:ext>
            </p:extLst>
          </p:nvPr>
        </p:nvGraphicFramePr>
        <p:xfrm>
          <a:off x="4077970" y="1512388"/>
          <a:ext cx="1192947" cy="1244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l-G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lang="en-US"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lang="en-US"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lang="en-US"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lang="en-US"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lang="en-US"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18876" y="3090249"/>
            <a:ext cx="207469" cy="155602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300"/>
                </a:moveTo>
                <a:lnTo>
                  <a:pt x="275734" y="47073"/>
                </a:lnTo>
                <a:lnTo>
                  <a:pt x="242913" y="22238"/>
                </a:lnTo>
                <a:lnTo>
                  <a:pt x="201021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766"/>
                </a:lnTo>
                <a:lnTo>
                  <a:pt x="29504" y="182185"/>
                </a:lnTo>
                <a:lnTo>
                  <a:pt x="62544" y="206800"/>
                </a:lnTo>
                <a:lnTo>
                  <a:pt x="104363" y="222857"/>
                </a:lnTo>
                <a:lnTo>
                  <a:pt x="152400" y="228600"/>
                </a:lnTo>
                <a:lnTo>
                  <a:pt x="201021" y="222857"/>
                </a:lnTo>
                <a:lnTo>
                  <a:pt x="242913" y="206800"/>
                </a:lnTo>
                <a:lnTo>
                  <a:pt x="275734" y="182185"/>
                </a:lnTo>
                <a:lnTo>
                  <a:pt x="297143" y="150766"/>
                </a:lnTo>
                <a:lnTo>
                  <a:pt x="304800" y="1143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9" name="object 9"/>
          <p:cNvSpPr/>
          <p:nvPr/>
        </p:nvSpPr>
        <p:spPr>
          <a:xfrm>
            <a:off x="1715764" y="3087137"/>
            <a:ext cx="214817" cy="162950"/>
          </a:xfrm>
          <a:custGeom>
            <a:avLst/>
            <a:gdLst/>
            <a:ahLst/>
            <a:cxnLst/>
            <a:rect l="l" t="t" r="r" b="b"/>
            <a:pathLst>
              <a:path w="315594" h="239395">
                <a:moveTo>
                  <a:pt x="1524" y="131064"/>
                </a:moveTo>
                <a:lnTo>
                  <a:pt x="1524" y="108204"/>
                </a:lnTo>
                <a:lnTo>
                  <a:pt x="0" y="120396"/>
                </a:lnTo>
                <a:lnTo>
                  <a:pt x="1524" y="131064"/>
                </a:lnTo>
                <a:close/>
              </a:path>
              <a:path w="315594" h="239395">
                <a:moveTo>
                  <a:pt x="315468" y="118872"/>
                </a:moveTo>
                <a:lnTo>
                  <a:pt x="295656" y="62484"/>
                </a:lnTo>
                <a:lnTo>
                  <a:pt x="257556" y="27432"/>
                </a:lnTo>
                <a:lnTo>
                  <a:pt x="231648" y="15240"/>
                </a:lnTo>
                <a:lnTo>
                  <a:pt x="217932" y="9144"/>
                </a:lnTo>
                <a:lnTo>
                  <a:pt x="204216" y="6096"/>
                </a:lnTo>
                <a:lnTo>
                  <a:pt x="188976" y="3048"/>
                </a:lnTo>
                <a:lnTo>
                  <a:pt x="173736" y="1524"/>
                </a:lnTo>
                <a:lnTo>
                  <a:pt x="156972" y="0"/>
                </a:lnTo>
                <a:lnTo>
                  <a:pt x="126492" y="3048"/>
                </a:lnTo>
                <a:lnTo>
                  <a:pt x="96012" y="9144"/>
                </a:lnTo>
                <a:lnTo>
                  <a:pt x="83820" y="15240"/>
                </a:lnTo>
                <a:lnTo>
                  <a:pt x="70104" y="21336"/>
                </a:lnTo>
                <a:lnTo>
                  <a:pt x="36576" y="44196"/>
                </a:lnTo>
                <a:lnTo>
                  <a:pt x="7620" y="83820"/>
                </a:lnTo>
                <a:lnTo>
                  <a:pt x="1524" y="106680"/>
                </a:lnTo>
                <a:lnTo>
                  <a:pt x="1524" y="132588"/>
                </a:lnTo>
                <a:lnTo>
                  <a:pt x="4572" y="144780"/>
                </a:lnTo>
                <a:lnTo>
                  <a:pt x="7620" y="155448"/>
                </a:lnTo>
                <a:lnTo>
                  <a:pt x="10668" y="160782"/>
                </a:lnTo>
                <a:lnTo>
                  <a:pt x="10668" y="108204"/>
                </a:lnTo>
                <a:lnTo>
                  <a:pt x="16764" y="86868"/>
                </a:lnTo>
                <a:lnTo>
                  <a:pt x="44196" y="50292"/>
                </a:lnTo>
                <a:lnTo>
                  <a:pt x="86868" y="22860"/>
                </a:lnTo>
                <a:lnTo>
                  <a:pt x="128016" y="12192"/>
                </a:lnTo>
                <a:lnTo>
                  <a:pt x="143256" y="10668"/>
                </a:lnTo>
                <a:lnTo>
                  <a:pt x="173736" y="10668"/>
                </a:lnTo>
                <a:lnTo>
                  <a:pt x="216408" y="18288"/>
                </a:lnTo>
                <a:lnTo>
                  <a:pt x="252984" y="35052"/>
                </a:lnTo>
                <a:lnTo>
                  <a:pt x="262128" y="42672"/>
                </a:lnTo>
                <a:lnTo>
                  <a:pt x="272796" y="50292"/>
                </a:lnTo>
                <a:lnTo>
                  <a:pt x="288036" y="68580"/>
                </a:lnTo>
                <a:lnTo>
                  <a:pt x="294132" y="77724"/>
                </a:lnTo>
                <a:lnTo>
                  <a:pt x="298704" y="88392"/>
                </a:lnTo>
                <a:lnTo>
                  <a:pt x="303276" y="97536"/>
                </a:lnTo>
                <a:lnTo>
                  <a:pt x="304800" y="108204"/>
                </a:lnTo>
                <a:lnTo>
                  <a:pt x="304800" y="160782"/>
                </a:lnTo>
                <a:lnTo>
                  <a:pt x="307848" y="155448"/>
                </a:lnTo>
                <a:lnTo>
                  <a:pt x="312420" y="143256"/>
                </a:lnTo>
                <a:lnTo>
                  <a:pt x="315468" y="118872"/>
                </a:lnTo>
                <a:close/>
              </a:path>
              <a:path w="315594" h="239395">
                <a:moveTo>
                  <a:pt x="304800" y="160782"/>
                </a:moveTo>
                <a:lnTo>
                  <a:pt x="304800" y="131064"/>
                </a:lnTo>
                <a:lnTo>
                  <a:pt x="298704" y="152400"/>
                </a:lnTo>
                <a:lnTo>
                  <a:pt x="294132" y="161544"/>
                </a:lnTo>
                <a:lnTo>
                  <a:pt x="262128" y="196596"/>
                </a:lnTo>
                <a:lnTo>
                  <a:pt x="228600" y="216408"/>
                </a:lnTo>
                <a:lnTo>
                  <a:pt x="187452" y="227076"/>
                </a:lnTo>
                <a:lnTo>
                  <a:pt x="172212" y="228600"/>
                </a:lnTo>
                <a:lnTo>
                  <a:pt x="141732" y="228600"/>
                </a:lnTo>
                <a:lnTo>
                  <a:pt x="128016" y="227076"/>
                </a:lnTo>
                <a:lnTo>
                  <a:pt x="112776" y="224028"/>
                </a:lnTo>
                <a:lnTo>
                  <a:pt x="99060" y="220980"/>
                </a:lnTo>
                <a:lnTo>
                  <a:pt x="86868" y="214884"/>
                </a:lnTo>
                <a:lnTo>
                  <a:pt x="74676" y="210312"/>
                </a:lnTo>
                <a:lnTo>
                  <a:pt x="62484" y="204216"/>
                </a:lnTo>
                <a:lnTo>
                  <a:pt x="53340" y="196596"/>
                </a:lnTo>
                <a:lnTo>
                  <a:pt x="42672" y="188976"/>
                </a:lnTo>
                <a:lnTo>
                  <a:pt x="16764" y="150876"/>
                </a:lnTo>
                <a:lnTo>
                  <a:pt x="10668" y="131064"/>
                </a:lnTo>
                <a:lnTo>
                  <a:pt x="10668" y="160782"/>
                </a:lnTo>
                <a:lnTo>
                  <a:pt x="36576" y="196596"/>
                </a:lnTo>
                <a:lnTo>
                  <a:pt x="70104" y="219456"/>
                </a:lnTo>
                <a:lnTo>
                  <a:pt x="83820" y="224028"/>
                </a:lnTo>
                <a:lnTo>
                  <a:pt x="97536" y="230124"/>
                </a:lnTo>
                <a:lnTo>
                  <a:pt x="111252" y="233172"/>
                </a:lnTo>
                <a:lnTo>
                  <a:pt x="126492" y="236220"/>
                </a:lnTo>
                <a:lnTo>
                  <a:pt x="141732" y="237744"/>
                </a:lnTo>
                <a:lnTo>
                  <a:pt x="158496" y="239268"/>
                </a:lnTo>
                <a:lnTo>
                  <a:pt x="188976" y="236220"/>
                </a:lnTo>
                <a:lnTo>
                  <a:pt x="245364" y="217932"/>
                </a:lnTo>
                <a:lnTo>
                  <a:pt x="278892" y="195072"/>
                </a:lnTo>
                <a:lnTo>
                  <a:pt x="295656" y="176784"/>
                </a:lnTo>
                <a:lnTo>
                  <a:pt x="304800" y="160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" name="object 10"/>
          <p:cNvSpPr txBox="1"/>
          <p:nvPr/>
        </p:nvSpPr>
        <p:spPr>
          <a:xfrm>
            <a:off x="1749650" y="3061894"/>
            <a:ext cx="14695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2</a:t>
            </a:r>
            <a:r>
              <a:rPr sz="1225" dirty="0"/>
              <a:t>.</a:t>
            </a:r>
            <a:endParaRPr sz="1225"/>
          </a:p>
        </p:txBody>
      </p:sp>
      <p:sp>
        <p:nvSpPr>
          <p:cNvPr id="11" name="object 11"/>
          <p:cNvSpPr txBox="1"/>
          <p:nvPr/>
        </p:nvSpPr>
        <p:spPr>
          <a:xfrm>
            <a:off x="2393840" y="3056707"/>
            <a:ext cx="202584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q0 ) = { </a:t>
            </a:r>
            <a:r>
              <a:rPr sz="1225" b="1" spc="-3" dirty="0"/>
              <a:t>q0, </a:t>
            </a:r>
            <a:r>
              <a:rPr sz="1225" b="1" dirty="0"/>
              <a:t>q1</a:t>
            </a:r>
            <a:r>
              <a:rPr sz="1225" b="1" spc="-41" dirty="0"/>
              <a:t> </a:t>
            </a:r>
            <a:r>
              <a:rPr sz="1225" b="1" dirty="0"/>
              <a:t>}</a:t>
            </a:r>
            <a:endParaRPr sz="1225" dirty="0"/>
          </a:p>
        </p:txBody>
      </p:sp>
      <p:sp>
        <p:nvSpPr>
          <p:cNvPr id="12" name="object 12"/>
          <p:cNvSpPr txBox="1"/>
          <p:nvPr/>
        </p:nvSpPr>
        <p:spPr>
          <a:xfrm>
            <a:off x="2368944" y="3430151"/>
            <a:ext cx="1799793" cy="96181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51005">
              <a:spcBef>
                <a:spcPts val="68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q1 ) = { q1</a:t>
            </a:r>
            <a:r>
              <a:rPr sz="1225" b="1" spc="-54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20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L="8645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q2 ) = { q2</a:t>
            </a:r>
            <a:r>
              <a:rPr sz="1225" b="1" spc="-48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24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L="33283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q3 ) = { q3</a:t>
            </a:r>
            <a:r>
              <a:rPr sz="1225" b="1" spc="-44" dirty="0"/>
              <a:t> </a:t>
            </a:r>
            <a:r>
              <a:rPr sz="1225" b="1" dirty="0"/>
              <a:t>}</a:t>
            </a:r>
            <a:endParaRPr sz="12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743" y="496888"/>
            <a:ext cx="207469" cy="155602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6" y="114300"/>
                </a:moveTo>
                <a:lnTo>
                  <a:pt x="275732" y="47073"/>
                </a:lnTo>
                <a:lnTo>
                  <a:pt x="242912" y="22238"/>
                </a:lnTo>
                <a:lnTo>
                  <a:pt x="201021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766"/>
                </a:lnTo>
                <a:lnTo>
                  <a:pt x="29504" y="182185"/>
                </a:lnTo>
                <a:lnTo>
                  <a:pt x="62544" y="206800"/>
                </a:lnTo>
                <a:lnTo>
                  <a:pt x="104363" y="222857"/>
                </a:lnTo>
                <a:lnTo>
                  <a:pt x="152400" y="228600"/>
                </a:lnTo>
                <a:lnTo>
                  <a:pt x="201021" y="222857"/>
                </a:lnTo>
                <a:lnTo>
                  <a:pt x="242912" y="206800"/>
                </a:lnTo>
                <a:lnTo>
                  <a:pt x="275732" y="182185"/>
                </a:lnTo>
                <a:lnTo>
                  <a:pt x="297140" y="150766"/>
                </a:lnTo>
                <a:lnTo>
                  <a:pt x="304796" y="1143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" name="object 3"/>
          <p:cNvSpPr/>
          <p:nvPr/>
        </p:nvSpPr>
        <p:spPr>
          <a:xfrm>
            <a:off x="1767631" y="493776"/>
            <a:ext cx="214817" cy="162950"/>
          </a:xfrm>
          <a:custGeom>
            <a:avLst/>
            <a:gdLst/>
            <a:ahLst/>
            <a:cxnLst/>
            <a:rect l="l" t="t" r="r" b="b"/>
            <a:pathLst>
              <a:path w="315594" h="239394">
                <a:moveTo>
                  <a:pt x="1524" y="131064"/>
                </a:moveTo>
                <a:lnTo>
                  <a:pt x="1524" y="108204"/>
                </a:lnTo>
                <a:lnTo>
                  <a:pt x="0" y="120396"/>
                </a:lnTo>
                <a:lnTo>
                  <a:pt x="1524" y="131064"/>
                </a:lnTo>
                <a:close/>
              </a:path>
              <a:path w="315594" h="239394">
                <a:moveTo>
                  <a:pt x="315464" y="118872"/>
                </a:moveTo>
                <a:lnTo>
                  <a:pt x="295656" y="62484"/>
                </a:lnTo>
                <a:lnTo>
                  <a:pt x="257556" y="27432"/>
                </a:lnTo>
                <a:lnTo>
                  <a:pt x="231648" y="15240"/>
                </a:lnTo>
                <a:lnTo>
                  <a:pt x="217932" y="9144"/>
                </a:lnTo>
                <a:lnTo>
                  <a:pt x="204216" y="6096"/>
                </a:lnTo>
                <a:lnTo>
                  <a:pt x="188976" y="3048"/>
                </a:lnTo>
                <a:lnTo>
                  <a:pt x="173736" y="1524"/>
                </a:lnTo>
                <a:lnTo>
                  <a:pt x="156972" y="0"/>
                </a:lnTo>
                <a:lnTo>
                  <a:pt x="126492" y="3048"/>
                </a:lnTo>
                <a:lnTo>
                  <a:pt x="96012" y="9144"/>
                </a:lnTo>
                <a:lnTo>
                  <a:pt x="83820" y="15240"/>
                </a:lnTo>
                <a:lnTo>
                  <a:pt x="70104" y="21336"/>
                </a:lnTo>
                <a:lnTo>
                  <a:pt x="36576" y="44196"/>
                </a:lnTo>
                <a:lnTo>
                  <a:pt x="7620" y="83820"/>
                </a:lnTo>
                <a:lnTo>
                  <a:pt x="1524" y="106680"/>
                </a:lnTo>
                <a:lnTo>
                  <a:pt x="1524" y="132588"/>
                </a:lnTo>
                <a:lnTo>
                  <a:pt x="4572" y="144780"/>
                </a:lnTo>
                <a:lnTo>
                  <a:pt x="7620" y="155448"/>
                </a:lnTo>
                <a:lnTo>
                  <a:pt x="10668" y="160782"/>
                </a:lnTo>
                <a:lnTo>
                  <a:pt x="10668" y="108204"/>
                </a:lnTo>
                <a:lnTo>
                  <a:pt x="16764" y="86868"/>
                </a:lnTo>
                <a:lnTo>
                  <a:pt x="44196" y="50292"/>
                </a:lnTo>
                <a:lnTo>
                  <a:pt x="86868" y="22860"/>
                </a:lnTo>
                <a:lnTo>
                  <a:pt x="128016" y="12192"/>
                </a:lnTo>
                <a:lnTo>
                  <a:pt x="143256" y="10668"/>
                </a:lnTo>
                <a:lnTo>
                  <a:pt x="173736" y="10668"/>
                </a:lnTo>
                <a:lnTo>
                  <a:pt x="216408" y="18288"/>
                </a:lnTo>
                <a:lnTo>
                  <a:pt x="252984" y="35052"/>
                </a:lnTo>
                <a:lnTo>
                  <a:pt x="262128" y="42672"/>
                </a:lnTo>
                <a:lnTo>
                  <a:pt x="272796" y="50292"/>
                </a:lnTo>
                <a:lnTo>
                  <a:pt x="288036" y="68580"/>
                </a:lnTo>
                <a:lnTo>
                  <a:pt x="294132" y="77724"/>
                </a:lnTo>
                <a:lnTo>
                  <a:pt x="298700" y="88392"/>
                </a:lnTo>
                <a:lnTo>
                  <a:pt x="303272" y="97536"/>
                </a:lnTo>
                <a:lnTo>
                  <a:pt x="304796" y="108204"/>
                </a:lnTo>
                <a:lnTo>
                  <a:pt x="304796" y="160783"/>
                </a:lnTo>
                <a:lnTo>
                  <a:pt x="307844" y="155448"/>
                </a:lnTo>
                <a:lnTo>
                  <a:pt x="312416" y="143256"/>
                </a:lnTo>
                <a:lnTo>
                  <a:pt x="315464" y="118872"/>
                </a:lnTo>
                <a:close/>
              </a:path>
              <a:path w="315594" h="239394">
                <a:moveTo>
                  <a:pt x="304796" y="160783"/>
                </a:moveTo>
                <a:lnTo>
                  <a:pt x="304796" y="131064"/>
                </a:lnTo>
                <a:lnTo>
                  <a:pt x="298700" y="152400"/>
                </a:lnTo>
                <a:lnTo>
                  <a:pt x="294132" y="161544"/>
                </a:lnTo>
                <a:lnTo>
                  <a:pt x="262128" y="196596"/>
                </a:lnTo>
                <a:lnTo>
                  <a:pt x="228600" y="216408"/>
                </a:lnTo>
                <a:lnTo>
                  <a:pt x="187452" y="227076"/>
                </a:lnTo>
                <a:lnTo>
                  <a:pt x="172212" y="228600"/>
                </a:lnTo>
                <a:lnTo>
                  <a:pt x="141732" y="228600"/>
                </a:lnTo>
                <a:lnTo>
                  <a:pt x="128016" y="227076"/>
                </a:lnTo>
                <a:lnTo>
                  <a:pt x="112776" y="224028"/>
                </a:lnTo>
                <a:lnTo>
                  <a:pt x="99060" y="220980"/>
                </a:lnTo>
                <a:lnTo>
                  <a:pt x="86868" y="214884"/>
                </a:lnTo>
                <a:lnTo>
                  <a:pt x="74676" y="210312"/>
                </a:lnTo>
                <a:lnTo>
                  <a:pt x="62484" y="204216"/>
                </a:lnTo>
                <a:lnTo>
                  <a:pt x="53340" y="196596"/>
                </a:lnTo>
                <a:lnTo>
                  <a:pt x="42672" y="188976"/>
                </a:lnTo>
                <a:lnTo>
                  <a:pt x="16764" y="150876"/>
                </a:lnTo>
                <a:lnTo>
                  <a:pt x="10668" y="131064"/>
                </a:lnTo>
                <a:lnTo>
                  <a:pt x="10668" y="160782"/>
                </a:lnTo>
                <a:lnTo>
                  <a:pt x="36576" y="196596"/>
                </a:lnTo>
                <a:lnTo>
                  <a:pt x="70104" y="219456"/>
                </a:lnTo>
                <a:lnTo>
                  <a:pt x="83820" y="224028"/>
                </a:lnTo>
                <a:lnTo>
                  <a:pt x="97536" y="230124"/>
                </a:lnTo>
                <a:lnTo>
                  <a:pt x="111252" y="233172"/>
                </a:lnTo>
                <a:lnTo>
                  <a:pt x="126492" y="236220"/>
                </a:lnTo>
                <a:lnTo>
                  <a:pt x="141732" y="237744"/>
                </a:lnTo>
                <a:lnTo>
                  <a:pt x="158496" y="239268"/>
                </a:lnTo>
                <a:lnTo>
                  <a:pt x="188976" y="236220"/>
                </a:lnTo>
                <a:lnTo>
                  <a:pt x="245364" y="217932"/>
                </a:lnTo>
                <a:lnTo>
                  <a:pt x="278892" y="195072"/>
                </a:lnTo>
                <a:lnTo>
                  <a:pt x="295656" y="176784"/>
                </a:lnTo>
                <a:lnTo>
                  <a:pt x="304796" y="160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" name="object 5"/>
          <p:cNvSpPr txBox="1"/>
          <p:nvPr/>
        </p:nvSpPr>
        <p:spPr>
          <a:xfrm>
            <a:off x="1801520" y="468533"/>
            <a:ext cx="4551781" cy="445988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3.</a:t>
            </a:r>
            <a:endParaRPr sz="1225" dirty="0"/>
          </a:p>
          <a:p>
            <a:pPr>
              <a:spcBef>
                <a:spcPts val="10"/>
              </a:spcBef>
            </a:pPr>
            <a:endParaRPr sz="1872" dirty="0">
              <a:latin typeface="Times New Roman"/>
              <a:cs typeface="Times New Roman"/>
            </a:endParaRPr>
          </a:p>
          <a:p>
            <a:pPr marL="237734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state, </a:t>
            </a:r>
            <a:r>
              <a:rPr sz="1225" b="1" dirty="0"/>
              <a:t>input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(state), </a:t>
            </a:r>
            <a:r>
              <a:rPr sz="1225" b="1" dirty="0"/>
              <a:t>input</a:t>
            </a:r>
            <a:r>
              <a:rPr sz="1225" b="1" spc="10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237734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q0, </a:t>
            </a:r>
            <a:r>
              <a:rPr sz="1225" b="1" dirty="0"/>
              <a:t>a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(q0), </a:t>
            </a:r>
            <a:r>
              <a:rPr sz="1225" b="1" dirty="0"/>
              <a:t>a</a:t>
            </a:r>
            <a:r>
              <a:rPr sz="1225" b="1" spc="44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>
              <a:tabLst>
                <a:tab pos="1235786" algn="l"/>
              </a:tabLst>
            </a:pPr>
            <a:r>
              <a:rPr sz="1225" b="1" dirty="0"/>
              <a:t>=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 </a:t>
            </a:r>
            <a:r>
              <a:rPr sz="1225" dirty="0">
                <a:latin typeface="Times New Roman"/>
                <a:cs typeface="Times New Roman"/>
              </a:rPr>
              <a:t>	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 { </a:t>
            </a:r>
            <a:r>
              <a:rPr sz="1225" b="1" spc="-3" dirty="0"/>
              <a:t>q0, </a:t>
            </a:r>
            <a:r>
              <a:rPr sz="1225" b="1" dirty="0"/>
              <a:t>q1 </a:t>
            </a:r>
            <a:r>
              <a:rPr sz="1225" b="1" spc="-3" dirty="0"/>
              <a:t>}, </a:t>
            </a:r>
            <a:r>
              <a:rPr sz="1225" b="1" dirty="0"/>
              <a:t>a</a:t>
            </a:r>
            <a:r>
              <a:rPr sz="1225" b="1" spc="3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q2</a:t>
            </a:r>
            <a:r>
              <a:rPr sz="1225" b="1" spc="17" dirty="0"/>
              <a:t> </a:t>
            </a:r>
            <a:r>
              <a:rPr sz="1225" b="1" dirty="0"/>
              <a:t>)</a:t>
            </a:r>
            <a:endParaRPr sz="1225" dirty="0"/>
          </a:p>
          <a:p>
            <a:pPr marL="946183"/>
            <a:r>
              <a:rPr sz="1225" b="1" dirty="0"/>
              <a:t>= { q2</a:t>
            </a:r>
            <a:r>
              <a:rPr sz="1225" b="1" spc="-14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24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L="237734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q0, </a:t>
            </a:r>
            <a:r>
              <a:rPr sz="1225" b="1" dirty="0"/>
              <a:t>b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(q0), </a:t>
            </a:r>
            <a:r>
              <a:rPr sz="1225" b="1" dirty="0"/>
              <a:t>b</a:t>
            </a:r>
            <a:r>
              <a:rPr sz="1225" b="1" spc="17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 { </a:t>
            </a:r>
            <a:r>
              <a:rPr sz="1225" b="1" spc="-3" dirty="0"/>
              <a:t>q0, </a:t>
            </a:r>
            <a:r>
              <a:rPr sz="1225" b="1" dirty="0"/>
              <a:t>q1 </a:t>
            </a:r>
            <a:r>
              <a:rPr sz="1225" b="1" spc="-3" dirty="0"/>
              <a:t>}, </a:t>
            </a:r>
            <a:r>
              <a:rPr sz="1225" b="1" dirty="0"/>
              <a:t>b</a:t>
            </a:r>
            <a:r>
              <a:rPr sz="1225" b="1" spc="37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q3</a:t>
            </a:r>
            <a:r>
              <a:rPr sz="1225" b="1" spc="17" dirty="0"/>
              <a:t> </a:t>
            </a:r>
            <a:r>
              <a:rPr sz="1225" b="1" dirty="0"/>
              <a:t>)</a:t>
            </a:r>
            <a:endParaRPr sz="1225" dirty="0"/>
          </a:p>
          <a:p>
            <a:pPr marL="946183"/>
            <a:r>
              <a:rPr sz="1225" b="1" dirty="0"/>
              <a:t>= { q3</a:t>
            </a:r>
            <a:r>
              <a:rPr sz="1225" b="1" spc="-14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20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R="716661" algn="ctr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q1, </a:t>
            </a:r>
            <a:r>
              <a:rPr sz="1225" b="1" dirty="0"/>
              <a:t>a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(q1), </a:t>
            </a:r>
            <a:r>
              <a:rPr sz="1225" b="1" dirty="0"/>
              <a:t>a</a:t>
            </a:r>
            <a:r>
              <a:rPr sz="1225" b="1" spc="3" dirty="0"/>
              <a:t> </a:t>
            </a:r>
            <a:r>
              <a:rPr sz="1225" b="1" dirty="0"/>
              <a:t>))</a:t>
            </a:r>
            <a:endParaRPr sz="1225" dirty="0"/>
          </a:p>
          <a:p>
            <a:pPr marR="696777" algn="ctr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 { q1 </a:t>
            </a:r>
            <a:r>
              <a:rPr sz="1225" b="1" spc="-3" dirty="0"/>
              <a:t>}, </a:t>
            </a:r>
            <a:r>
              <a:rPr sz="1225" b="1" dirty="0"/>
              <a:t>a</a:t>
            </a:r>
            <a:r>
              <a:rPr sz="1225" b="1" spc="34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q2</a:t>
            </a:r>
            <a:r>
              <a:rPr sz="1225" b="1" spc="17" dirty="0"/>
              <a:t> </a:t>
            </a:r>
            <a:r>
              <a:rPr sz="1225" b="1" dirty="0"/>
              <a:t>)</a:t>
            </a:r>
            <a:endParaRPr sz="1225" dirty="0"/>
          </a:p>
          <a:p>
            <a:pPr marL="946183"/>
            <a:r>
              <a:rPr sz="1225" b="1" dirty="0"/>
              <a:t>= { q2</a:t>
            </a:r>
            <a:r>
              <a:rPr sz="1225" b="1" spc="-14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24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R="698939" algn="ctr"/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b="1" spc="-7" dirty="0"/>
              <a:t>’ </a:t>
            </a:r>
            <a:r>
              <a:rPr sz="1225" b="1" dirty="0"/>
              <a:t>( </a:t>
            </a:r>
            <a:r>
              <a:rPr sz="1225" b="1" spc="-3" dirty="0"/>
              <a:t>q1, </a:t>
            </a:r>
            <a:r>
              <a:rPr sz="1225" b="1" dirty="0"/>
              <a:t>b ) 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(q1), </a:t>
            </a:r>
            <a:r>
              <a:rPr sz="1225" b="1" dirty="0"/>
              <a:t>b</a:t>
            </a:r>
            <a:r>
              <a:rPr sz="1225" b="1" spc="14" dirty="0"/>
              <a:t> </a:t>
            </a:r>
            <a:r>
              <a:rPr sz="1225" b="1" dirty="0"/>
              <a:t>))</a:t>
            </a:r>
            <a:endParaRPr sz="1225" dirty="0"/>
          </a:p>
          <a:p>
            <a:pPr marR="688565" algn="ctr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( { q1 </a:t>
            </a:r>
            <a:r>
              <a:rPr sz="1225" b="1" spc="-3" dirty="0"/>
              <a:t>}, </a:t>
            </a:r>
            <a:r>
              <a:rPr sz="1225" b="1" dirty="0"/>
              <a:t>b</a:t>
            </a:r>
            <a:r>
              <a:rPr sz="1225" b="1" spc="34" dirty="0"/>
              <a:t> </a:t>
            </a:r>
            <a:r>
              <a:rPr sz="1225" b="1" dirty="0"/>
              <a:t>))</a:t>
            </a:r>
            <a:endParaRPr sz="1225" dirty="0"/>
          </a:p>
          <a:p>
            <a:pPr marL="946183"/>
            <a:r>
              <a:rPr sz="1225" b="1" dirty="0"/>
              <a:t>=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q3</a:t>
            </a:r>
            <a:r>
              <a:rPr sz="1225" b="1" spc="17" dirty="0"/>
              <a:t> </a:t>
            </a:r>
            <a:r>
              <a:rPr sz="1225" b="1" dirty="0"/>
              <a:t>)</a:t>
            </a:r>
            <a:endParaRPr sz="1225" dirty="0"/>
          </a:p>
          <a:p>
            <a:pPr marL="946183"/>
            <a:r>
              <a:rPr sz="1225" b="1" dirty="0"/>
              <a:t>= { q3</a:t>
            </a:r>
            <a:r>
              <a:rPr sz="1225" b="1" spc="-14" dirty="0"/>
              <a:t> </a:t>
            </a:r>
            <a:r>
              <a:rPr sz="1225" b="1" dirty="0"/>
              <a:t>}</a:t>
            </a:r>
            <a:endParaRPr sz="12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35338" y="929115"/>
            <a:ext cx="3775070" cy="34076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5876" algn="ctr">
              <a:spcBef>
                <a:spcPts val="68"/>
              </a:spcBef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b="1" spc="-3" dirty="0"/>
              <a:t>’ </a:t>
            </a:r>
            <a:r>
              <a:rPr sz="1361" b="1" dirty="0"/>
              <a:t>( q2, a ) 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(q2), a</a:t>
            </a:r>
            <a:r>
              <a:rPr sz="1361" b="1" spc="-136" dirty="0"/>
              <a:t> </a:t>
            </a:r>
            <a:r>
              <a:rPr sz="1361" b="1" dirty="0"/>
              <a:t>))</a:t>
            </a:r>
            <a:endParaRPr sz="1361" dirty="0"/>
          </a:p>
          <a:p>
            <a:pPr marR="11238" algn="ctr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 { </a:t>
            </a:r>
            <a:r>
              <a:rPr lang="en-US" sz="1361" b="1" spc="-3" dirty="0"/>
              <a:t>q2</a:t>
            </a:r>
            <a:r>
              <a:rPr sz="1361" b="1" spc="-3" dirty="0"/>
              <a:t> </a:t>
            </a:r>
            <a:r>
              <a:rPr sz="1361" b="1" dirty="0"/>
              <a:t>}, a</a:t>
            </a:r>
            <a:r>
              <a:rPr sz="1361" b="1" spc="-41" dirty="0"/>
              <a:t> </a:t>
            </a:r>
            <a:r>
              <a:rPr sz="1361" b="1" dirty="0"/>
              <a:t>))</a:t>
            </a:r>
            <a:endParaRPr sz="1361" dirty="0"/>
          </a:p>
          <a:p>
            <a:pPr marL="795762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n-US" sz="1361" b="1" spc="-3" dirty="0"/>
              <a:t>q2</a:t>
            </a:r>
            <a:r>
              <a:rPr sz="1361" spc="3" dirty="0">
                <a:latin typeface="Times New Roman"/>
                <a:cs typeface="Times New Roman"/>
              </a:rPr>
              <a:t> </a:t>
            </a:r>
            <a:r>
              <a:rPr sz="1361" b="1" dirty="0"/>
              <a:t>)</a:t>
            </a:r>
            <a:endParaRPr sz="1361" dirty="0"/>
          </a:p>
          <a:p>
            <a:pPr marL="795762"/>
            <a:r>
              <a:rPr sz="1361" b="1" dirty="0"/>
              <a:t>=</a:t>
            </a:r>
            <a:r>
              <a:rPr sz="1361" b="1" spc="-20" dirty="0"/>
              <a:t> </a:t>
            </a:r>
            <a:r>
              <a:rPr lang="en-US" sz="1361" b="1" spc="-3" dirty="0"/>
              <a:t>q2</a:t>
            </a:r>
            <a:endParaRPr sz="1361" dirty="0">
              <a:latin typeface="Symbol"/>
              <a:cs typeface="Symbol"/>
            </a:endParaRPr>
          </a:p>
          <a:p>
            <a:pPr marL="21612" algn="ctr"/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b="1" spc="-3" dirty="0"/>
              <a:t>’ </a:t>
            </a:r>
            <a:r>
              <a:rPr sz="1361" b="1" dirty="0"/>
              <a:t>( q2, b ) 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(q2), b</a:t>
            </a:r>
            <a:r>
              <a:rPr sz="1361" b="1" spc="-136" dirty="0"/>
              <a:t> </a:t>
            </a:r>
            <a:r>
              <a:rPr sz="1361" b="1" dirty="0"/>
              <a:t>))</a:t>
            </a:r>
            <a:endParaRPr sz="1361" dirty="0"/>
          </a:p>
          <a:p>
            <a:pPr marR="1729" algn="ctr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 { </a:t>
            </a:r>
            <a:r>
              <a:rPr sz="1361" b="1" spc="-3" dirty="0"/>
              <a:t>q2 </a:t>
            </a:r>
            <a:r>
              <a:rPr sz="1361" b="1" dirty="0"/>
              <a:t>}, b</a:t>
            </a:r>
            <a:r>
              <a:rPr sz="1361" b="1" spc="-41" dirty="0"/>
              <a:t> </a:t>
            </a:r>
            <a:r>
              <a:rPr sz="1361" b="1" dirty="0"/>
              <a:t>))</a:t>
            </a:r>
            <a:endParaRPr sz="1361" dirty="0"/>
          </a:p>
          <a:p>
            <a:pPr marL="795762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n-US" sz="1361" b="1" dirty="0"/>
              <a:t>q3</a:t>
            </a:r>
            <a:r>
              <a:rPr sz="1361" spc="3" dirty="0">
                <a:latin typeface="Times New Roman"/>
                <a:cs typeface="Times New Roman"/>
              </a:rPr>
              <a:t> </a:t>
            </a:r>
            <a:r>
              <a:rPr sz="1361" b="1" dirty="0"/>
              <a:t>)</a:t>
            </a:r>
            <a:endParaRPr sz="1361" dirty="0"/>
          </a:p>
          <a:p>
            <a:pPr marL="795762"/>
            <a:r>
              <a:rPr sz="1361" b="1" dirty="0"/>
              <a:t>=</a:t>
            </a:r>
            <a:r>
              <a:rPr sz="1361" b="1" spc="-20" dirty="0"/>
              <a:t> </a:t>
            </a:r>
            <a:r>
              <a:rPr lang="en-US" sz="1361" b="1" dirty="0"/>
              <a:t>q3</a:t>
            </a:r>
            <a:endParaRPr sz="1361" dirty="0">
              <a:latin typeface="Symbol"/>
              <a:cs typeface="Symbol"/>
            </a:endParaRPr>
          </a:p>
          <a:p>
            <a:pPr marL="30257"/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b="1" spc="-3" dirty="0"/>
              <a:t>’ </a:t>
            </a:r>
            <a:r>
              <a:rPr sz="1361" b="1" dirty="0"/>
              <a:t>( q3, a ) 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(q3), a</a:t>
            </a:r>
            <a:r>
              <a:rPr sz="1361" b="1" spc="-136" dirty="0"/>
              <a:t> </a:t>
            </a:r>
            <a:r>
              <a:rPr sz="1361" b="1" dirty="0"/>
              <a:t>))</a:t>
            </a:r>
            <a:endParaRPr sz="1361" dirty="0"/>
          </a:p>
          <a:p>
            <a:pPr marL="795762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 { q3, a }</a:t>
            </a:r>
            <a:r>
              <a:rPr sz="1361" b="1" spc="-41" dirty="0"/>
              <a:t> </a:t>
            </a:r>
            <a:r>
              <a:rPr sz="1361" b="1" dirty="0"/>
              <a:t>)</a:t>
            </a:r>
            <a:endParaRPr sz="1361" dirty="0"/>
          </a:p>
          <a:p>
            <a:pPr marL="795762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lang="en-US" sz="1361" b="1" spc="-3" dirty="0"/>
              <a:t>(q2)</a:t>
            </a:r>
            <a:endParaRPr sz="1361" dirty="0"/>
          </a:p>
          <a:p>
            <a:pPr marL="795762"/>
            <a:r>
              <a:rPr sz="1361" b="1" dirty="0"/>
              <a:t>=</a:t>
            </a:r>
            <a:r>
              <a:rPr sz="1361" b="1" spc="-20" dirty="0"/>
              <a:t> </a:t>
            </a:r>
            <a:r>
              <a:rPr lang="en-US" sz="1361" b="1" spc="-3" dirty="0"/>
              <a:t>q2</a:t>
            </a:r>
            <a:endParaRPr sz="1361" dirty="0">
              <a:latin typeface="Symbol"/>
              <a:cs typeface="Symbol"/>
            </a:endParaRPr>
          </a:p>
          <a:p>
            <a:pPr marL="21612" algn="ctr"/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b="1" spc="-3" dirty="0"/>
              <a:t>’ </a:t>
            </a:r>
            <a:r>
              <a:rPr sz="1361" b="1" dirty="0"/>
              <a:t>( q3, b ) 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(q3), b</a:t>
            </a:r>
            <a:r>
              <a:rPr sz="1361" b="1" spc="-136" dirty="0"/>
              <a:t> </a:t>
            </a:r>
            <a:r>
              <a:rPr sz="1361" b="1" dirty="0"/>
              <a:t>))</a:t>
            </a:r>
            <a:endParaRPr sz="1361" dirty="0"/>
          </a:p>
          <a:p>
            <a:pPr marR="1729" algn="ctr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sz="1361" b="1" dirty="0"/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( { </a:t>
            </a:r>
            <a:r>
              <a:rPr sz="1361" b="1" spc="-3" dirty="0"/>
              <a:t>q3 </a:t>
            </a:r>
            <a:r>
              <a:rPr sz="1361" b="1" dirty="0"/>
              <a:t>}, b</a:t>
            </a:r>
            <a:r>
              <a:rPr sz="1361" b="1" spc="-41" dirty="0"/>
              <a:t> </a:t>
            </a:r>
            <a:r>
              <a:rPr sz="1361" b="1" dirty="0"/>
              <a:t>))</a:t>
            </a:r>
            <a:endParaRPr sz="1361" dirty="0"/>
          </a:p>
          <a:p>
            <a:pPr marL="795762"/>
            <a:r>
              <a:rPr sz="1361" b="1" dirty="0"/>
              <a:t>= </a:t>
            </a:r>
            <a:r>
              <a:rPr lang="el-GR" sz="136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361" dirty="0">
                <a:latin typeface="Times New Roman"/>
                <a:cs typeface="Times New Roman"/>
              </a:rPr>
              <a:t> </a:t>
            </a:r>
            <a:r>
              <a:rPr sz="1361" b="1" dirty="0"/>
              <a:t>- </a:t>
            </a:r>
            <a:r>
              <a:rPr sz="1361" b="1" spc="-3" dirty="0"/>
              <a:t>closure </a:t>
            </a:r>
            <a:r>
              <a:rPr lang="en-US" sz="1361" b="1" spc="-3" dirty="0"/>
              <a:t>(q3)</a:t>
            </a:r>
            <a:endParaRPr sz="1361" dirty="0"/>
          </a:p>
          <a:p>
            <a:pPr marL="795762"/>
            <a:r>
              <a:rPr sz="1361" b="1" dirty="0"/>
              <a:t>=</a:t>
            </a:r>
            <a:r>
              <a:rPr sz="1361" b="1" spc="-20" dirty="0"/>
              <a:t> </a:t>
            </a:r>
            <a:r>
              <a:rPr lang="en-US" sz="1361" b="1" spc="-3" dirty="0"/>
              <a:t>q3</a:t>
            </a:r>
            <a:endParaRPr sz="1361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135" y="458919"/>
            <a:ext cx="612033" cy="273033"/>
          </a:xfrm>
          <a:prstGeom prst="rect">
            <a:avLst/>
          </a:prstGeom>
        </p:spPr>
        <p:txBody>
          <a:bodyPr spcFirstLastPara="1" vert="horz" wrap="square" lIns="0" tIns="8645" rIns="0" bIns="0" rtlCol="0" anchor="ctr" anchorCtr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126" dirty="0">
                <a:latin typeface="Arial"/>
                <a:cs typeface="Arial"/>
              </a:rPr>
              <a:t>T</a:t>
            </a:r>
            <a:r>
              <a:rPr sz="1634" spc="-3" dirty="0">
                <a:latin typeface="Arial"/>
                <a:cs typeface="Arial"/>
              </a:rPr>
              <a:t>uga</a:t>
            </a:r>
            <a:r>
              <a:rPr sz="1634" dirty="0">
                <a:latin typeface="Arial"/>
                <a:cs typeface="Arial"/>
              </a:rPr>
              <a:t>s</a:t>
            </a:r>
            <a:endParaRPr sz="163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8436" y="2256224"/>
            <a:ext cx="912431" cy="315526"/>
          </a:xfrm>
          <a:custGeom>
            <a:avLst/>
            <a:gdLst/>
            <a:ahLst/>
            <a:cxnLst/>
            <a:rect l="l" t="t" r="r" b="b"/>
            <a:pathLst>
              <a:path w="1340485" h="463550">
                <a:moveTo>
                  <a:pt x="1340150" y="463296"/>
                </a:moveTo>
                <a:lnTo>
                  <a:pt x="1312441" y="402336"/>
                </a:lnTo>
                <a:lnTo>
                  <a:pt x="1275865" y="339852"/>
                </a:lnTo>
                <a:lnTo>
                  <a:pt x="1233193" y="280416"/>
                </a:lnTo>
                <a:lnTo>
                  <a:pt x="1161565" y="199644"/>
                </a:lnTo>
                <a:lnTo>
                  <a:pt x="1106701" y="152400"/>
                </a:lnTo>
                <a:lnTo>
                  <a:pt x="1048789" y="111252"/>
                </a:lnTo>
                <a:lnTo>
                  <a:pt x="986305" y="76200"/>
                </a:lnTo>
                <a:lnTo>
                  <a:pt x="920773" y="47244"/>
                </a:lnTo>
                <a:lnTo>
                  <a:pt x="852193" y="24384"/>
                </a:lnTo>
                <a:lnTo>
                  <a:pt x="780565" y="9144"/>
                </a:lnTo>
                <a:lnTo>
                  <a:pt x="707413" y="1524"/>
                </a:lnTo>
                <a:lnTo>
                  <a:pt x="669313" y="0"/>
                </a:lnTo>
                <a:lnTo>
                  <a:pt x="632737" y="1524"/>
                </a:lnTo>
                <a:lnTo>
                  <a:pt x="594637" y="4572"/>
                </a:lnTo>
                <a:lnTo>
                  <a:pt x="487957" y="24384"/>
                </a:lnTo>
                <a:lnTo>
                  <a:pt x="419377" y="47244"/>
                </a:lnTo>
                <a:lnTo>
                  <a:pt x="353845" y="76200"/>
                </a:lnTo>
                <a:lnTo>
                  <a:pt x="291361" y="111252"/>
                </a:lnTo>
                <a:lnTo>
                  <a:pt x="233449" y="153924"/>
                </a:lnTo>
                <a:lnTo>
                  <a:pt x="178585" y="199644"/>
                </a:lnTo>
                <a:lnTo>
                  <a:pt x="129817" y="252984"/>
                </a:lnTo>
                <a:lnTo>
                  <a:pt x="84097" y="309372"/>
                </a:lnTo>
                <a:lnTo>
                  <a:pt x="45997" y="370332"/>
                </a:lnTo>
                <a:lnTo>
                  <a:pt x="0" y="463296"/>
                </a:lnTo>
                <a:lnTo>
                  <a:pt x="13785" y="463296"/>
                </a:lnTo>
                <a:lnTo>
                  <a:pt x="23137" y="440436"/>
                </a:lnTo>
                <a:lnTo>
                  <a:pt x="56665" y="376428"/>
                </a:lnTo>
                <a:lnTo>
                  <a:pt x="94765" y="316992"/>
                </a:lnTo>
                <a:lnTo>
                  <a:pt x="138961" y="260604"/>
                </a:lnTo>
                <a:lnTo>
                  <a:pt x="187729" y="208788"/>
                </a:lnTo>
                <a:lnTo>
                  <a:pt x="241069" y="163068"/>
                </a:lnTo>
                <a:lnTo>
                  <a:pt x="297457" y="121920"/>
                </a:lnTo>
                <a:lnTo>
                  <a:pt x="359941" y="86868"/>
                </a:lnTo>
                <a:lnTo>
                  <a:pt x="423949" y="59436"/>
                </a:lnTo>
                <a:lnTo>
                  <a:pt x="491005" y="36576"/>
                </a:lnTo>
                <a:lnTo>
                  <a:pt x="561109" y="21336"/>
                </a:lnTo>
                <a:lnTo>
                  <a:pt x="632737" y="13716"/>
                </a:lnTo>
                <a:lnTo>
                  <a:pt x="707413" y="13716"/>
                </a:lnTo>
                <a:lnTo>
                  <a:pt x="779041" y="21336"/>
                </a:lnTo>
                <a:lnTo>
                  <a:pt x="849145" y="36576"/>
                </a:lnTo>
                <a:lnTo>
                  <a:pt x="916201" y="59436"/>
                </a:lnTo>
                <a:lnTo>
                  <a:pt x="981733" y="88392"/>
                </a:lnTo>
                <a:lnTo>
                  <a:pt x="1042693" y="121920"/>
                </a:lnTo>
                <a:lnTo>
                  <a:pt x="1099081" y="163068"/>
                </a:lnTo>
                <a:lnTo>
                  <a:pt x="1152421" y="208788"/>
                </a:lnTo>
                <a:lnTo>
                  <a:pt x="1201189" y="260604"/>
                </a:lnTo>
                <a:lnTo>
                  <a:pt x="1245385" y="316992"/>
                </a:lnTo>
                <a:lnTo>
                  <a:pt x="1283485" y="376428"/>
                </a:lnTo>
                <a:lnTo>
                  <a:pt x="1317013" y="441960"/>
                </a:lnTo>
                <a:lnTo>
                  <a:pt x="1326157" y="463296"/>
                </a:lnTo>
                <a:lnTo>
                  <a:pt x="1340150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" name="object 4"/>
          <p:cNvSpPr/>
          <p:nvPr/>
        </p:nvSpPr>
        <p:spPr>
          <a:xfrm>
            <a:off x="4141922" y="2256224"/>
            <a:ext cx="912431" cy="315526"/>
          </a:xfrm>
          <a:custGeom>
            <a:avLst/>
            <a:gdLst/>
            <a:ahLst/>
            <a:cxnLst/>
            <a:rect l="l" t="t" r="r" b="b"/>
            <a:pathLst>
              <a:path w="1340485" h="463550">
                <a:moveTo>
                  <a:pt x="1340150" y="463296"/>
                </a:moveTo>
                <a:lnTo>
                  <a:pt x="1312441" y="402336"/>
                </a:lnTo>
                <a:lnTo>
                  <a:pt x="1275865" y="339852"/>
                </a:lnTo>
                <a:lnTo>
                  <a:pt x="1233193" y="280416"/>
                </a:lnTo>
                <a:lnTo>
                  <a:pt x="1161565" y="199644"/>
                </a:lnTo>
                <a:lnTo>
                  <a:pt x="1106701" y="152400"/>
                </a:lnTo>
                <a:lnTo>
                  <a:pt x="1048789" y="111252"/>
                </a:lnTo>
                <a:lnTo>
                  <a:pt x="986305" y="76200"/>
                </a:lnTo>
                <a:lnTo>
                  <a:pt x="920773" y="47244"/>
                </a:lnTo>
                <a:lnTo>
                  <a:pt x="852193" y="24384"/>
                </a:lnTo>
                <a:lnTo>
                  <a:pt x="780565" y="9144"/>
                </a:lnTo>
                <a:lnTo>
                  <a:pt x="707413" y="1524"/>
                </a:lnTo>
                <a:lnTo>
                  <a:pt x="669313" y="0"/>
                </a:lnTo>
                <a:lnTo>
                  <a:pt x="632737" y="1524"/>
                </a:lnTo>
                <a:lnTo>
                  <a:pt x="594637" y="4572"/>
                </a:lnTo>
                <a:lnTo>
                  <a:pt x="487957" y="24384"/>
                </a:lnTo>
                <a:lnTo>
                  <a:pt x="419377" y="47244"/>
                </a:lnTo>
                <a:lnTo>
                  <a:pt x="353845" y="76200"/>
                </a:lnTo>
                <a:lnTo>
                  <a:pt x="291361" y="111252"/>
                </a:lnTo>
                <a:lnTo>
                  <a:pt x="233449" y="153924"/>
                </a:lnTo>
                <a:lnTo>
                  <a:pt x="178585" y="199644"/>
                </a:lnTo>
                <a:lnTo>
                  <a:pt x="129817" y="252984"/>
                </a:lnTo>
                <a:lnTo>
                  <a:pt x="84097" y="309372"/>
                </a:lnTo>
                <a:lnTo>
                  <a:pt x="45997" y="370332"/>
                </a:lnTo>
                <a:lnTo>
                  <a:pt x="0" y="463296"/>
                </a:lnTo>
                <a:lnTo>
                  <a:pt x="13785" y="463296"/>
                </a:lnTo>
                <a:lnTo>
                  <a:pt x="23137" y="440436"/>
                </a:lnTo>
                <a:lnTo>
                  <a:pt x="56665" y="376428"/>
                </a:lnTo>
                <a:lnTo>
                  <a:pt x="94765" y="316992"/>
                </a:lnTo>
                <a:lnTo>
                  <a:pt x="138961" y="260604"/>
                </a:lnTo>
                <a:lnTo>
                  <a:pt x="187729" y="208788"/>
                </a:lnTo>
                <a:lnTo>
                  <a:pt x="241069" y="163068"/>
                </a:lnTo>
                <a:lnTo>
                  <a:pt x="297457" y="121920"/>
                </a:lnTo>
                <a:lnTo>
                  <a:pt x="359941" y="86868"/>
                </a:lnTo>
                <a:lnTo>
                  <a:pt x="423949" y="59436"/>
                </a:lnTo>
                <a:lnTo>
                  <a:pt x="491005" y="36576"/>
                </a:lnTo>
                <a:lnTo>
                  <a:pt x="561109" y="21336"/>
                </a:lnTo>
                <a:lnTo>
                  <a:pt x="632737" y="13716"/>
                </a:lnTo>
                <a:lnTo>
                  <a:pt x="707413" y="13716"/>
                </a:lnTo>
                <a:lnTo>
                  <a:pt x="779041" y="21336"/>
                </a:lnTo>
                <a:lnTo>
                  <a:pt x="849145" y="36576"/>
                </a:lnTo>
                <a:lnTo>
                  <a:pt x="916201" y="59436"/>
                </a:lnTo>
                <a:lnTo>
                  <a:pt x="981733" y="88392"/>
                </a:lnTo>
                <a:lnTo>
                  <a:pt x="1042693" y="121920"/>
                </a:lnTo>
                <a:lnTo>
                  <a:pt x="1099081" y="163068"/>
                </a:lnTo>
                <a:lnTo>
                  <a:pt x="1152421" y="208788"/>
                </a:lnTo>
                <a:lnTo>
                  <a:pt x="1201189" y="260604"/>
                </a:lnTo>
                <a:lnTo>
                  <a:pt x="1245385" y="316992"/>
                </a:lnTo>
                <a:lnTo>
                  <a:pt x="1283485" y="376428"/>
                </a:lnTo>
                <a:lnTo>
                  <a:pt x="1317013" y="441960"/>
                </a:lnTo>
                <a:lnTo>
                  <a:pt x="1326157" y="463296"/>
                </a:lnTo>
                <a:lnTo>
                  <a:pt x="1340150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" name="object 5"/>
          <p:cNvSpPr/>
          <p:nvPr/>
        </p:nvSpPr>
        <p:spPr>
          <a:xfrm>
            <a:off x="5881557" y="2204357"/>
            <a:ext cx="959976" cy="367393"/>
          </a:xfrm>
          <a:custGeom>
            <a:avLst/>
            <a:gdLst/>
            <a:ahLst/>
            <a:cxnLst/>
            <a:rect l="l" t="t" r="r" b="b"/>
            <a:pathLst>
              <a:path w="1410334" h="539750">
                <a:moveTo>
                  <a:pt x="1410230" y="539496"/>
                </a:moveTo>
                <a:lnTo>
                  <a:pt x="1391677" y="480060"/>
                </a:lnTo>
                <a:lnTo>
                  <a:pt x="1347481" y="382524"/>
                </a:lnTo>
                <a:lnTo>
                  <a:pt x="1310905" y="321564"/>
                </a:lnTo>
                <a:lnTo>
                  <a:pt x="1268233" y="266700"/>
                </a:lnTo>
                <a:lnTo>
                  <a:pt x="1196605" y="190500"/>
                </a:lnTo>
                <a:lnTo>
                  <a:pt x="1141741" y="144780"/>
                </a:lnTo>
                <a:lnTo>
                  <a:pt x="1083829" y="106680"/>
                </a:lnTo>
                <a:lnTo>
                  <a:pt x="989341" y="57912"/>
                </a:lnTo>
                <a:lnTo>
                  <a:pt x="922285" y="33528"/>
                </a:lnTo>
                <a:lnTo>
                  <a:pt x="852181" y="15240"/>
                </a:lnTo>
                <a:lnTo>
                  <a:pt x="779029" y="4572"/>
                </a:lnTo>
                <a:lnTo>
                  <a:pt x="704353" y="0"/>
                </a:lnTo>
                <a:lnTo>
                  <a:pt x="667777" y="1524"/>
                </a:lnTo>
                <a:lnTo>
                  <a:pt x="629677" y="4572"/>
                </a:lnTo>
                <a:lnTo>
                  <a:pt x="558049" y="15240"/>
                </a:lnTo>
                <a:lnTo>
                  <a:pt x="487945" y="33528"/>
                </a:lnTo>
                <a:lnTo>
                  <a:pt x="420889" y="57912"/>
                </a:lnTo>
                <a:lnTo>
                  <a:pt x="356881" y="88392"/>
                </a:lnTo>
                <a:lnTo>
                  <a:pt x="295921" y="124968"/>
                </a:lnTo>
                <a:lnTo>
                  <a:pt x="241057" y="167640"/>
                </a:lnTo>
                <a:lnTo>
                  <a:pt x="164857" y="239268"/>
                </a:lnTo>
                <a:lnTo>
                  <a:pt x="119137" y="294132"/>
                </a:lnTo>
                <a:lnTo>
                  <a:pt x="81037" y="352044"/>
                </a:lnTo>
                <a:lnTo>
                  <a:pt x="32269" y="446532"/>
                </a:lnTo>
                <a:lnTo>
                  <a:pt x="7885" y="513588"/>
                </a:lnTo>
                <a:lnTo>
                  <a:pt x="0" y="539496"/>
                </a:lnTo>
                <a:lnTo>
                  <a:pt x="13119" y="539496"/>
                </a:lnTo>
                <a:lnTo>
                  <a:pt x="20077" y="516636"/>
                </a:lnTo>
                <a:lnTo>
                  <a:pt x="30745" y="483108"/>
                </a:lnTo>
                <a:lnTo>
                  <a:pt x="58177" y="419100"/>
                </a:lnTo>
                <a:lnTo>
                  <a:pt x="91705" y="358140"/>
                </a:lnTo>
                <a:lnTo>
                  <a:pt x="129805" y="301752"/>
                </a:lnTo>
                <a:lnTo>
                  <a:pt x="174001" y="248412"/>
                </a:lnTo>
                <a:lnTo>
                  <a:pt x="222769" y="199644"/>
                </a:lnTo>
                <a:lnTo>
                  <a:pt x="276109" y="155448"/>
                </a:lnTo>
                <a:lnTo>
                  <a:pt x="332497" y="117348"/>
                </a:lnTo>
                <a:lnTo>
                  <a:pt x="393457" y="83820"/>
                </a:lnTo>
                <a:lnTo>
                  <a:pt x="458989" y="56388"/>
                </a:lnTo>
                <a:lnTo>
                  <a:pt x="526045" y="35052"/>
                </a:lnTo>
                <a:lnTo>
                  <a:pt x="596149" y="21336"/>
                </a:lnTo>
                <a:lnTo>
                  <a:pt x="667777" y="13716"/>
                </a:lnTo>
                <a:lnTo>
                  <a:pt x="742453" y="13716"/>
                </a:lnTo>
                <a:lnTo>
                  <a:pt x="814081" y="21336"/>
                </a:lnTo>
                <a:lnTo>
                  <a:pt x="884185" y="35052"/>
                </a:lnTo>
                <a:lnTo>
                  <a:pt x="951241" y="56388"/>
                </a:lnTo>
                <a:lnTo>
                  <a:pt x="1016773" y="83820"/>
                </a:lnTo>
                <a:lnTo>
                  <a:pt x="1077733" y="117348"/>
                </a:lnTo>
                <a:lnTo>
                  <a:pt x="1134121" y="155448"/>
                </a:lnTo>
                <a:lnTo>
                  <a:pt x="1187461" y="199644"/>
                </a:lnTo>
                <a:lnTo>
                  <a:pt x="1236229" y="248412"/>
                </a:lnTo>
                <a:lnTo>
                  <a:pt x="1280425" y="301752"/>
                </a:lnTo>
                <a:lnTo>
                  <a:pt x="1318525" y="358140"/>
                </a:lnTo>
                <a:lnTo>
                  <a:pt x="1352053" y="419100"/>
                </a:lnTo>
                <a:lnTo>
                  <a:pt x="1379485" y="484632"/>
                </a:lnTo>
                <a:lnTo>
                  <a:pt x="1396942" y="539496"/>
                </a:lnTo>
                <a:lnTo>
                  <a:pt x="1410230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/>
          <p:nvPr/>
        </p:nvSpPr>
        <p:spPr>
          <a:xfrm>
            <a:off x="6040797" y="2308092"/>
            <a:ext cx="693292" cy="263658"/>
          </a:xfrm>
          <a:custGeom>
            <a:avLst/>
            <a:gdLst/>
            <a:ahLst/>
            <a:cxnLst/>
            <a:rect l="l" t="t" r="r" b="b"/>
            <a:pathLst>
              <a:path w="1018540" h="387350">
                <a:moveTo>
                  <a:pt x="1018540" y="387096"/>
                </a:moveTo>
                <a:lnTo>
                  <a:pt x="996188" y="327660"/>
                </a:lnTo>
                <a:lnTo>
                  <a:pt x="970280" y="278892"/>
                </a:lnTo>
                <a:lnTo>
                  <a:pt x="926084" y="210312"/>
                </a:lnTo>
                <a:lnTo>
                  <a:pt x="891032" y="169164"/>
                </a:lnTo>
                <a:lnTo>
                  <a:pt x="852932" y="132588"/>
                </a:lnTo>
                <a:lnTo>
                  <a:pt x="831596" y="115824"/>
                </a:lnTo>
                <a:lnTo>
                  <a:pt x="811784" y="99060"/>
                </a:lnTo>
                <a:lnTo>
                  <a:pt x="766064" y="70104"/>
                </a:lnTo>
                <a:lnTo>
                  <a:pt x="718820" y="45720"/>
                </a:lnTo>
                <a:lnTo>
                  <a:pt x="670052" y="25908"/>
                </a:lnTo>
                <a:lnTo>
                  <a:pt x="618236" y="12192"/>
                </a:lnTo>
                <a:lnTo>
                  <a:pt x="590804" y="7620"/>
                </a:lnTo>
                <a:lnTo>
                  <a:pt x="564896" y="3048"/>
                </a:lnTo>
                <a:lnTo>
                  <a:pt x="535940" y="1443"/>
                </a:lnTo>
                <a:lnTo>
                  <a:pt x="508508" y="0"/>
                </a:lnTo>
                <a:lnTo>
                  <a:pt x="453644" y="3048"/>
                </a:lnTo>
                <a:lnTo>
                  <a:pt x="400304" y="12192"/>
                </a:lnTo>
                <a:lnTo>
                  <a:pt x="348488" y="25908"/>
                </a:lnTo>
                <a:lnTo>
                  <a:pt x="298196" y="45720"/>
                </a:lnTo>
                <a:lnTo>
                  <a:pt x="275336" y="57912"/>
                </a:lnTo>
                <a:lnTo>
                  <a:pt x="250952" y="70104"/>
                </a:lnTo>
                <a:lnTo>
                  <a:pt x="206756" y="99060"/>
                </a:lnTo>
                <a:lnTo>
                  <a:pt x="165608" y="132588"/>
                </a:lnTo>
                <a:lnTo>
                  <a:pt x="109220" y="190500"/>
                </a:lnTo>
                <a:lnTo>
                  <a:pt x="77216" y="233172"/>
                </a:lnTo>
                <a:lnTo>
                  <a:pt x="46736" y="278892"/>
                </a:lnTo>
                <a:lnTo>
                  <a:pt x="22352" y="327660"/>
                </a:lnTo>
                <a:lnTo>
                  <a:pt x="2540" y="379476"/>
                </a:lnTo>
                <a:lnTo>
                  <a:pt x="0" y="387096"/>
                </a:lnTo>
                <a:lnTo>
                  <a:pt x="13656" y="387096"/>
                </a:lnTo>
                <a:lnTo>
                  <a:pt x="23876" y="358140"/>
                </a:lnTo>
                <a:lnTo>
                  <a:pt x="45212" y="309372"/>
                </a:lnTo>
                <a:lnTo>
                  <a:pt x="72644" y="262128"/>
                </a:lnTo>
                <a:lnTo>
                  <a:pt x="103124" y="217932"/>
                </a:lnTo>
                <a:lnTo>
                  <a:pt x="136652" y="178308"/>
                </a:lnTo>
                <a:lnTo>
                  <a:pt x="174752" y="141732"/>
                </a:lnTo>
                <a:lnTo>
                  <a:pt x="214376" y="109728"/>
                </a:lnTo>
                <a:lnTo>
                  <a:pt x="258572" y="80772"/>
                </a:lnTo>
                <a:lnTo>
                  <a:pt x="304292" y="57912"/>
                </a:lnTo>
                <a:lnTo>
                  <a:pt x="353060" y="38100"/>
                </a:lnTo>
                <a:lnTo>
                  <a:pt x="403352" y="24384"/>
                </a:lnTo>
                <a:lnTo>
                  <a:pt x="455168" y="16764"/>
                </a:lnTo>
                <a:lnTo>
                  <a:pt x="482600" y="13716"/>
                </a:lnTo>
                <a:lnTo>
                  <a:pt x="535940" y="13716"/>
                </a:lnTo>
                <a:lnTo>
                  <a:pt x="589280" y="19812"/>
                </a:lnTo>
                <a:lnTo>
                  <a:pt x="641096" y="30480"/>
                </a:lnTo>
                <a:lnTo>
                  <a:pt x="689864" y="47244"/>
                </a:lnTo>
                <a:lnTo>
                  <a:pt x="737108" y="68580"/>
                </a:lnTo>
                <a:lnTo>
                  <a:pt x="782828" y="94488"/>
                </a:lnTo>
                <a:lnTo>
                  <a:pt x="823976" y="124968"/>
                </a:lnTo>
                <a:lnTo>
                  <a:pt x="863600" y="160020"/>
                </a:lnTo>
                <a:lnTo>
                  <a:pt x="898652" y="198120"/>
                </a:lnTo>
                <a:lnTo>
                  <a:pt x="932180" y="240792"/>
                </a:lnTo>
                <a:lnTo>
                  <a:pt x="959612" y="284988"/>
                </a:lnTo>
                <a:lnTo>
                  <a:pt x="994664" y="358140"/>
                </a:lnTo>
                <a:lnTo>
                  <a:pt x="1004884" y="387096"/>
                </a:lnTo>
                <a:lnTo>
                  <a:pt x="1018540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/>
          <p:nvPr/>
        </p:nvSpPr>
        <p:spPr>
          <a:xfrm>
            <a:off x="3034227" y="1893154"/>
            <a:ext cx="453406" cy="678596"/>
          </a:xfrm>
          <a:custGeom>
            <a:avLst/>
            <a:gdLst/>
            <a:ahLst/>
            <a:cxnLst/>
            <a:rect l="l" t="t" r="r" b="b"/>
            <a:pathLst>
              <a:path w="666114" h="996950">
                <a:moveTo>
                  <a:pt x="49767" y="591355"/>
                </a:moveTo>
                <a:lnTo>
                  <a:pt x="12192" y="524256"/>
                </a:lnTo>
                <a:lnTo>
                  <a:pt x="10668" y="521208"/>
                </a:lnTo>
                <a:lnTo>
                  <a:pt x="6096" y="519684"/>
                </a:lnTo>
                <a:lnTo>
                  <a:pt x="0" y="522732"/>
                </a:lnTo>
                <a:lnTo>
                  <a:pt x="0" y="527304"/>
                </a:lnTo>
                <a:lnTo>
                  <a:pt x="1524" y="530352"/>
                </a:lnTo>
                <a:lnTo>
                  <a:pt x="42672" y="604683"/>
                </a:lnTo>
                <a:lnTo>
                  <a:pt x="42672" y="603504"/>
                </a:lnTo>
                <a:lnTo>
                  <a:pt x="44196" y="588264"/>
                </a:lnTo>
                <a:lnTo>
                  <a:pt x="44196" y="600456"/>
                </a:lnTo>
                <a:lnTo>
                  <a:pt x="49767" y="591355"/>
                </a:lnTo>
                <a:close/>
              </a:path>
              <a:path w="666114" h="996950">
                <a:moveTo>
                  <a:pt x="54864" y="603504"/>
                </a:moveTo>
                <a:lnTo>
                  <a:pt x="54864" y="600456"/>
                </a:lnTo>
                <a:lnTo>
                  <a:pt x="44196" y="600456"/>
                </a:lnTo>
                <a:lnTo>
                  <a:pt x="44196" y="588264"/>
                </a:lnTo>
                <a:lnTo>
                  <a:pt x="42672" y="603504"/>
                </a:lnTo>
                <a:lnTo>
                  <a:pt x="54864" y="603504"/>
                </a:lnTo>
                <a:close/>
              </a:path>
              <a:path w="666114" h="996950">
                <a:moveTo>
                  <a:pt x="56304" y="603504"/>
                </a:moveTo>
                <a:lnTo>
                  <a:pt x="42672" y="603504"/>
                </a:lnTo>
                <a:lnTo>
                  <a:pt x="42672" y="604683"/>
                </a:lnTo>
                <a:lnTo>
                  <a:pt x="48768" y="615696"/>
                </a:lnTo>
                <a:lnTo>
                  <a:pt x="56304" y="603504"/>
                </a:lnTo>
                <a:close/>
              </a:path>
              <a:path w="666114" h="996950">
                <a:moveTo>
                  <a:pt x="664464" y="716280"/>
                </a:moveTo>
                <a:lnTo>
                  <a:pt x="664464" y="592836"/>
                </a:lnTo>
                <a:lnTo>
                  <a:pt x="655320" y="502920"/>
                </a:lnTo>
                <a:lnTo>
                  <a:pt x="650748" y="473964"/>
                </a:lnTo>
                <a:lnTo>
                  <a:pt x="644652" y="443484"/>
                </a:lnTo>
                <a:lnTo>
                  <a:pt x="638556" y="416052"/>
                </a:lnTo>
                <a:lnTo>
                  <a:pt x="632460" y="387096"/>
                </a:lnTo>
                <a:lnTo>
                  <a:pt x="617220" y="332232"/>
                </a:lnTo>
                <a:lnTo>
                  <a:pt x="608076" y="304800"/>
                </a:lnTo>
                <a:lnTo>
                  <a:pt x="600456" y="278892"/>
                </a:lnTo>
                <a:lnTo>
                  <a:pt x="589788" y="254508"/>
                </a:lnTo>
                <a:lnTo>
                  <a:pt x="580644" y="230124"/>
                </a:lnTo>
                <a:lnTo>
                  <a:pt x="559308" y="184404"/>
                </a:lnTo>
                <a:lnTo>
                  <a:pt x="534924" y="141732"/>
                </a:lnTo>
                <a:lnTo>
                  <a:pt x="510540" y="105156"/>
                </a:lnTo>
                <a:lnTo>
                  <a:pt x="496824" y="88392"/>
                </a:lnTo>
                <a:lnTo>
                  <a:pt x="484632" y="71628"/>
                </a:lnTo>
                <a:lnTo>
                  <a:pt x="470916" y="57912"/>
                </a:lnTo>
                <a:lnTo>
                  <a:pt x="443484" y="33528"/>
                </a:lnTo>
                <a:lnTo>
                  <a:pt x="428244" y="24384"/>
                </a:lnTo>
                <a:lnTo>
                  <a:pt x="414528" y="15240"/>
                </a:lnTo>
                <a:lnTo>
                  <a:pt x="399288" y="9144"/>
                </a:lnTo>
                <a:lnTo>
                  <a:pt x="384048" y="4572"/>
                </a:lnTo>
                <a:lnTo>
                  <a:pt x="370332" y="1524"/>
                </a:lnTo>
                <a:lnTo>
                  <a:pt x="355092" y="0"/>
                </a:lnTo>
                <a:lnTo>
                  <a:pt x="339852" y="1524"/>
                </a:lnTo>
                <a:lnTo>
                  <a:pt x="295656" y="15240"/>
                </a:lnTo>
                <a:lnTo>
                  <a:pt x="251460" y="42672"/>
                </a:lnTo>
                <a:lnTo>
                  <a:pt x="211836" y="82296"/>
                </a:lnTo>
                <a:lnTo>
                  <a:pt x="185928" y="115824"/>
                </a:lnTo>
                <a:lnTo>
                  <a:pt x="161544" y="152400"/>
                </a:lnTo>
                <a:lnTo>
                  <a:pt x="150876" y="173736"/>
                </a:lnTo>
                <a:lnTo>
                  <a:pt x="138684" y="195072"/>
                </a:lnTo>
                <a:lnTo>
                  <a:pt x="128016" y="216408"/>
                </a:lnTo>
                <a:lnTo>
                  <a:pt x="118872" y="239268"/>
                </a:lnTo>
                <a:lnTo>
                  <a:pt x="108204" y="263652"/>
                </a:lnTo>
                <a:lnTo>
                  <a:pt x="99060" y="288036"/>
                </a:lnTo>
                <a:lnTo>
                  <a:pt x="91440" y="312420"/>
                </a:lnTo>
                <a:lnTo>
                  <a:pt x="76200" y="364236"/>
                </a:lnTo>
                <a:lnTo>
                  <a:pt x="70104" y="391668"/>
                </a:lnTo>
                <a:lnTo>
                  <a:pt x="64008" y="417576"/>
                </a:lnTo>
                <a:lnTo>
                  <a:pt x="57912" y="445008"/>
                </a:lnTo>
                <a:lnTo>
                  <a:pt x="53340" y="473964"/>
                </a:lnTo>
                <a:lnTo>
                  <a:pt x="44196" y="559308"/>
                </a:lnTo>
                <a:lnTo>
                  <a:pt x="44196" y="581406"/>
                </a:lnTo>
                <a:lnTo>
                  <a:pt x="49767" y="591355"/>
                </a:lnTo>
                <a:lnTo>
                  <a:pt x="56832" y="579816"/>
                </a:lnTo>
                <a:lnTo>
                  <a:pt x="59436" y="531876"/>
                </a:lnTo>
                <a:lnTo>
                  <a:pt x="62484" y="502920"/>
                </a:lnTo>
                <a:lnTo>
                  <a:pt x="67056" y="475488"/>
                </a:lnTo>
                <a:lnTo>
                  <a:pt x="70104" y="448056"/>
                </a:lnTo>
                <a:lnTo>
                  <a:pt x="76200" y="420624"/>
                </a:lnTo>
                <a:lnTo>
                  <a:pt x="82296" y="394716"/>
                </a:lnTo>
                <a:lnTo>
                  <a:pt x="88392" y="367284"/>
                </a:lnTo>
                <a:lnTo>
                  <a:pt x="96012" y="341376"/>
                </a:lnTo>
                <a:lnTo>
                  <a:pt x="103632" y="316992"/>
                </a:lnTo>
                <a:lnTo>
                  <a:pt x="111252" y="291084"/>
                </a:lnTo>
                <a:lnTo>
                  <a:pt x="120396" y="268224"/>
                </a:lnTo>
                <a:lnTo>
                  <a:pt x="129540" y="243840"/>
                </a:lnTo>
                <a:lnTo>
                  <a:pt x="140208" y="222504"/>
                </a:lnTo>
                <a:lnTo>
                  <a:pt x="150876" y="199644"/>
                </a:lnTo>
                <a:lnTo>
                  <a:pt x="172212" y="160020"/>
                </a:lnTo>
                <a:lnTo>
                  <a:pt x="208788" y="106680"/>
                </a:lnTo>
                <a:lnTo>
                  <a:pt x="233172" y="76200"/>
                </a:lnTo>
                <a:lnTo>
                  <a:pt x="246888" y="64008"/>
                </a:lnTo>
                <a:lnTo>
                  <a:pt x="259080" y="51816"/>
                </a:lnTo>
                <a:lnTo>
                  <a:pt x="286512" y="33528"/>
                </a:lnTo>
                <a:lnTo>
                  <a:pt x="300228" y="25908"/>
                </a:lnTo>
                <a:lnTo>
                  <a:pt x="313944" y="21336"/>
                </a:lnTo>
                <a:lnTo>
                  <a:pt x="326136" y="16764"/>
                </a:lnTo>
                <a:lnTo>
                  <a:pt x="339852" y="13716"/>
                </a:lnTo>
                <a:lnTo>
                  <a:pt x="367284" y="13716"/>
                </a:lnTo>
                <a:lnTo>
                  <a:pt x="408432" y="27432"/>
                </a:lnTo>
                <a:lnTo>
                  <a:pt x="448056" y="54864"/>
                </a:lnTo>
                <a:lnTo>
                  <a:pt x="473964" y="80772"/>
                </a:lnTo>
                <a:lnTo>
                  <a:pt x="487680" y="96012"/>
                </a:lnTo>
                <a:lnTo>
                  <a:pt x="512064" y="129540"/>
                </a:lnTo>
                <a:lnTo>
                  <a:pt x="536448" y="169164"/>
                </a:lnTo>
                <a:lnTo>
                  <a:pt x="568452" y="234696"/>
                </a:lnTo>
                <a:lnTo>
                  <a:pt x="588264" y="283464"/>
                </a:lnTo>
                <a:lnTo>
                  <a:pt x="605028" y="335280"/>
                </a:lnTo>
                <a:lnTo>
                  <a:pt x="620268" y="390144"/>
                </a:lnTo>
                <a:lnTo>
                  <a:pt x="632460" y="446532"/>
                </a:lnTo>
                <a:lnTo>
                  <a:pt x="646176" y="534924"/>
                </a:lnTo>
                <a:lnTo>
                  <a:pt x="652272" y="624840"/>
                </a:lnTo>
                <a:lnTo>
                  <a:pt x="652272" y="846734"/>
                </a:lnTo>
                <a:lnTo>
                  <a:pt x="653796" y="835152"/>
                </a:lnTo>
                <a:lnTo>
                  <a:pt x="662940" y="745236"/>
                </a:lnTo>
                <a:lnTo>
                  <a:pt x="664464" y="716280"/>
                </a:lnTo>
                <a:close/>
              </a:path>
              <a:path w="666114" h="996950">
                <a:moveTo>
                  <a:pt x="54864" y="600456"/>
                </a:moveTo>
                <a:lnTo>
                  <a:pt x="49767" y="591355"/>
                </a:lnTo>
                <a:lnTo>
                  <a:pt x="44196" y="600456"/>
                </a:lnTo>
                <a:lnTo>
                  <a:pt x="54864" y="600456"/>
                </a:lnTo>
                <a:close/>
              </a:path>
              <a:path w="666114" h="996950">
                <a:moveTo>
                  <a:pt x="56832" y="579816"/>
                </a:moveTo>
                <a:lnTo>
                  <a:pt x="49767" y="591355"/>
                </a:lnTo>
                <a:lnTo>
                  <a:pt x="54864" y="600456"/>
                </a:lnTo>
                <a:lnTo>
                  <a:pt x="54864" y="603504"/>
                </a:lnTo>
                <a:lnTo>
                  <a:pt x="56304" y="603504"/>
                </a:lnTo>
                <a:lnTo>
                  <a:pt x="56388" y="603369"/>
                </a:lnTo>
                <a:lnTo>
                  <a:pt x="56388" y="588264"/>
                </a:lnTo>
                <a:lnTo>
                  <a:pt x="56832" y="579816"/>
                </a:lnTo>
                <a:close/>
              </a:path>
              <a:path w="666114" h="996950">
                <a:moveTo>
                  <a:pt x="56388" y="603504"/>
                </a:moveTo>
                <a:lnTo>
                  <a:pt x="56388" y="603369"/>
                </a:lnTo>
                <a:lnTo>
                  <a:pt x="56304" y="603504"/>
                </a:lnTo>
                <a:close/>
              </a:path>
              <a:path w="666114" h="996950">
                <a:moveTo>
                  <a:pt x="102108" y="528828"/>
                </a:moveTo>
                <a:lnTo>
                  <a:pt x="102108" y="524256"/>
                </a:lnTo>
                <a:lnTo>
                  <a:pt x="96012" y="521208"/>
                </a:lnTo>
                <a:lnTo>
                  <a:pt x="91440" y="522732"/>
                </a:lnTo>
                <a:lnTo>
                  <a:pt x="89916" y="525780"/>
                </a:lnTo>
                <a:lnTo>
                  <a:pt x="56832" y="579816"/>
                </a:lnTo>
                <a:lnTo>
                  <a:pt x="56388" y="588264"/>
                </a:lnTo>
                <a:lnTo>
                  <a:pt x="56388" y="603369"/>
                </a:lnTo>
                <a:lnTo>
                  <a:pt x="100584" y="531876"/>
                </a:lnTo>
                <a:lnTo>
                  <a:pt x="102108" y="528828"/>
                </a:lnTo>
                <a:close/>
              </a:path>
              <a:path w="666114" h="996950">
                <a:moveTo>
                  <a:pt x="652272" y="846734"/>
                </a:moveTo>
                <a:lnTo>
                  <a:pt x="652272" y="684276"/>
                </a:lnTo>
                <a:lnTo>
                  <a:pt x="647700" y="774192"/>
                </a:lnTo>
                <a:lnTo>
                  <a:pt x="641604" y="833628"/>
                </a:lnTo>
                <a:lnTo>
                  <a:pt x="623316" y="946404"/>
                </a:lnTo>
                <a:lnTo>
                  <a:pt x="617220" y="973836"/>
                </a:lnTo>
                <a:lnTo>
                  <a:pt x="611841" y="996696"/>
                </a:lnTo>
                <a:lnTo>
                  <a:pt x="624750" y="996696"/>
                </a:lnTo>
                <a:lnTo>
                  <a:pt x="629412" y="976884"/>
                </a:lnTo>
                <a:lnTo>
                  <a:pt x="635508" y="949452"/>
                </a:lnTo>
                <a:lnTo>
                  <a:pt x="640080" y="922020"/>
                </a:lnTo>
                <a:lnTo>
                  <a:pt x="646176" y="893064"/>
                </a:lnTo>
                <a:lnTo>
                  <a:pt x="652272" y="846734"/>
                </a:lnTo>
                <a:close/>
              </a:path>
              <a:path w="666114" h="996950">
                <a:moveTo>
                  <a:pt x="665988" y="655320"/>
                </a:moveTo>
                <a:lnTo>
                  <a:pt x="664464" y="623316"/>
                </a:lnTo>
                <a:lnTo>
                  <a:pt x="664464" y="685800"/>
                </a:lnTo>
                <a:lnTo>
                  <a:pt x="665988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" name="object 8"/>
          <p:cNvSpPr/>
          <p:nvPr/>
        </p:nvSpPr>
        <p:spPr>
          <a:xfrm>
            <a:off x="4797713" y="1893154"/>
            <a:ext cx="453406" cy="678596"/>
          </a:xfrm>
          <a:custGeom>
            <a:avLst/>
            <a:gdLst/>
            <a:ahLst/>
            <a:cxnLst/>
            <a:rect l="l" t="t" r="r" b="b"/>
            <a:pathLst>
              <a:path w="666114" h="996950">
                <a:moveTo>
                  <a:pt x="49767" y="591355"/>
                </a:moveTo>
                <a:lnTo>
                  <a:pt x="12192" y="524256"/>
                </a:lnTo>
                <a:lnTo>
                  <a:pt x="10668" y="521208"/>
                </a:lnTo>
                <a:lnTo>
                  <a:pt x="6096" y="519684"/>
                </a:lnTo>
                <a:lnTo>
                  <a:pt x="0" y="522732"/>
                </a:lnTo>
                <a:lnTo>
                  <a:pt x="0" y="527304"/>
                </a:lnTo>
                <a:lnTo>
                  <a:pt x="1524" y="530352"/>
                </a:lnTo>
                <a:lnTo>
                  <a:pt x="42672" y="604683"/>
                </a:lnTo>
                <a:lnTo>
                  <a:pt x="42672" y="603504"/>
                </a:lnTo>
                <a:lnTo>
                  <a:pt x="44196" y="588264"/>
                </a:lnTo>
                <a:lnTo>
                  <a:pt x="44196" y="600456"/>
                </a:lnTo>
                <a:lnTo>
                  <a:pt x="49767" y="591355"/>
                </a:lnTo>
                <a:close/>
              </a:path>
              <a:path w="666114" h="996950">
                <a:moveTo>
                  <a:pt x="54864" y="603504"/>
                </a:moveTo>
                <a:lnTo>
                  <a:pt x="54864" y="600456"/>
                </a:lnTo>
                <a:lnTo>
                  <a:pt x="44196" y="600456"/>
                </a:lnTo>
                <a:lnTo>
                  <a:pt x="44196" y="588264"/>
                </a:lnTo>
                <a:lnTo>
                  <a:pt x="42672" y="603504"/>
                </a:lnTo>
                <a:lnTo>
                  <a:pt x="54864" y="603504"/>
                </a:lnTo>
                <a:close/>
              </a:path>
              <a:path w="666114" h="996950">
                <a:moveTo>
                  <a:pt x="56304" y="603504"/>
                </a:moveTo>
                <a:lnTo>
                  <a:pt x="42672" y="603504"/>
                </a:lnTo>
                <a:lnTo>
                  <a:pt x="42672" y="604683"/>
                </a:lnTo>
                <a:lnTo>
                  <a:pt x="48768" y="615696"/>
                </a:lnTo>
                <a:lnTo>
                  <a:pt x="56304" y="603504"/>
                </a:lnTo>
                <a:close/>
              </a:path>
              <a:path w="666114" h="996950">
                <a:moveTo>
                  <a:pt x="664464" y="716280"/>
                </a:moveTo>
                <a:lnTo>
                  <a:pt x="664464" y="592836"/>
                </a:lnTo>
                <a:lnTo>
                  <a:pt x="655320" y="502920"/>
                </a:lnTo>
                <a:lnTo>
                  <a:pt x="650748" y="473964"/>
                </a:lnTo>
                <a:lnTo>
                  <a:pt x="644652" y="443484"/>
                </a:lnTo>
                <a:lnTo>
                  <a:pt x="638556" y="416052"/>
                </a:lnTo>
                <a:lnTo>
                  <a:pt x="632460" y="387096"/>
                </a:lnTo>
                <a:lnTo>
                  <a:pt x="617220" y="332232"/>
                </a:lnTo>
                <a:lnTo>
                  <a:pt x="608076" y="304800"/>
                </a:lnTo>
                <a:lnTo>
                  <a:pt x="600456" y="278892"/>
                </a:lnTo>
                <a:lnTo>
                  <a:pt x="589788" y="254508"/>
                </a:lnTo>
                <a:lnTo>
                  <a:pt x="580644" y="230124"/>
                </a:lnTo>
                <a:lnTo>
                  <a:pt x="559308" y="184404"/>
                </a:lnTo>
                <a:lnTo>
                  <a:pt x="534924" y="141732"/>
                </a:lnTo>
                <a:lnTo>
                  <a:pt x="510540" y="105156"/>
                </a:lnTo>
                <a:lnTo>
                  <a:pt x="496824" y="88392"/>
                </a:lnTo>
                <a:lnTo>
                  <a:pt x="484632" y="71628"/>
                </a:lnTo>
                <a:lnTo>
                  <a:pt x="470916" y="57912"/>
                </a:lnTo>
                <a:lnTo>
                  <a:pt x="443484" y="33528"/>
                </a:lnTo>
                <a:lnTo>
                  <a:pt x="428244" y="24384"/>
                </a:lnTo>
                <a:lnTo>
                  <a:pt x="414528" y="15240"/>
                </a:lnTo>
                <a:lnTo>
                  <a:pt x="399288" y="9144"/>
                </a:lnTo>
                <a:lnTo>
                  <a:pt x="384048" y="4572"/>
                </a:lnTo>
                <a:lnTo>
                  <a:pt x="370332" y="1524"/>
                </a:lnTo>
                <a:lnTo>
                  <a:pt x="355092" y="0"/>
                </a:lnTo>
                <a:lnTo>
                  <a:pt x="339852" y="1524"/>
                </a:lnTo>
                <a:lnTo>
                  <a:pt x="295656" y="15240"/>
                </a:lnTo>
                <a:lnTo>
                  <a:pt x="251460" y="42672"/>
                </a:lnTo>
                <a:lnTo>
                  <a:pt x="211836" y="82296"/>
                </a:lnTo>
                <a:lnTo>
                  <a:pt x="185928" y="115824"/>
                </a:lnTo>
                <a:lnTo>
                  <a:pt x="161544" y="152400"/>
                </a:lnTo>
                <a:lnTo>
                  <a:pt x="150876" y="173736"/>
                </a:lnTo>
                <a:lnTo>
                  <a:pt x="138684" y="195072"/>
                </a:lnTo>
                <a:lnTo>
                  <a:pt x="128016" y="216408"/>
                </a:lnTo>
                <a:lnTo>
                  <a:pt x="118872" y="239268"/>
                </a:lnTo>
                <a:lnTo>
                  <a:pt x="108204" y="263652"/>
                </a:lnTo>
                <a:lnTo>
                  <a:pt x="99060" y="288036"/>
                </a:lnTo>
                <a:lnTo>
                  <a:pt x="91440" y="312420"/>
                </a:lnTo>
                <a:lnTo>
                  <a:pt x="76200" y="364236"/>
                </a:lnTo>
                <a:lnTo>
                  <a:pt x="70104" y="391668"/>
                </a:lnTo>
                <a:lnTo>
                  <a:pt x="64008" y="417576"/>
                </a:lnTo>
                <a:lnTo>
                  <a:pt x="57912" y="445008"/>
                </a:lnTo>
                <a:lnTo>
                  <a:pt x="53340" y="473964"/>
                </a:lnTo>
                <a:lnTo>
                  <a:pt x="44196" y="559308"/>
                </a:lnTo>
                <a:lnTo>
                  <a:pt x="44196" y="581406"/>
                </a:lnTo>
                <a:lnTo>
                  <a:pt x="49767" y="591355"/>
                </a:lnTo>
                <a:lnTo>
                  <a:pt x="56832" y="579816"/>
                </a:lnTo>
                <a:lnTo>
                  <a:pt x="59436" y="531876"/>
                </a:lnTo>
                <a:lnTo>
                  <a:pt x="62484" y="502920"/>
                </a:lnTo>
                <a:lnTo>
                  <a:pt x="67056" y="475488"/>
                </a:lnTo>
                <a:lnTo>
                  <a:pt x="70104" y="448056"/>
                </a:lnTo>
                <a:lnTo>
                  <a:pt x="76200" y="420624"/>
                </a:lnTo>
                <a:lnTo>
                  <a:pt x="82296" y="394716"/>
                </a:lnTo>
                <a:lnTo>
                  <a:pt x="88392" y="367284"/>
                </a:lnTo>
                <a:lnTo>
                  <a:pt x="96012" y="341376"/>
                </a:lnTo>
                <a:lnTo>
                  <a:pt x="103632" y="316992"/>
                </a:lnTo>
                <a:lnTo>
                  <a:pt x="111252" y="291084"/>
                </a:lnTo>
                <a:lnTo>
                  <a:pt x="120396" y="268224"/>
                </a:lnTo>
                <a:lnTo>
                  <a:pt x="129540" y="243840"/>
                </a:lnTo>
                <a:lnTo>
                  <a:pt x="140208" y="222504"/>
                </a:lnTo>
                <a:lnTo>
                  <a:pt x="150876" y="199644"/>
                </a:lnTo>
                <a:lnTo>
                  <a:pt x="172212" y="160020"/>
                </a:lnTo>
                <a:lnTo>
                  <a:pt x="208788" y="106680"/>
                </a:lnTo>
                <a:lnTo>
                  <a:pt x="233172" y="76200"/>
                </a:lnTo>
                <a:lnTo>
                  <a:pt x="246888" y="64008"/>
                </a:lnTo>
                <a:lnTo>
                  <a:pt x="259080" y="51816"/>
                </a:lnTo>
                <a:lnTo>
                  <a:pt x="286512" y="33528"/>
                </a:lnTo>
                <a:lnTo>
                  <a:pt x="300228" y="25908"/>
                </a:lnTo>
                <a:lnTo>
                  <a:pt x="313944" y="21336"/>
                </a:lnTo>
                <a:lnTo>
                  <a:pt x="326136" y="16764"/>
                </a:lnTo>
                <a:lnTo>
                  <a:pt x="339852" y="13716"/>
                </a:lnTo>
                <a:lnTo>
                  <a:pt x="367284" y="13716"/>
                </a:lnTo>
                <a:lnTo>
                  <a:pt x="408432" y="27432"/>
                </a:lnTo>
                <a:lnTo>
                  <a:pt x="448056" y="54864"/>
                </a:lnTo>
                <a:lnTo>
                  <a:pt x="473964" y="80772"/>
                </a:lnTo>
                <a:lnTo>
                  <a:pt x="487680" y="96012"/>
                </a:lnTo>
                <a:lnTo>
                  <a:pt x="512064" y="129540"/>
                </a:lnTo>
                <a:lnTo>
                  <a:pt x="536448" y="169164"/>
                </a:lnTo>
                <a:lnTo>
                  <a:pt x="568452" y="234696"/>
                </a:lnTo>
                <a:lnTo>
                  <a:pt x="588264" y="283464"/>
                </a:lnTo>
                <a:lnTo>
                  <a:pt x="605028" y="335280"/>
                </a:lnTo>
                <a:lnTo>
                  <a:pt x="620268" y="390144"/>
                </a:lnTo>
                <a:lnTo>
                  <a:pt x="632460" y="446532"/>
                </a:lnTo>
                <a:lnTo>
                  <a:pt x="646176" y="534924"/>
                </a:lnTo>
                <a:lnTo>
                  <a:pt x="652272" y="624840"/>
                </a:lnTo>
                <a:lnTo>
                  <a:pt x="652272" y="846734"/>
                </a:lnTo>
                <a:lnTo>
                  <a:pt x="653796" y="835152"/>
                </a:lnTo>
                <a:lnTo>
                  <a:pt x="662940" y="745236"/>
                </a:lnTo>
                <a:lnTo>
                  <a:pt x="664464" y="716280"/>
                </a:lnTo>
                <a:close/>
              </a:path>
              <a:path w="666114" h="996950">
                <a:moveTo>
                  <a:pt x="54864" y="600456"/>
                </a:moveTo>
                <a:lnTo>
                  <a:pt x="49767" y="591355"/>
                </a:lnTo>
                <a:lnTo>
                  <a:pt x="44196" y="600456"/>
                </a:lnTo>
                <a:lnTo>
                  <a:pt x="54864" y="600456"/>
                </a:lnTo>
                <a:close/>
              </a:path>
              <a:path w="666114" h="996950">
                <a:moveTo>
                  <a:pt x="56832" y="579816"/>
                </a:moveTo>
                <a:lnTo>
                  <a:pt x="49767" y="591355"/>
                </a:lnTo>
                <a:lnTo>
                  <a:pt x="54864" y="600456"/>
                </a:lnTo>
                <a:lnTo>
                  <a:pt x="54864" y="603504"/>
                </a:lnTo>
                <a:lnTo>
                  <a:pt x="56304" y="603504"/>
                </a:lnTo>
                <a:lnTo>
                  <a:pt x="56388" y="603369"/>
                </a:lnTo>
                <a:lnTo>
                  <a:pt x="56388" y="588264"/>
                </a:lnTo>
                <a:lnTo>
                  <a:pt x="56832" y="579816"/>
                </a:lnTo>
                <a:close/>
              </a:path>
              <a:path w="666114" h="996950">
                <a:moveTo>
                  <a:pt x="56388" y="603504"/>
                </a:moveTo>
                <a:lnTo>
                  <a:pt x="56388" y="603369"/>
                </a:lnTo>
                <a:lnTo>
                  <a:pt x="56304" y="603504"/>
                </a:lnTo>
                <a:close/>
              </a:path>
              <a:path w="666114" h="996950">
                <a:moveTo>
                  <a:pt x="102108" y="528828"/>
                </a:moveTo>
                <a:lnTo>
                  <a:pt x="102108" y="524256"/>
                </a:lnTo>
                <a:lnTo>
                  <a:pt x="96012" y="521208"/>
                </a:lnTo>
                <a:lnTo>
                  <a:pt x="91440" y="522732"/>
                </a:lnTo>
                <a:lnTo>
                  <a:pt x="89916" y="525780"/>
                </a:lnTo>
                <a:lnTo>
                  <a:pt x="56832" y="579816"/>
                </a:lnTo>
                <a:lnTo>
                  <a:pt x="56388" y="588264"/>
                </a:lnTo>
                <a:lnTo>
                  <a:pt x="56388" y="603369"/>
                </a:lnTo>
                <a:lnTo>
                  <a:pt x="100584" y="531876"/>
                </a:lnTo>
                <a:lnTo>
                  <a:pt x="102108" y="528828"/>
                </a:lnTo>
                <a:close/>
              </a:path>
              <a:path w="666114" h="996950">
                <a:moveTo>
                  <a:pt x="652272" y="846734"/>
                </a:moveTo>
                <a:lnTo>
                  <a:pt x="652272" y="684276"/>
                </a:lnTo>
                <a:lnTo>
                  <a:pt x="647700" y="774192"/>
                </a:lnTo>
                <a:lnTo>
                  <a:pt x="641604" y="833628"/>
                </a:lnTo>
                <a:lnTo>
                  <a:pt x="623316" y="946404"/>
                </a:lnTo>
                <a:lnTo>
                  <a:pt x="617220" y="973836"/>
                </a:lnTo>
                <a:lnTo>
                  <a:pt x="611841" y="996696"/>
                </a:lnTo>
                <a:lnTo>
                  <a:pt x="624750" y="996696"/>
                </a:lnTo>
                <a:lnTo>
                  <a:pt x="629412" y="976884"/>
                </a:lnTo>
                <a:lnTo>
                  <a:pt x="635508" y="949452"/>
                </a:lnTo>
                <a:lnTo>
                  <a:pt x="640080" y="922020"/>
                </a:lnTo>
                <a:lnTo>
                  <a:pt x="646176" y="893064"/>
                </a:lnTo>
                <a:lnTo>
                  <a:pt x="652272" y="846734"/>
                </a:lnTo>
                <a:close/>
              </a:path>
              <a:path w="666114" h="996950">
                <a:moveTo>
                  <a:pt x="665988" y="655320"/>
                </a:moveTo>
                <a:lnTo>
                  <a:pt x="664464" y="623316"/>
                </a:lnTo>
                <a:lnTo>
                  <a:pt x="664464" y="685800"/>
                </a:lnTo>
                <a:lnTo>
                  <a:pt x="665988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9" name="object 9"/>
          <p:cNvSpPr/>
          <p:nvPr/>
        </p:nvSpPr>
        <p:spPr>
          <a:xfrm>
            <a:off x="6561198" y="1789419"/>
            <a:ext cx="453406" cy="782331"/>
          </a:xfrm>
          <a:custGeom>
            <a:avLst/>
            <a:gdLst/>
            <a:ahLst/>
            <a:cxnLst/>
            <a:rect l="l" t="t" r="r" b="b"/>
            <a:pathLst>
              <a:path w="666115" h="1149350">
                <a:moveTo>
                  <a:pt x="49767" y="591355"/>
                </a:moveTo>
                <a:lnTo>
                  <a:pt x="12192" y="524256"/>
                </a:lnTo>
                <a:lnTo>
                  <a:pt x="10668" y="521208"/>
                </a:lnTo>
                <a:lnTo>
                  <a:pt x="6096" y="519684"/>
                </a:lnTo>
                <a:lnTo>
                  <a:pt x="0" y="522732"/>
                </a:lnTo>
                <a:lnTo>
                  <a:pt x="0" y="527304"/>
                </a:lnTo>
                <a:lnTo>
                  <a:pt x="1524" y="530352"/>
                </a:lnTo>
                <a:lnTo>
                  <a:pt x="42672" y="604683"/>
                </a:lnTo>
                <a:lnTo>
                  <a:pt x="42672" y="603504"/>
                </a:lnTo>
                <a:lnTo>
                  <a:pt x="44196" y="588264"/>
                </a:lnTo>
                <a:lnTo>
                  <a:pt x="44196" y="600456"/>
                </a:lnTo>
                <a:lnTo>
                  <a:pt x="49767" y="591355"/>
                </a:lnTo>
                <a:close/>
              </a:path>
              <a:path w="666115" h="1149350">
                <a:moveTo>
                  <a:pt x="54864" y="603504"/>
                </a:moveTo>
                <a:lnTo>
                  <a:pt x="54864" y="600456"/>
                </a:lnTo>
                <a:lnTo>
                  <a:pt x="44196" y="600456"/>
                </a:lnTo>
                <a:lnTo>
                  <a:pt x="44196" y="588264"/>
                </a:lnTo>
                <a:lnTo>
                  <a:pt x="42672" y="603504"/>
                </a:lnTo>
                <a:lnTo>
                  <a:pt x="54864" y="603504"/>
                </a:lnTo>
                <a:close/>
              </a:path>
              <a:path w="666115" h="1149350">
                <a:moveTo>
                  <a:pt x="56304" y="603504"/>
                </a:moveTo>
                <a:lnTo>
                  <a:pt x="42672" y="603504"/>
                </a:lnTo>
                <a:lnTo>
                  <a:pt x="42672" y="604683"/>
                </a:lnTo>
                <a:lnTo>
                  <a:pt x="48768" y="615696"/>
                </a:lnTo>
                <a:lnTo>
                  <a:pt x="56304" y="603504"/>
                </a:lnTo>
                <a:close/>
              </a:path>
              <a:path w="666115" h="1149350">
                <a:moveTo>
                  <a:pt x="664464" y="716280"/>
                </a:moveTo>
                <a:lnTo>
                  <a:pt x="664464" y="592836"/>
                </a:lnTo>
                <a:lnTo>
                  <a:pt x="655320" y="502920"/>
                </a:lnTo>
                <a:lnTo>
                  <a:pt x="650748" y="473964"/>
                </a:lnTo>
                <a:lnTo>
                  <a:pt x="644652" y="443484"/>
                </a:lnTo>
                <a:lnTo>
                  <a:pt x="638556" y="416052"/>
                </a:lnTo>
                <a:lnTo>
                  <a:pt x="632460" y="387096"/>
                </a:lnTo>
                <a:lnTo>
                  <a:pt x="617220" y="332232"/>
                </a:lnTo>
                <a:lnTo>
                  <a:pt x="608076" y="304800"/>
                </a:lnTo>
                <a:lnTo>
                  <a:pt x="600456" y="278892"/>
                </a:lnTo>
                <a:lnTo>
                  <a:pt x="589788" y="254508"/>
                </a:lnTo>
                <a:lnTo>
                  <a:pt x="580644" y="230124"/>
                </a:lnTo>
                <a:lnTo>
                  <a:pt x="559308" y="184404"/>
                </a:lnTo>
                <a:lnTo>
                  <a:pt x="534924" y="141732"/>
                </a:lnTo>
                <a:lnTo>
                  <a:pt x="510540" y="105156"/>
                </a:lnTo>
                <a:lnTo>
                  <a:pt x="496824" y="88392"/>
                </a:lnTo>
                <a:lnTo>
                  <a:pt x="484632" y="71628"/>
                </a:lnTo>
                <a:lnTo>
                  <a:pt x="470916" y="57912"/>
                </a:lnTo>
                <a:lnTo>
                  <a:pt x="443484" y="33528"/>
                </a:lnTo>
                <a:lnTo>
                  <a:pt x="428244" y="24384"/>
                </a:lnTo>
                <a:lnTo>
                  <a:pt x="414528" y="15240"/>
                </a:lnTo>
                <a:lnTo>
                  <a:pt x="399288" y="9144"/>
                </a:lnTo>
                <a:lnTo>
                  <a:pt x="384048" y="4572"/>
                </a:lnTo>
                <a:lnTo>
                  <a:pt x="370332" y="1524"/>
                </a:lnTo>
                <a:lnTo>
                  <a:pt x="355092" y="0"/>
                </a:lnTo>
                <a:lnTo>
                  <a:pt x="339852" y="1524"/>
                </a:lnTo>
                <a:lnTo>
                  <a:pt x="295656" y="15240"/>
                </a:lnTo>
                <a:lnTo>
                  <a:pt x="251460" y="42672"/>
                </a:lnTo>
                <a:lnTo>
                  <a:pt x="211836" y="82296"/>
                </a:lnTo>
                <a:lnTo>
                  <a:pt x="185928" y="115824"/>
                </a:lnTo>
                <a:lnTo>
                  <a:pt x="161544" y="152400"/>
                </a:lnTo>
                <a:lnTo>
                  <a:pt x="150876" y="173736"/>
                </a:lnTo>
                <a:lnTo>
                  <a:pt x="138684" y="195072"/>
                </a:lnTo>
                <a:lnTo>
                  <a:pt x="128016" y="216408"/>
                </a:lnTo>
                <a:lnTo>
                  <a:pt x="118872" y="239268"/>
                </a:lnTo>
                <a:lnTo>
                  <a:pt x="108204" y="263652"/>
                </a:lnTo>
                <a:lnTo>
                  <a:pt x="99060" y="288036"/>
                </a:lnTo>
                <a:lnTo>
                  <a:pt x="91440" y="312420"/>
                </a:lnTo>
                <a:lnTo>
                  <a:pt x="76200" y="364236"/>
                </a:lnTo>
                <a:lnTo>
                  <a:pt x="70104" y="391668"/>
                </a:lnTo>
                <a:lnTo>
                  <a:pt x="64008" y="417576"/>
                </a:lnTo>
                <a:lnTo>
                  <a:pt x="57912" y="445008"/>
                </a:lnTo>
                <a:lnTo>
                  <a:pt x="53340" y="473964"/>
                </a:lnTo>
                <a:lnTo>
                  <a:pt x="44196" y="559308"/>
                </a:lnTo>
                <a:lnTo>
                  <a:pt x="44196" y="581406"/>
                </a:lnTo>
                <a:lnTo>
                  <a:pt x="49767" y="591355"/>
                </a:lnTo>
                <a:lnTo>
                  <a:pt x="56832" y="579816"/>
                </a:lnTo>
                <a:lnTo>
                  <a:pt x="59436" y="531876"/>
                </a:lnTo>
                <a:lnTo>
                  <a:pt x="62484" y="502920"/>
                </a:lnTo>
                <a:lnTo>
                  <a:pt x="67056" y="475488"/>
                </a:lnTo>
                <a:lnTo>
                  <a:pt x="70104" y="448056"/>
                </a:lnTo>
                <a:lnTo>
                  <a:pt x="76200" y="420624"/>
                </a:lnTo>
                <a:lnTo>
                  <a:pt x="82296" y="394716"/>
                </a:lnTo>
                <a:lnTo>
                  <a:pt x="88392" y="367284"/>
                </a:lnTo>
                <a:lnTo>
                  <a:pt x="96012" y="341376"/>
                </a:lnTo>
                <a:lnTo>
                  <a:pt x="103632" y="316992"/>
                </a:lnTo>
                <a:lnTo>
                  <a:pt x="111252" y="291084"/>
                </a:lnTo>
                <a:lnTo>
                  <a:pt x="120396" y="268224"/>
                </a:lnTo>
                <a:lnTo>
                  <a:pt x="129540" y="243840"/>
                </a:lnTo>
                <a:lnTo>
                  <a:pt x="140208" y="222504"/>
                </a:lnTo>
                <a:lnTo>
                  <a:pt x="150876" y="199644"/>
                </a:lnTo>
                <a:lnTo>
                  <a:pt x="172212" y="160020"/>
                </a:lnTo>
                <a:lnTo>
                  <a:pt x="208788" y="106680"/>
                </a:lnTo>
                <a:lnTo>
                  <a:pt x="233172" y="76200"/>
                </a:lnTo>
                <a:lnTo>
                  <a:pt x="246888" y="64008"/>
                </a:lnTo>
                <a:lnTo>
                  <a:pt x="259080" y="51816"/>
                </a:lnTo>
                <a:lnTo>
                  <a:pt x="286512" y="33528"/>
                </a:lnTo>
                <a:lnTo>
                  <a:pt x="300228" y="25908"/>
                </a:lnTo>
                <a:lnTo>
                  <a:pt x="313944" y="21336"/>
                </a:lnTo>
                <a:lnTo>
                  <a:pt x="326136" y="16764"/>
                </a:lnTo>
                <a:lnTo>
                  <a:pt x="339852" y="13716"/>
                </a:lnTo>
                <a:lnTo>
                  <a:pt x="367284" y="13716"/>
                </a:lnTo>
                <a:lnTo>
                  <a:pt x="408432" y="27432"/>
                </a:lnTo>
                <a:lnTo>
                  <a:pt x="448056" y="54864"/>
                </a:lnTo>
                <a:lnTo>
                  <a:pt x="473964" y="80772"/>
                </a:lnTo>
                <a:lnTo>
                  <a:pt x="487680" y="96012"/>
                </a:lnTo>
                <a:lnTo>
                  <a:pt x="512064" y="129540"/>
                </a:lnTo>
                <a:lnTo>
                  <a:pt x="536448" y="169164"/>
                </a:lnTo>
                <a:lnTo>
                  <a:pt x="568452" y="234696"/>
                </a:lnTo>
                <a:lnTo>
                  <a:pt x="588264" y="283464"/>
                </a:lnTo>
                <a:lnTo>
                  <a:pt x="605028" y="335280"/>
                </a:lnTo>
                <a:lnTo>
                  <a:pt x="620268" y="390144"/>
                </a:lnTo>
                <a:lnTo>
                  <a:pt x="632460" y="446532"/>
                </a:lnTo>
                <a:lnTo>
                  <a:pt x="646176" y="534924"/>
                </a:lnTo>
                <a:lnTo>
                  <a:pt x="652272" y="624840"/>
                </a:lnTo>
                <a:lnTo>
                  <a:pt x="652272" y="846734"/>
                </a:lnTo>
                <a:lnTo>
                  <a:pt x="653796" y="835152"/>
                </a:lnTo>
                <a:lnTo>
                  <a:pt x="662940" y="745236"/>
                </a:lnTo>
                <a:lnTo>
                  <a:pt x="664464" y="716280"/>
                </a:lnTo>
                <a:close/>
              </a:path>
              <a:path w="666115" h="1149350">
                <a:moveTo>
                  <a:pt x="54864" y="600456"/>
                </a:moveTo>
                <a:lnTo>
                  <a:pt x="49767" y="591355"/>
                </a:lnTo>
                <a:lnTo>
                  <a:pt x="44196" y="600456"/>
                </a:lnTo>
                <a:lnTo>
                  <a:pt x="54864" y="600456"/>
                </a:lnTo>
                <a:close/>
              </a:path>
              <a:path w="666115" h="1149350">
                <a:moveTo>
                  <a:pt x="56832" y="579816"/>
                </a:moveTo>
                <a:lnTo>
                  <a:pt x="49767" y="591355"/>
                </a:lnTo>
                <a:lnTo>
                  <a:pt x="54864" y="600456"/>
                </a:lnTo>
                <a:lnTo>
                  <a:pt x="54864" y="603504"/>
                </a:lnTo>
                <a:lnTo>
                  <a:pt x="56304" y="603504"/>
                </a:lnTo>
                <a:lnTo>
                  <a:pt x="56388" y="603369"/>
                </a:lnTo>
                <a:lnTo>
                  <a:pt x="56388" y="588264"/>
                </a:lnTo>
                <a:lnTo>
                  <a:pt x="56832" y="579816"/>
                </a:lnTo>
                <a:close/>
              </a:path>
              <a:path w="666115" h="1149350">
                <a:moveTo>
                  <a:pt x="56388" y="603504"/>
                </a:moveTo>
                <a:lnTo>
                  <a:pt x="56388" y="603369"/>
                </a:lnTo>
                <a:lnTo>
                  <a:pt x="56304" y="603504"/>
                </a:lnTo>
                <a:close/>
              </a:path>
              <a:path w="666115" h="1149350">
                <a:moveTo>
                  <a:pt x="102108" y="528828"/>
                </a:moveTo>
                <a:lnTo>
                  <a:pt x="102108" y="524256"/>
                </a:lnTo>
                <a:lnTo>
                  <a:pt x="96012" y="521208"/>
                </a:lnTo>
                <a:lnTo>
                  <a:pt x="91440" y="522732"/>
                </a:lnTo>
                <a:lnTo>
                  <a:pt x="89916" y="525780"/>
                </a:lnTo>
                <a:lnTo>
                  <a:pt x="56832" y="579816"/>
                </a:lnTo>
                <a:lnTo>
                  <a:pt x="56388" y="588264"/>
                </a:lnTo>
                <a:lnTo>
                  <a:pt x="56388" y="603369"/>
                </a:lnTo>
                <a:lnTo>
                  <a:pt x="100584" y="531876"/>
                </a:lnTo>
                <a:lnTo>
                  <a:pt x="102108" y="528828"/>
                </a:lnTo>
                <a:close/>
              </a:path>
              <a:path w="666115" h="1149350">
                <a:moveTo>
                  <a:pt x="652272" y="846734"/>
                </a:moveTo>
                <a:lnTo>
                  <a:pt x="652272" y="684276"/>
                </a:lnTo>
                <a:lnTo>
                  <a:pt x="647700" y="774192"/>
                </a:lnTo>
                <a:lnTo>
                  <a:pt x="641604" y="833628"/>
                </a:lnTo>
                <a:lnTo>
                  <a:pt x="623316" y="946404"/>
                </a:lnTo>
                <a:lnTo>
                  <a:pt x="617220" y="973836"/>
                </a:lnTo>
                <a:lnTo>
                  <a:pt x="611124" y="999744"/>
                </a:lnTo>
                <a:lnTo>
                  <a:pt x="603504" y="1025652"/>
                </a:lnTo>
                <a:lnTo>
                  <a:pt x="597408" y="1050036"/>
                </a:lnTo>
                <a:lnTo>
                  <a:pt x="589788" y="1074420"/>
                </a:lnTo>
                <a:lnTo>
                  <a:pt x="582168" y="1097280"/>
                </a:lnTo>
                <a:lnTo>
                  <a:pt x="573024" y="1120140"/>
                </a:lnTo>
                <a:lnTo>
                  <a:pt x="565404" y="1141476"/>
                </a:lnTo>
                <a:lnTo>
                  <a:pt x="561886" y="1149096"/>
                </a:lnTo>
                <a:lnTo>
                  <a:pt x="574899" y="1149096"/>
                </a:lnTo>
                <a:lnTo>
                  <a:pt x="576072" y="1146048"/>
                </a:lnTo>
                <a:lnTo>
                  <a:pt x="585216" y="1124712"/>
                </a:lnTo>
                <a:lnTo>
                  <a:pt x="594360" y="1101852"/>
                </a:lnTo>
                <a:lnTo>
                  <a:pt x="601980" y="1078992"/>
                </a:lnTo>
                <a:lnTo>
                  <a:pt x="609600" y="1054608"/>
                </a:lnTo>
                <a:lnTo>
                  <a:pt x="615696" y="1028700"/>
                </a:lnTo>
                <a:lnTo>
                  <a:pt x="623316" y="1002792"/>
                </a:lnTo>
                <a:lnTo>
                  <a:pt x="629412" y="976884"/>
                </a:lnTo>
                <a:lnTo>
                  <a:pt x="635508" y="949452"/>
                </a:lnTo>
                <a:lnTo>
                  <a:pt x="640080" y="922020"/>
                </a:lnTo>
                <a:lnTo>
                  <a:pt x="646176" y="893064"/>
                </a:lnTo>
                <a:lnTo>
                  <a:pt x="652272" y="846734"/>
                </a:lnTo>
                <a:close/>
              </a:path>
              <a:path w="666115" h="1149350">
                <a:moveTo>
                  <a:pt x="665988" y="655320"/>
                </a:moveTo>
                <a:lnTo>
                  <a:pt x="664464" y="623316"/>
                </a:lnTo>
                <a:lnTo>
                  <a:pt x="664464" y="685800"/>
                </a:lnTo>
                <a:lnTo>
                  <a:pt x="665988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" name="object 10"/>
          <p:cNvSpPr txBox="1"/>
          <p:nvPr/>
        </p:nvSpPr>
        <p:spPr>
          <a:xfrm>
            <a:off x="3485130" y="1708159"/>
            <a:ext cx="10416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/>
              <a:t>0</a:t>
            </a:r>
            <a:endParaRPr sz="1225"/>
          </a:p>
        </p:txBody>
      </p:sp>
      <p:sp>
        <p:nvSpPr>
          <p:cNvPr id="11" name="object 11"/>
          <p:cNvSpPr txBox="1"/>
          <p:nvPr/>
        </p:nvSpPr>
        <p:spPr>
          <a:xfrm>
            <a:off x="5141797" y="1708159"/>
            <a:ext cx="10416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/>
              <a:t>1</a:t>
            </a:r>
            <a:endParaRPr sz="1225"/>
          </a:p>
        </p:txBody>
      </p:sp>
      <p:sp>
        <p:nvSpPr>
          <p:cNvPr id="12" name="object 12"/>
          <p:cNvSpPr txBox="1"/>
          <p:nvPr/>
        </p:nvSpPr>
        <p:spPr>
          <a:xfrm>
            <a:off x="1513136" y="962310"/>
            <a:ext cx="5395488" cy="741136"/>
          </a:xfrm>
          <a:prstGeom prst="rect">
            <a:avLst/>
          </a:prstGeom>
        </p:spPr>
        <p:txBody>
          <a:bodyPr vert="horz" wrap="square" lIns="0" tIns="9941" rIns="0" bIns="0" rtlCol="0">
            <a:spAutoFit/>
          </a:bodyPr>
          <a:lstStyle/>
          <a:p>
            <a:pPr marL="266695" marR="99848" indent="-258482">
              <a:lnSpc>
                <a:spcPct val="99500"/>
              </a:lnSpc>
              <a:spcBef>
                <a:spcPts val="78"/>
              </a:spcBef>
              <a:tabLst>
                <a:tab pos="241625" algn="l"/>
              </a:tabLst>
            </a:pPr>
            <a:r>
              <a:rPr sz="1225" b="1" spc="-3" dirty="0"/>
              <a:t>1.	Buatlah </a:t>
            </a:r>
            <a:r>
              <a:rPr sz="1225" b="1" spc="-24" dirty="0"/>
              <a:t>NFA </a:t>
            </a:r>
            <a:r>
              <a:rPr sz="1225" b="1" spc="-3" dirty="0" err="1"/>
              <a:t>tanpa</a:t>
            </a:r>
            <a:r>
              <a:rPr sz="1225" b="1" spc="-3" dirty="0"/>
              <a:t> </a:t>
            </a:r>
            <a:r>
              <a:rPr lang="el-GR" sz="1634" spc="-7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b="1" spc="-7" dirty="0"/>
              <a:t>-move yang ekuivalen </a:t>
            </a:r>
            <a:r>
              <a:rPr sz="1225" b="1" spc="-3" dirty="0"/>
              <a:t>dengan </a:t>
            </a:r>
            <a:r>
              <a:rPr sz="1225" b="1" spc="-24" dirty="0"/>
              <a:t>NFA </a:t>
            </a:r>
            <a:r>
              <a:rPr lang="el-GR" sz="1225" spc="-7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b="1" spc="-7" dirty="0"/>
              <a:t>-move </a:t>
            </a:r>
            <a:r>
              <a:rPr sz="1225" b="1" spc="-3" dirty="0"/>
              <a:t>pada  gambar </a:t>
            </a:r>
            <a:r>
              <a:rPr sz="1225" b="1" dirty="0"/>
              <a:t>di </a:t>
            </a:r>
            <a:r>
              <a:rPr sz="1225" b="1" spc="3" dirty="0"/>
              <a:t>bawah </a:t>
            </a:r>
            <a:r>
              <a:rPr sz="1225" b="1" dirty="0"/>
              <a:t>ini , (∑ =</a:t>
            </a:r>
            <a:r>
              <a:rPr sz="1225" b="1" spc="-54" dirty="0"/>
              <a:t> </a:t>
            </a:r>
            <a:r>
              <a:rPr sz="1225" b="1" spc="-3" dirty="0"/>
              <a:t>{0,1,2})</a:t>
            </a:r>
            <a:endParaRPr sz="1225" dirty="0"/>
          </a:p>
          <a:p>
            <a:pPr marR="3458" algn="r">
              <a:spcBef>
                <a:spcPts val="817"/>
              </a:spcBef>
            </a:pPr>
            <a:r>
              <a:rPr sz="1225" b="1" dirty="0"/>
              <a:t>2</a:t>
            </a:r>
            <a:endParaRPr sz="1225" dirty="0"/>
          </a:p>
        </p:txBody>
      </p:sp>
      <p:sp>
        <p:nvSpPr>
          <p:cNvPr id="14" name="object 14"/>
          <p:cNvSpPr txBox="1"/>
          <p:nvPr/>
        </p:nvSpPr>
        <p:spPr>
          <a:xfrm>
            <a:off x="2738242" y="2616873"/>
            <a:ext cx="19018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q</a:t>
            </a:r>
            <a:r>
              <a:rPr sz="1225" dirty="0"/>
              <a:t>0</a:t>
            </a:r>
            <a:endParaRPr sz="1225"/>
          </a:p>
        </p:txBody>
      </p:sp>
      <p:sp>
        <p:nvSpPr>
          <p:cNvPr id="15" name="object 15"/>
          <p:cNvSpPr/>
          <p:nvPr/>
        </p:nvSpPr>
        <p:spPr>
          <a:xfrm>
            <a:off x="2337131" y="2571578"/>
            <a:ext cx="4615385" cy="73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" name="object 16"/>
          <p:cNvSpPr txBox="1"/>
          <p:nvPr/>
        </p:nvSpPr>
        <p:spPr>
          <a:xfrm>
            <a:off x="4501727" y="2616873"/>
            <a:ext cx="19018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q</a:t>
            </a:r>
            <a:r>
              <a:rPr sz="1225" dirty="0"/>
              <a:t>1</a:t>
            </a:r>
            <a:endParaRPr sz="1225"/>
          </a:p>
        </p:txBody>
      </p:sp>
      <p:sp>
        <p:nvSpPr>
          <p:cNvPr id="17" name="object 17"/>
          <p:cNvSpPr txBox="1"/>
          <p:nvPr/>
        </p:nvSpPr>
        <p:spPr>
          <a:xfrm>
            <a:off x="6292183" y="2631396"/>
            <a:ext cx="19018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q</a:t>
            </a:r>
            <a:r>
              <a:rPr sz="1225" dirty="0"/>
              <a:t>2</a:t>
            </a:r>
            <a:endParaRPr sz="1225"/>
          </a:p>
        </p:txBody>
      </p:sp>
      <p:sp>
        <p:nvSpPr>
          <p:cNvPr id="18" name="object 18"/>
          <p:cNvSpPr/>
          <p:nvPr/>
        </p:nvSpPr>
        <p:spPr>
          <a:xfrm>
            <a:off x="1615141" y="2744814"/>
            <a:ext cx="674274" cy="70885"/>
          </a:xfrm>
          <a:custGeom>
            <a:avLst/>
            <a:gdLst/>
            <a:ahLst/>
            <a:cxnLst/>
            <a:rect l="l" t="t" r="r" b="b"/>
            <a:pathLst>
              <a:path w="990600" h="104139">
                <a:moveTo>
                  <a:pt x="966160" y="52578"/>
                </a:moveTo>
                <a:lnTo>
                  <a:pt x="954271" y="45682"/>
                </a:lnTo>
                <a:lnTo>
                  <a:pt x="0" y="44196"/>
                </a:lnTo>
                <a:lnTo>
                  <a:pt x="0" y="57912"/>
                </a:lnTo>
                <a:lnTo>
                  <a:pt x="954400" y="59398"/>
                </a:lnTo>
                <a:lnTo>
                  <a:pt x="966160" y="52578"/>
                </a:lnTo>
                <a:close/>
              </a:path>
              <a:path w="990600" h="104139">
                <a:moveTo>
                  <a:pt x="978404" y="60306"/>
                </a:moveTo>
                <a:lnTo>
                  <a:pt x="978404" y="59436"/>
                </a:lnTo>
                <a:lnTo>
                  <a:pt x="954271" y="59473"/>
                </a:lnTo>
                <a:lnTo>
                  <a:pt x="899156" y="91440"/>
                </a:lnTo>
                <a:lnTo>
                  <a:pt x="896108" y="92964"/>
                </a:lnTo>
                <a:lnTo>
                  <a:pt x="894584" y="97536"/>
                </a:lnTo>
                <a:lnTo>
                  <a:pt x="897632" y="100584"/>
                </a:lnTo>
                <a:lnTo>
                  <a:pt x="899156" y="103632"/>
                </a:lnTo>
                <a:lnTo>
                  <a:pt x="902204" y="103632"/>
                </a:lnTo>
                <a:lnTo>
                  <a:pt x="905252" y="102108"/>
                </a:lnTo>
                <a:lnTo>
                  <a:pt x="978404" y="60306"/>
                </a:lnTo>
                <a:close/>
              </a:path>
              <a:path w="990600" h="104139">
                <a:moveTo>
                  <a:pt x="977664" y="45718"/>
                </a:moveTo>
                <a:lnTo>
                  <a:pt x="905252" y="3048"/>
                </a:lnTo>
                <a:lnTo>
                  <a:pt x="902204" y="0"/>
                </a:lnTo>
                <a:lnTo>
                  <a:pt x="899156" y="1524"/>
                </a:lnTo>
                <a:lnTo>
                  <a:pt x="896108" y="7620"/>
                </a:lnTo>
                <a:lnTo>
                  <a:pt x="896108" y="12192"/>
                </a:lnTo>
                <a:lnTo>
                  <a:pt x="899156" y="13716"/>
                </a:lnTo>
                <a:lnTo>
                  <a:pt x="954271" y="45682"/>
                </a:lnTo>
                <a:lnTo>
                  <a:pt x="977664" y="45718"/>
                </a:lnTo>
                <a:close/>
              </a:path>
              <a:path w="990600" h="104139">
                <a:moveTo>
                  <a:pt x="990596" y="53340"/>
                </a:moveTo>
                <a:lnTo>
                  <a:pt x="977664" y="45718"/>
                </a:lnTo>
                <a:lnTo>
                  <a:pt x="954271" y="45682"/>
                </a:lnTo>
                <a:lnTo>
                  <a:pt x="966160" y="52578"/>
                </a:lnTo>
                <a:lnTo>
                  <a:pt x="975356" y="47244"/>
                </a:lnTo>
                <a:lnTo>
                  <a:pt x="975356" y="59431"/>
                </a:lnTo>
                <a:lnTo>
                  <a:pt x="978404" y="59436"/>
                </a:lnTo>
                <a:lnTo>
                  <a:pt x="978404" y="60306"/>
                </a:lnTo>
                <a:lnTo>
                  <a:pt x="990596" y="53340"/>
                </a:lnTo>
                <a:close/>
              </a:path>
              <a:path w="990600" h="104139">
                <a:moveTo>
                  <a:pt x="975356" y="59431"/>
                </a:moveTo>
                <a:lnTo>
                  <a:pt x="975356" y="57912"/>
                </a:lnTo>
                <a:lnTo>
                  <a:pt x="966160" y="52578"/>
                </a:lnTo>
                <a:lnTo>
                  <a:pt x="954400" y="59398"/>
                </a:lnTo>
                <a:lnTo>
                  <a:pt x="975356" y="59431"/>
                </a:lnTo>
                <a:close/>
              </a:path>
              <a:path w="990600" h="104139">
                <a:moveTo>
                  <a:pt x="975356" y="57912"/>
                </a:moveTo>
                <a:lnTo>
                  <a:pt x="975356" y="47244"/>
                </a:lnTo>
                <a:lnTo>
                  <a:pt x="966160" y="52578"/>
                </a:lnTo>
                <a:lnTo>
                  <a:pt x="975356" y="57912"/>
                </a:lnTo>
                <a:close/>
              </a:path>
              <a:path w="990600" h="104139">
                <a:moveTo>
                  <a:pt x="978404" y="46155"/>
                </a:moveTo>
                <a:lnTo>
                  <a:pt x="978404" y="45720"/>
                </a:lnTo>
                <a:lnTo>
                  <a:pt x="977664" y="45718"/>
                </a:lnTo>
                <a:lnTo>
                  <a:pt x="978404" y="4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9"/>
          <p:cNvSpPr txBox="1"/>
          <p:nvPr/>
        </p:nvSpPr>
        <p:spPr>
          <a:xfrm>
            <a:off x="3691562" y="2486168"/>
            <a:ext cx="8601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sz="1225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3179" y="2486168"/>
            <a:ext cx="8601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sz="1225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8436" y="2256224"/>
            <a:ext cx="912431" cy="315526"/>
          </a:xfrm>
          <a:custGeom>
            <a:avLst/>
            <a:gdLst/>
            <a:ahLst/>
            <a:cxnLst/>
            <a:rect l="l" t="t" r="r" b="b"/>
            <a:pathLst>
              <a:path w="1340485" h="463550">
                <a:moveTo>
                  <a:pt x="1340150" y="463296"/>
                </a:moveTo>
                <a:lnTo>
                  <a:pt x="1312441" y="402336"/>
                </a:lnTo>
                <a:lnTo>
                  <a:pt x="1275865" y="339852"/>
                </a:lnTo>
                <a:lnTo>
                  <a:pt x="1233193" y="280416"/>
                </a:lnTo>
                <a:lnTo>
                  <a:pt x="1161565" y="199644"/>
                </a:lnTo>
                <a:lnTo>
                  <a:pt x="1106701" y="152400"/>
                </a:lnTo>
                <a:lnTo>
                  <a:pt x="1048789" y="111252"/>
                </a:lnTo>
                <a:lnTo>
                  <a:pt x="986305" y="76200"/>
                </a:lnTo>
                <a:lnTo>
                  <a:pt x="920773" y="47244"/>
                </a:lnTo>
                <a:lnTo>
                  <a:pt x="852193" y="24384"/>
                </a:lnTo>
                <a:lnTo>
                  <a:pt x="780565" y="9144"/>
                </a:lnTo>
                <a:lnTo>
                  <a:pt x="707413" y="1524"/>
                </a:lnTo>
                <a:lnTo>
                  <a:pt x="669313" y="0"/>
                </a:lnTo>
                <a:lnTo>
                  <a:pt x="632737" y="1524"/>
                </a:lnTo>
                <a:lnTo>
                  <a:pt x="594637" y="4572"/>
                </a:lnTo>
                <a:lnTo>
                  <a:pt x="487957" y="24384"/>
                </a:lnTo>
                <a:lnTo>
                  <a:pt x="419377" y="47244"/>
                </a:lnTo>
                <a:lnTo>
                  <a:pt x="353845" y="76200"/>
                </a:lnTo>
                <a:lnTo>
                  <a:pt x="291361" y="111252"/>
                </a:lnTo>
                <a:lnTo>
                  <a:pt x="233449" y="153924"/>
                </a:lnTo>
                <a:lnTo>
                  <a:pt x="178585" y="199644"/>
                </a:lnTo>
                <a:lnTo>
                  <a:pt x="129817" y="252984"/>
                </a:lnTo>
                <a:lnTo>
                  <a:pt x="84097" y="309372"/>
                </a:lnTo>
                <a:lnTo>
                  <a:pt x="45997" y="370332"/>
                </a:lnTo>
                <a:lnTo>
                  <a:pt x="0" y="463296"/>
                </a:lnTo>
                <a:lnTo>
                  <a:pt x="13785" y="463296"/>
                </a:lnTo>
                <a:lnTo>
                  <a:pt x="23137" y="440436"/>
                </a:lnTo>
                <a:lnTo>
                  <a:pt x="56665" y="376428"/>
                </a:lnTo>
                <a:lnTo>
                  <a:pt x="94765" y="316992"/>
                </a:lnTo>
                <a:lnTo>
                  <a:pt x="138961" y="260604"/>
                </a:lnTo>
                <a:lnTo>
                  <a:pt x="187729" y="208788"/>
                </a:lnTo>
                <a:lnTo>
                  <a:pt x="241069" y="163068"/>
                </a:lnTo>
                <a:lnTo>
                  <a:pt x="297457" y="121920"/>
                </a:lnTo>
                <a:lnTo>
                  <a:pt x="359941" y="86868"/>
                </a:lnTo>
                <a:lnTo>
                  <a:pt x="423949" y="59436"/>
                </a:lnTo>
                <a:lnTo>
                  <a:pt x="491005" y="36576"/>
                </a:lnTo>
                <a:lnTo>
                  <a:pt x="561109" y="21336"/>
                </a:lnTo>
                <a:lnTo>
                  <a:pt x="632737" y="13716"/>
                </a:lnTo>
                <a:lnTo>
                  <a:pt x="707413" y="13716"/>
                </a:lnTo>
                <a:lnTo>
                  <a:pt x="779041" y="21336"/>
                </a:lnTo>
                <a:lnTo>
                  <a:pt x="849145" y="36576"/>
                </a:lnTo>
                <a:lnTo>
                  <a:pt x="916201" y="59436"/>
                </a:lnTo>
                <a:lnTo>
                  <a:pt x="981733" y="88392"/>
                </a:lnTo>
                <a:lnTo>
                  <a:pt x="1042693" y="121920"/>
                </a:lnTo>
                <a:lnTo>
                  <a:pt x="1099081" y="163068"/>
                </a:lnTo>
                <a:lnTo>
                  <a:pt x="1152421" y="208788"/>
                </a:lnTo>
                <a:lnTo>
                  <a:pt x="1201189" y="260604"/>
                </a:lnTo>
                <a:lnTo>
                  <a:pt x="1245385" y="316992"/>
                </a:lnTo>
                <a:lnTo>
                  <a:pt x="1283485" y="376428"/>
                </a:lnTo>
                <a:lnTo>
                  <a:pt x="1317013" y="441960"/>
                </a:lnTo>
                <a:lnTo>
                  <a:pt x="1326157" y="463296"/>
                </a:lnTo>
                <a:lnTo>
                  <a:pt x="1340150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8737" y="925817"/>
            <a:ext cx="5281380" cy="462854"/>
          </a:xfrm>
          <a:prstGeom prst="rect">
            <a:avLst/>
          </a:prstGeom>
        </p:spPr>
        <p:txBody>
          <a:bodyPr spcFirstLastPara="1" vert="horz" wrap="square" lIns="0" tIns="9941" rIns="0" bIns="0" rtlCol="0" anchor="ctr" anchorCtr="0">
            <a:spAutoFit/>
          </a:bodyPr>
          <a:lstStyle/>
          <a:p>
            <a:pPr marL="223038" marR="3458" indent="-214826">
              <a:lnSpc>
                <a:spcPct val="99500"/>
              </a:lnSpc>
              <a:spcBef>
                <a:spcPts val="78"/>
              </a:spcBef>
            </a:pPr>
            <a:r>
              <a:rPr sz="1225" spc="-3" dirty="0">
                <a:latin typeface="Arial"/>
                <a:cs typeface="Arial"/>
              </a:rPr>
              <a:t>2. Buatlah </a:t>
            </a:r>
            <a:r>
              <a:rPr sz="1225" spc="-24" dirty="0">
                <a:latin typeface="Arial"/>
                <a:cs typeface="Arial"/>
              </a:rPr>
              <a:t>NFA </a:t>
            </a:r>
            <a:r>
              <a:rPr sz="1225" spc="-3" dirty="0">
                <a:latin typeface="Arial"/>
                <a:cs typeface="Arial"/>
              </a:rPr>
              <a:t>tanpa </a:t>
            </a:r>
            <a:r>
              <a:rPr sz="1634" spc="-7" dirty="0">
                <a:latin typeface="Symbol"/>
                <a:cs typeface="Symbol"/>
              </a:rPr>
              <a:t></a:t>
            </a:r>
            <a:r>
              <a:rPr sz="1225" spc="-7" dirty="0">
                <a:latin typeface="Arial"/>
                <a:cs typeface="Arial"/>
              </a:rPr>
              <a:t>-move yang ekuivalen </a:t>
            </a:r>
            <a:r>
              <a:rPr sz="1225" spc="-3" dirty="0">
                <a:latin typeface="Arial"/>
                <a:cs typeface="Arial"/>
              </a:rPr>
              <a:t>dengan </a:t>
            </a:r>
            <a:r>
              <a:rPr sz="1225" spc="-20" dirty="0">
                <a:latin typeface="Arial"/>
                <a:cs typeface="Arial"/>
              </a:rPr>
              <a:t>NFA </a:t>
            </a:r>
            <a:r>
              <a:rPr sz="1225" spc="-7" dirty="0">
                <a:latin typeface="Symbol"/>
                <a:cs typeface="Symbol"/>
              </a:rPr>
              <a:t></a:t>
            </a:r>
            <a:r>
              <a:rPr sz="1225" spc="-7" dirty="0">
                <a:latin typeface="Arial"/>
                <a:cs typeface="Arial"/>
              </a:rPr>
              <a:t>-move </a:t>
            </a:r>
            <a:r>
              <a:rPr sz="1225" spc="-3" dirty="0">
                <a:latin typeface="Arial"/>
                <a:cs typeface="Arial"/>
              </a:rPr>
              <a:t>pada  gambar </a:t>
            </a:r>
            <a:r>
              <a:rPr sz="1225" dirty="0">
                <a:latin typeface="Arial"/>
                <a:cs typeface="Arial"/>
              </a:rPr>
              <a:t>di </a:t>
            </a:r>
            <a:r>
              <a:rPr sz="1225" spc="3" dirty="0">
                <a:latin typeface="Arial"/>
                <a:cs typeface="Arial"/>
              </a:rPr>
              <a:t>bawah </a:t>
            </a:r>
            <a:r>
              <a:rPr sz="1225" dirty="0">
                <a:latin typeface="Arial"/>
                <a:cs typeface="Arial"/>
              </a:rPr>
              <a:t>ini , (∑ =</a:t>
            </a:r>
            <a:r>
              <a:rPr sz="1225" spc="-44" dirty="0">
                <a:latin typeface="Arial"/>
                <a:cs typeface="Arial"/>
              </a:rPr>
              <a:t> </a:t>
            </a:r>
            <a:r>
              <a:rPr sz="1225" spc="-3" dirty="0">
                <a:latin typeface="Arial"/>
                <a:cs typeface="Arial"/>
              </a:rPr>
              <a:t>{0,1,2})</a:t>
            </a:r>
            <a:endParaRPr sz="122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9300" y="2308092"/>
            <a:ext cx="877853" cy="263658"/>
          </a:xfrm>
          <a:custGeom>
            <a:avLst/>
            <a:gdLst/>
            <a:ahLst/>
            <a:cxnLst/>
            <a:rect l="l" t="t" r="r" b="b"/>
            <a:pathLst>
              <a:path w="1289685" h="387350">
                <a:moveTo>
                  <a:pt x="1289086" y="387096"/>
                </a:moveTo>
                <a:lnTo>
                  <a:pt x="1250333" y="321564"/>
                </a:lnTo>
                <a:lnTo>
                  <a:pt x="1207661" y="266700"/>
                </a:lnTo>
                <a:lnTo>
                  <a:pt x="1136033" y="190500"/>
                </a:lnTo>
                <a:lnTo>
                  <a:pt x="1081169" y="144780"/>
                </a:lnTo>
                <a:lnTo>
                  <a:pt x="1023257" y="106680"/>
                </a:lnTo>
                <a:lnTo>
                  <a:pt x="928769" y="57912"/>
                </a:lnTo>
                <a:lnTo>
                  <a:pt x="861713" y="33528"/>
                </a:lnTo>
                <a:lnTo>
                  <a:pt x="791609" y="15240"/>
                </a:lnTo>
                <a:lnTo>
                  <a:pt x="718457" y="4572"/>
                </a:lnTo>
                <a:lnTo>
                  <a:pt x="643781" y="0"/>
                </a:lnTo>
                <a:lnTo>
                  <a:pt x="607205" y="1524"/>
                </a:lnTo>
                <a:lnTo>
                  <a:pt x="569105" y="4572"/>
                </a:lnTo>
                <a:lnTo>
                  <a:pt x="497477" y="15240"/>
                </a:lnTo>
                <a:lnTo>
                  <a:pt x="427373" y="33528"/>
                </a:lnTo>
                <a:lnTo>
                  <a:pt x="360317" y="57912"/>
                </a:lnTo>
                <a:lnTo>
                  <a:pt x="296309" y="88392"/>
                </a:lnTo>
                <a:lnTo>
                  <a:pt x="235349" y="124968"/>
                </a:lnTo>
                <a:lnTo>
                  <a:pt x="180485" y="167640"/>
                </a:lnTo>
                <a:lnTo>
                  <a:pt x="104285" y="239268"/>
                </a:lnTo>
                <a:lnTo>
                  <a:pt x="58565" y="294132"/>
                </a:lnTo>
                <a:lnTo>
                  <a:pt x="20465" y="352044"/>
                </a:lnTo>
                <a:lnTo>
                  <a:pt x="0" y="387096"/>
                </a:lnTo>
                <a:lnTo>
                  <a:pt x="13759" y="387096"/>
                </a:lnTo>
                <a:lnTo>
                  <a:pt x="31133" y="358140"/>
                </a:lnTo>
                <a:lnTo>
                  <a:pt x="49421" y="329184"/>
                </a:lnTo>
                <a:lnTo>
                  <a:pt x="90569" y="274320"/>
                </a:lnTo>
                <a:lnTo>
                  <a:pt x="137813" y="222504"/>
                </a:lnTo>
                <a:lnTo>
                  <a:pt x="188105" y="176784"/>
                </a:lnTo>
                <a:lnTo>
                  <a:pt x="242969" y="135636"/>
                </a:lnTo>
                <a:lnTo>
                  <a:pt x="302405" y="99060"/>
                </a:lnTo>
                <a:lnTo>
                  <a:pt x="364889" y="70104"/>
                </a:lnTo>
                <a:lnTo>
                  <a:pt x="465473" y="35052"/>
                </a:lnTo>
                <a:lnTo>
                  <a:pt x="535577" y="21336"/>
                </a:lnTo>
                <a:lnTo>
                  <a:pt x="607205" y="13716"/>
                </a:lnTo>
                <a:lnTo>
                  <a:pt x="681881" y="13716"/>
                </a:lnTo>
                <a:lnTo>
                  <a:pt x="753509" y="21336"/>
                </a:lnTo>
                <a:lnTo>
                  <a:pt x="823613" y="35052"/>
                </a:lnTo>
                <a:lnTo>
                  <a:pt x="890669" y="56388"/>
                </a:lnTo>
                <a:lnTo>
                  <a:pt x="956201" y="83820"/>
                </a:lnTo>
                <a:lnTo>
                  <a:pt x="1017161" y="117348"/>
                </a:lnTo>
                <a:lnTo>
                  <a:pt x="1073549" y="155448"/>
                </a:lnTo>
                <a:lnTo>
                  <a:pt x="1126889" y="199644"/>
                </a:lnTo>
                <a:lnTo>
                  <a:pt x="1175657" y="248412"/>
                </a:lnTo>
                <a:lnTo>
                  <a:pt x="1219853" y="301752"/>
                </a:lnTo>
                <a:lnTo>
                  <a:pt x="1257953" y="358140"/>
                </a:lnTo>
                <a:lnTo>
                  <a:pt x="1275327" y="387096"/>
                </a:lnTo>
                <a:lnTo>
                  <a:pt x="128908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" name="object 5"/>
          <p:cNvSpPr/>
          <p:nvPr/>
        </p:nvSpPr>
        <p:spPr>
          <a:xfrm>
            <a:off x="4329179" y="2411826"/>
            <a:ext cx="589557" cy="159924"/>
          </a:xfrm>
          <a:custGeom>
            <a:avLst/>
            <a:gdLst/>
            <a:ahLst/>
            <a:cxnLst/>
            <a:rect l="l" t="t" r="r" b="b"/>
            <a:pathLst>
              <a:path w="866139" h="234950">
                <a:moveTo>
                  <a:pt x="866140" y="234696"/>
                </a:moveTo>
                <a:lnTo>
                  <a:pt x="833120" y="190500"/>
                </a:lnTo>
                <a:lnTo>
                  <a:pt x="796544" y="150876"/>
                </a:lnTo>
                <a:lnTo>
                  <a:pt x="755396" y="115824"/>
                </a:lnTo>
                <a:lnTo>
                  <a:pt x="735584" y="99060"/>
                </a:lnTo>
                <a:lnTo>
                  <a:pt x="689864" y="70104"/>
                </a:lnTo>
                <a:lnTo>
                  <a:pt x="642620" y="45720"/>
                </a:lnTo>
                <a:lnTo>
                  <a:pt x="593852" y="25908"/>
                </a:lnTo>
                <a:lnTo>
                  <a:pt x="542036" y="12192"/>
                </a:lnTo>
                <a:lnTo>
                  <a:pt x="514604" y="7620"/>
                </a:lnTo>
                <a:lnTo>
                  <a:pt x="488696" y="3048"/>
                </a:lnTo>
                <a:lnTo>
                  <a:pt x="459740" y="1443"/>
                </a:lnTo>
                <a:lnTo>
                  <a:pt x="432308" y="0"/>
                </a:lnTo>
                <a:lnTo>
                  <a:pt x="377444" y="3048"/>
                </a:lnTo>
                <a:lnTo>
                  <a:pt x="324104" y="12192"/>
                </a:lnTo>
                <a:lnTo>
                  <a:pt x="272288" y="25908"/>
                </a:lnTo>
                <a:lnTo>
                  <a:pt x="221996" y="45720"/>
                </a:lnTo>
                <a:lnTo>
                  <a:pt x="199136" y="57912"/>
                </a:lnTo>
                <a:lnTo>
                  <a:pt x="174752" y="70104"/>
                </a:lnTo>
                <a:lnTo>
                  <a:pt x="130556" y="99060"/>
                </a:lnTo>
                <a:lnTo>
                  <a:pt x="89408" y="132588"/>
                </a:lnTo>
                <a:lnTo>
                  <a:pt x="33020" y="190500"/>
                </a:lnTo>
                <a:lnTo>
                  <a:pt x="1016" y="233172"/>
                </a:lnTo>
                <a:lnTo>
                  <a:pt x="0" y="234696"/>
                </a:lnTo>
                <a:lnTo>
                  <a:pt x="14949" y="234696"/>
                </a:lnTo>
                <a:lnTo>
                  <a:pt x="26924" y="217932"/>
                </a:lnTo>
                <a:lnTo>
                  <a:pt x="60452" y="178308"/>
                </a:lnTo>
                <a:lnTo>
                  <a:pt x="98552" y="141732"/>
                </a:lnTo>
                <a:lnTo>
                  <a:pt x="138176" y="109728"/>
                </a:lnTo>
                <a:lnTo>
                  <a:pt x="182372" y="80772"/>
                </a:lnTo>
                <a:lnTo>
                  <a:pt x="228092" y="57912"/>
                </a:lnTo>
                <a:lnTo>
                  <a:pt x="276860" y="38100"/>
                </a:lnTo>
                <a:lnTo>
                  <a:pt x="327152" y="24384"/>
                </a:lnTo>
                <a:lnTo>
                  <a:pt x="378968" y="16764"/>
                </a:lnTo>
                <a:lnTo>
                  <a:pt x="406400" y="13716"/>
                </a:lnTo>
                <a:lnTo>
                  <a:pt x="459740" y="13716"/>
                </a:lnTo>
                <a:lnTo>
                  <a:pt x="513080" y="19812"/>
                </a:lnTo>
                <a:lnTo>
                  <a:pt x="564896" y="30480"/>
                </a:lnTo>
                <a:lnTo>
                  <a:pt x="613664" y="47244"/>
                </a:lnTo>
                <a:lnTo>
                  <a:pt x="660908" y="68580"/>
                </a:lnTo>
                <a:lnTo>
                  <a:pt x="706628" y="94488"/>
                </a:lnTo>
                <a:lnTo>
                  <a:pt x="747776" y="124968"/>
                </a:lnTo>
                <a:lnTo>
                  <a:pt x="787400" y="160020"/>
                </a:lnTo>
                <a:lnTo>
                  <a:pt x="822452" y="198120"/>
                </a:lnTo>
                <a:lnTo>
                  <a:pt x="851190" y="234696"/>
                </a:lnTo>
                <a:lnTo>
                  <a:pt x="866140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/>
          <p:nvPr/>
        </p:nvSpPr>
        <p:spPr>
          <a:xfrm>
            <a:off x="3034227" y="1893154"/>
            <a:ext cx="453406" cy="678596"/>
          </a:xfrm>
          <a:custGeom>
            <a:avLst/>
            <a:gdLst/>
            <a:ahLst/>
            <a:cxnLst/>
            <a:rect l="l" t="t" r="r" b="b"/>
            <a:pathLst>
              <a:path w="666114" h="996950">
                <a:moveTo>
                  <a:pt x="49767" y="591355"/>
                </a:moveTo>
                <a:lnTo>
                  <a:pt x="12192" y="524256"/>
                </a:lnTo>
                <a:lnTo>
                  <a:pt x="10668" y="521208"/>
                </a:lnTo>
                <a:lnTo>
                  <a:pt x="6096" y="519684"/>
                </a:lnTo>
                <a:lnTo>
                  <a:pt x="0" y="522732"/>
                </a:lnTo>
                <a:lnTo>
                  <a:pt x="0" y="527304"/>
                </a:lnTo>
                <a:lnTo>
                  <a:pt x="1524" y="530352"/>
                </a:lnTo>
                <a:lnTo>
                  <a:pt x="42672" y="604683"/>
                </a:lnTo>
                <a:lnTo>
                  <a:pt x="42672" y="603504"/>
                </a:lnTo>
                <a:lnTo>
                  <a:pt x="44196" y="588264"/>
                </a:lnTo>
                <a:lnTo>
                  <a:pt x="44196" y="600456"/>
                </a:lnTo>
                <a:lnTo>
                  <a:pt x="49767" y="591355"/>
                </a:lnTo>
                <a:close/>
              </a:path>
              <a:path w="666114" h="996950">
                <a:moveTo>
                  <a:pt x="54864" y="603504"/>
                </a:moveTo>
                <a:lnTo>
                  <a:pt x="54864" y="600456"/>
                </a:lnTo>
                <a:lnTo>
                  <a:pt x="44196" y="600456"/>
                </a:lnTo>
                <a:lnTo>
                  <a:pt x="44196" y="588264"/>
                </a:lnTo>
                <a:lnTo>
                  <a:pt x="42672" y="603504"/>
                </a:lnTo>
                <a:lnTo>
                  <a:pt x="54864" y="603504"/>
                </a:lnTo>
                <a:close/>
              </a:path>
              <a:path w="666114" h="996950">
                <a:moveTo>
                  <a:pt x="56304" y="603504"/>
                </a:moveTo>
                <a:lnTo>
                  <a:pt x="42672" y="603504"/>
                </a:lnTo>
                <a:lnTo>
                  <a:pt x="42672" y="604683"/>
                </a:lnTo>
                <a:lnTo>
                  <a:pt x="48768" y="615696"/>
                </a:lnTo>
                <a:lnTo>
                  <a:pt x="56304" y="603504"/>
                </a:lnTo>
                <a:close/>
              </a:path>
              <a:path w="666114" h="996950">
                <a:moveTo>
                  <a:pt x="664464" y="716280"/>
                </a:moveTo>
                <a:lnTo>
                  <a:pt x="664464" y="592836"/>
                </a:lnTo>
                <a:lnTo>
                  <a:pt x="655320" y="502920"/>
                </a:lnTo>
                <a:lnTo>
                  <a:pt x="650748" y="473964"/>
                </a:lnTo>
                <a:lnTo>
                  <a:pt x="644652" y="443484"/>
                </a:lnTo>
                <a:lnTo>
                  <a:pt x="638556" y="416052"/>
                </a:lnTo>
                <a:lnTo>
                  <a:pt x="632460" y="387096"/>
                </a:lnTo>
                <a:lnTo>
                  <a:pt x="617220" y="332232"/>
                </a:lnTo>
                <a:lnTo>
                  <a:pt x="608076" y="304800"/>
                </a:lnTo>
                <a:lnTo>
                  <a:pt x="600456" y="278892"/>
                </a:lnTo>
                <a:lnTo>
                  <a:pt x="589788" y="254508"/>
                </a:lnTo>
                <a:lnTo>
                  <a:pt x="580644" y="230124"/>
                </a:lnTo>
                <a:lnTo>
                  <a:pt x="559308" y="184404"/>
                </a:lnTo>
                <a:lnTo>
                  <a:pt x="534924" y="141732"/>
                </a:lnTo>
                <a:lnTo>
                  <a:pt x="510540" y="105156"/>
                </a:lnTo>
                <a:lnTo>
                  <a:pt x="496824" y="88392"/>
                </a:lnTo>
                <a:lnTo>
                  <a:pt x="484632" y="71628"/>
                </a:lnTo>
                <a:lnTo>
                  <a:pt x="470916" y="57912"/>
                </a:lnTo>
                <a:lnTo>
                  <a:pt x="443484" y="33528"/>
                </a:lnTo>
                <a:lnTo>
                  <a:pt x="428244" y="24384"/>
                </a:lnTo>
                <a:lnTo>
                  <a:pt x="414528" y="15240"/>
                </a:lnTo>
                <a:lnTo>
                  <a:pt x="399288" y="9144"/>
                </a:lnTo>
                <a:lnTo>
                  <a:pt x="384048" y="4572"/>
                </a:lnTo>
                <a:lnTo>
                  <a:pt x="370332" y="1524"/>
                </a:lnTo>
                <a:lnTo>
                  <a:pt x="355092" y="0"/>
                </a:lnTo>
                <a:lnTo>
                  <a:pt x="339852" y="1524"/>
                </a:lnTo>
                <a:lnTo>
                  <a:pt x="295656" y="15240"/>
                </a:lnTo>
                <a:lnTo>
                  <a:pt x="251460" y="42672"/>
                </a:lnTo>
                <a:lnTo>
                  <a:pt x="211836" y="82296"/>
                </a:lnTo>
                <a:lnTo>
                  <a:pt x="185928" y="115824"/>
                </a:lnTo>
                <a:lnTo>
                  <a:pt x="161544" y="152400"/>
                </a:lnTo>
                <a:lnTo>
                  <a:pt x="150876" y="173736"/>
                </a:lnTo>
                <a:lnTo>
                  <a:pt x="138684" y="195072"/>
                </a:lnTo>
                <a:lnTo>
                  <a:pt x="128016" y="216408"/>
                </a:lnTo>
                <a:lnTo>
                  <a:pt x="118872" y="239268"/>
                </a:lnTo>
                <a:lnTo>
                  <a:pt x="108204" y="263652"/>
                </a:lnTo>
                <a:lnTo>
                  <a:pt x="99060" y="288036"/>
                </a:lnTo>
                <a:lnTo>
                  <a:pt x="91440" y="312420"/>
                </a:lnTo>
                <a:lnTo>
                  <a:pt x="76200" y="364236"/>
                </a:lnTo>
                <a:lnTo>
                  <a:pt x="70104" y="391668"/>
                </a:lnTo>
                <a:lnTo>
                  <a:pt x="64008" y="417576"/>
                </a:lnTo>
                <a:lnTo>
                  <a:pt x="57912" y="445008"/>
                </a:lnTo>
                <a:lnTo>
                  <a:pt x="53340" y="473964"/>
                </a:lnTo>
                <a:lnTo>
                  <a:pt x="44196" y="559308"/>
                </a:lnTo>
                <a:lnTo>
                  <a:pt x="44196" y="581406"/>
                </a:lnTo>
                <a:lnTo>
                  <a:pt x="49767" y="591355"/>
                </a:lnTo>
                <a:lnTo>
                  <a:pt x="56832" y="579816"/>
                </a:lnTo>
                <a:lnTo>
                  <a:pt x="59436" y="531876"/>
                </a:lnTo>
                <a:lnTo>
                  <a:pt x="62484" y="502920"/>
                </a:lnTo>
                <a:lnTo>
                  <a:pt x="67056" y="475488"/>
                </a:lnTo>
                <a:lnTo>
                  <a:pt x="70104" y="448056"/>
                </a:lnTo>
                <a:lnTo>
                  <a:pt x="76200" y="420624"/>
                </a:lnTo>
                <a:lnTo>
                  <a:pt x="82296" y="394716"/>
                </a:lnTo>
                <a:lnTo>
                  <a:pt x="88392" y="367284"/>
                </a:lnTo>
                <a:lnTo>
                  <a:pt x="96012" y="341376"/>
                </a:lnTo>
                <a:lnTo>
                  <a:pt x="103632" y="316992"/>
                </a:lnTo>
                <a:lnTo>
                  <a:pt x="111252" y="291084"/>
                </a:lnTo>
                <a:lnTo>
                  <a:pt x="120396" y="268224"/>
                </a:lnTo>
                <a:lnTo>
                  <a:pt x="129540" y="243840"/>
                </a:lnTo>
                <a:lnTo>
                  <a:pt x="140208" y="222504"/>
                </a:lnTo>
                <a:lnTo>
                  <a:pt x="150876" y="199644"/>
                </a:lnTo>
                <a:lnTo>
                  <a:pt x="172212" y="160020"/>
                </a:lnTo>
                <a:lnTo>
                  <a:pt x="208788" y="106680"/>
                </a:lnTo>
                <a:lnTo>
                  <a:pt x="233172" y="76200"/>
                </a:lnTo>
                <a:lnTo>
                  <a:pt x="246888" y="64008"/>
                </a:lnTo>
                <a:lnTo>
                  <a:pt x="259080" y="51816"/>
                </a:lnTo>
                <a:lnTo>
                  <a:pt x="286512" y="33528"/>
                </a:lnTo>
                <a:lnTo>
                  <a:pt x="300228" y="25908"/>
                </a:lnTo>
                <a:lnTo>
                  <a:pt x="313944" y="21336"/>
                </a:lnTo>
                <a:lnTo>
                  <a:pt x="326136" y="16764"/>
                </a:lnTo>
                <a:lnTo>
                  <a:pt x="339852" y="13716"/>
                </a:lnTo>
                <a:lnTo>
                  <a:pt x="367284" y="13716"/>
                </a:lnTo>
                <a:lnTo>
                  <a:pt x="408432" y="27432"/>
                </a:lnTo>
                <a:lnTo>
                  <a:pt x="448056" y="54864"/>
                </a:lnTo>
                <a:lnTo>
                  <a:pt x="473964" y="80772"/>
                </a:lnTo>
                <a:lnTo>
                  <a:pt x="487680" y="96012"/>
                </a:lnTo>
                <a:lnTo>
                  <a:pt x="512064" y="129540"/>
                </a:lnTo>
                <a:lnTo>
                  <a:pt x="536448" y="169164"/>
                </a:lnTo>
                <a:lnTo>
                  <a:pt x="568452" y="234696"/>
                </a:lnTo>
                <a:lnTo>
                  <a:pt x="588264" y="283464"/>
                </a:lnTo>
                <a:lnTo>
                  <a:pt x="605028" y="335280"/>
                </a:lnTo>
                <a:lnTo>
                  <a:pt x="620268" y="390144"/>
                </a:lnTo>
                <a:lnTo>
                  <a:pt x="632460" y="446532"/>
                </a:lnTo>
                <a:lnTo>
                  <a:pt x="646176" y="534924"/>
                </a:lnTo>
                <a:lnTo>
                  <a:pt x="652272" y="624840"/>
                </a:lnTo>
                <a:lnTo>
                  <a:pt x="652272" y="846734"/>
                </a:lnTo>
                <a:lnTo>
                  <a:pt x="653796" y="835152"/>
                </a:lnTo>
                <a:lnTo>
                  <a:pt x="662940" y="745236"/>
                </a:lnTo>
                <a:lnTo>
                  <a:pt x="664464" y="716280"/>
                </a:lnTo>
                <a:close/>
              </a:path>
              <a:path w="666114" h="996950">
                <a:moveTo>
                  <a:pt x="54864" y="600456"/>
                </a:moveTo>
                <a:lnTo>
                  <a:pt x="49767" y="591355"/>
                </a:lnTo>
                <a:lnTo>
                  <a:pt x="44196" y="600456"/>
                </a:lnTo>
                <a:lnTo>
                  <a:pt x="54864" y="600456"/>
                </a:lnTo>
                <a:close/>
              </a:path>
              <a:path w="666114" h="996950">
                <a:moveTo>
                  <a:pt x="56832" y="579816"/>
                </a:moveTo>
                <a:lnTo>
                  <a:pt x="49767" y="591355"/>
                </a:lnTo>
                <a:lnTo>
                  <a:pt x="54864" y="600456"/>
                </a:lnTo>
                <a:lnTo>
                  <a:pt x="54864" y="603504"/>
                </a:lnTo>
                <a:lnTo>
                  <a:pt x="56304" y="603504"/>
                </a:lnTo>
                <a:lnTo>
                  <a:pt x="56388" y="603369"/>
                </a:lnTo>
                <a:lnTo>
                  <a:pt x="56388" y="588264"/>
                </a:lnTo>
                <a:lnTo>
                  <a:pt x="56832" y="579816"/>
                </a:lnTo>
                <a:close/>
              </a:path>
              <a:path w="666114" h="996950">
                <a:moveTo>
                  <a:pt x="56388" y="603504"/>
                </a:moveTo>
                <a:lnTo>
                  <a:pt x="56388" y="603369"/>
                </a:lnTo>
                <a:lnTo>
                  <a:pt x="56304" y="603504"/>
                </a:lnTo>
                <a:close/>
              </a:path>
              <a:path w="666114" h="996950">
                <a:moveTo>
                  <a:pt x="102108" y="528828"/>
                </a:moveTo>
                <a:lnTo>
                  <a:pt x="102108" y="524256"/>
                </a:lnTo>
                <a:lnTo>
                  <a:pt x="96012" y="521208"/>
                </a:lnTo>
                <a:lnTo>
                  <a:pt x="91440" y="522732"/>
                </a:lnTo>
                <a:lnTo>
                  <a:pt x="89916" y="525780"/>
                </a:lnTo>
                <a:lnTo>
                  <a:pt x="56832" y="579816"/>
                </a:lnTo>
                <a:lnTo>
                  <a:pt x="56388" y="588264"/>
                </a:lnTo>
                <a:lnTo>
                  <a:pt x="56388" y="603369"/>
                </a:lnTo>
                <a:lnTo>
                  <a:pt x="100584" y="531876"/>
                </a:lnTo>
                <a:lnTo>
                  <a:pt x="102108" y="528828"/>
                </a:lnTo>
                <a:close/>
              </a:path>
              <a:path w="666114" h="996950">
                <a:moveTo>
                  <a:pt x="652272" y="846734"/>
                </a:moveTo>
                <a:lnTo>
                  <a:pt x="652272" y="684276"/>
                </a:lnTo>
                <a:lnTo>
                  <a:pt x="647700" y="774192"/>
                </a:lnTo>
                <a:lnTo>
                  <a:pt x="641604" y="833628"/>
                </a:lnTo>
                <a:lnTo>
                  <a:pt x="623316" y="946404"/>
                </a:lnTo>
                <a:lnTo>
                  <a:pt x="617220" y="973836"/>
                </a:lnTo>
                <a:lnTo>
                  <a:pt x="611841" y="996696"/>
                </a:lnTo>
                <a:lnTo>
                  <a:pt x="624750" y="996696"/>
                </a:lnTo>
                <a:lnTo>
                  <a:pt x="629412" y="976884"/>
                </a:lnTo>
                <a:lnTo>
                  <a:pt x="635508" y="949452"/>
                </a:lnTo>
                <a:lnTo>
                  <a:pt x="640080" y="922020"/>
                </a:lnTo>
                <a:lnTo>
                  <a:pt x="646176" y="893064"/>
                </a:lnTo>
                <a:lnTo>
                  <a:pt x="652272" y="846734"/>
                </a:lnTo>
                <a:close/>
              </a:path>
              <a:path w="666114" h="996950">
                <a:moveTo>
                  <a:pt x="665988" y="655320"/>
                </a:moveTo>
                <a:lnTo>
                  <a:pt x="664464" y="623316"/>
                </a:lnTo>
                <a:lnTo>
                  <a:pt x="664464" y="685800"/>
                </a:lnTo>
                <a:lnTo>
                  <a:pt x="665988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 txBox="1"/>
          <p:nvPr/>
        </p:nvSpPr>
        <p:spPr>
          <a:xfrm>
            <a:off x="3277661" y="1604425"/>
            <a:ext cx="10416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/>
              <a:t>0</a:t>
            </a:r>
            <a:endParaRPr sz="1225"/>
          </a:p>
        </p:txBody>
      </p:sp>
      <p:sp>
        <p:nvSpPr>
          <p:cNvPr id="9" name="object 9"/>
          <p:cNvSpPr/>
          <p:nvPr/>
        </p:nvSpPr>
        <p:spPr>
          <a:xfrm>
            <a:off x="2337131" y="2571577"/>
            <a:ext cx="994986" cy="731328"/>
          </a:xfrm>
          <a:custGeom>
            <a:avLst/>
            <a:gdLst/>
            <a:ahLst/>
            <a:cxnLst/>
            <a:rect l="l" t="t" r="r" b="b"/>
            <a:pathLst>
              <a:path w="1461770" h="1074420">
                <a:moveTo>
                  <a:pt x="74468" y="0"/>
                </a:moveTo>
                <a:lnTo>
                  <a:pt x="60682" y="0"/>
                </a:lnTo>
                <a:lnTo>
                  <a:pt x="57912" y="6095"/>
                </a:lnTo>
                <a:lnTo>
                  <a:pt x="22860" y="114299"/>
                </a:lnTo>
                <a:lnTo>
                  <a:pt x="9144" y="188975"/>
                </a:lnTo>
                <a:lnTo>
                  <a:pt x="4572" y="227075"/>
                </a:lnTo>
                <a:lnTo>
                  <a:pt x="1524" y="266699"/>
                </a:lnTo>
                <a:lnTo>
                  <a:pt x="0" y="306323"/>
                </a:lnTo>
                <a:lnTo>
                  <a:pt x="1524" y="344423"/>
                </a:lnTo>
                <a:lnTo>
                  <a:pt x="4572" y="384047"/>
                </a:lnTo>
                <a:lnTo>
                  <a:pt x="9144" y="422147"/>
                </a:lnTo>
                <a:lnTo>
                  <a:pt x="13716" y="450722"/>
                </a:lnTo>
                <a:lnTo>
                  <a:pt x="13716" y="266699"/>
                </a:lnTo>
                <a:lnTo>
                  <a:pt x="16764" y="228599"/>
                </a:lnTo>
                <a:lnTo>
                  <a:pt x="21336" y="190499"/>
                </a:lnTo>
                <a:lnTo>
                  <a:pt x="27432" y="152399"/>
                </a:lnTo>
                <a:lnTo>
                  <a:pt x="56388" y="45719"/>
                </a:lnTo>
                <a:lnTo>
                  <a:pt x="70104" y="10667"/>
                </a:lnTo>
                <a:lnTo>
                  <a:pt x="74468" y="0"/>
                </a:lnTo>
                <a:close/>
              </a:path>
              <a:path w="1461770" h="1074420">
                <a:moveTo>
                  <a:pt x="1447800" y="450722"/>
                </a:moveTo>
                <a:lnTo>
                  <a:pt x="1447800" y="344423"/>
                </a:lnTo>
                <a:lnTo>
                  <a:pt x="1444752" y="382523"/>
                </a:lnTo>
                <a:lnTo>
                  <a:pt x="1440180" y="420623"/>
                </a:lnTo>
                <a:lnTo>
                  <a:pt x="1434084" y="458723"/>
                </a:lnTo>
                <a:lnTo>
                  <a:pt x="1415796" y="530351"/>
                </a:lnTo>
                <a:lnTo>
                  <a:pt x="1391412" y="600455"/>
                </a:lnTo>
                <a:lnTo>
                  <a:pt x="1344168" y="697991"/>
                </a:lnTo>
                <a:lnTo>
                  <a:pt x="1306068" y="757427"/>
                </a:lnTo>
                <a:lnTo>
                  <a:pt x="1261872" y="813815"/>
                </a:lnTo>
                <a:lnTo>
                  <a:pt x="1213104" y="865631"/>
                </a:lnTo>
                <a:lnTo>
                  <a:pt x="1159764" y="911351"/>
                </a:lnTo>
                <a:lnTo>
                  <a:pt x="1101852" y="952499"/>
                </a:lnTo>
                <a:lnTo>
                  <a:pt x="1040892" y="986027"/>
                </a:lnTo>
                <a:lnTo>
                  <a:pt x="1010412" y="1001267"/>
                </a:lnTo>
                <a:lnTo>
                  <a:pt x="943356" y="1027175"/>
                </a:lnTo>
                <a:lnTo>
                  <a:pt x="839724" y="1053083"/>
                </a:lnTo>
                <a:lnTo>
                  <a:pt x="768096" y="1060703"/>
                </a:lnTo>
                <a:lnTo>
                  <a:pt x="693420" y="1060703"/>
                </a:lnTo>
                <a:lnTo>
                  <a:pt x="621792" y="1053083"/>
                </a:lnTo>
                <a:lnTo>
                  <a:pt x="551688" y="1037843"/>
                </a:lnTo>
                <a:lnTo>
                  <a:pt x="484632" y="1014983"/>
                </a:lnTo>
                <a:lnTo>
                  <a:pt x="419100" y="986027"/>
                </a:lnTo>
                <a:lnTo>
                  <a:pt x="358140" y="952499"/>
                </a:lnTo>
                <a:lnTo>
                  <a:pt x="301752" y="911351"/>
                </a:lnTo>
                <a:lnTo>
                  <a:pt x="248412" y="865631"/>
                </a:lnTo>
                <a:lnTo>
                  <a:pt x="199644" y="813815"/>
                </a:lnTo>
                <a:lnTo>
                  <a:pt x="155448" y="757427"/>
                </a:lnTo>
                <a:lnTo>
                  <a:pt x="117348" y="697991"/>
                </a:lnTo>
                <a:lnTo>
                  <a:pt x="83820" y="632459"/>
                </a:lnTo>
                <a:lnTo>
                  <a:pt x="56388" y="565403"/>
                </a:lnTo>
                <a:lnTo>
                  <a:pt x="35052" y="493775"/>
                </a:lnTo>
                <a:lnTo>
                  <a:pt x="21336" y="420623"/>
                </a:lnTo>
                <a:lnTo>
                  <a:pt x="16764" y="382523"/>
                </a:lnTo>
                <a:lnTo>
                  <a:pt x="13716" y="344423"/>
                </a:lnTo>
                <a:lnTo>
                  <a:pt x="13716" y="450722"/>
                </a:lnTo>
                <a:lnTo>
                  <a:pt x="22860" y="496823"/>
                </a:lnTo>
                <a:lnTo>
                  <a:pt x="44196" y="569975"/>
                </a:lnTo>
                <a:lnTo>
                  <a:pt x="88392" y="672083"/>
                </a:lnTo>
                <a:lnTo>
                  <a:pt x="124968" y="734567"/>
                </a:lnTo>
                <a:lnTo>
                  <a:pt x="167640" y="794003"/>
                </a:lnTo>
                <a:lnTo>
                  <a:pt x="214884" y="848867"/>
                </a:lnTo>
                <a:lnTo>
                  <a:pt x="294132" y="920495"/>
                </a:lnTo>
                <a:lnTo>
                  <a:pt x="352044" y="963167"/>
                </a:lnTo>
                <a:lnTo>
                  <a:pt x="414528" y="998219"/>
                </a:lnTo>
                <a:lnTo>
                  <a:pt x="480060" y="1027175"/>
                </a:lnTo>
                <a:lnTo>
                  <a:pt x="548640" y="1050035"/>
                </a:lnTo>
                <a:lnTo>
                  <a:pt x="620268" y="1065275"/>
                </a:lnTo>
                <a:lnTo>
                  <a:pt x="693420" y="1072895"/>
                </a:lnTo>
                <a:lnTo>
                  <a:pt x="731520" y="1074419"/>
                </a:lnTo>
                <a:lnTo>
                  <a:pt x="768096" y="1072895"/>
                </a:lnTo>
                <a:lnTo>
                  <a:pt x="806196" y="1069847"/>
                </a:lnTo>
                <a:lnTo>
                  <a:pt x="912876" y="1050035"/>
                </a:lnTo>
                <a:lnTo>
                  <a:pt x="981456" y="1027175"/>
                </a:lnTo>
                <a:lnTo>
                  <a:pt x="1046988" y="998219"/>
                </a:lnTo>
                <a:lnTo>
                  <a:pt x="1109472" y="963167"/>
                </a:lnTo>
                <a:lnTo>
                  <a:pt x="1167384" y="920495"/>
                </a:lnTo>
                <a:lnTo>
                  <a:pt x="1222248" y="874775"/>
                </a:lnTo>
                <a:lnTo>
                  <a:pt x="1271016" y="821435"/>
                </a:lnTo>
                <a:lnTo>
                  <a:pt x="1316736" y="765047"/>
                </a:lnTo>
                <a:lnTo>
                  <a:pt x="1354836" y="704087"/>
                </a:lnTo>
                <a:lnTo>
                  <a:pt x="1403604" y="605027"/>
                </a:lnTo>
                <a:lnTo>
                  <a:pt x="1438656" y="496823"/>
                </a:lnTo>
                <a:lnTo>
                  <a:pt x="1446276" y="460247"/>
                </a:lnTo>
                <a:lnTo>
                  <a:pt x="1447800" y="450722"/>
                </a:lnTo>
                <a:close/>
              </a:path>
              <a:path w="1461770" h="1074420">
                <a:moveTo>
                  <a:pt x="1461516" y="304799"/>
                </a:moveTo>
                <a:lnTo>
                  <a:pt x="1459992" y="265175"/>
                </a:lnTo>
                <a:lnTo>
                  <a:pt x="1456944" y="227075"/>
                </a:lnTo>
                <a:lnTo>
                  <a:pt x="1452372" y="188975"/>
                </a:lnTo>
                <a:lnTo>
                  <a:pt x="1446276" y="150875"/>
                </a:lnTo>
                <a:lnTo>
                  <a:pt x="1438656" y="112775"/>
                </a:lnTo>
                <a:lnTo>
                  <a:pt x="1427988" y="77723"/>
                </a:lnTo>
                <a:lnTo>
                  <a:pt x="1417320" y="41147"/>
                </a:lnTo>
                <a:lnTo>
                  <a:pt x="1403604" y="6095"/>
                </a:lnTo>
                <a:lnTo>
                  <a:pt x="1400833" y="0"/>
                </a:lnTo>
                <a:lnTo>
                  <a:pt x="1386840" y="0"/>
                </a:lnTo>
                <a:lnTo>
                  <a:pt x="1391412" y="10667"/>
                </a:lnTo>
                <a:lnTo>
                  <a:pt x="1405128" y="45719"/>
                </a:lnTo>
                <a:lnTo>
                  <a:pt x="1426464" y="117347"/>
                </a:lnTo>
                <a:lnTo>
                  <a:pt x="1440180" y="190499"/>
                </a:lnTo>
                <a:lnTo>
                  <a:pt x="1444752" y="228599"/>
                </a:lnTo>
                <a:lnTo>
                  <a:pt x="1447800" y="266699"/>
                </a:lnTo>
                <a:lnTo>
                  <a:pt x="1447800" y="450722"/>
                </a:lnTo>
                <a:lnTo>
                  <a:pt x="1452372" y="422147"/>
                </a:lnTo>
                <a:lnTo>
                  <a:pt x="1456944" y="384047"/>
                </a:lnTo>
                <a:lnTo>
                  <a:pt x="1459992" y="344423"/>
                </a:lnTo>
                <a:lnTo>
                  <a:pt x="146151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" name="object 10"/>
          <p:cNvSpPr txBox="1"/>
          <p:nvPr/>
        </p:nvSpPr>
        <p:spPr>
          <a:xfrm>
            <a:off x="2738242" y="2616873"/>
            <a:ext cx="19018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q</a:t>
            </a:r>
            <a:r>
              <a:rPr sz="1225" dirty="0"/>
              <a:t>0</a:t>
            </a:r>
            <a:endParaRPr sz="1225"/>
          </a:p>
        </p:txBody>
      </p:sp>
      <p:sp>
        <p:nvSpPr>
          <p:cNvPr id="11" name="object 11"/>
          <p:cNvSpPr/>
          <p:nvPr/>
        </p:nvSpPr>
        <p:spPr>
          <a:xfrm>
            <a:off x="4100617" y="2571577"/>
            <a:ext cx="994986" cy="731328"/>
          </a:xfrm>
          <a:custGeom>
            <a:avLst/>
            <a:gdLst/>
            <a:ahLst/>
            <a:cxnLst/>
            <a:rect l="l" t="t" r="r" b="b"/>
            <a:pathLst>
              <a:path w="1461770" h="1074420">
                <a:moveTo>
                  <a:pt x="99974" y="0"/>
                </a:moveTo>
                <a:lnTo>
                  <a:pt x="86214" y="0"/>
                </a:lnTo>
                <a:lnTo>
                  <a:pt x="57912" y="59435"/>
                </a:lnTo>
                <a:lnTo>
                  <a:pt x="33528" y="126491"/>
                </a:lnTo>
                <a:lnTo>
                  <a:pt x="15240" y="196595"/>
                </a:lnTo>
                <a:lnTo>
                  <a:pt x="4572" y="269747"/>
                </a:lnTo>
                <a:lnTo>
                  <a:pt x="0" y="344423"/>
                </a:lnTo>
                <a:lnTo>
                  <a:pt x="1524" y="380999"/>
                </a:lnTo>
                <a:lnTo>
                  <a:pt x="4572" y="419099"/>
                </a:lnTo>
                <a:lnTo>
                  <a:pt x="9144" y="455675"/>
                </a:lnTo>
                <a:lnTo>
                  <a:pt x="13716" y="481964"/>
                </a:lnTo>
                <a:lnTo>
                  <a:pt x="13716" y="306323"/>
                </a:lnTo>
                <a:lnTo>
                  <a:pt x="16764" y="269747"/>
                </a:lnTo>
                <a:lnTo>
                  <a:pt x="27432" y="198119"/>
                </a:lnTo>
                <a:lnTo>
                  <a:pt x="45720" y="129539"/>
                </a:lnTo>
                <a:lnTo>
                  <a:pt x="83820" y="32003"/>
                </a:lnTo>
                <a:lnTo>
                  <a:pt x="99060" y="1523"/>
                </a:lnTo>
                <a:lnTo>
                  <a:pt x="99974" y="0"/>
                </a:lnTo>
                <a:close/>
              </a:path>
              <a:path w="1461770" h="1074420">
                <a:moveTo>
                  <a:pt x="1447800" y="481583"/>
                </a:moveTo>
                <a:lnTo>
                  <a:pt x="1447800" y="380999"/>
                </a:lnTo>
                <a:lnTo>
                  <a:pt x="1444752" y="417575"/>
                </a:lnTo>
                <a:lnTo>
                  <a:pt x="1440180" y="452627"/>
                </a:lnTo>
                <a:lnTo>
                  <a:pt x="1415796" y="557783"/>
                </a:lnTo>
                <a:lnTo>
                  <a:pt x="1391412" y="623315"/>
                </a:lnTo>
                <a:lnTo>
                  <a:pt x="1344168" y="716279"/>
                </a:lnTo>
                <a:lnTo>
                  <a:pt x="1306068" y="772667"/>
                </a:lnTo>
                <a:lnTo>
                  <a:pt x="1261872" y="826007"/>
                </a:lnTo>
                <a:lnTo>
                  <a:pt x="1213104" y="874775"/>
                </a:lnTo>
                <a:lnTo>
                  <a:pt x="1159764" y="918971"/>
                </a:lnTo>
                <a:lnTo>
                  <a:pt x="1103376" y="957071"/>
                </a:lnTo>
                <a:lnTo>
                  <a:pt x="1042416" y="990599"/>
                </a:lnTo>
                <a:lnTo>
                  <a:pt x="976884" y="1018031"/>
                </a:lnTo>
                <a:lnTo>
                  <a:pt x="909828" y="1039367"/>
                </a:lnTo>
                <a:lnTo>
                  <a:pt x="839724" y="1053083"/>
                </a:lnTo>
                <a:lnTo>
                  <a:pt x="768096" y="1060703"/>
                </a:lnTo>
                <a:lnTo>
                  <a:pt x="693420" y="1060703"/>
                </a:lnTo>
                <a:lnTo>
                  <a:pt x="656844" y="1057655"/>
                </a:lnTo>
                <a:lnTo>
                  <a:pt x="621792" y="1053083"/>
                </a:lnTo>
                <a:lnTo>
                  <a:pt x="585216" y="1046987"/>
                </a:lnTo>
                <a:lnTo>
                  <a:pt x="551688" y="1037843"/>
                </a:lnTo>
                <a:lnTo>
                  <a:pt x="516636" y="1028699"/>
                </a:lnTo>
                <a:lnTo>
                  <a:pt x="419100" y="990599"/>
                </a:lnTo>
                <a:lnTo>
                  <a:pt x="358140" y="957071"/>
                </a:lnTo>
                <a:lnTo>
                  <a:pt x="301752" y="918971"/>
                </a:lnTo>
                <a:lnTo>
                  <a:pt x="248412" y="874775"/>
                </a:lnTo>
                <a:lnTo>
                  <a:pt x="199644" y="826007"/>
                </a:lnTo>
                <a:lnTo>
                  <a:pt x="155448" y="772667"/>
                </a:lnTo>
                <a:lnTo>
                  <a:pt x="117348" y="716279"/>
                </a:lnTo>
                <a:lnTo>
                  <a:pt x="83820" y="655319"/>
                </a:lnTo>
                <a:lnTo>
                  <a:pt x="56388" y="589787"/>
                </a:lnTo>
                <a:lnTo>
                  <a:pt x="35052" y="522731"/>
                </a:lnTo>
                <a:lnTo>
                  <a:pt x="21336" y="452627"/>
                </a:lnTo>
                <a:lnTo>
                  <a:pt x="13716" y="380999"/>
                </a:lnTo>
                <a:lnTo>
                  <a:pt x="13716" y="481964"/>
                </a:lnTo>
                <a:lnTo>
                  <a:pt x="22860" y="525779"/>
                </a:lnTo>
                <a:lnTo>
                  <a:pt x="44196" y="594359"/>
                </a:lnTo>
                <a:lnTo>
                  <a:pt x="88392" y="691895"/>
                </a:lnTo>
                <a:lnTo>
                  <a:pt x="124968" y="752855"/>
                </a:lnTo>
                <a:lnTo>
                  <a:pt x="167640" y="807719"/>
                </a:lnTo>
                <a:lnTo>
                  <a:pt x="239268" y="883919"/>
                </a:lnTo>
                <a:lnTo>
                  <a:pt x="294132" y="928115"/>
                </a:lnTo>
                <a:lnTo>
                  <a:pt x="352044" y="967739"/>
                </a:lnTo>
                <a:lnTo>
                  <a:pt x="446532" y="1016507"/>
                </a:lnTo>
                <a:lnTo>
                  <a:pt x="513588" y="1040891"/>
                </a:lnTo>
                <a:lnTo>
                  <a:pt x="583692" y="1059179"/>
                </a:lnTo>
                <a:lnTo>
                  <a:pt x="656844" y="1069847"/>
                </a:lnTo>
                <a:lnTo>
                  <a:pt x="731520" y="1074419"/>
                </a:lnTo>
                <a:lnTo>
                  <a:pt x="768096" y="1072895"/>
                </a:lnTo>
                <a:lnTo>
                  <a:pt x="806196" y="1069847"/>
                </a:lnTo>
                <a:lnTo>
                  <a:pt x="877824" y="1059179"/>
                </a:lnTo>
                <a:lnTo>
                  <a:pt x="947928" y="1040891"/>
                </a:lnTo>
                <a:lnTo>
                  <a:pt x="1014984" y="1016507"/>
                </a:lnTo>
                <a:lnTo>
                  <a:pt x="1078992" y="986027"/>
                </a:lnTo>
                <a:lnTo>
                  <a:pt x="1139952" y="949451"/>
                </a:lnTo>
                <a:lnTo>
                  <a:pt x="1194816" y="906779"/>
                </a:lnTo>
                <a:lnTo>
                  <a:pt x="1271016" y="835151"/>
                </a:lnTo>
                <a:lnTo>
                  <a:pt x="1315212" y="780287"/>
                </a:lnTo>
                <a:lnTo>
                  <a:pt x="1354836" y="722375"/>
                </a:lnTo>
                <a:lnTo>
                  <a:pt x="1403604" y="627887"/>
                </a:lnTo>
                <a:lnTo>
                  <a:pt x="1427988" y="560831"/>
                </a:lnTo>
                <a:lnTo>
                  <a:pt x="1446276" y="490727"/>
                </a:lnTo>
                <a:lnTo>
                  <a:pt x="1447800" y="481583"/>
                </a:lnTo>
                <a:close/>
              </a:path>
              <a:path w="1461770" h="1074420">
                <a:moveTo>
                  <a:pt x="1461516" y="342899"/>
                </a:moveTo>
                <a:lnTo>
                  <a:pt x="1456944" y="268223"/>
                </a:lnTo>
                <a:lnTo>
                  <a:pt x="1446276" y="196595"/>
                </a:lnTo>
                <a:lnTo>
                  <a:pt x="1427988" y="126491"/>
                </a:lnTo>
                <a:lnTo>
                  <a:pt x="1403604" y="59435"/>
                </a:lnTo>
                <a:lnTo>
                  <a:pt x="1375301" y="0"/>
                </a:lnTo>
                <a:lnTo>
                  <a:pt x="1361541" y="0"/>
                </a:lnTo>
                <a:lnTo>
                  <a:pt x="1362456" y="1523"/>
                </a:lnTo>
                <a:lnTo>
                  <a:pt x="1377696" y="32003"/>
                </a:lnTo>
                <a:lnTo>
                  <a:pt x="1405128" y="97535"/>
                </a:lnTo>
                <a:lnTo>
                  <a:pt x="1426464" y="164591"/>
                </a:lnTo>
                <a:lnTo>
                  <a:pt x="1440180" y="234695"/>
                </a:lnTo>
                <a:lnTo>
                  <a:pt x="1447800" y="306323"/>
                </a:lnTo>
                <a:lnTo>
                  <a:pt x="1447800" y="481583"/>
                </a:lnTo>
                <a:lnTo>
                  <a:pt x="1452372" y="454151"/>
                </a:lnTo>
                <a:lnTo>
                  <a:pt x="1456944" y="417575"/>
                </a:lnTo>
                <a:lnTo>
                  <a:pt x="1459992" y="380999"/>
                </a:lnTo>
                <a:lnTo>
                  <a:pt x="1461516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" name="object 12"/>
          <p:cNvSpPr/>
          <p:nvPr/>
        </p:nvSpPr>
        <p:spPr>
          <a:xfrm>
            <a:off x="3326758" y="2745851"/>
            <a:ext cx="778008" cy="69589"/>
          </a:xfrm>
          <a:custGeom>
            <a:avLst/>
            <a:gdLst/>
            <a:ahLst/>
            <a:cxnLst/>
            <a:rect l="l" t="t" r="r" b="b"/>
            <a:pathLst>
              <a:path w="1143000" h="102235">
                <a:moveTo>
                  <a:pt x="1118563" y="51054"/>
                </a:moveTo>
                <a:lnTo>
                  <a:pt x="1106683" y="44163"/>
                </a:lnTo>
                <a:lnTo>
                  <a:pt x="0" y="42672"/>
                </a:lnTo>
                <a:lnTo>
                  <a:pt x="0" y="56388"/>
                </a:lnTo>
                <a:lnTo>
                  <a:pt x="1106795" y="57879"/>
                </a:lnTo>
                <a:lnTo>
                  <a:pt x="1118563" y="51054"/>
                </a:lnTo>
                <a:close/>
              </a:path>
              <a:path w="1143000" h="102235">
                <a:moveTo>
                  <a:pt x="1130808" y="58782"/>
                </a:moveTo>
                <a:lnTo>
                  <a:pt x="1130808" y="57912"/>
                </a:lnTo>
                <a:lnTo>
                  <a:pt x="1106683" y="57944"/>
                </a:lnTo>
                <a:lnTo>
                  <a:pt x="1051560" y="89916"/>
                </a:lnTo>
                <a:lnTo>
                  <a:pt x="1048512" y="91440"/>
                </a:lnTo>
                <a:lnTo>
                  <a:pt x="1046988" y="96012"/>
                </a:lnTo>
                <a:lnTo>
                  <a:pt x="1050036" y="99060"/>
                </a:lnTo>
                <a:lnTo>
                  <a:pt x="1051560" y="102108"/>
                </a:lnTo>
                <a:lnTo>
                  <a:pt x="1054608" y="102108"/>
                </a:lnTo>
                <a:lnTo>
                  <a:pt x="1057656" y="100584"/>
                </a:lnTo>
                <a:lnTo>
                  <a:pt x="1130808" y="58782"/>
                </a:lnTo>
                <a:close/>
              </a:path>
              <a:path w="1143000" h="102235">
                <a:moveTo>
                  <a:pt x="1130067" y="44195"/>
                </a:moveTo>
                <a:lnTo>
                  <a:pt x="1057656" y="1524"/>
                </a:lnTo>
                <a:lnTo>
                  <a:pt x="1054608" y="0"/>
                </a:lnTo>
                <a:lnTo>
                  <a:pt x="1051560" y="0"/>
                </a:lnTo>
                <a:lnTo>
                  <a:pt x="1048512" y="6096"/>
                </a:lnTo>
                <a:lnTo>
                  <a:pt x="1048512" y="10668"/>
                </a:lnTo>
                <a:lnTo>
                  <a:pt x="1051560" y="12192"/>
                </a:lnTo>
                <a:lnTo>
                  <a:pt x="1106683" y="44163"/>
                </a:lnTo>
                <a:lnTo>
                  <a:pt x="1130067" y="44195"/>
                </a:lnTo>
                <a:close/>
              </a:path>
              <a:path w="1143000" h="102235">
                <a:moveTo>
                  <a:pt x="1143000" y="51816"/>
                </a:moveTo>
                <a:lnTo>
                  <a:pt x="1130067" y="44195"/>
                </a:lnTo>
                <a:lnTo>
                  <a:pt x="1106683" y="44163"/>
                </a:lnTo>
                <a:lnTo>
                  <a:pt x="1118563" y="51054"/>
                </a:lnTo>
                <a:lnTo>
                  <a:pt x="1127760" y="45720"/>
                </a:lnTo>
                <a:lnTo>
                  <a:pt x="1127760" y="57907"/>
                </a:lnTo>
                <a:lnTo>
                  <a:pt x="1130808" y="57912"/>
                </a:lnTo>
                <a:lnTo>
                  <a:pt x="1130808" y="58782"/>
                </a:lnTo>
                <a:lnTo>
                  <a:pt x="1143000" y="51816"/>
                </a:lnTo>
                <a:close/>
              </a:path>
              <a:path w="1143000" h="102235">
                <a:moveTo>
                  <a:pt x="1127760" y="57907"/>
                </a:moveTo>
                <a:lnTo>
                  <a:pt x="1127760" y="56388"/>
                </a:lnTo>
                <a:lnTo>
                  <a:pt x="1118563" y="51054"/>
                </a:lnTo>
                <a:lnTo>
                  <a:pt x="1106795" y="57879"/>
                </a:lnTo>
                <a:lnTo>
                  <a:pt x="1127760" y="57907"/>
                </a:lnTo>
                <a:close/>
              </a:path>
              <a:path w="1143000" h="102235">
                <a:moveTo>
                  <a:pt x="1127760" y="56388"/>
                </a:moveTo>
                <a:lnTo>
                  <a:pt x="1127760" y="45720"/>
                </a:lnTo>
                <a:lnTo>
                  <a:pt x="1118563" y="51054"/>
                </a:lnTo>
                <a:lnTo>
                  <a:pt x="1127760" y="56388"/>
                </a:lnTo>
                <a:close/>
              </a:path>
              <a:path w="1143000" h="102235">
                <a:moveTo>
                  <a:pt x="1130808" y="44631"/>
                </a:moveTo>
                <a:lnTo>
                  <a:pt x="1130808" y="44196"/>
                </a:lnTo>
                <a:lnTo>
                  <a:pt x="1130067" y="44195"/>
                </a:lnTo>
                <a:lnTo>
                  <a:pt x="1130808" y="44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3" name="object 13"/>
          <p:cNvSpPr/>
          <p:nvPr/>
        </p:nvSpPr>
        <p:spPr>
          <a:xfrm>
            <a:off x="1615141" y="2744814"/>
            <a:ext cx="622407" cy="70885"/>
          </a:xfrm>
          <a:custGeom>
            <a:avLst/>
            <a:gdLst/>
            <a:ahLst/>
            <a:cxnLst/>
            <a:rect l="l" t="t" r="r" b="b"/>
            <a:pathLst>
              <a:path w="914400" h="104139">
                <a:moveTo>
                  <a:pt x="889960" y="52578"/>
                </a:moveTo>
                <a:lnTo>
                  <a:pt x="878065" y="45679"/>
                </a:lnTo>
                <a:lnTo>
                  <a:pt x="0" y="44196"/>
                </a:lnTo>
                <a:lnTo>
                  <a:pt x="0" y="57912"/>
                </a:lnTo>
                <a:lnTo>
                  <a:pt x="878206" y="59395"/>
                </a:lnTo>
                <a:lnTo>
                  <a:pt x="889960" y="52578"/>
                </a:lnTo>
                <a:close/>
              </a:path>
              <a:path w="914400" h="104139">
                <a:moveTo>
                  <a:pt x="902204" y="60306"/>
                </a:moveTo>
                <a:lnTo>
                  <a:pt x="902204" y="59436"/>
                </a:lnTo>
                <a:lnTo>
                  <a:pt x="878065" y="59476"/>
                </a:lnTo>
                <a:lnTo>
                  <a:pt x="822956" y="91440"/>
                </a:lnTo>
                <a:lnTo>
                  <a:pt x="819908" y="92964"/>
                </a:lnTo>
                <a:lnTo>
                  <a:pt x="818384" y="97536"/>
                </a:lnTo>
                <a:lnTo>
                  <a:pt x="821432" y="100584"/>
                </a:lnTo>
                <a:lnTo>
                  <a:pt x="822956" y="103632"/>
                </a:lnTo>
                <a:lnTo>
                  <a:pt x="826004" y="103632"/>
                </a:lnTo>
                <a:lnTo>
                  <a:pt x="829052" y="102108"/>
                </a:lnTo>
                <a:lnTo>
                  <a:pt x="902204" y="60306"/>
                </a:lnTo>
                <a:close/>
              </a:path>
              <a:path w="914400" h="104139">
                <a:moveTo>
                  <a:pt x="901463" y="45718"/>
                </a:moveTo>
                <a:lnTo>
                  <a:pt x="829052" y="3048"/>
                </a:lnTo>
                <a:lnTo>
                  <a:pt x="826004" y="0"/>
                </a:lnTo>
                <a:lnTo>
                  <a:pt x="822956" y="1524"/>
                </a:lnTo>
                <a:lnTo>
                  <a:pt x="819908" y="7620"/>
                </a:lnTo>
                <a:lnTo>
                  <a:pt x="819908" y="12192"/>
                </a:lnTo>
                <a:lnTo>
                  <a:pt x="822956" y="13716"/>
                </a:lnTo>
                <a:lnTo>
                  <a:pt x="878065" y="45679"/>
                </a:lnTo>
                <a:lnTo>
                  <a:pt x="901463" y="45718"/>
                </a:lnTo>
                <a:close/>
              </a:path>
              <a:path w="914400" h="104139">
                <a:moveTo>
                  <a:pt x="914396" y="53340"/>
                </a:moveTo>
                <a:lnTo>
                  <a:pt x="901463" y="45718"/>
                </a:lnTo>
                <a:lnTo>
                  <a:pt x="878065" y="45679"/>
                </a:lnTo>
                <a:lnTo>
                  <a:pt x="889960" y="52578"/>
                </a:lnTo>
                <a:lnTo>
                  <a:pt x="899156" y="47244"/>
                </a:lnTo>
                <a:lnTo>
                  <a:pt x="899156" y="59430"/>
                </a:lnTo>
                <a:lnTo>
                  <a:pt x="902204" y="59436"/>
                </a:lnTo>
                <a:lnTo>
                  <a:pt x="902204" y="60306"/>
                </a:lnTo>
                <a:lnTo>
                  <a:pt x="914396" y="53340"/>
                </a:lnTo>
                <a:close/>
              </a:path>
              <a:path w="914400" h="104139">
                <a:moveTo>
                  <a:pt x="899156" y="59430"/>
                </a:moveTo>
                <a:lnTo>
                  <a:pt x="899156" y="57912"/>
                </a:lnTo>
                <a:lnTo>
                  <a:pt x="889960" y="52578"/>
                </a:lnTo>
                <a:lnTo>
                  <a:pt x="878206" y="59395"/>
                </a:lnTo>
                <a:lnTo>
                  <a:pt x="899156" y="59430"/>
                </a:lnTo>
                <a:close/>
              </a:path>
              <a:path w="914400" h="104139">
                <a:moveTo>
                  <a:pt x="899156" y="57912"/>
                </a:moveTo>
                <a:lnTo>
                  <a:pt x="899156" y="47244"/>
                </a:lnTo>
                <a:lnTo>
                  <a:pt x="889960" y="52578"/>
                </a:lnTo>
                <a:lnTo>
                  <a:pt x="899156" y="57912"/>
                </a:lnTo>
                <a:close/>
              </a:path>
              <a:path w="914400" h="104139">
                <a:moveTo>
                  <a:pt x="902204" y="46155"/>
                </a:moveTo>
                <a:lnTo>
                  <a:pt x="902204" y="45720"/>
                </a:lnTo>
                <a:lnTo>
                  <a:pt x="901463" y="45718"/>
                </a:lnTo>
                <a:lnTo>
                  <a:pt x="902204" y="4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14"/>
          <p:cNvSpPr/>
          <p:nvPr/>
        </p:nvSpPr>
        <p:spPr>
          <a:xfrm>
            <a:off x="4256219" y="2571577"/>
            <a:ext cx="735650" cy="627593"/>
          </a:xfrm>
          <a:custGeom>
            <a:avLst/>
            <a:gdLst/>
            <a:ahLst/>
            <a:cxnLst/>
            <a:rect l="l" t="t" r="r" b="b"/>
            <a:pathLst>
              <a:path w="1080770" h="922020">
                <a:moveTo>
                  <a:pt x="122137" y="0"/>
                </a:moveTo>
                <a:lnTo>
                  <a:pt x="107187" y="0"/>
                </a:lnTo>
                <a:lnTo>
                  <a:pt x="77724" y="44195"/>
                </a:lnTo>
                <a:lnTo>
                  <a:pt x="53340" y="92963"/>
                </a:lnTo>
                <a:lnTo>
                  <a:pt x="33528" y="144779"/>
                </a:lnTo>
                <a:lnTo>
                  <a:pt x="16764" y="199643"/>
                </a:lnTo>
                <a:lnTo>
                  <a:pt x="6096" y="256031"/>
                </a:lnTo>
                <a:lnTo>
                  <a:pt x="0" y="344423"/>
                </a:lnTo>
                <a:lnTo>
                  <a:pt x="3048" y="402335"/>
                </a:lnTo>
                <a:lnTo>
                  <a:pt x="6096" y="431291"/>
                </a:lnTo>
                <a:lnTo>
                  <a:pt x="12192" y="460247"/>
                </a:lnTo>
                <a:lnTo>
                  <a:pt x="13716" y="469391"/>
                </a:lnTo>
                <a:lnTo>
                  <a:pt x="13716" y="313943"/>
                </a:lnTo>
                <a:lnTo>
                  <a:pt x="15240" y="284987"/>
                </a:lnTo>
                <a:lnTo>
                  <a:pt x="24384" y="230123"/>
                </a:lnTo>
                <a:lnTo>
                  <a:pt x="36576" y="175259"/>
                </a:lnTo>
                <a:lnTo>
                  <a:pt x="54864" y="123443"/>
                </a:lnTo>
                <a:lnTo>
                  <a:pt x="76200" y="74675"/>
                </a:lnTo>
                <a:lnTo>
                  <a:pt x="103632" y="27431"/>
                </a:lnTo>
                <a:lnTo>
                  <a:pt x="118872" y="4571"/>
                </a:lnTo>
                <a:lnTo>
                  <a:pt x="122137" y="0"/>
                </a:lnTo>
                <a:close/>
              </a:path>
              <a:path w="1080770" h="922020">
                <a:moveTo>
                  <a:pt x="1066800" y="469391"/>
                </a:moveTo>
                <a:lnTo>
                  <a:pt x="1066800" y="373379"/>
                </a:lnTo>
                <a:lnTo>
                  <a:pt x="1060704" y="429767"/>
                </a:lnTo>
                <a:lnTo>
                  <a:pt x="1056132" y="457199"/>
                </a:lnTo>
                <a:lnTo>
                  <a:pt x="1043940" y="512063"/>
                </a:lnTo>
                <a:lnTo>
                  <a:pt x="1025652" y="563879"/>
                </a:lnTo>
                <a:lnTo>
                  <a:pt x="990600" y="637031"/>
                </a:lnTo>
                <a:lnTo>
                  <a:pt x="961644" y="682751"/>
                </a:lnTo>
                <a:lnTo>
                  <a:pt x="912876" y="743711"/>
                </a:lnTo>
                <a:lnTo>
                  <a:pt x="874776" y="780287"/>
                </a:lnTo>
                <a:lnTo>
                  <a:pt x="835152" y="812291"/>
                </a:lnTo>
                <a:lnTo>
                  <a:pt x="790956" y="841247"/>
                </a:lnTo>
                <a:lnTo>
                  <a:pt x="745236" y="864107"/>
                </a:lnTo>
                <a:lnTo>
                  <a:pt x="696468" y="883919"/>
                </a:lnTo>
                <a:lnTo>
                  <a:pt x="646176" y="897635"/>
                </a:lnTo>
                <a:lnTo>
                  <a:pt x="594360" y="905255"/>
                </a:lnTo>
                <a:lnTo>
                  <a:pt x="566928" y="908303"/>
                </a:lnTo>
                <a:lnTo>
                  <a:pt x="513588" y="908303"/>
                </a:lnTo>
                <a:lnTo>
                  <a:pt x="460248" y="902207"/>
                </a:lnTo>
                <a:lnTo>
                  <a:pt x="408432" y="891539"/>
                </a:lnTo>
                <a:lnTo>
                  <a:pt x="359664" y="874775"/>
                </a:lnTo>
                <a:lnTo>
                  <a:pt x="312420" y="853439"/>
                </a:lnTo>
                <a:lnTo>
                  <a:pt x="266700" y="827531"/>
                </a:lnTo>
                <a:lnTo>
                  <a:pt x="225552" y="797051"/>
                </a:lnTo>
                <a:lnTo>
                  <a:pt x="185928" y="761999"/>
                </a:lnTo>
                <a:lnTo>
                  <a:pt x="150876" y="723899"/>
                </a:lnTo>
                <a:lnTo>
                  <a:pt x="117348" y="681227"/>
                </a:lnTo>
                <a:lnTo>
                  <a:pt x="89916" y="637031"/>
                </a:lnTo>
                <a:lnTo>
                  <a:pt x="54864" y="563879"/>
                </a:lnTo>
                <a:lnTo>
                  <a:pt x="36576" y="512063"/>
                </a:lnTo>
                <a:lnTo>
                  <a:pt x="15240" y="400811"/>
                </a:lnTo>
                <a:lnTo>
                  <a:pt x="13716" y="371855"/>
                </a:lnTo>
                <a:lnTo>
                  <a:pt x="13716" y="469391"/>
                </a:lnTo>
                <a:lnTo>
                  <a:pt x="24384" y="515111"/>
                </a:lnTo>
                <a:lnTo>
                  <a:pt x="42672" y="568451"/>
                </a:lnTo>
                <a:lnTo>
                  <a:pt x="65532" y="618743"/>
                </a:lnTo>
                <a:lnTo>
                  <a:pt x="92964" y="665987"/>
                </a:lnTo>
                <a:lnTo>
                  <a:pt x="123444" y="711707"/>
                </a:lnTo>
                <a:lnTo>
                  <a:pt x="158496" y="752855"/>
                </a:lnTo>
                <a:lnTo>
                  <a:pt x="196596" y="789431"/>
                </a:lnTo>
                <a:lnTo>
                  <a:pt x="217932" y="806195"/>
                </a:lnTo>
                <a:lnTo>
                  <a:pt x="237744" y="822959"/>
                </a:lnTo>
                <a:lnTo>
                  <a:pt x="283464" y="851915"/>
                </a:lnTo>
                <a:lnTo>
                  <a:pt x="330708" y="876299"/>
                </a:lnTo>
                <a:lnTo>
                  <a:pt x="379476" y="896111"/>
                </a:lnTo>
                <a:lnTo>
                  <a:pt x="431292" y="909827"/>
                </a:lnTo>
                <a:lnTo>
                  <a:pt x="458724" y="914399"/>
                </a:lnTo>
                <a:lnTo>
                  <a:pt x="484632" y="918971"/>
                </a:lnTo>
                <a:lnTo>
                  <a:pt x="513588" y="920575"/>
                </a:lnTo>
                <a:lnTo>
                  <a:pt x="541020" y="922019"/>
                </a:lnTo>
                <a:lnTo>
                  <a:pt x="595884" y="918971"/>
                </a:lnTo>
                <a:lnTo>
                  <a:pt x="649224" y="909827"/>
                </a:lnTo>
                <a:lnTo>
                  <a:pt x="701040" y="896111"/>
                </a:lnTo>
                <a:lnTo>
                  <a:pt x="751332" y="876299"/>
                </a:lnTo>
                <a:lnTo>
                  <a:pt x="797052" y="851915"/>
                </a:lnTo>
                <a:lnTo>
                  <a:pt x="842772" y="822959"/>
                </a:lnTo>
                <a:lnTo>
                  <a:pt x="883920" y="789431"/>
                </a:lnTo>
                <a:lnTo>
                  <a:pt x="940308" y="731519"/>
                </a:lnTo>
                <a:lnTo>
                  <a:pt x="987552" y="665987"/>
                </a:lnTo>
                <a:lnTo>
                  <a:pt x="1014984" y="618743"/>
                </a:lnTo>
                <a:lnTo>
                  <a:pt x="1037844" y="568451"/>
                </a:lnTo>
                <a:lnTo>
                  <a:pt x="1056132" y="515111"/>
                </a:lnTo>
                <a:lnTo>
                  <a:pt x="1063752" y="487679"/>
                </a:lnTo>
                <a:lnTo>
                  <a:pt x="1066800" y="469391"/>
                </a:lnTo>
                <a:close/>
              </a:path>
              <a:path w="1080770" h="922020">
                <a:moveTo>
                  <a:pt x="1080516" y="342899"/>
                </a:moveTo>
                <a:lnTo>
                  <a:pt x="1077468" y="284987"/>
                </a:lnTo>
                <a:lnTo>
                  <a:pt x="1068324" y="227075"/>
                </a:lnTo>
                <a:lnTo>
                  <a:pt x="1056132" y="172211"/>
                </a:lnTo>
                <a:lnTo>
                  <a:pt x="1037844" y="118871"/>
                </a:lnTo>
                <a:lnTo>
                  <a:pt x="1014984" y="68579"/>
                </a:lnTo>
                <a:lnTo>
                  <a:pt x="987552" y="21335"/>
                </a:lnTo>
                <a:lnTo>
                  <a:pt x="973328" y="0"/>
                </a:lnTo>
                <a:lnTo>
                  <a:pt x="958378" y="0"/>
                </a:lnTo>
                <a:lnTo>
                  <a:pt x="963168" y="6095"/>
                </a:lnTo>
                <a:lnTo>
                  <a:pt x="976884" y="27431"/>
                </a:lnTo>
                <a:lnTo>
                  <a:pt x="1004316" y="74675"/>
                </a:lnTo>
                <a:lnTo>
                  <a:pt x="1025652" y="123443"/>
                </a:lnTo>
                <a:lnTo>
                  <a:pt x="1043940" y="175259"/>
                </a:lnTo>
                <a:lnTo>
                  <a:pt x="1056132" y="230123"/>
                </a:lnTo>
                <a:lnTo>
                  <a:pt x="1065276" y="286511"/>
                </a:lnTo>
                <a:lnTo>
                  <a:pt x="1066800" y="313943"/>
                </a:lnTo>
                <a:lnTo>
                  <a:pt x="1066800" y="469391"/>
                </a:lnTo>
                <a:lnTo>
                  <a:pt x="1068324" y="460247"/>
                </a:lnTo>
                <a:lnTo>
                  <a:pt x="1074420" y="431291"/>
                </a:lnTo>
                <a:lnTo>
                  <a:pt x="1077468" y="402335"/>
                </a:lnTo>
                <a:lnTo>
                  <a:pt x="1080516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5" name="object 15"/>
          <p:cNvSpPr txBox="1"/>
          <p:nvPr/>
        </p:nvSpPr>
        <p:spPr>
          <a:xfrm>
            <a:off x="4528698" y="2735131"/>
            <a:ext cx="19018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q</a:t>
            </a:r>
            <a:r>
              <a:rPr sz="1225" dirty="0"/>
              <a:t>1</a:t>
            </a:r>
            <a:endParaRPr sz="1225"/>
          </a:p>
        </p:txBody>
      </p:sp>
      <p:sp>
        <p:nvSpPr>
          <p:cNvPr id="16" name="object 16"/>
          <p:cNvSpPr txBox="1"/>
          <p:nvPr/>
        </p:nvSpPr>
        <p:spPr>
          <a:xfrm>
            <a:off x="3691562" y="2486168"/>
            <a:ext cx="8601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sz="1225" dirty="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758" y="2571577"/>
            <a:ext cx="133126" cy="212656"/>
          </a:xfrm>
          <a:custGeom>
            <a:avLst/>
            <a:gdLst/>
            <a:ahLst/>
            <a:cxnLst/>
            <a:rect l="l" t="t" r="r" b="b"/>
            <a:pathLst>
              <a:path w="195579" h="312420">
                <a:moveTo>
                  <a:pt x="10668" y="311113"/>
                </a:moveTo>
                <a:lnTo>
                  <a:pt x="10668" y="298703"/>
                </a:lnTo>
                <a:lnTo>
                  <a:pt x="0" y="298703"/>
                </a:lnTo>
                <a:lnTo>
                  <a:pt x="1524" y="312419"/>
                </a:lnTo>
                <a:lnTo>
                  <a:pt x="10668" y="311113"/>
                </a:lnTo>
                <a:close/>
              </a:path>
              <a:path w="195579" h="312420">
                <a:moveTo>
                  <a:pt x="194982" y="0"/>
                </a:moveTo>
                <a:lnTo>
                  <a:pt x="182073" y="0"/>
                </a:lnTo>
                <a:lnTo>
                  <a:pt x="181356" y="3047"/>
                </a:lnTo>
                <a:lnTo>
                  <a:pt x="173736" y="28955"/>
                </a:lnTo>
                <a:lnTo>
                  <a:pt x="167640" y="53339"/>
                </a:lnTo>
                <a:lnTo>
                  <a:pt x="160020" y="77723"/>
                </a:lnTo>
                <a:lnTo>
                  <a:pt x="152400" y="100583"/>
                </a:lnTo>
                <a:lnTo>
                  <a:pt x="143256" y="123443"/>
                </a:lnTo>
                <a:lnTo>
                  <a:pt x="135636" y="144779"/>
                </a:lnTo>
                <a:lnTo>
                  <a:pt x="126492" y="164591"/>
                </a:lnTo>
                <a:lnTo>
                  <a:pt x="108204" y="201167"/>
                </a:lnTo>
                <a:lnTo>
                  <a:pt x="89916" y="231647"/>
                </a:lnTo>
                <a:lnTo>
                  <a:pt x="79248" y="245363"/>
                </a:lnTo>
                <a:lnTo>
                  <a:pt x="70104" y="257555"/>
                </a:lnTo>
                <a:lnTo>
                  <a:pt x="39624" y="284987"/>
                </a:lnTo>
                <a:lnTo>
                  <a:pt x="9144" y="298703"/>
                </a:lnTo>
                <a:lnTo>
                  <a:pt x="10668" y="298703"/>
                </a:lnTo>
                <a:lnTo>
                  <a:pt x="10668" y="311113"/>
                </a:lnTo>
                <a:lnTo>
                  <a:pt x="12192" y="310895"/>
                </a:lnTo>
                <a:lnTo>
                  <a:pt x="13716" y="310895"/>
                </a:lnTo>
                <a:lnTo>
                  <a:pt x="57912" y="288035"/>
                </a:lnTo>
                <a:lnTo>
                  <a:pt x="89916" y="254507"/>
                </a:lnTo>
                <a:lnTo>
                  <a:pt x="99060" y="239267"/>
                </a:lnTo>
                <a:lnTo>
                  <a:pt x="109728" y="224027"/>
                </a:lnTo>
                <a:lnTo>
                  <a:pt x="118872" y="207263"/>
                </a:lnTo>
                <a:lnTo>
                  <a:pt x="129540" y="188975"/>
                </a:lnTo>
                <a:lnTo>
                  <a:pt x="138684" y="169163"/>
                </a:lnTo>
                <a:lnTo>
                  <a:pt x="146304" y="149351"/>
                </a:lnTo>
                <a:lnTo>
                  <a:pt x="155448" y="128015"/>
                </a:lnTo>
                <a:lnTo>
                  <a:pt x="164592" y="105155"/>
                </a:lnTo>
                <a:lnTo>
                  <a:pt x="172212" y="82295"/>
                </a:lnTo>
                <a:lnTo>
                  <a:pt x="179832" y="57911"/>
                </a:lnTo>
                <a:lnTo>
                  <a:pt x="185928" y="32003"/>
                </a:lnTo>
                <a:lnTo>
                  <a:pt x="193548" y="6095"/>
                </a:lnTo>
                <a:lnTo>
                  <a:pt x="194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8" name="object 18"/>
          <p:cNvSpPr/>
          <p:nvPr/>
        </p:nvSpPr>
        <p:spPr>
          <a:xfrm>
            <a:off x="3150409" y="3146266"/>
            <a:ext cx="1452282" cy="312500"/>
          </a:xfrm>
          <a:custGeom>
            <a:avLst/>
            <a:gdLst/>
            <a:ahLst/>
            <a:cxnLst/>
            <a:rect l="l" t="t" r="r" b="b"/>
            <a:pathLst>
              <a:path w="2133600" h="459104">
                <a:moveTo>
                  <a:pt x="102108" y="89916"/>
                </a:moveTo>
                <a:lnTo>
                  <a:pt x="102108" y="85344"/>
                </a:lnTo>
                <a:lnTo>
                  <a:pt x="100584" y="82296"/>
                </a:lnTo>
                <a:lnTo>
                  <a:pt x="47244" y="0"/>
                </a:lnTo>
                <a:lnTo>
                  <a:pt x="1524" y="86868"/>
                </a:lnTo>
                <a:lnTo>
                  <a:pt x="0" y="89916"/>
                </a:lnTo>
                <a:lnTo>
                  <a:pt x="0" y="94488"/>
                </a:lnTo>
                <a:lnTo>
                  <a:pt x="4572" y="96012"/>
                </a:lnTo>
                <a:lnTo>
                  <a:pt x="7620" y="97536"/>
                </a:lnTo>
                <a:lnTo>
                  <a:pt x="10668" y="96012"/>
                </a:lnTo>
                <a:lnTo>
                  <a:pt x="12192" y="92964"/>
                </a:lnTo>
                <a:lnTo>
                  <a:pt x="41148" y="38269"/>
                </a:lnTo>
                <a:lnTo>
                  <a:pt x="41148" y="12192"/>
                </a:lnTo>
                <a:lnTo>
                  <a:pt x="53340" y="10668"/>
                </a:lnTo>
                <a:lnTo>
                  <a:pt x="56388" y="28956"/>
                </a:lnTo>
                <a:lnTo>
                  <a:pt x="60537" y="43478"/>
                </a:lnTo>
                <a:lnTo>
                  <a:pt x="89916" y="89916"/>
                </a:lnTo>
                <a:lnTo>
                  <a:pt x="91440" y="92964"/>
                </a:lnTo>
                <a:lnTo>
                  <a:pt x="96012" y="92964"/>
                </a:lnTo>
                <a:lnTo>
                  <a:pt x="102108" y="89916"/>
                </a:lnTo>
                <a:close/>
              </a:path>
              <a:path w="2133600" h="459104">
                <a:moveTo>
                  <a:pt x="60537" y="43478"/>
                </a:moveTo>
                <a:lnTo>
                  <a:pt x="56388" y="28956"/>
                </a:lnTo>
                <a:lnTo>
                  <a:pt x="53340" y="10668"/>
                </a:lnTo>
                <a:lnTo>
                  <a:pt x="41148" y="12192"/>
                </a:lnTo>
                <a:lnTo>
                  <a:pt x="42672" y="21336"/>
                </a:lnTo>
                <a:lnTo>
                  <a:pt x="42672" y="15240"/>
                </a:lnTo>
                <a:lnTo>
                  <a:pt x="53340" y="15240"/>
                </a:lnTo>
                <a:lnTo>
                  <a:pt x="53340" y="32102"/>
                </a:lnTo>
                <a:lnTo>
                  <a:pt x="60537" y="43478"/>
                </a:lnTo>
                <a:close/>
              </a:path>
              <a:path w="2133600" h="459104">
                <a:moveTo>
                  <a:pt x="44282" y="32349"/>
                </a:moveTo>
                <a:lnTo>
                  <a:pt x="44196" y="32004"/>
                </a:lnTo>
                <a:lnTo>
                  <a:pt x="42672" y="21336"/>
                </a:lnTo>
                <a:lnTo>
                  <a:pt x="41148" y="12192"/>
                </a:lnTo>
                <a:lnTo>
                  <a:pt x="41148" y="38269"/>
                </a:lnTo>
                <a:lnTo>
                  <a:pt x="44282" y="32349"/>
                </a:lnTo>
                <a:close/>
              </a:path>
              <a:path w="2133600" h="459104">
                <a:moveTo>
                  <a:pt x="53340" y="15240"/>
                </a:moveTo>
                <a:lnTo>
                  <a:pt x="42672" y="15240"/>
                </a:lnTo>
                <a:lnTo>
                  <a:pt x="48479" y="24420"/>
                </a:lnTo>
                <a:lnTo>
                  <a:pt x="53340" y="15240"/>
                </a:lnTo>
                <a:close/>
              </a:path>
              <a:path w="2133600" h="459104">
                <a:moveTo>
                  <a:pt x="48479" y="24420"/>
                </a:moveTo>
                <a:lnTo>
                  <a:pt x="42672" y="15240"/>
                </a:lnTo>
                <a:lnTo>
                  <a:pt x="42672" y="21336"/>
                </a:lnTo>
                <a:lnTo>
                  <a:pt x="44196" y="32004"/>
                </a:lnTo>
                <a:lnTo>
                  <a:pt x="44282" y="32349"/>
                </a:lnTo>
                <a:lnTo>
                  <a:pt x="48479" y="24420"/>
                </a:lnTo>
                <a:close/>
              </a:path>
              <a:path w="2133600" h="459104">
                <a:moveTo>
                  <a:pt x="2133600" y="224028"/>
                </a:moveTo>
                <a:lnTo>
                  <a:pt x="2119884" y="222504"/>
                </a:lnTo>
                <a:lnTo>
                  <a:pt x="2119884" y="228600"/>
                </a:lnTo>
                <a:lnTo>
                  <a:pt x="2115312" y="242316"/>
                </a:lnTo>
                <a:lnTo>
                  <a:pt x="2112264" y="246888"/>
                </a:lnTo>
                <a:lnTo>
                  <a:pt x="2107692" y="251460"/>
                </a:lnTo>
                <a:lnTo>
                  <a:pt x="2104644" y="256032"/>
                </a:lnTo>
                <a:lnTo>
                  <a:pt x="2098548" y="262128"/>
                </a:lnTo>
                <a:lnTo>
                  <a:pt x="2086356" y="271272"/>
                </a:lnTo>
                <a:lnTo>
                  <a:pt x="2080260" y="277368"/>
                </a:lnTo>
                <a:lnTo>
                  <a:pt x="2071116" y="281940"/>
                </a:lnTo>
                <a:lnTo>
                  <a:pt x="2063496" y="286512"/>
                </a:lnTo>
                <a:lnTo>
                  <a:pt x="2054352" y="291084"/>
                </a:lnTo>
                <a:lnTo>
                  <a:pt x="2045208" y="297180"/>
                </a:lnTo>
                <a:lnTo>
                  <a:pt x="2034540" y="301752"/>
                </a:lnTo>
                <a:lnTo>
                  <a:pt x="2011680" y="310896"/>
                </a:lnTo>
                <a:lnTo>
                  <a:pt x="1987296" y="321564"/>
                </a:lnTo>
                <a:lnTo>
                  <a:pt x="1932432" y="339852"/>
                </a:lnTo>
                <a:lnTo>
                  <a:pt x="1869948" y="358140"/>
                </a:lnTo>
                <a:lnTo>
                  <a:pt x="1836420" y="365760"/>
                </a:lnTo>
                <a:lnTo>
                  <a:pt x="1799844" y="374904"/>
                </a:lnTo>
                <a:lnTo>
                  <a:pt x="1725168" y="390144"/>
                </a:lnTo>
                <a:lnTo>
                  <a:pt x="1684020" y="397764"/>
                </a:lnTo>
                <a:lnTo>
                  <a:pt x="1642872" y="403860"/>
                </a:lnTo>
                <a:lnTo>
                  <a:pt x="1557528" y="416052"/>
                </a:lnTo>
                <a:lnTo>
                  <a:pt x="1513332" y="422148"/>
                </a:lnTo>
                <a:lnTo>
                  <a:pt x="1421892" y="431292"/>
                </a:lnTo>
                <a:lnTo>
                  <a:pt x="1232916" y="443484"/>
                </a:lnTo>
                <a:lnTo>
                  <a:pt x="1184148" y="445008"/>
                </a:lnTo>
                <a:lnTo>
                  <a:pt x="1135380" y="445008"/>
                </a:lnTo>
                <a:lnTo>
                  <a:pt x="1086612" y="446532"/>
                </a:lnTo>
                <a:lnTo>
                  <a:pt x="1037844" y="445008"/>
                </a:lnTo>
                <a:lnTo>
                  <a:pt x="990600" y="443484"/>
                </a:lnTo>
                <a:lnTo>
                  <a:pt x="941832" y="440436"/>
                </a:lnTo>
                <a:lnTo>
                  <a:pt x="893064" y="435864"/>
                </a:lnTo>
                <a:lnTo>
                  <a:pt x="798576" y="423672"/>
                </a:lnTo>
                <a:lnTo>
                  <a:pt x="752856" y="416052"/>
                </a:lnTo>
                <a:lnTo>
                  <a:pt x="705612" y="406908"/>
                </a:lnTo>
                <a:lnTo>
                  <a:pt x="661416" y="397764"/>
                </a:lnTo>
                <a:lnTo>
                  <a:pt x="617220" y="387096"/>
                </a:lnTo>
                <a:lnTo>
                  <a:pt x="573024" y="374904"/>
                </a:lnTo>
                <a:lnTo>
                  <a:pt x="531876" y="362712"/>
                </a:lnTo>
                <a:lnTo>
                  <a:pt x="449580" y="335280"/>
                </a:lnTo>
                <a:lnTo>
                  <a:pt x="411480" y="320040"/>
                </a:lnTo>
                <a:lnTo>
                  <a:pt x="338328" y="289560"/>
                </a:lnTo>
                <a:lnTo>
                  <a:pt x="272796" y="254508"/>
                </a:lnTo>
                <a:lnTo>
                  <a:pt x="213360" y="217932"/>
                </a:lnTo>
                <a:lnTo>
                  <a:pt x="163068" y="179832"/>
                </a:lnTo>
                <a:lnTo>
                  <a:pt x="140208" y="161544"/>
                </a:lnTo>
                <a:lnTo>
                  <a:pt x="131064" y="150876"/>
                </a:lnTo>
                <a:lnTo>
                  <a:pt x="120396" y="141732"/>
                </a:lnTo>
                <a:lnTo>
                  <a:pt x="111252" y="131064"/>
                </a:lnTo>
                <a:lnTo>
                  <a:pt x="88392" y="100584"/>
                </a:lnTo>
                <a:lnTo>
                  <a:pt x="65532" y="60960"/>
                </a:lnTo>
                <a:lnTo>
                  <a:pt x="60537" y="43478"/>
                </a:lnTo>
                <a:lnTo>
                  <a:pt x="48479" y="24420"/>
                </a:lnTo>
                <a:lnTo>
                  <a:pt x="44282" y="32349"/>
                </a:lnTo>
                <a:lnTo>
                  <a:pt x="47244" y="44196"/>
                </a:lnTo>
                <a:lnTo>
                  <a:pt x="50292" y="54864"/>
                </a:lnTo>
                <a:lnTo>
                  <a:pt x="77724" y="108204"/>
                </a:lnTo>
                <a:lnTo>
                  <a:pt x="102108" y="140208"/>
                </a:lnTo>
                <a:lnTo>
                  <a:pt x="132588" y="170688"/>
                </a:lnTo>
                <a:lnTo>
                  <a:pt x="179832" y="210312"/>
                </a:lnTo>
                <a:lnTo>
                  <a:pt x="207264" y="228600"/>
                </a:lnTo>
                <a:lnTo>
                  <a:pt x="236220" y="248412"/>
                </a:lnTo>
                <a:lnTo>
                  <a:pt x="266700" y="265176"/>
                </a:lnTo>
                <a:lnTo>
                  <a:pt x="298704" y="283464"/>
                </a:lnTo>
                <a:lnTo>
                  <a:pt x="368808" y="316992"/>
                </a:lnTo>
                <a:lnTo>
                  <a:pt x="406908" y="332232"/>
                </a:lnTo>
                <a:lnTo>
                  <a:pt x="446532" y="347472"/>
                </a:lnTo>
                <a:lnTo>
                  <a:pt x="486156" y="361188"/>
                </a:lnTo>
                <a:lnTo>
                  <a:pt x="527304" y="374904"/>
                </a:lnTo>
                <a:lnTo>
                  <a:pt x="569976" y="387096"/>
                </a:lnTo>
                <a:lnTo>
                  <a:pt x="614172" y="399288"/>
                </a:lnTo>
                <a:lnTo>
                  <a:pt x="658368" y="409956"/>
                </a:lnTo>
                <a:lnTo>
                  <a:pt x="749808" y="428244"/>
                </a:lnTo>
                <a:lnTo>
                  <a:pt x="844296" y="443484"/>
                </a:lnTo>
                <a:lnTo>
                  <a:pt x="893064" y="448056"/>
                </a:lnTo>
                <a:lnTo>
                  <a:pt x="940308" y="452628"/>
                </a:lnTo>
                <a:lnTo>
                  <a:pt x="1037844" y="458724"/>
                </a:lnTo>
                <a:lnTo>
                  <a:pt x="1135380" y="458724"/>
                </a:lnTo>
                <a:lnTo>
                  <a:pt x="1281684" y="454152"/>
                </a:lnTo>
                <a:lnTo>
                  <a:pt x="1328928" y="451104"/>
                </a:lnTo>
                <a:lnTo>
                  <a:pt x="1376172" y="446532"/>
                </a:lnTo>
                <a:lnTo>
                  <a:pt x="1423416" y="443484"/>
                </a:lnTo>
                <a:lnTo>
                  <a:pt x="1514856" y="434340"/>
                </a:lnTo>
                <a:lnTo>
                  <a:pt x="1603248" y="422148"/>
                </a:lnTo>
                <a:lnTo>
                  <a:pt x="1645920" y="416052"/>
                </a:lnTo>
                <a:lnTo>
                  <a:pt x="1687068" y="409956"/>
                </a:lnTo>
                <a:lnTo>
                  <a:pt x="1766316" y="394716"/>
                </a:lnTo>
                <a:lnTo>
                  <a:pt x="1839468" y="379476"/>
                </a:lnTo>
                <a:lnTo>
                  <a:pt x="1906524" y="361188"/>
                </a:lnTo>
                <a:lnTo>
                  <a:pt x="1965960" y="342900"/>
                </a:lnTo>
                <a:lnTo>
                  <a:pt x="2017776" y="323088"/>
                </a:lnTo>
                <a:lnTo>
                  <a:pt x="2040636" y="312420"/>
                </a:lnTo>
                <a:lnTo>
                  <a:pt x="2051304" y="307848"/>
                </a:lnTo>
                <a:lnTo>
                  <a:pt x="2060448" y="303276"/>
                </a:lnTo>
                <a:lnTo>
                  <a:pt x="2069592" y="297180"/>
                </a:lnTo>
                <a:lnTo>
                  <a:pt x="2078736" y="292608"/>
                </a:lnTo>
                <a:lnTo>
                  <a:pt x="2086356" y="286512"/>
                </a:lnTo>
                <a:lnTo>
                  <a:pt x="2093976" y="281940"/>
                </a:lnTo>
                <a:lnTo>
                  <a:pt x="2101596" y="275844"/>
                </a:lnTo>
                <a:lnTo>
                  <a:pt x="2107692" y="269748"/>
                </a:lnTo>
                <a:lnTo>
                  <a:pt x="2113788" y="265176"/>
                </a:lnTo>
                <a:lnTo>
                  <a:pt x="2122932" y="252984"/>
                </a:lnTo>
                <a:lnTo>
                  <a:pt x="2132076" y="234696"/>
                </a:lnTo>
                <a:lnTo>
                  <a:pt x="2132076" y="228600"/>
                </a:lnTo>
                <a:lnTo>
                  <a:pt x="2133600" y="224028"/>
                </a:lnTo>
                <a:close/>
              </a:path>
              <a:path w="2133600" h="459104">
                <a:moveTo>
                  <a:pt x="53340" y="32102"/>
                </a:moveTo>
                <a:lnTo>
                  <a:pt x="53340" y="15240"/>
                </a:lnTo>
                <a:lnTo>
                  <a:pt x="48479" y="24420"/>
                </a:lnTo>
                <a:lnTo>
                  <a:pt x="53340" y="32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9"/>
          <p:cNvSpPr txBox="1"/>
          <p:nvPr/>
        </p:nvSpPr>
        <p:spPr>
          <a:xfrm>
            <a:off x="3744466" y="3523512"/>
            <a:ext cx="10416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/>
              <a:t>1</a:t>
            </a:r>
            <a:endParaRPr sz="12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55" y="215858"/>
            <a:ext cx="8354289" cy="1078509"/>
          </a:xfrm>
          <a:prstGeom prst="rect">
            <a:avLst/>
          </a:prstGeom>
        </p:spPr>
        <p:txBody>
          <a:bodyPr spcFirstLastPara="1" vert="horz" wrap="square" lIns="0" tIns="8645" rIns="0" bIns="0" rtlCol="0" anchor="ctr" anchorCtr="0">
            <a:spAutoFit/>
          </a:bodyPr>
          <a:lstStyle/>
          <a:p>
            <a:pPr marL="8645" marR="3458">
              <a:spcBef>
                <a:spcPts val="68"/>
              </a:spcBef>
            </a:pPr>
            <a:br>
              <a:rPr lang="en-US" sz="1634" spc="-2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</a:br>
            <a:br>
              <a:rPr lang="en-US" sz="1634" spc="-2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</a:br>
            <a:r>
              <a:rPr sz="1634" spc="-20" dirty="0" err="1">
                <a:solidFill>
                  <a:srgbClr val="0070C0"/>
                </a:solidFill>
                <a:latin typeface="Arial"/>
                <a:cs typeface="Arial"/>
              </a:rPr>
              <a:t>Tahapan</a:t>
            </a:r>
            <a:r>
              <a:rPr sz="1634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34" spc="-3" dirty="0">
                <a:solidFill>
                  <a:srgbClr val="0070C0"/>
                </a:solidFill>
                <a:latin typeface="Arial"/>
                <a:cs typeface="Arial"/>
              </a:rPr>
              <a:t>Pengubahan Non-Deterministic </a:t>
            </a:r>
            <a:r>
              <a:rPr lang="it-IT" sz="1800" spc="-5" dirty="0">
                <a:solidFill>
                  <a:srgbClr val="0070C0"/>
                </a:solidFill>
                <a:latin typeface="Arial"/>
                <a:cs typeface="Arial"/>
              </a:rPr>
              <a:t>Non-Deterministic Finite  Automata ke Deterministic Finite</a:t>
            </a:r>
            <a:r>
              <a:rPr lang="it-IT" sz="18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it-IT" sz="1800" spc="-5" dirty="0">
                <a:solidFill>
                  <a:srgbClr val="0070C0"/>
                </a:solidFill>
                <a:latin typeface="Arial"/>
                <a:cs typeface="Arial"/>
              </a:rPr>
              <a:t>Automata</a:t>
            </a:r>
            <a:r>
              <a:rPr sz="1634" spc="-3" dirty="0">
                <a:solidFill>
                  <a:srgbClr val="0070C0"/>
                </a:solidFill>
                <a:latin typeface="Arial"/>
                <a:cs typeface="Arial"/>
              </a:rPr>
              <a:t>Deterministic Finite</a:t>
            </a:r>
            <a:r>
              <a:rPr sz="1634" spc="-8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34" spc="-3" dirty="0">
                <a:solidFill>
                  <a:srgbClr val="0070C0"/>
                </a:solidFill>
                <a:latin typeface="Arial"/>
                <a:cs typeface="Arial"/>
              </a:rPr>
              <a:t>Automata</a:t>
            </a:r>
            <a:endParaRPr sz="1634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8737" y="1573305"/>
            <a:ext cx="5915889" cy="30968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1951" marR="3458">
              <a:spcBef>
                <a:spcPts val="68"/>
              </a:spcBef>
              <a:tabLst>
                <a:tab pos="1260425" algn="l"/>
              </a:tabLst>
            </a:pPr>
            <a:r>
              <a:rPr sz="1225" b="1" spc="-3" dirty="0"/>
              <a:t>Dari </a:t>
            </a:r>
            <a:r>
              <a:rPr sz="1225" b="1" spc="-3" dirty="0" err="1"/>
              <a:t>seb</a:t>
            </a:r>
            <a:r>
              <a:rPr lang="it-IT" spc="-5" dirty="0"/>
              <a:t>o</a:t>
            </a:r>
            <a:r>
              <a:rPr sz="1225" b="1" spc="-3" dirty="0" err="1"/>
              <a:t>uah</a:t>
            </a:r>
            <a:r>
              <a:rPr sz="1225" b="1" spc="-3" dirty="0"/>
              <a:t> mesin Non-Deterministic </a:t>
            </a:r>
            <a:r>
              <a:rPr sz="1225" b="1" dirty="0"/>
              <a:t>Finite </a:t>
            </a:r>
            <a:r>
              <a:rPr sz="1225" b="1" spc="-7" dirty="0"/>
              <a:t>Automata </a:t>
            </a:r>
            <a:r>
              <a:rPr sz="1225" b="1" spc="-3" dirty="0"/>
              <a:t>dapat dibuat mesin </a:t>
            </a:r>
            <a:r>
              <a:rPr sz="1225" b="1" spc="-20" dirty="0"/>
              <a:t>DFA  </a:t>
            </a:r>
            <a:r>
              <a:rPr sz="1225" b="1" spc="-7" dirty="0"/>
              <a:t>yang</a:t>
            </a:r>
            <a:r>
              <a:rPr sz="1225" b="1" spc="10" dirty="0"/>
              <a:t> </a:t>
            </a:r>
            <a:r>
              <a:rPr sz="1225" b="1" spc="-7" dirty="0"/>
              <a:t>ekivalen.	Ekivalen </a:t>
            </a:r>
            <a:r>
              <a:rPr sz="1225" b="1" spc="-3" dirty="0"/>
              <a:t>artinya mampu menerima bahasa </a:t>
            </a:r>
            <a:r>
              <a:rPr sz="1225" b="1" spc="-7" dirty="0"/>
              <a:t>yang </a:t>
            </a:r>
            <a:r>
              <a:rPr sz="1225" b="1" spc="-3" dirty="0"/>
              <a:t>sama</a:t>
            </a:r>
            <a:r>
              <a:rPr sz="1225" b="1" spc="88" dirty="0"/>
              <a:t> </a:t>
            </a:r>
            <a:r>
              <a:rPr sz="1225" b="1" dirty="0"/>
              <a:t>.</a:t>
            </a:r>
            <a:endParaRPr sz="1225" dirty="0"/>
          </a:p>
          <a:p>
            <a:pPr marL="8645">
              <a:spcBef>
                <a:spcPts val="980"/>
              </a:spcBef>
            </a:pPr>
            <a:r>
              <a:rPr sz="1225" dirty="0"/>
              <a:t>* </a:t>
            </a:r>
            <a:r>
              <a:rPr sz="1225" spc="-3" dirty="0"/>
              <a:t>Suatu </a:t>
            </a:r>
            <a:r>
              <a:rPr sz="1225" spc="-24" dirty="0"/>
              <a:t>DFA </a:t>
            </a:r>
            <a:r>
              <a:rPr sz="1225" spc="-3" dirty="0"/>
              <a:t>dapat dipandang sebagai kasus khusus (subset) dari</a:t>
            </a:r>
            <a:r>
              <a:rPr sz="1225" spc="20" dirty="0"/>
              <a:t> </a:t>
            </a:r>
            <a:r>
              <a:rPr sz="1225" spc="-20" dirty="0"/>
              <a:t>NFA.</a:t>
            </a:r>
            <a:endParaRPr sz="1225" dirty="0"/>
          </a:p>
          <a:p>
            <a:pPr marL="137022" marR="636696" indent="-128809">
              <a:buChar char="•"/>
              <a:tabLst>
                <a:tab pos="148692" algn="l"/>
              </a:tabLst>
            </a:pPr>
            <a:r>
              <a:rPr sz="1225" spc="-3" dirty="0"/>
              <a:t>Jelas </a:t>
            </a:r>
            <a:r>
              <a:rPr sz="1225" spc="-7" dirty="0"/>
              <a:t>bahwa </a:t>
            </a:r>
            <a:r>
              <a:rPr sz="1225" spc="-3" dirty="0"/>
              <a:t>kelas bahasa </a:t>
            </a:r>
            <a:r>
              <a:rPr sz="1225" spc="-7" dirty="0"/>
              <a:t>yang </a:t>
            </a:r>
            <a:r>
              <a:rPr sz="1225" spc="-3" dirty="0"/>
              <a:t>diterima oleh </a:t>
            </a:r>
            <a:r>
              <a:rPr sz="1225" spc="-24" dirty="0"/>
              <a:t>DFA </a:t>
            </a:r>
            <a:r>
              <a:rPr sz="1225" spc="-3" dirty="0"/>
              <a:t>juga akan diterima oleh  </a:t>
            </a:r>
            <a:r>
              <a:rPr sz="1225" spc="-24" dirty="0"/>
              <a:t>DFA</a:t>
            </a:r>
            <a:endParaRPr sz="1225" dirty="0"/>
          </a:p>
          <a:p>
            <a:pPr marL="137022" marR="359195" indent="-128809">
              <a:buChar char="•"/>
              <a:tabLst>
                <a:tab pos="148692" algn="l"/>
                <a:tab pos="1589363" algn="l"/>
                <a:tab pos="3606216" algn="l"/>
              </a:tabLst>
            </a:pPr>
            <a:r>
              <a:rPr sz="1225" spc="-3" dirty="0"/>
              <a:t>Namun ternyata </a:t>
            </a:r>
            <a:r>
              <a:rPr sz="1225" spc="-24" dirty="0"/>
              <a:t>DFA </a:t>
            </a:r>
            <a:r>
              <a:rPr sz="1225" spc="-3" dirty="0"/>
              <a:t>juga</a:t>
            </a:r>
            <a:r>
              <a:rPr sz="1225" spc="3" dirty="0"/>
              <a:t> </a:t>
            </a:r>
            <a:r>
              <a:rPr sz="1225" spc="-3" dirty="0"/>
              <a:t>dapat</a:t>
            </a:r>
            <a:r>
              <a:rPr sz="1225" spc="14" dirty="0"/>
              <a:t> </a:t>
            </a:r>
            <a:r>
              <a:rPr sz="1225" spc="-3" dirty="0"/>
              <a:t>mensimulasikan	</a:t>
            </a:r>
            <a:r>
              <a:rPr sz="1225" spc="-20" dirty="0"/>
              <a:t>NFA; </a:t>
            </a:r>
            <a:r>
              <a:rPr sz="1225" spc="-7" dirty="0"/>
              <a:t>yaitu </a:t>
            </a:r>
            <a:r>
              <a:rPr sz="1225" spc="-3" dirty="0"/>
              <a:t>untuk setiap </a:t>
            </a:r>
            <a:r>
              <a:rPr sz="1225" spc="-24" dirty="0"/>
              <a:t>NFA  </a:t>
            </a:r>
            <a:r>
              <a:rPr sz="1225" spc="-3" dirty="0"/>
              <a:t>kita</a:t>
            </a:r>
            <a:r>
              <a:rPr sz="1225" dirty="0"/>
              <a:t> </a:t>
            </a:r>
            <a:r>
              <a:rPr sz="1225" spc="-3" dirty="0"/>
              <a:t>dapat</a:t>
            </a:r>
            <a:r>
              <a:rPr sz="1225" spc="17" dirty="0"/>
              <a:t> </a:t>
            </a:r>
            <a:r>
              <a:rPr sz="1225" spc="-3" dirty="0"/>
              <a:t>membuat	</a:t>
            </a:r>
            <a:r>
              <a:rPr sz="1225" spc="-24" dirty="0"/>
              <a:t>DFA </a:t>
            </a:r>
            <a:r>
              <a:rPr sz="1225" spc="-7" dirty="0"/>
              <a:t>yang</a:t>
            </a:r>
            <a:r>
              <a:rPr sz="1225" spc="-27" dirty="0"/>
              <a:t> </a:t>
            </a:r>
            <a:r>
              <a:rPr sz="1225" spc="-3" dirty="0"/>
              <a:t>ekivalen</a:t>
            </a:r>
            <a:endParaRPr sz="1225" dirty="0"/>
          </a:p>
          <a:p>
            <a:pPr marL="137022" marR="265830" indent="-128809">
              <a:buChar char="•"/>
              <a:tabLst>
                <a:tab pos="148692" algn="l"/>
                <a:tab pos="3381449" algn="l"/>
              </a:tabLst>
            </a:pPr>
            <a:r>
              <a:rPr sz="1225" spc="-3" dirty="0"/>
              <a:t>Dapat dibuktikan </a:t>
            </a:r>
            <a:r>
              <a:rPr sz="1225" spc="-10" dirty="0"/>
              <a:t>bahwa </a:t>
            </a:r>
            <a:r>
              <a:rPr sz="1225" spc="-24" dirty="0"/>
              <a:t>DFA </a:t>
            </a:r>
            <a:r>
              <a:rPr sz="1225" spc="-3" dirty="0"/>
              <a:t>dan</a:t>
            </a:r>
            <a:r>
              <a:rPr sz="1225" spc="51" dirty="0"/>
              <a:t> </a:t>
            </a:r>
            <a:r>
              <a:rPr sz="1225" spc="-24" dirty="0"/>
              <a:t>NFA</a:t>
            </a:r>
            <a:r>
              <a:rPr sz="1225" spc="-68" dirty="0"/>
              <a:t> </a:t>
            </a:r>
            <a:r>
              <a:rPr sz="1225" spc="-3" dirty="0"/>
              <a:t>adalah	ekivalen, sehingga dapat disebut  </a:t>
            </a:r>
            <a:r>
              <a:rPr sz="1225" spc="-34" dirty="0"/>
              <a:t>FA</a:t>
            </a:r>
            <a:r>
              <a:rPr sz="1225" spc="-75" dirty="0"/>
              <a:t> </a:t>
            </a:r>
            <a:r>
              <a:rPr sz="1225" spc="-3" dirty="0"/>
              <a:t>saja</a:t>
            </a:r>
            <a:endParaRPr sz="1225" dirty="0"/>
          </a:p>
          <a:p>
            <a:pPr marL="60082">
              <a:spcBef>
                <a:spcPts val="317"/>
              </a:spcBef>
            </a:pPr>
            <a:r>
              <a:rPr sz="1225" b="1" spc="-3" dirty="0"/>
              <a:t>Simulasi </a:t>
            </a:r>
            <a:r>
              <a:rPr sz="1225" b="1" spc="-20" dirty="0"/>
              <a:t>NFA </a:t>
            </a:r>
            <a:r>
              <a:rPr sz="1225" b="1" spc="-3" dirty="0"/>
              <a:t>oleh</a:t>
            </a:r>
            <a:r>
              <a:rPr sz="1225" b="1" spc="-54" dirty="0"/>
              <a:t> </a:t>
            </a:r>
            <a:r>
              <a:rPr sz="1225" b="1" spc="-20" dirty="0"/>
              <a:t>DFA</a:t>
            </a:r>
            <a:endParaRPr sz="1225" dirty="0"/>
          </a:p>
          <a:p>
            <a:pPr>
              <a:spcBef>
                <a:spcPts val="24"/>
              </a:spcBef>
            </a:pPr>
            <a:endParaRPr sz="1259" dirty="0">
              <a:latin typeface="Times New Roman"/>
              <a:cs typeface="Times New Roman"/>
            </a:endParaRPr>
          </a:p>
          <a:p>
            <a:pPr marL="146531" marR="1309268" lvl="1" indent="-86449">
              <a:buChar char="•"/>
              <a:tabLst>
                <a:tab pos="157337" algn="l"/>
              </a:tabLst>
            </a:pPr>
            <a:r>
              <a:rPr sz="1225" spc="-3" dirty="0"/>
              <a:t>Cara simulasi </a:t>
            </a:r>
            <a:r>
              <a:rPr sz="1225" spc="-24" dirty="0"/>
              <a:t>NFA </a:t>
            </a:r>
            <a:r>
              <a:rPr sz="1225" spc="-3" dirty="0"/>
              <a:t>oleh </a:t>
            </a:r>
            <a:r>
              <a:rPr sz="1225" spc="-24" dirty="0"/>
              <a:t>DFA </a:t>
            </a:r>
            <a:r>
              <a:rPr sz="1225" spc="-3" dirty="0"/>
              <a:t>adalah dengan membuat state </a:t>
            </a:r>
            <a:r>
              <a:rPr sz="1225" spc="-24" dirty="0"/>
              <a:t>DFA  </a:t>
            </a:r>
            <a:r>
              <a:rPr sz="1225" spc="-3" dirty="0"/>
              <a:t>berkorespondensi dengan set state di</a:t>
            </a:r>
            <a:r>
              <a:rPr sz="1225" spc="41" dirty="0"/>
              <a:t> </a:t>
            </a:r>
            <a:r>
              <a:rPr sz="1225" spc="-24" dirty="0"/>
              <a:t>NFA</a:t>
            </a:r>
            <a:endParaRPr sz="1225" dirty="0"/>
          </a:p>
          <a:p>
            <a:pPr marL="146531" marR="593039" lvl="1" indent="-86449">
              <a:buChar char="•"/>
              <a:tabLst>
                <a:tab pos="157337" algn="l"/>
              </a:tabLst>
            </a:pPr>
            <a:r>
              <a:rPr sz="1225" spc="-24" dirty="0"/>
              <a:t>DFA </a:t>
            </a:r>
            <a:r>
              <a:rPr sz="1225" spc="-7" dirty="0"/>
              <a:t>yang </a:t>
            </a:r>
            <a:r>
              <a:rPr sz="1225" spc="-3" dirty="0"/>
              <a:t>dibentuk mencatat semua state </a:t>
            </a:r>
            <a:r>
              <a:rPr sz="1225" spc="-7" dirty="0"/>
              <a:t>yang </a:t>
            </a:r>
            <a:r>
              <a:rPr sz="1225" spc="-3" dirty="0"/>
              <a:t>mungkin pada </a:t>
            </a:r>
            <a:r>
              <a:rPr sz="1225" spc="-24" dirty="0"/>
              <a:t>NFA </a:t>
            </a:r>
            <a:r>
              <a:rPr sz="1225" spc="-3" dirty="0"/>
              <a:t>setelah  membaca input</a:t>
            </a:r>
            <a:r>
              <a:rPr sz="1225" spc="7" dirty="0"/>
              <a:t> </a:t>
            </a:r>
            <a:r>
              <a:rPr sz="1225" spc="-3" dirty="0"/>
              <a:t>tertentu</a:t>
            </a:r>
            <a:endParaRPr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516" y="613546"/>
            <a:ext cx="2878631" cy="314402"/>
          </a:xfrm>
          <a:prstGeom prst="rect">
            <a:avLst/>
          </a:prstGeom>
        </p:spPr>
        <p:txBody>
          <a:bodyPr spcFirstLastPara="1" vert="horz" wrap="square" lIns="0" tIns="8212" rIns="0" bIns="0" rtlCol="0" anchor="ctr" anchorCtr="0">
            <a:spAutoFit/>
          </a:bodyPr>
          <a:lstStyle/>
          <a:p>
            <a:pPr marL="8645">
              <a:spcBef>
                <a:spcPts val="65"/>
              </a:spcBef>
            </a:pPr>
            <a:r>
              <a:rPr sz="1906" spc="-20" dirty="0">
                <a:latin typeface="Arial"/>
                <a:cs typeface="Arial"/>
              </a:rPr>
              <a:t>EKIVALENSI </a:t>
            </a:r>
            <a:r>
              <a:rPr sz="1906" spc="-41" dirty="0">
                <a:latin typeface="Arial"/>
                <a:cs typeface="Arial"/>
              </a:rPr>
              <a:t>NFA </a:t>
            </a:r>
            <a:r>
              <a:rPr sz="1906" dirty="0">
                <a:latin typeface="Arial"/>
                <a:cs typeface="Arial"/>
              </a:rPr>
              <a:t>ke</a:t>
            </a:r>
            <a:r>
              <a:rPr sz="1906" spc="-31" dirty="0">
                <a:latin typeface="Arial"/>
                <a:cs typeface="Arial"/>
              </a:rPr>
              <a:t> </a:t>
            </a:r>
            <a:r>
              <a:rPr sz="1906" spc="-41" dirty="0">
                <a:latin typeface="Arial"/>
                <a:cs typeface="Arial"/>
              </a:rPr>
              <a:t>DFA</a:t>
            </a:r>
            <a:endParaRPr sz="19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475" y="1002766"/>
            <a:ext cx="604253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Contoh</a:t>
            </a:r>
            <a:r>
              <a:rPr sz="1225" spc="-54" dirty="0"/>
              <a:t> </a:t>
            </a:r>
            <a:r>
              <a:rPr sz="1225" dirty="0"/>
              <a:t>:</a:t>
            </a:r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5341976" y="1580567"/>
            <a:ext cx="217842" cy="175902"/>
          </a:xfrm>
          <a:prstGeom prst="rect">
            <a:avLst/>
          </a:prstGeom>
        </p:spPr>
        <p:txBody>
          <a:bodyPr vert="horz" wrap="square" lIns="0" tIns="8212" rIns="0" bIns="0" rtlCol="0">
            <a:spAutoFit/>
          </a:bodyPr>
          <a:lstStyle/>
          <a:p>
            <a:pPr marL="8645">
              <a:spcBef>
                <a:spcPts val="65"/>
              </a:spcBef>
            </a:pPr>
            <a:r>
              <a:rPr sz="1089" spc="364" dirty="0">
                <a:latin typeface="Microsoft Sans Serif"/>
                <a:cs typeface="Microsoft Sans Serif"/>
              </a:rPr>
              <a:t>1</a:t>
            </a:r>
            <a:r>
              <a:rPr sz="1089" spc="-3" dirty="0"/>
              <a:t>1</a:t>
            </a:r>
            <a:endParaRPr sz="1089"/>
          </a:p>
        </p:txBody>
      </p:sp>
      <p:sp>
        <p:nvSpPr>
          <p:cNvPr id="5" name="object 5"/>
          <p:cNvSpPr txBox="1"/>
          <p:nvPr/>
        </p:nvSpPr>
        <p:spPr>
          <a:xfrm>
            <a:off x="4076416" y="1833678"/>
            <a:ext cx="209198" cy="175902"/>
          </a:xfrm>
          <a:prstGeom prst="rect">
            <a:avLst/>
          </a:prstGeom>
        </p:spPr>
        <p:txBody>
          <a:bodyPr vert="horz" wrap="square" lIns="0" tIns="8212" rIns="0" bIns="0" rtlCol="0">
            <a:spAutoFit/>
          </a:bodyPr>
          <a:lstStyle/>
          <a:p>
            <a:pPr marL="8645">
              <a:spcBef>
                <a:spcPts val="65"/>
              </a:spcBef>
            </a:pPr>
            <a:r>
              <a:rPr sz="1089" spc="-3" dirty="0"/>
              <a:t>0.1</a:t>
            </a:r>
            <a:endParaRPr sz="1089"/>
          </a:p>
        </p:txBody>
      </p:sp>
      <p:sp>
        <p:nvSpPr>
          <p:cNvPr id="6" name="object 6"/>
          <p:cNvSpPr txBox="1"/>
          <p:nvPr/>
        </p:nvSpPr>
        <p:spPr>
          <a:xfrm>
            <a:off x="3017288" y="1189488"/>
            <a:ext cx="778008" cy="865647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645">
              <a:spcBef>
                <a:spcPts val="803"/>
              </a:spcBef>
            </a:pPr>
            <a:r>
              <a:rPr sz="1225" spc="-3" dirty="0"/>
              <a:t>Mesin</a:t>
            </a:r>
            <a:r>
              <a:rPr sz="1225" spc="-51" dirty="0"/>
              <a:t> </a:t>
            </a:r>
            <a:r>
              <a:rPr sz="1225" spc="-24" dirty="0"/>
              <a:t>NFA</a:t>
            </a:r>
            <a:endParaRPr sz="1225"/>
          </a:p>
          <a:p>
            <a:pPr marR="419277" algn="r">
              <a:spcBef>
                <a:spcPts val="735"/>
              </a:spcBef>
            </a:pPr>
            <a:r>
              <a:rPr sz="1225" spc="408" dirty="0">
                <a:latin typeface="Microsoft Sans Serif"/>
                <a:cs typeface="Microsoft Sans Serif"/>
              </a:rPr>
              <a:t>1</a:t>
            </a:r>
            <a:r>
              <a:rPr sz="1089" spc="-3" dirty="0"/>
              <a:t>0</a:t>
            </a:r>
            <a:endParaRPr sz="1089"/>
          </a:p>
          <a:p>
            <a:pPr marR="392478" algn="r">
              <a:spcBef>
                <a:spcPts val="994"/>
              </a:spcBef>
            </a:pPr>
            <a:r>
              <a:rPr sz="1089" spc="-3" dirty="0"/>
              <a:t>q0</a:t>
            </a:r>
            <a:endParaRPr sz="1089"/>
          </a:p>
        </p:txBody>
      </p:sp>
      <p:sp>
        <p:nvSpPr>
          <p:cNvPr id="7" name="object 7"/>
          <p:cNvSpPr/>
          <p:nvPr/>
        </p:nvSpPr>
        <p:spPr>
          <a:xfrm>
            <a:off x="2341280" y="1634855"/>
            <a:ext cx="3116183" cy="837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 dirty="0"/>
          </a:p>
        </p:txBody>
      </p:sp>
      <p:sp>
        <p:nvSpPr>
          <p:cNvPr id="8" name="object 8"/>
          <p:cNvSpPr txBox="1"/>
          <p:nvPr/>
        </p:nvSpPr>
        <p:spPr>
          <a:xfrm>
            <a:off x="4964382" y="1876210"/>
            <a:ext cx="171162" cy="175902"/>
          </a:xfrm>
          <a:prstGeom prst="rect">
            <a:avLst/>
          </a:prstGeom>
        </p:spPr>
        <p:txBody>
          <a:bodyPr vert="horz" wrap="square" lIns="0" tIns="8212" rIns="0" bIns="0" rtlCol="0">
            <a:spAutoFit/>
          </a:bodyPr>
          <a:lstStyle/>
          <a:p>
            <a:pPr marL="8645">
              <a:spcBef>
                <a:spcPts val="65"/>
              </a:spcBef>
            </a:pPr>
            <a:r>
              <a:rPr sz="1089" spc="-3" dirty="0"/>
              <a:t>q1</a:t>
            </a:r>
            <a:endParaRPr sz="1089"/>
          </a:p>
        </p:txBody>
      </p:sp>
      <p:sp>
        <p:nvSpPr>
          <p:cNvPr id="10" name="object 10"/>
          <p:cNvSpPr txBox="1"/>
          <p:nvPr/>
        </p:nvSpPr>
        <p:spPr>
          <a:xfrm>
            <a:off x="1985130" y="2807745"/>
            <a:ext cx="968188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1" dirty="0"/>
              <a:t>Tabel</a:t>
            </a:r>
            <a:r>
              <a:rPr sz="1225" spc="-68" dirty="0"/>
              <a:t> </a:t>
            </a:r>
            <a:r>
              <a:rPr sz="1225" spc="-7" dirty="0"/>
              <a:t>Transisi</a:t>
            </a:r>
            <a:endParaRPr sz="1225"/>
          </a:p>
        </p:txBody>
      </p:sp>
      <p:sp>
        <p:nvSpPr>
          <p:cNvPr id="11" name="object 11"/>
          <p:cNvSpPr txBox="1"/>
          <p:nvPr/>
        </p:nvSpPr>
        <p:spPr>
          <a:xfrm>
            <a:off x="4076416" y="2187135"/>
            <a:ext cx="1460495" cy="1665623"/>
          </a:xfrm>
          <a:prstGeom prst="rect">
            <a:avLst/>
          </a:prstGeom>
        </p:spPr>
        <p:txBody>
          <a:bodyPr vert="horz" wrap="square" lIns="0" tIns="90335" rIns="0" bIns="0" rtlCol="0">
            <a:spAutoFit/>
          </a:bodyPr>
          <a:lstStyle/>
          <a:p>
            <a:pPr marL="8645">
              <a:spcBef>
                <a:spcPts val="711"/>
              </a:spcBef>
            </a:pPr>
            <a:r>
              <a:rPr sz="1089" spc="-3" dirty="0"/>
              <a:t>1</a:t>
            </a:r>
            <a:endParaRPr sz="1089"/>
          </a:p>
          <a:p>
            <a:pPr marL="194078" marR="3458" indent="-113248">
              <a:lnSpc>
                <a:spcPts val="2205"/>
              </a:lnSpc>
              <a:spcBef>
                <a:spcPts val="191"/>
              </a:spcBef>
            </a:pPr>
            <a:r>
              <a:rPr sz="1225" spc="-3" dirty="0"/>
              <a:t>Konfigurasi mesin  </a:t>
            </a:r>
            <a:r>
              <a:rPr sz="1225" dirty="0"/>
              <a:t>Q = ( { </a:t>
            </a:r>
            <a:r>
              <a:rPr sz="1225" spc="-3" dirty="0"/>
              <a:t>q0 }, </a:t>
            </a:r>
            <a:r>
              <a:rPr sz="1225" dirty="0"/>
              <a:t>{ </a:t>
            </a:r>
            <a:r>
              <a:rPr sz="1225" spc="-3" dirty="0"/>
              <a:t>q1}</a:t>
            </a:r>
            <a:r>
              <a:rPr sz="1225" spc="-68" dirty="0"/>
              <a:t> </a:t>
            </a:r>
            <a:r>
              <a:rPr sz="1225" dirty="0"/>
              <a:t>)</a:t>
            </a:r>
            <a:endParaRPr sz="1225"/>
          </a:p>
          <a:p>
            <a:pPr marL="194078" marR="542467">
              <a:lnSpc>
                <a:spcPts val="2205"/>
              </a:lnSpc>
            </a:pPr>
            <a:r>
              <a:rPr sz="1225" dirty="0">
                <a:latin typeface="Symbol"/>
                <a:cs typeface="Symbol"/>
              </a:rPr>
              <a:t>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= { </a:t>
            </a:r>
            <a:r>
              <a:rPr sz="1225" spc="-3" dirty="0"/>
              <a:t>0, </a:t>
            </a:r>
            <a:r>
              <a:rPr sz="1225" dirty="0"/>
              <a:t>1</a:t>
            </a:r>
            <a:r>
              <a:rPr sz="1225" spc="-44" dirty="0"/>
              <a:t> </a:t>
            </a:r>
            <a:r>
              <a:rPr sz="1225" dirty="0"/>
              <a:t>}  S =</a:t>
            </a:r>
            <a:r>
              <a:rPr sz="1225" spc="-27" dirty="0"/>
              <a:t> </a:t>
            </a:r>
            <a:r>
              <a:rPr sz="1225" spc="-3" dirty="0"/>
              <a:t>q0</a:t>
            </a:r>
            <a:endParaRPr sz="1225"/>
          </a:p>
          <a:p>
            <a:pPr marL="194078">
              <a:spcBef>
                <a:spcPts val="541"/>
              </a:spcBef>
            </a:pPr>
            <a:r>
              <a:rPr sz="1225" dirty="0"/>
              <a:t>F =</a:t>
            </a:r>
            <a:r>
              <a:rPr sz="1225" spc="-82" dirty="0"/>
              <a:t> </a:t>
            </a:r>
            <a:r>
              <a:rPr sz="1225" spc="-3" dirty="0"/>
              <a:t>q1</a:t>
            </a:r>
            <a:endParaRPr sz="1225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08373"/>
              </p:ext>
            </p:extLst>
          </p:nvPr>
        </p:nvGraphicFramePr>
        <p:xfrm>
          <a:off x="2072608" y="3029046"/>
          <a:ext cx="1867219" cy="88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l-G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79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79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</a:p>
                  </a:txBody>
                  <a:tcPr marL="0" marR="0" marT="2679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21851" y="1241355"/>
            <a:ext cx="1494208" cy="209430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spcBef>
                <a:spcPts val="68"/>
              </a:spcBef>
            </a:pPr>
            <a:r>
              <a:rPr sz="1225" spc="-20" dirty="0"/>
              <a:t>Telusuri </a:t>
            </a:r>
            <a:r>
              <a:rPr sz="1225" spc="-3" dirty="0"/>
              <a:t>setiap state  </a:t>
            </a:r>
            <a:r>
              <a:rPr sz="1225" spc="-7" dirty="0"/>
              <a:t>yang </a:t>
            </a:r>
            <a:r>
              <a:rPr sz="1225" spc="-3" dirty="0"/>
              <a:t>ada dimulai</a:t>
            </a:r>
            <a:r>
              <a:rPr sz="1225" spc="-14" dirty="0"/>
              <a:t> </a:t>
            </a:r>
            <a:r>
              <a:rPr sz="1225" spc="-3" dirty="0"/>
              <a:t>dari</a:t>
            </a:r>
            <a:endParaRPr sz="1225"/>
          </a:p>
          <a:p>
            <a:pPr marL="8645"/>
            <a:r>
              <a:rPr sz="1225" dirty="0"/>
              <a:t>{ </a:t>
            </a:r>
            <a:r>
              <a:rPr sz="1225" spc="-3" dirty="0"/>
              <a:t>q0 </a:t>
            </a:r>
            <a:r>
              <a:rPr sz="1225" dirty="0"/>
              <a:t>}</a:t>
            </a:r>
            <a:r>
              <a:rPr sz="1225" spc="-17" dirty="0"/>
              <a:t> </a:t>
            </a:r>
            <a:r>
              <a:rPr sz="1225" dirty="0"/>
              <a:t>:</a:t>
            </a:r>
            <a:endParaRPr sz="1225"/>
          </a:p>
          <a:p>
            <a:pPr marL="8645" marR="105900">
              <a:spcBef>
                <a:spcPts val="735"/>
              </a:spcBef>
              <a:buFont typeface="Wingdings"/>
              <a:buChar char=""/>
              <a:tabLst>
                <a:tab pos="174627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q0 </a:t>
            </a:r>
            <a:r>
              <a:rPr sz="1225" dirty="0"/>
              <a:t>} </a:t>
            </a:r>
            <a:r>
              <a:rPr sz="1225" spc="-3" dirty="0"/>
              <a:t>bila  memperoleh input</a:t>
            </a:r>
            <a:r>
              <a:rPr sz="1225" spc="-31" dirty="0"/>
              <a:t> </a:t>
            </a:r>
            <a:r>
              <a:rPr sz="1225" dirty="0"/>
              <a:t>o  </a:t>
            </a:r>
            <a:r>
              <a:rPr sz="1225" spc="-3" dirty="0"/>
              <a:t>menjadi state </a:t>
            </a:r>
            <a:r>
              <a:rPr sz="1225" dirty="0"/>
              <a:t>{ </a:t>
            </a:r>
            <a:r>
              <a:rPr sz="1225" spc="-3" dirty="0"/>
              <a:t>q0,  q1</a:t>
            </a:r>
            <a:r>
              <a:rPr sz="1225" spc="-14" dirty="0"/>
              <a:t> </a:t>
            </a:r>
            <a:r>
              <a:rPr sz="1225" dirty="0"/>
              <a:t>}</a:t>
            </a:r>
            <a:endParaRPr sz="1225"/>
          </a:p>
          <a:p>
            <a:pPr marL="8645" marR="105900">
              <a:spcBef>
                <a:spcPts val="735"/>
              </a:spcBef>
              <a:buFont typeface="Wingdings"/>
              <a:buChar char=""/>
              <a:tabLst>
                <a:tab pos="174627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q0 </a:t>
            </a:r>
            <a:r>
              <a:rPr sz="1225" dirty="0"/>
              <a:t>} </a:t>
            </a:r>
            <a:r>
              <a:rPr sz="1225" spc="-3" dirty="0"/>
              <a:t>bila  memperoleh input</a:t>
            </a:r>
            <a:r>
              <a:rPr sz="1225" spc="-31" dirty="0"/>
              <a:t> </a:t>
            </a:r>
            <a:r>
              <a:rPr sz="1225" dirty="0"/>
              <a:t>1  </a:t>
            </a:r>
            <a:r>
              <a:rPr sz="1225" spc="-3" dirty="0"/>
              <a:t>menjadi state </a:t>
            </a:r>
            <a:r>
              <a:rPr sz="1225" dirty="0"/>
              <a:t>{ </a:t>
            </a:r>
            <a:r>
              <a:rPr sz="1225" spc="-3" dirty="0"/>
              <a:t>q1</a:t>
            </a:r>
            <a:r>
              <a:rPr sz="1225" spc="-37" dirty="0"/>
              <a:t> </a:t>
            </a:r>
            <a:r>
              <a:rPr sz="1361" dirty="0"/>
              <a:t>}</a:t>
            </a:r>
            <a:endParaRPr sz="136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14A47-AA96-42C6-BD85-CAFF29EFF55E}"/>
              </a:ext>
            </a:extLst>
          </p:cNvPr>
          <p:cNvSpPr txBox="1"/>
          <p:nvPr/>
        </p:nvSpPr>
        <p:spPr>
          <a:xfrm>
            <a:off x="3205909" y="1885722"/>
            <a:ext cx="306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611" y="493776"/>
            <a:ext cx="1949168" cy="109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" name="object 3"/>
          <p:cNvSpPr txBox="1"/>
          <p:nvPr/>
        </p:nvSpPr>
        <p:spPr>
          <a:xfrm>
            <a:off x="2262100" y="557745"/>
            <a:ext cx="1342497" cy="858196"/>
          </a:xfrm>
          <a:prstGeom prst="rect">
            <a:avLst/>
          </a:prstGeom>
        </p:spPr>
        <p:txBody>
          <a:bodyPr vert="horz" wrap="square" lIns="0" tIns="24205" rIns="0" bIns="0" rtlCol="0">
            <a:spAutoFit/>
          </a:bodyPr>
          <a:lstStyle/>
          <a:p>
            <a:pPr marL="995891">
              <a:spcBef>
                <a:spcPts val="191"/>
              </a:spcBef>
            </a:pPr>
            <a:r>
              <a:rPr sz="817" dirty="0"/>
              <a:t>{ </a:t>
            </a:r>
            <a:r>
              <a:rPr sz="817" spc="-3" dirty="0"/>
              <a:t>q1</a:t>
            </a:r>
            <a:r>
              <a:rPr sz="817" spc="-31" dirty="0"/>
              <a:t> </a:t>
            </a:r>
            <a:r>
              <a:rPr sz="817" dirty="0"/>
              <a:t>}</a:t>
            </a:r>
            <a:endParaRPr sz="817"/>
          </a:p>
          <a:p>
            <a:pPr marR="123190" algn="ctr">
              <a:spcBef>
                <a:spcPts val="123"/>
              </a:spcBef>
            </a:pPr>
            <a:r>
              <a:rPr sz="817" dirty="0"/>
              <a:t>1</a:t>
            </a:r>
            <a:endParaRPr sz="817"/>
          </a:p>
          <a:p>
            <a:pPr>
              <a:spcBef>
                <a:spcPts val="27"/>
              </a:spcBef>
            </a:pPr>
            <a:endParaRPr sz="749">
              <a:latin typeface="Times New Roman"/>
              <a:cs typeface="Times New Roman"/>
            </a:endParaRPr>
          </a:p>
          <a:p>
            <a:pPr marR="1205098" algn="ctr"/>
            <a:r>
              <a:rPr sz="817" spc="-7" dirty="0"/>
              <a:t>q</a:t>
            </a:r>
            <a:r>
              <a:rPr sz="817" dirty="0"/>
              <a:t>o</a:t>
            </a:r>
            <a:endParaRPr sz="817"/>
          </a:p>
          <a:p>
            <a:pPr marR="123190" algn="ctr">
              <a:spcBef>
                <a:spcPts val="92"/>
              </a:spcBef>
            </a:pPr>
            <a:r>
              <a:rPr sz="817" dirty="0"/>
              <a:t>0</a:t>
            </a:r>
            <a:endParaRPr sz="817"/>
          </a:p>
          <a:p>
            <a:pPr marL="977305">
              <a:spcBef>
                <a:spcPts val="490"/>
              </a:spcBef>
            </a:pPr>
            <a:r>
              <a:rPr sz="817" spc="-3" dirty="0"/>
              <a:t>{qo,</a:t>
            </a:r>
            <a:r>
              <a:rPr sz="817" spc="-54" dirty="0"/>
              <a:t> </a:t>
            </a:r>
            <a:r>
              <a:rPr sz="817" spc="-3" dirty="0"/>
              <a:t>q1}</a:t>
            </a:r>
            <a:endParaRPr sz="817"/>
          </a:p>
        </p:txBody>
      </p:sp>
      <p:sp>
        <p:nvSpPr>
          <p:cNvPr id="5" name="object 5"/>
          <p:cNvSpPr txBox="1"/>
          <p:nvPr/>
        </p:nvSpPr>
        <p:spPr>
          <a:xfrm>
            <a:off x="1772472" y="1490318"/>
            <a:ext cx="4578579" cy="2252950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174627" indent="-165982">
              <a:spcBef>
                <a:spcPts val="803"/>
              </a:spcBef>
              <a:buFont typeface="Wingdings"/>
              <a:buChar char=""/>
              <a:tabLst>
                <a:tab pos="174627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q1</a:t>
            </a:r>
            <a:r>
              <a:rPr sz="1225" spc="-14" dirty="0"/>
              <a:t> </a:t>
            </a:r>
            <a:r>
              <a:rPr sz="1225" dirty="0"/>
              <a:t>}</a:t>
            </a:r>
          </a:p>
          <a:p>
            <a:pPr marL="274908" lvl="1" indent="-94662">
              <a:spcBef>
                <a:spcPts val="735"/>
              </a:spcBef>
              <a:buChar char="-"/>
              <a:tabLst>
                <a:tab pos="275340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q1 </a:t>
            </a:r>
            <a:r>
              <a:rPr sz="1225" dirty="0"/>
              <a:t>} </a:t>
            </a:r>
            <a:r>
              <a:rPr sz="1225" spc="-3" dirty="0"/>
              <a:t>bila memperoleh input </a:t>
            </a:r>
            <a:r>
              <a:rPr sz="1225" dirty="0"/>
              <a:t>o </a:t>
            </a:r>
            <a:r>
              <a:rPr sz="1225" spc="-3" dirty="0"/>
              <a:t>menjadi state</a:t>
            </a:r>
            <a:r>
              <a:rPr sz="1225" spc="37" dirty="0"/>
              <a:t> </a:t>
            </a:r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endParaRPr sz="1225" dirty="0">
              <a:latin typeface="Symbol"/>
              <a:cs typeface="Symbol"/>
            </a:endParaRPr>
          </a:p>
          <a:p>
            <a:pPr marL="274908" lvl="1" indent="-94662">
              <a:spcBef>
                <a:spcPts val="735"/>
              </a:spcBef>
              <a:buChar char="-"/>
              <a:tabLst>
                <a:tab pos="275340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q1 </a:t>
            </a:r>
            <a:r>
              <a:rPr sz="1225" dirty="0"/>
              <a:t>} </a:t>
            </a:r>
            <a:r>
              <a:rPr sz="1225" spc="-3" dirty="0"/>
              <a:t>bila memperoleh input </a:t>
            </a:r>
            <a:r>
              <a:rPr sz="1225" dirty="0"/>
              <a:t>1 </a:t>
            </a:r>
            <a:r>
              <a:rPr sz="1225" spc="-3" dirty="0"/>
              <a:t>menjadi state </a:t>
            </a:r>
            <a:r>
              <a:rPr sz="1225" dirty="0"/>
              <a:t>{ </a:t>
            </a:r>
            <a:r>
              <a:rPr sz="1225" spc="-3" dirty="0"/>
              <a:t>q0, q1</a:t>
            </a:r>
            <a:r>
              <a:rPr sz="1225" spc="48" dirty="0"/>
              <a:t> </a:t>
            </a:r>
            <a:r>
              <a:rPr sz="1225" dirty="0"/>
              <a:t>}</a:t>
            </a:r>
          </a:p>
          <a:p>
            <a:pPr marL="180678" marR="3458" indent="-172466">
              <a:lnSpc>
                <a:spcPct val="150000"/>
              </a:lnSpc>
              <a:buFont typeface="Wingdings"/>
              <a:buChar char=""/>
              <a:tabLst>
                <a:tab pos="174627" algn="l"/>
                <a:tab pos="2793596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q0, q1 </a:t>
            </a:r>
            <a:r>
              <a:rPr sz="1225" dirty="0"/>
              <a:t>} </a:t>
            </a:r>
            <a:r>
              <a:rPr sz="1225" spc="-3" dirty="0"/>
              <a:t>bila memperoleh input </a:t>
            </a:r>
            <a:r>
              <a:rPr sz="1225" dirty="0"/>
              <a:t>o </a:t>
            </a:r>
            <a:r>
              <a:rPr sz="1225" spc="-3" dirty="0"/>
              <a:t>menjadi state </a:t>
            </a:r>
            <a:r>
              <a:rPr sz="1225" dirty="0"/>
              <a:t>{ </a:t>
            </a:r>
            <a:r>
              <a:rPr sz="1225" spc="-3" dirty="0"/>
              <a:t>q0, q1 </a:t>
            </a:r>
            <a:r>
              <a:rPr sz="1225" dirty="0"/>
              <a:t>}  </a:t>
            </a:r>
            <a:r>
              <a:rPr sz="1225" spc="-3" dirty="0"/>
              <a:t>diperoleh </a:t>
            </a:r>
            <a:r>
              <a:rPr sz="1225" spc="-3" dirty="0" err="1"/>
              <a:t>dari</a:t>
            </a:r>
            <a:r>
              <a:rPr sz="1225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sz="1225" spc="-3" dirty="0"/>
              <a:t>q0, </a:t>
            </a:r>
            <a:r>
              <a:rPr sz="1225" dirty="0"/>
              <a:t>0 ) = { </a:t>
            </a:r>
            <a:r>
              <a:rPr sz="1225" spc="-3" dirty="0"/>
              <a:t>q0,</a:t>
            </a:r>
            <a:r>
              <a:rPr sz="1225" spc="65" dirty="0"/>
              <a:t> </a:t>
            </a:r>
            <a:r>
              <a:rPr sz="1225" spc="-3" dirty="0"/>
              <a:t>q1</a:t>
            </a:r>
            <a:r>
              <a:rPr sz="1225" spc="7" dirty="0"/>
              <a:t> </a:t>
            </a:r>
            <a:r>
              <a:rPr sz="1225" dirty="0"/>
              <a:t>}	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({ </a:t>
            </a:r>
            <a:r>
              <a:rPr sz="1225" spc="-3" dirty="0"/>
              <a:t>q0, q1}, 0) </a:t>
            </a:r>
            <a:r>
              <a:rPr sz="1225" dirty="0"/>
              <a:t>= { </a:t>
            </a:r>
            <a:r>
              <a:rPr sz="1225" spc="-3" dirty="0"/>
              <a:t>q0, q1</a:t>
            </a:r>
            <a:r>
              <a:rPr sz="1225" dirty="0"/>
              <a:t> }</a:t>
            </a:r>
          </a:p>
          <a:p>
            <a:pPr marL="1174408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sz="1225" spc="-3" dirty="0"/>
              <a:t>q1, </a:t>
            </a:r>
            <a:r>
              <a:rPr sz="1225" dirty="0"/>
              <a:t>0 ) =</a:t>
            </a:r>
            <a:r>
              <a:rPr sz="1225" spc="20" dirty="0"/>
              <a:t> </a:t>
            </a:r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endParaRPr sz="1225" dirty="0">
              <a:latin typeface="Symbol"/>
              <a:cs typeface="Symbol"/>
            </a:endParaRPr>
          </a:p>
          <a:p>
            <a:pPr marL="174627" indent="-165982">
              <a:spcBef>
                <a:spcPts val="735"/>
              </a:spcBef>
              <a:buFont typeface="Wingdings"/>
              <a:buChar char=""/>
              <a:tabLst>
                <a:tab pos="174627" algn="l"/>
              </a:tabLst>
            </a:pPr>
            <a:r>
              <a:rPr sz="1225" spc="-3" dirty="0"/>
              <a:t>State </a:t>
            </a:r>
            <a:r>
              <a:rPr sz="1225" dirty="0"/>
              <a:t>{ </a:t>
            </a:r>
            <a:r>
              <a:rPr sz="1225" spc="-3" dirty="0"/>
              <a:t>q0, q1 </a:t>
            </a:r>
            <a:r>
              <a:rPr sz="1225" dirty="0"/>
              <a:t>} </a:t>
            </a:r>
            <a:r>
              <a:rPr sz="1225" spc="-3" dirty="0"/>
              <a:t>bila memperoleh input </a:t>
            </a:r>
            <a:r>
              <a:rPr sz="1225" dirty="0"/>
              <a:t>1 </a:t>
            </a:r>
            <a:r>
              <a:rPr sz="1225" spc="-3" dirty="0"/>
              <a:t>menjadi </a:t>
            </a:r>
            <a:r>
              <a:rPr sz="1225" dirty="0"/>
              <a:t>{ </a:t>
            </a:r>
            <a:r>
              <a:rPr sz="1225" spc="-3" dirty="0"/>
              <a:t>q0, q1</a:t>
            </a:r>
            <a:r>
              <a:rPr sz="1225" spc="37" dirty="0"/>
              <a:t> </a:t>
            </a:r>
            <a:r>
              <a:rPr sz="122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17616" y="3830577"/>
            <a:ext cx="1090902" cy="175902"/>
          </a:xfrm>
          <a:prstGeom prst="rect">
            <a:avLst/>
          </a:prstGeom>
        </p:spPr>
        <p:txBody>
          <a:bodyPr vert="horz" wrap="square" lIns="0" tIns="8212" rIns="0" bIns="0" rtlCol="0">
            <a:spAutoFit/>
          </a:bodyPr>
          <a:lstStyle/>
          <a:p>
            <a:pPr marL="8645">
              <a:spcBef>
                <a:spcPts val="65"/>
              </a:spcBef>
            </a:pPr>
            <a:r>
              <a:rPr sz="1089" spc="-3" dirty="0"/>
              <a:t>d</a:t>
            </a:r>
            <a:r>
              <a:rPr sz="1089" dirty="0"/>
              <a:t>i</a:t>
            </a:r>
            <a:r>
              <a:rPr sz="1089" spc="-3" dirty="0"/>
              <a:t>gabung</a:t>
            </a:r>
            <a:endParaRPr sz="1089" dirty="0"/>
          </a:p>
        </p:txBody>
      </p:sp>
      <p:sp>
        <p:nvSpPr>
          <p:cNvPr id="7" name="object 7"/>
          <p:cNvSpPr txBox="1"/>
          <p:nvPr/>
        </p:nvSpPr>
        <p:spPr>
          <a:xfrm>
            <a:off x="2258509" y="3938828"/>
            <a:ext cx="4578579" cy="848078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645">
              <a:spcBef>
                <a:spcPts val="803"/>
              </a:spcBef>
            </a:pPr>
            <a:r>
              <a:rPr sz="1225" spc="-3" dirty="0"/>
              <a:t>diporoleh </a:t>
            </a:r>
            <a:r>
              <a:rPr sz="1225" spc="-3" dirty="0" err="1"/>
              <a:t>dari</a:t>
            </a:r>
            <a:r>
              <a:rPr sz="1225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sz="1225" spc="-3" dirty="0"/>
              <a:t>q0, </a:t>
            </a:r>
            <a:r>
              <a:rPr sz="1225" dirty="0"/>
              <a:t>1 ) = { </a:t>
            </a:r>
            <a:r>
              <a:rPr sz="1225" spc="-3" dirty="0"/>
              <a:t>q1</a:t>
            </a:r>
            <a:r>
              <a:rPr sz="1225" spc="31" dirty="0"/>
              <a:t> </a:t>
            </a:r>
            <a:r>
              <a:rPr sz="1225" dirty="0"/>
              <a:t>}</a:t>
            </a:r>
          </a:p>
          <a:p>
            <a:pPr marL="976440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sz="1225" spc="-3" dirty="0"/>
              <a:t>q1, </a:t>
            </a:r>
            <a:r>
              <a:rPr sz="1225" dirty="0"/>
              <a:t>1 ) = { </a:t>
            </a:r>
            <a:r>
              <a:rPr sz="1225" spc="-3" dirty="0"/>
              <a:t>q0, q1</a:t>
            </a:r>
            <a:r>
              <a:rPr sz="1225" dirty="0"/>
              <a:t> }</a:t>
            </a:r>
          </a:p>
          <a:p>
            <a:pPr marL="976440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({ </a:t>
            </a:r>
            <a:r>
              <a:rPr sz="1225" spc="-3" dirty="0"/>
              <a:t>q0, q1 }, q1) </a:t>
            </a:r>
            <a:r>
              <a:rPr sz="1225" dirty="0"/>
              <a:t>= { </a:t>
            </a:r>
            <a:r>
              <a:rPr sz="1225" spc="-3" dirty="0"/>
              <a:t>q0,</a:t>
            </a:r>
            <a:r>
              <a:rPr sz="1225" dirty="0"/>
              <a:t> </a:t>
            </a:r>
            <a:r>
              <a:rPr sz="1225" spc="-3" dirty="0"/>
              <a:t>q1}</a:t>
            </a:r>
            <a:endParaRPr sz="1225" dirty="0"/>
          </a:p>
        </p:txBody>
      </p:sp>
      <p:sp>
        <p:nvSpPr>
          <p:cNvPr id="8" name="object 8"/>
          <p:cNvSpPr/>
          <p:nvPr/>
        </p:nvSpPr>
        <p:spPr>
          <a:xfrm>
            <a:off x="4467837" y="3761411"/>
            <a:ext cx="159924" cy="422286"/>
          </a:xfrm>
          <a:custGeom>
            <a:avLst/>
            <a:gdLst/>
            <a:ahLst/>
            <a:cxnLst/>
            <a:rect l="l" t="t" r="r" b="b"/>
            <a:pathLst>
              <a:path w="234950" h="620395">
                <a:moveTo>
                  <a:pt x="124968" y="272796"/>
                </a:moveTo>
                <a:lnTo>
                  <a:pt x="121920" y="266700"/>
                </a:lnTo>
                <a:lnTo>
                  <a:pt x="121920" y="268224"/>
                </a:lnTo>
                <a:lnTo>
                  <a:pt x="120396" y="263652"/>
                </a:lnTo>
                <a:lnTo>
                  <a:pt x="120396" y="56388"/>
                </a:lnTo>
                <a:lnTo>
                  <a:pt x="118872" y="50292"/>
                </a:lnTo>
                <a:lnTo>
                  <a:pt x="118872" y="48768"/>
                </a:lnTo>
                <a:lnTo>
                  <a:pt x="91440" y="19812"/>
                </a:lnTo>
                <a:lnTo>
                  <a:pt x="83820" y="15240"/>
                </a:lnTo>
                <a:lnTo>
                  <a:pt x="56388" y="6096"/>
                </a:lnTo>
                <a:lnTo>
                  <a:pt x="24384" y="1524"/>
                </a:lnTo>
                <a:lnTo>
                  <a:pt x="1524" y="0"/>
                </a:lnTo>
                <a:lnTo>
                  <a:pt x="0" y="10668"/>
                </a:lnTo>
                <a:lnTo>
                  <a:pt x="22860" y="10668"/>
                </a:lnTo>
                <a:lnTo>
                  <a:pt x="44196" y="13716"/>
                </a:lnTo>
                <a:lnTo>
                  <a:pt x="54864" y="16764"/>
                </a:lnTo>
                <a:lnTo>
                  <a:pt x="64008" y="18288"/>
                </a:lnTo>
                <a:lnTo>
                  <a:pt x="86868" y="27432"/>
                </a:lnTo>
                <a:lnTo>
                  <a:pt x="92964" y="32004"/>
                </a:lnTo>
                <a:lnTo>
                  <a:pt x="99060" y="35052"/>
                </a:lnTo>
                <a:lnTo>
                  <a:pt x="102108" y="39624"/>
                </a:lnTo>
                <a:lnTo>
                  <a:pt x="106680" y="44196"/>
                </a:lnTo>
                <a:lnTo>
                  <a:pt x="106680" y="46482"/>
                </a:lnTo>
                <a:lnTo>
                  <a:pt x="108204" y="48768"/>
                </a:lnTo>
                <a:lnTo>
                  <a:pt x="108204" y="47244"/>
                </a:lnTo>
                <a:lnTo>
                  <a:pt x="109728" y="51816"/>
                </a:lnTo>
                <a:lnTo>
                  <a:pt x="109728" y="259080"/>
                </a:lnTo>
                <a:lnTo>
                  <a:pt x="111252" y="265176"/>
                </a:lnTo>
                <a:lnTo>
                  <a:pt x="111252" y="266700"/>
                </a:lnTo>
                <a:lnTo>
                  <a:pt x="112776" y="271272"/>
                </a:lnTo>
                <a:lnTo>
                  <a:pt x="112776" y="272796"/>
                </a:lnTo>
                <a:lnTo>
                  <a:pt x="115824" y="277368"/>
                </a:lnTo>
                <a:lnTo>
                  <a:pt x="123444" y="284988"/>
                </a:lnTo>
                <a:lnTo>
                  <a:pt x="123444" y="271272"/>
                </a:lnTo>
                <a:lnTo>
                  <a:pt x="124968" y="272796"/>
                </a:lnTo>
                <a:close/>
              </a:path>
              <a:path w="234950" h="620395">
                <a:moveTo>
                  <a:pt x="103632" y="592455"/>
                </a:moveTo>
                <a:lnTo>
                  <a:pt x="103632" y="580644"/>
                </a:lnTo>
                <a:lnTo>
                  <a:pt x="97536" y="585216"/>
                </a:lnTo>
                <a:lnTo>
                  <a:pt x="92964" y="588264"/>
                </a:lnTo>
                <a:lnTo>
                  <a:pt x="86868" y="592836"/>
                </a:lnTo>
                <a:lnTo>
                  <a:pt x="71628" y="598932"/>
                </a:lnTo>
                <a:lnTo>
                  <a:pt x="62484" y="601980"/>
                </a:lnTo>
                <a:lnTo>
                  <a:pt x="53340" y="603504"/>
                </a:lnTo>
                <a:lnTo>
                  <a:pt x="44196" y="606552"/>
                </a:lnTo>
                <a:lnTo>
                  <a:pt x="22860" y="609600"/>
                </a:lnTo>
                <a:lnTo>
                  <a:pt x="0" y="609600"/>
                </a:lnTo>
                <a:lnTo>
                  <a:pt x="1524" y="620268"/>
                </a:lnTo>
                <a:lnTo>
                  <a:pt x="24384" y="618744"/>
                </a:lnTo>
                <a:lnTo>
                  <a:pt x="56388" y="614172"/>
                </a:lnTo>
                <a:lnTo>
                  <a:pt x="83820" y="605028"/>
                </a:lnTo>
                <a:lnTo>
                  <a:pt x="99060" y="595884"/>
                </a:lnTo>
                <a:lnTo>
                  <a:pt x="103632" y="592455"/>
                </a:lnTo>
                <a:close/>
              </a:path>
              <a:path w="234950" h="620395">
                <a:moveTo>
                  <a:pt x="106680" y="589788"/>
                </a:moveTo>
                <a:lnTo>
                  <a:pt x="106680" y="576072"/>
                </a:lnTo>
                <a:lnTo>
                  <a:pt x="102108" y="580644"/>
                </a:lnTo>
                <a:lnTo>
                  <a:pt x="103632" y="580644"/>
                </a:lnTo>
                <a:lnTo>
                  <a:pt x="103632" y="592455"/>
                </a:lnTo>
                <a:lnTo>
                  <a:pt x="105156" y="591312"/>
                </a:lnTo>
                <a:lnTo>
                  <a:pt x="106680" y="589788"/>
                </a:lnTo>
                <a:close/>
              </a:path>
              <a:path w="234950" h="620395">
                <a:moveTo>
                  <a:pt x="106680" y="46482"/>
                </a:moveTo>
                <a:lnTo>
                  <a:pt x="106680" y="44196"/>
                </a:lnTo>
                <a:lnTo>
                  <a:pt x="105156" y="44196"/>
                </a:lnTo>
                <a:lnTo>
                  <a:pt x="106680" y="46482"/>
                </a:lnTo>
                <a:close/>
              </a:path>
              <a:path w="234950" h="620395">
                <a:moveTo>
                  <a:pt x="228600" y="315468"/>
                </a:moveTo>
                <a:lnTo>
                  <a:pt x="205740" y="313944"/>
                </a:lnTo>
                <a:lnTo>
                  <a:pt x="179070" y="310134"/>
                </a:lnTo>
                <a:lnTo>
                  <a:pt x="173736" y="310896"/>
                </a:lnTo>
                <a:lnTo>
                  <a:pt x="146304" y="320040"/>
                </a:lnTo>
                <a:lnTo>
                  <a:pt x="138684" y="324612"/>
                </a:lnTo>
                <a:lnTo>
                  <a:pt x="132588" y="327660"/>
                </a:lnTo>
                <a:lnTo>
                  <a:pt x="126492" y="332232"/>
                </a:lnTo>
                <a:lnTo>
                  <a:pt x="115824" y="342900"/>
                </a:lnTo>
                <a:lnTo>
                  <a:pt x="112776" y="348996"/>
                </a:lnTo>
                <a:lnTo>
                  <a:pt x="111252" y="353568"/>
                </a:lnTo>
                <a:lnTo>
                  <a:pt x="111252" y="355092"/>
                </a:lnTo>
                <a:lnTo>
                  <a:pt x="109728" y="361188"/>
                </a:lnTo>
                <a:lnTo>
                  <a:pt x="109728" y="568452"/>
                </a:lnTo>
                <a:lnTo>
                  <a:pt x="108204" y="573024"/>
                </a:lnTo>
                <a:lnTo>
                  <a:pt x="108204" y="571500"/>
                </a:lnTo>
                <a:lnTo>
                  <a:pt x="105156" y="577596"/>
                </a:lnTo>
                <a:lnTo>
                  <a:pt x="106680" y="576072"/>
                </a:lnTo>
                <a:lnTo>
                  <a:pt x="106680" y="589788"/>
                </a:lnTo>
                <a:lnTo>
                  <a:pt x="114300" y="582168"/>
                </a:lnTo>
                <a:lnTo>
                  <a:pt x="117348" y="577596"/>
                </a:lnTo>
                <a:lnTo>
                  <a:pt x="117348" y="576072"/>
                </a:lnTo>
                <a:lnTo>
                  <a:pt x="118872" y="571500"/>
                </a:lnTo>
                <a:lnTo>
                  <a:pt x="118872" y="569976"/>
                </a:lnTo>
                <a:lnTo>
                  <a:pt x="120396" y="563880"/>
                </a:lnTo>
                <a:lnTo>
                  <a:pt x="120396" y="356616"/>
                </a:lnTo>
                <a:lnTo>
                  <a:pt x="121920" y="352044"/>
                </a:lnTo>
                <a:lnTo>
                  <a:pt x="121920" y="353568"/>
                </a:lnTo>
                <a:lnTo>
                  <a:pt x="123444" y="351282"/>
                </a:lnTo>
                <a:lnTo>
                  <a:pt x="123444" y="348996"/>
                </a:lnTo>
                <a:lnTo>
                  <a:pt x="126492" y="344424"/>
                </a:lnTo>
                <a:lnTo>
                  <a:pt x="131064" y="339852"/>
                </a:lnTo>
                <a:lnTo>
                  <a:pt x="137160" y="336804"/>
                </a:lnTo>
                <a:lnTo>
                  <a:pt x="143256" y="332232"/>
                </a:lnTo>
                <a:lnTo>
                  <a:pt x="166116" y="323088"/>
                </a:lnTo>
                <a:lnTo>
                  <a:pt x="175260" y="321564"/>
                </a:lnTo>
                <a:lnTo>
                  <a:pt x="185928" y="318516"/>
                </a:lnTo>
                <a:lnTo>
                  <a:pt x="207264" y="315468"/>
                </a:lnTo>
                <a:lnTo>
                  <a:pt x="228600" y="315468"/>
                </a:lnTo>
                <a:close/>
              </a:path>
              <a:path w="234950" h="620395">
                <a:moveTo>
                  <a:pt x="128016" y="275844"/>
                </a:moveTo>
                <a:lnTo>
                  <a:pt x="123444" y="271272"/>
                </a:lnTo>
                <a:lnTo>
                  <a:pt x="123444" y="284988"/>
                </a:lnTo>
                <a:lnTo>
                  <a:pt x="124968" y="286512"/>
                </a:lnTo>
                <a:lnTo>
                  <a:pt x="126492" y="287655"/>
                </a:lnTo>
                <a:lnTo>
                  <a:pt x="126492" y="275844"/>
                </a:lnTo>
                <a:lnTo>
                  <a:pt x="128016" y="275844"/>
                </a:lnTo>
                <a:close/>
              </a:path>
              <a:path w="234950" h="620395">
                <a:moveTo>
                  <a:pt x="124968" y="348996"/>
                </a:moveTo>
                <a:lnTo>
                  <a:pt x="123444" y="348996"/>
                </a:lnTo>
                <a:lnTo>
                  <a:pt x="123444" y="351282"/>
                </a:lnTo>
                <a:lnTo>
                  <a:pt x="124968" y="348996"/>
                </a:lnTo>
                <a:close/>
              </a:path>
              <a:path w="234950" h="620395">
                <a:moveTo>
                  <a:pt x="228600" y="304800"/>
                </a:moveTo>
                <a:lnTo>
                  <a:pt x="207264" y="304800"/>
                </a:lnTo>
                <a:lnTo>
                  <a:pt x="185928" y="301752"/>
                </a:lnTo>
                <a:lnTo>
                  <a:pt x="176784" y="298704"/>
                </a:lnTo>
                <a:lnTo>
                  <a:pt x="167640" y="297180"/>
                </a:lnTo>
                <a:lnTo>
                  <a:pt x="158496" y="294132"/>
                </a:lnTo>
                <a:lnTo>
                  <a:pt x="143256" y="288036"/>
                </a:lnTo>
                <a:lnTo>
                  <a:pt x="137160" y="283464"/>
                </a:lnTo>
                <a:lnTo>
                  <a:pt x="132588" y="280416"/>
                </a:lnTo>
                <a:lnTo>
                  <a:pt x="126492" y="275844"/>
                </a:lnTo>
                <a:lnTo>
                  <a:pt x="126492" y="287655"/>
                </a:lnTo>
                <a:lnTo>
                  <a:pt x="131064" y="291084"/>
                </a:lnTo>
                <a:lnTo>
                  <a:pt x="146304" y="300228"/>
                </a:lnTo>
                <a:lnTo>
                  <a:pt x="173736" y="309372"/>
                </a:lnTo>
                <a:lnTo>
                  <a:pt x="179070" y="310134"/>
                </a:lnTo>
                <a:lnTo>
                  <a:pt x="205740" y="306324"/>
                </a:lnTo>
                <a:lnTo>
                  <a:pt x="228600" y="304800"/>
                </a:lnTo>
                <a:close/>
              </a:path>
              <a:path w="234950" h="620395">
                <a:moveTo>
                  <a:pt x="234696" y="309372"/>
                </a:moveTo>
                <a:lnTo>
                  <a:pt x="233172" y="306324"/>
                </a:lnTo>
                <a:lnTo>
                  <a:pt x="230124" y="304800"/>
                </a:lnTo>
                <a:lnTo>
                  <a:pt x="228600" y="304800"/>
                </a:lnTo>
                <a:lnTo>
                  <a:pt x="205740" y="306324"/>
                </a:lnTo>
                <a:lnTo>
                  <a:pt x="179070" y="310134"/>
                </a:lnTo>
                <a:lnTo>
                  <a:pt x="205740" y="313944"/>
                </a:lnTo>
                <a:lnTo>
                  <a:pt x="228600" y="315468"/>
                </a:lnTo>
                <a:lnTo>
                  <a:pt x="230124" y="315468"/>
                </a:lnTo>
                <a:lnTo>
                  <a:pt x="233172" y="313944"/>
                </a:lnTo>
                <a:lnTo>
                  <a:pt x="23469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604" y="774550"/>
            <a:ext cx="3370505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" dirty="0"/>
              <a:t>Hasil setelah penelusuran </a:t>
            </a:r>
            <a:r>
              <a:rPr sz="1225" dirty="0"/>
              <a:t>{ </a:t>
            </a:r>
            <a:r>
              <a:rPr sz="1225" spc="-3" dirty="0"/>
              <a:t>q1 }, </a:t>
            </a:r>
            <a:r>
              <a:rPr sz="1225" dirty="0"/>
              <a:t>{ </a:t>
            </a:r>
            <a:r>
              <a:rPr sz="1225" spc="-3" dirty="0"/>
              <a:t>q0 }, </a:t>
            </a:r>
            <a:r>
              <a:rPr sz="1225" dirty="0"/>
              <a:t>{ </a:t>
            </a:r>
            <a:r>
              <a:rPr sz="1225" spc="-3" dirty="0"/>
              <a:t>q0, q1</a:t>
            </a:r>
            <a:r>
              <a:rPr sz="1225" spc="24" dirty="0"/>
              <a:t> </a:t>
            </a:r>
            <a:r>
              <a:rPr sz="1225" dirty="0"/>
              <a:t>}</a:t>
            </a:r>
            <a:endParaRPr sz="1225"/>
          </a:p>
        </p:txBody>
      </p:sp>
      <p:sp>
        <p:nvSpPr>
          <p:cNvPr id="3" name="object 3"/>
          <p:cNvSpPr txBox="1"/>
          <p:nvPr/>
        </p:nvSpPr>
        <p:spPr>
          <a:xfrm>
            <a:off x="2800479" y="1386583"/>
            <a:ext cx="75207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/>
              <a:t>1</a:t>
            </a:r>
            <a:endParaRPr sz="817"/>
          </a:p>
        </p:txBody>
      </p:sp>
      <p:sp>
        <p:nvSpPr>
          <p:cNvPr id="4" name="object 4"/>
          <p:cNvSpPr txBox="1"/>
          <p:nvPr/>
        </p:nvSpPr>
        <p:spPr>
          <a:xfrm>
            <a:off x="4393855" y="1386583"/>
            <a:ext cx="75207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/>
              <a:t>0</a:t>
            </a:r>
            <a:endParaRPr sz="817"/>
          </a:p>
        </p:txBody>
      </p:sp>
      <p:sp>
        <p:nvSpPr>
          <p:cNvPr id="5" name="object 5"/>
          <p:cNvSpPr txBox="1"/>
          <p:nvPr/>
        </p:nvSpPr>
        <p:spPr>
          <a:xfrm>
            <a:off x="3615831" y="1666666"/>
            <a:ext cx="75207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/>
              <a:t>1</a:t>
            </a:r>
            <a:endParaRPr sz="817"/>
          </a:p>
        </p:txBody>
      </p:sp>
      <p:sp>
        <p:nvSpPr>
          <p:cNvPr id="6" name="object 6"/>
          <p:cNvSpPr txBox="1"/>
          <p:nvPr/>
        </p:nvSpPr>
        <p:spPr>
          <a:xfrm>
            <a:off x="5069151" y="1614799"/>
            <a:ext cx="301262" cy="3229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204" dirty="0">
                <a:latin typeface="Microsoft Sans Serif"/>
                <a:cs typeface="Microsoft Sans Serif"/>
              </a:rPr>
              <a:t>C</a:t>
            </a:r>
            <a:r>
              <a:rPr sz="817" spc="204" dirty="0"/>
              <a:t>0,1</a:t>
            </a:r>
            <a:endParaRPr sz="817"/>
          </a:p>
        </p:txBody>
      </p:sp>
      <p:sp>
        <p:nvSpPr>
          <p:cNvPr id="7" name="object 7"/>
          <p:cNvSpPr txBox="1"/>
          <p:nvPr/>
        </p:nvSpPr>
        <p:spPr>
          <a:xfrm>
            <a:off x="2653176" y="1946748"/>
            <a:ext cx="75207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/>
              <a:t>0</a:t>
            </a:r>
            <a:endParaRPr sz="817"/>
          </a:p>
        </p:txBody>
      </p:sp>
      <p:sp>
        <p:nvSpPr>
          <p:cNvPr id="8" name="object 8"/>
          <p:cNvSpPr txBox="1"/>
          <p:nvPr/>
        </p:nvSpPr>
        <p:spPr>
          <a:xfrm>
            <a:off x="5600271" y="1521438"/>
            <a:ext cx="1484267" cy="848078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645">
              <a:spcBef>
                <a:spcPts val="803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lang="en-US" sz="1225" spc="-14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r>
              <a:rPr sz="1225" spc="-14" dirty="0"/>
              <a:t>, </a:t>
            </a:r>
            <a:r>
              <a:rPr sz="1225" dirty="0"/>
              <a:t>0 ) =</a:t>
            </a:r>
            <a:r>
              <a:rPr sz="1225" spc="-14" dirty="0"/>
              <a:t> </a:t>
            </a:r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endParaRPr sz="1225" dirty="0">
              <a:latin typeface="Symbol"/>
              <a:cs typeface="Symbol"/>
            </a:endParaRPr>
          </a:p>
          <a:p>
            <a:pPr marL="8645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dirty="0"/>
              <a:t>( </a:t>
            </a:r>
            <a:r>
              <a:rPr lang="en-US" sz="1225" spc="-14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r>
              <a:rPr sz="1225" spc="-14" dirty="0"/>
              <a:t>, </a:t>
            </a:r>
            <a:r>
              <a:rPr sz="1225" dirty="0"/>
              <a:t>1 ) =</a:t>
            </a:r>
            <a:r>
              <a:rPr sz="1225" spc="-14" dirty="0"/>
              <a:t> </a:t>
            </a:r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endParaRPr sz="1225" dirty="0">
              <a:latin typeface="Symbol"/>
              <a:cs typeface="Symbol"/>
            </a:endParaRPr>
          </a:p>
          <a:p>
            <a:pPr marL="27231">
              <a:spcBef>
                <a:spcPts val="735"/>
              </a:spcBef>
            </a:pPr>
            <a:r>
              <a:rPr sz="1225" dirty="0"/>
              <a:t>F = ({ </a:t>
            </a:r>
            <a:r>
              <a:rPr sz="1225" spc="-3" dirty="0"/>
              <a:t>q1 }, </a:t>
            </a:r>
            <a:r>
              <a:rPr sz="1225" dirty="0"/>
              <a:t>{ </a:t>
            </a:r>
            <a:r>
              <a:rPr sz="1225" spc="-3" dirty="0"/>
              <a:t>q0, q1</a:t>
            </a:r>
            <a:r>
              <a:rPr sz="1225" spc="-48" dirty="0"/>
              <a:t> </a:t>
            </a:r>
            <a:r>
              <a:rPr sz="1225" spc="-3" dirty="0"/>
              <a:t>})</a:t>
            </a:r>
            <a:endParaRPr sz="1225" dirty="0"/>
          </a:p>
        </p:txBody>
      </p:sp>
      <p:sp>
        <p:nvSpPr>
          <p:cNvPr id="9" name="object 9"/>
          <p:cNvSpPr txBox="1"/>
          <p:nvPr/>
        </p:nvSpPr>
        <p:spPr>
          <a:xfrm>
            <a:off x="2270400" y="1593014"/>
            <a:ext cx="132261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spc="-7" dirty="0"/>
              <a:t>q</a:t>
            </a:r>
            <a:r>
              <a:rPr sz="817" dirty="0"/>
              <a:t>o</a:t>
            </a:r>
            <a:endParaRPr sz="817"/>
          </a:p>
        </p:txBody>
      </p:sp>
      <p:sp>
        <p:nvSpPr>
          <p:cNvPr id="10" name="object 10"/>
          <p:cNvSpPr txBox="1"/>
          <p:nvPr/>
        </p:nvSpPr>
        <p:spPr>
          <a:xfrm>
            <a:off x="3515213" y="1234093"/>
            <a:ext cx="132261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spc="-7" dirty="0"/>
              <a:t>q</a:t>
            </a:r>
            <a:r>
              <a:rPr sz="817" dirty="0"/>
              <a:t>1</a:t>
            </a:r>
            <a:endParaRPr sz="817"/>
          </a:p>
        </p:txBody>
      </p:sp>
      <p:sp>
        <p:nvSpPr>
          <p:cNvPr id="11" name="object 11"/>
          <p:cNvSpPr/>
          <p:nvPr/>
        </p:nvSpPr>
        <p:spPr>
          <a:xfrm>
            <a:off x="1720604" y="1143415"/>
            <a:ext cx="3262447" cy="120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 dirty="0"/>
          </a:p>
        </p:txBody>
      </p:sp>
      <p:sp>
        <p:nvSpPr>
          <p:cNvPr id="12" name="object 12"/>
          <p:cNvSpPr txBox="1"/>
          <p:nvPr/>
        </p:nvSpPr>
        <p:spPr>
          <a:xfrm>
            <a:off x="3457122" y="2001728"/>
            <a:ext cx="4028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/>
              <a:t>{ </a:t>
            </a:r>
            <a:r>
              <a:rPr sz="817" spc="-3" dirty="0"/>
              <a:t>q0,</a:t>
            </a:r>
            <a:r>
              <a:rPr sz="817" spc="-65" dirty="0"/>
              <a:t> </a:t>
            </a:r>
            <a:r>
              <a:rPr sz="817" spc="-3" dirty="0"/>
              <a:t>q1}</a:t>
            </a:r>
            <a:endParaRPr sz="817" dirty="0"/>
          </a:p>
        </p:txBody>
      </p:sp>
      <p:sp>
        <p:nvSpPr>
          <p:cNvPr id="13" name="object 13"/>
          <p:cNvSpPr txBox="1"/>
          <p:nvPr/>
        </p:nvSpPr>
        <p:spPr>
          <a:xfrm>
            <a:off x="4883727" y="1569027"/>
            <a:ext cx="132260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817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endParaRPr sz="817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080" y="2536998"/>
            <a:ext cx="301262" cy="3229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204" dirty="0">
                <a:latin typeface="Microsoft Sans Serif"/>
                <a:cs typeface="Microsoft Sans Serif"/>
              </a:rPr>
              <a:t>U</a:t>
            </a:r>
            <a:r>
              <a:rPr sz="817" spc="204" dirty="0"/>
              <a:t>0.1</a:t>
            </a:r>
            <a:endParaRPr sz="817"/>
          </a:p>
        </p:txBody>
      </p:sp>
      <p:sp>
        <p:nvSpPr>
          <p:cNvPr id="16" name="object 16"/>
          <p:cNvSpPr txBox="1"/>
          <p:nvPr/>
        </p:nvSpPr>
        <p:spPr>
          <a:xfrm>
            <a:off x="1720607" y="2735130"/>
            <a:ext cx="1927732" cy="53932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50000"/>
              </a:lnSpc>
              <a:spcBef>
                <a:spcPts val="68"/>
              </a:spcBef>
            </a:pPr>
            <a:r>
              <a:rPr sz="1225" spc="-7" dirty="0"/>
              <a:t>Hasilnya </a:t>
            </a:r>
            <a:r>
              <a:rPr sz="1225" spc="-3" dirty="0"/>
              <a:t>adalah mesin </a:t>
            </a:r>
            <a:r>
              <a:rPr sz="1225" spc="-24" dirty="0"/>
              <a:t>DFA  </a:t>
            </a:r>
            <a:r>
              <a:rPr sz="1225" spc="-31" dirty="0"/>
              <a:t>Tabel</a:t>
            </a:r>
            <a:r>
              <a:rPr sz="1225" spc="-37" dirty="0"/>
              <a:t> </a:t>
            </a:r>
            <a:r>
              <a:rPr sz="1225" spc="-7" dirty="0"/>
              <a:t>Transisi</a:t>
            </a:r>
            <a:endParaRPr sz="1225"/>
          </a:p>
        </p:txBody>
      </p:sp>
      <p:sp>
        <p:nvSpPr>
          <p:cNvPr id="17" name="object 17"/>
          <p:cNvSpPr txBox="1"/>
          <p:nvPr/>
        </p:nvSpPr>
        <p:spPr>
          <a:xfrm>
            <a:off x="4832640" y="3015214"/>
            <a:ext cx="1813192" cy="1454013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645">
              <a:spcBef>
                <a:spcPts val="803"/>
              </a:spcBef>
            </a:pPr>
            <a:r>
              <a:rPr sz="1225" spc="-3" dirty="0"/>
              <a:t>Konfigurasi</a:t>
            </a:r>
            <a:r>
              <a:rPr sz="1225" spc="3" dirty="0"/>
              <a:t> </a:t>
            </a:r>
            <a:r>
              <a:rPr sz="1225" spc="-3" dirty="0"/>
              <a:t>Mesin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sz="1225" dirty="0"/>
              <a:t>Q = ( </a:t>
            </a:r>
            <a:r>
              <a:rPr sz="1225" spc="-3" dirty="0"/>
              <a:t>qo, </a:t>
            </a:r>
            <a:r>
              <a:rPr sz="1225" dirty="0"/>
              <a:t>{ </a:t>
            </a:r>
            <a:r>
              <a:rPr sz="1225" spc="-3" dirty="0"/>
              <a:t>q0, q1 }, q1, </a:t>
            </a:r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ɸ</a:t>
            </a:r>
            <a:r>
              <a:rPr sz="1225" spc="-14" dirty="0">
                <a:latin typeface="Times New Roman"/>
                <a:cs typeface="Times New Roman"/>
              </a:rPr>
              <a:t> </a:t>
            </a:r>
            <a:r>
              <a:rPr sz="1225" dirty="0"/>
              <a:t>)</a:t>
            </a:r>
          </a:p>
          <a:p>
            <a:pPr marL="8645" marR="1148474">
              <a:lnSpc>
                <a:spcPct val="150000"/>
              </a:lnSpc>
            </a:pPr>
            <a:r>
              <a:rPr sz="1225" dirty="0">
                <a:latin typeface="Times New Roman"/>
                <a:cs typeface="Times New Roman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/>
              <a:t>= { </a:t>
            </a:r>
            <a:r>
              <a:rPr sz="1225" spc="-3" dirty="0"/>
              <a:t>1,0</a:t>
            </a:r>
            <a:r>
              <a:rPr sz="1225" spc="-48" dirty="0"/>
              <a:t> </a:t>
            </a:r>
            <a:r>
              <a:rPr sz="1225" dirty="0"/>
              <a:t>}  S=</a:t>
            </a:r>
            <a:r>
              <a:rPr sz="1225" spc="-31" dirty="0"/>
              <a:t> </a:t>
            </a:r>
            <a:r>
              <a:rPr sz="1225" spc="-3" dirty="0"/>
              <a:t>q0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sz="1225" dirty="0"/>
              <a:t>F = ( </a:t>
            </a:r>
            <a:r>
              <a:rPr sz="1225" spc="-3" dirty="0"/>
              <a:t>q1, </a:t>
            </a:r>
            <a:r>
              <a:rPr sz="1225" dirty="0"/>
              <a:t>{ </a:t>
            </a:r>
            <a:r>
              <a:rPr sz="1225" spc="-3" dirty="0"/>
              <a:t>q0, q1 </a:t>
            </a:r>
            <a:r>
              <a:rPr sz="1225" dirty="0"/>
              <a:t>}</a:t>
            </a:r>
            <a:r>
              <a:rPr sz="1225" spc="-31" dirty="0"/>
              <a:t> </a:t>
            </a:r>
            <a:r>
              <a:rPr sz="1225" dirty="0"/>
              <a:t>)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40125"/>
              </p:ext>
            </p:extLst>
          </p:nvPr>
        </p:nvGraphicFramePr>
        <p:xfrm>
          <a:off x="2280077" y="3340250"/>
          <a:ext cx="2316302" cy="1244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l-G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q1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q0, q1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6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ɸ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63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B66564-81F6-47C2-9FF9-C2EBFF784B55}"/>
              </a:ext>
            </a:extLst>
          </p:cNvPr>
          <p:cNvSpPr txBox="1"/>
          <p:nvPr/>
        </p:nvSpPr>
        <p:spPr>
          <a:xfrm>
            <a:off x="3273505" y="1143415"/>
            <a:ext cx="342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C5393-E258-4CCE-B595-64BA539A8521}"/>
              </a:ext>
            </a:extLst>
          </p:cNvPr>
          <p:cNvSpPr txBox="1"/>
          <p:nvPr/>
        </p:nvSpPr>
        <p:spPr>
          <a:xfrm>
            <a:off x="2098961" y="1510048"/>
            <a:ext cx="303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135" y="977591"/>
            <a:ext cx="612033" cy="273033"/>
          </a:xfrm>
          <a:prstGeom prst="rect">
            <a:avLst/>
          </a:prstGeom>
        </p:spPr>
        <p:txBody>
          <a:bodyPr spcFirstLastPara="1" vert="horz" wrap="square" lIns="0" tIns="8645" rIns="0" bIns="0" rtlCol="0" anchor="ctr" anchorCtr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126" dirty="0">
                <a:latin typeface="Arial"/>
                <a:cs typeface="Arial"/>
              </a:rPr>
              <a:t>T</a:t>
            </a:r>
            <a:r>
              <a:rPr sz="1634" spc="-3" dirty="0">
                <a:latin typeface="Arial"/>
                <a:cs typeface="Arial"/>
              </a:rPr>
              <a:t>uga</a:t>
            </a:r>
            <a:r>
              <a:rPr sz="1634" dirty="0">
                <a:latin typeface="Arial"/>
                <a:cs typeface="Arial"/>
              </a:rPr>
              <a:t>s</a:t>
            </a:r>
            <a:endParaRPr sz="163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3136" y="1417704"/>
            <a:ext cx="4563019" cy="113980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66695" marR="731358" indent="-258482">
              <a:spcBef>
                <a:spcPts val="68"/>
              </a:spcBef>
              <a:tabLst>
                <a:tab pos="241625" algn="l"/>
              </a:tabLst>
            </a:pPr>
            <a:r>
              <a:rPr sz="1225" b="1" spc="-3" dirty="0"/>
              <a:t>1.	Buatlah </a:t>
            </a:r>
            <a:r>
              <a:rPr sz="1225" b="1" spc="-24" dirty="0"/>
              <a:t>DFA </a:t>
            </a:r>
            <a:r>
              <a:rPr sz="1225" b="1" spc="-7" dirty="0"/>
              <a:t>yang ekuivalen </a:t>
            </a:r>
            <a:r>
              <a:rPr sz="1225" b="1" spc="-3" dirty="0"/>
              <a:t>dengan </a:t>
            </a:r>
            <a:r>
              <a:rPr sz="1225" b="1" spc="-20" dirty="0"/>
              <a:t>NFA </a:t>
            </a:r>
            <a:r>
              <a:rPr sz="1225" b="1" spc="-3" dirty="0"/>
              <a:t>berikut  </a:t>
            </a:r>
            <a:r>
              <a:rPr sz="1225" b="1" dirty="0"/>
              <a:t>Q = { p, q, </a:t>
            </a:r>
            <a:r>
              <a:rPr sz="1225" b="1" spc="-37" dirty="0"/>
              <a:t>r,</a:t>
            </a:r>
            <a:r>
              <a:rPr sz="1225" b="1" spc="-20" dirty="0"/>
              <a:t> </a:t>
            </a:r>
            <a:r>
              <a:rPr sz="1225" b="1" spc="-3" dirty="0"/>
              <a:t>s}</a:t>
            </a:r>
            <a:endParaRPr sz="1225"/>
          </a:p>
          <a:p>
            <a:pPr marL="266695"/>
            <a:r>
              <a:rPr sz="1225" b="1" dirty="0"/>
              <a:t>∑ = { </a:t>
            </a:r>
            <a:r>
              <a:rPr sz="1225" b="1" spc="-3" dirty="0"/>
              <a:t>0,</a:t>
            </a:r>
            <a:r>
              <a:rPr sz="1225" b="1" spc="-7" dirty="0"/>
              <a:t> </a:t>
            </a:r>
            <a:r>
              <a:rPr sz="1225" b="1" spc="-3" dirty="0"/>
              <a:t>1}</a:t>
            </a:r>
            <a:endParaRPr sz="1225"/>
          </a:p>
          <a:p>
            <a:pPr marL="266695" marR="3811964"/>
            <a:r>
              <a:rPr sz="1225" b="1" dirty="0"/>
              <a:t>S = p  F =</a:t>
            </a:r>
            <a:r>
              <a:rPr sz="1225" b="1" spc="-71" dirty="0"/>
              <a:t> </a:t>
            </a:r>
            <a:r>
              <a:rPr sz="1225" b="1" spc="-3" dirty="0"/>
              <a:t>{s}</a:t>
            </a:r>
            <a:endParaRPr sz="1225"/>
          </a:p>
          <a:p>
            <a:pPr marL="266695"/>
            <a:r>
              <a:rPr sz="1225" b="1" spc="-3" dirty="0"/>
              <a:t>Fungsi transisinya dinyatakan dalam tabel transisi</a:t>
            </a:r>
            <a:r>
              <a:rPr sz="1225" b="1" spc="37" dirty="0"/>
              <a:t> </a:t>
            </a:r>
            <a:r>
              <a:rPr sz="1225" b="1" spc="-3" dirty="0"/>
              <a:t>berikut</a:t>
            </a:r>
            <a:endParaRPr sz="1225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2776"/>
              </p:ext>
            </p:extLst>
          </p:nvPr>
        </p:nvGraphicFramePr>
        <p:xfrm>
          <a:off x="1818461" y="2930498"/>
          <a:ext cx="1297113" cy="126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l-G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20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p,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136" y="888658"/>
            <a:ext cx="4563019" cy="113980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66695" marR="705855" indent="-258482">
              <a:spcBef>
                <a:spcPts val="68"/>
              </a:spcBef>
              <a:tabLst>
                <a:tab pos="266695" algn="l"/>
              </a:tabLst>
            </a:pPr>
            <a:r>
              <a:rPr sz="1225" b="1" spc="-3" dirty="0"/>
              <a:t>2.	Buatlah </a:t>
            </a:r>
            <a:r>
              <a:rPr sz="1225" b="1" spc="-24" dirty="0"/>
              <a:t>DFA </a:t>
            </a:r>
            <a:r>
              <a:rPr sz="1225" b="1" spc="-7" dirty="0"/>
              <a:t>yang ekuivalen </a:t>
            </a:r>
            <a:r>
              <a:rPr sz="1225" b="1" spc="-3" dirty="0"/>
              <a:t>dengan </a:t>
            </a:r>
            <a:r>
              <a:rPr sz="1225" b="1" spc="-20" dirty="0"/>
              <a:t>NFA </a:t>
            </a:r>
            <a:r>
              <a:rPr sz="1225" b="1" spc="-3" dirty="0"/>
              <a:t>berikut  </a:t>
            </a:r>
            <a:r>
              <a:rPr sz="1225" b="1" dirty="0"/>
              <a:t>Q = { p, q, </a:t>
            </a:r>
            <a:r>
              <a:rPr sz="1225" b="1" spc="-37" dirty="0"/>
              <a:t>r,</a:t>
            </a:r>
            <a:r>
              <a:rPr sz="1225" b="1" spc="-20" dirty="0"/>
              <a:t> </a:t>
            </a:r>
            <a:r>
              <a:rPr sz="1225" b="1" spc="-3" dirty="0"/>
              <a:t>s}</a:t>
            </a:r>
            <a:endParaRPr sz="1225"/>
          </a:p>
          <a:p>
            <a:pPr marL="266695"/>
            <a:r>
              <a:rPr sz="1225" b="1" dirty="0"/>
              <a:t>∑ = { </a:t>
            </a:r>
            <a:r>
              <a:rPr sz="1225" b="1" spc="-3" dirty="0"/>
              <a:t>0,</a:t>
            </a:r>
            <a:r>
              <a:rPr sz="1225" b="1" spc="-7" dirty="0"/>
              <a:t> </a:t>
            </a:r>
            <a:r>
              <a:rPr sz="1225" b="1" spc="-3" dirty="0"/>
              <a:t>1}</a:t>
            </a:r>
            <a:endParaRPr sz="1225"/>
          </a:p>
          <a:p>
            <a:pPr marL="266695"/>
            <a:r>
              <a:rPr sz="1225" b="1" dirty="0"/>
              <a:t>S =</a:t>
            </a:r>
            <a:r>
              <a:rPr sz="1225" b="1" spc="-7" dirty="0"/>
              <a:t> </a:t>
            </a:r>
            <a:r>
              <a:rPr sz="1225" b="1" dirty="0"/>
              <a:t>p</a:t>
            </a:r>
            <a:endParaRPr sz="1225"/>
          </a:p>
          <a:p>
            <a:pPr marL="266695"/>
            <a:r>
              <a:rPr sz="1225" b="1" dirty="0"/>
              <a:t>F = </a:t>
            </a:r>
            <a:r>
              <a:rPr sz="1225" b="1" spc="-3" dirty="0"/>
              <a:t>{q,</a:t>
            </a:r>
            <a:r>
              <a:rPr sz="1225" b="1" spc="-7" dirty="0"/>
              <a:t> </a:t>
            </a:r>
            <a:r>
              <a:rPr sz="1225" b="1" spc="-3" dirty="0"/>
              <a:t>s}</a:t>
            </a:r>
            <a:endParaRPr sz="1225"/>
          </a:p>
          <a:p>
            <a:pPr marL="266695"/>
            <a:r>
              <a:rPr sz="1225" b="1" spc="-3" dirty="0"/>
              <a:t>Fungsi transisinya dinyatakan dalam tabel transisi</a:t>
            </a:r>
            <a:r>
              <a:rPr sz="1225" b="1" spc="37" dirty="0"/>
              <a:t> </a:t>
            </a:r>
            <a:r>
              <a:rPr sz="1225" b="1" spc="-3" dirty="0"/>
              <a:t>berikut</a:t>
            </a:r>
            <a:endParaRPr sz="1225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16633"/>
              </p:ext>
            </p:extLst>
          </p:nvPr>
        </p:nvGraphicFramePr>
        <p:xfrm>
          <a:off x="1870328" y="2256224"/>
          <a:ext cx="1297113" cy="126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l-G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endParaRPr sz="1200" dirty="0">
                        <a:latin typeface="Symbol"/>
                        <a:cs typeface="Symbol"/>
                      </a:endParaRPr>
                    </a:p>
                  </a:txBody>
                  <a:tcPr marL="0" marR="0" marT="220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p,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q,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74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88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9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225" y="385047"/>
            <a:ext cx="1414246" cy="524512"/>
          </a:xfrm>
          <a:prstGeom prst="rect">
            <a:avLst/>
          </a:prstGeom>
        </p:spPr>
        <p:txBody>
          <a:bodyPr spcFirstLastPara="1" vert="horz" wrap="square" lIns="0" tIns="8645" rIns="0" bIns="0" rtlCol="0" anchor="ctr" anchorCtr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Arial"/>
                <a:cs typeface="Arial"/>
              </a:rPr>
              <a:t>NFA </a:t>
            </a:r>
            <a:r>
              <a:rPr sz="1634" dirty="0">
                <a:latin typeface="Symbol"/>
                <a:cs typeface="Symbol"/>
              </a:rPr>
              <a:t></a:t>
            </a:r>
            <a:r>
              <a:rPr sz="1634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Arial"/>
                <a:cs typeface="Arial"/>
              </a:rPr>
              <a:t>–</a:t>
            </a:r>
            <a:r>
              <a:rPr sz="1634" spc="-44" dirty="0">
                <a:latin typeface="Arial"/>
                <a:cs typeface="Arial"/>
              </a:rPr>
              <a:t> </a:t>
            </a:r>
            <a:r>
              <a:rPr sz="1634" spc="-3" dirty="0">
                <a:latin typeface="Arial"/>
                <a:cs typeface="Arial"/>
              </a:rPr>
              <a:t>MOVE</a:t>
            </a:r>
            <a:endParaRPr sz="163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3138" y="1137620"/>
            <a:ext cx="5649637" cy="8525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spcBef>
                <a:spcPts val="68"/>
              </a:spcBef>
            </a:pP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– </a:t>
            </a:r>
            <a:r>
              <a:rPr sz="1225" b="1" spc="-3" dirty="0"/>
              <a:t>MOVE adalah mesin </a:t>
            </a:r>
            <a:r>
              <a:rPr sz="1225" b="1" spc="-20" dirty="0"/>
              <a:t>NFA </a:t>
            </a:r>
            <a:r>
              <a:rPr sz="1225" b="1" spc="-7" dirty="0"/>
              <a:t>yang </a:t>
            </a:r>
            <a:r>
              <a:rPr sz="1225" b="1" spc="-3" dirty="0"/>
              <a:t>diperbolehkan mengubah state tanpa  membaca </a:t>
            </a:r>
            <a:r>
              <a:rPr sz="1225" b="1" dirty="0"/>
              <a:t>input. </a:t>
            </a:r>
            <a:r>
              <a:rPr sz="1225" b="1" spc="-3" dirty="0"/>
              <a:t>Disebut dengan </a:t>
            </a:r>
            <a:r>
              <a:rPr sz="1225" b="1" spc="-3" dirty="0" err="1"/>
              <a:t>transisi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spc="-3" dirty="0"/>
              <a:t>karena tidak bergantung pada  suatu </a:t>
            </a:r>
            <a:r>
              <a:rPr sz="1225" b="1" dirty="0"/>
              <a:t>input </a:t>
            </a:r>
            <a:r>
              <a:rPr sz="1225" b="1" spc="-3" dirty="0"/>
              <a:t>ketika melakukan transisi.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sz="1225" b="1" spc="-3" dirty="0"/>
              <a:t>Contoh </a:t>
            </a:r>
            <a:r>
              <a:rPr sz="1225" b="1" spc="-24" dirty="0"/>
              <a:t>NFA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</a:t>
            </a:r>
            <a:r>
              <a:rPr sz="1225" b="1" spc="-14" dirty="0"/>
              <a:t> </a:t>
            </a:r>
            <a:r>
              <a:rPr sz="1225" b="1" spc="-3" dirty="0"/>
              <a:t>MOVE</a:t>
            </a:r>
            <a:endParaRPr sz="1225" dirty="0"/>
          </a:p>
        </p:txBody>
      </p:sp>
      <p:sp>
        <p:nvSpPr>
          <p:cNvPr id="4" name="object 4"/>
          <p:cNvSpPr/>
          <p:nvPr/>
        </p:nvSpPr>
        <p:spPr>
          <a:xfrm>
            <a:off x="1973192" y="2104772"/>
            <a:ext cx="2260407" cy="46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 txBox="1"/>
          <p:nvPr/>
        </p:nvSpPr>
        <p:spPr>
          <a:xfrm>
            <a:off x="1641766" y="3004840"/>
            <a:ext cx="5272304" cy="1518390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119299" indent="-94662">
              <a:spcBef>
                <a:spcPts val="803"/>
              </a:spcBef>
              <a:buChar char="-"/>
              <a:tabLst>
                <a:tab pos="119732" algn="l"/>
              </a:tabLst>
            </a:pPr>
            <a:r>
              <a:rPr sz="1225" b="1" dirty="0"/>
              <a:t>q0 </a:t>
            </a:r>
            <a:r>
              <a:rPr sz="1225" b="1" spc="-3" dirty="0"/>
              <a:t>tanpa membaca </a:t>
            </a:r>
            <a:r>
              <a:rPr sz="1225" b="1" dirty="0"/>
              <a:t>input </a:t>
            </a:r>
            <a:r>
              <a:rPr sz="1225" b="1" spc="-3" dirty="0"/>
              <a:t>dapat berpindah ke</a:t>
            </a:r>
            <a:r>
              <a:rPr sz="1225" b="1" spc="-20" dirty="0"/>
              <a:t> </a:t>
            </a:r>
            <a:r>
              <a:rPr sz="1225" b="1" dirty="0"/>
              <a:t>q1</a:t>
            </a:r>
            <a:endParaRPr sz="1225" dirty="0"/>
          </a:p>
          <a:p>
            <a:pPr marL="103739" indent="-95526">
              <a:spcBef>
                <a:spcPts val="735"/>
              </a:spcBef>
              <a:buChar char="-"/>
              <a:tabLst>
                <a:tab pos="104171" algn="l"/>
              </a:tabLst>
            </a:pPr>
            <a:r>
              <a:rPr sz="1225" b="1" dirty="0"/>
              <a:t>q1 </a:t>
            </a:r>
            <a:r>
              <a:rPr sz="1225" b="1" spc="-3" dirty="0"/>
              <a:t>tanpa membaca </a:t>
            </a:r>
            <a:r>
              <a:rPr sz="1225" b="1" dirty="0"/>
              <a:t>input </a:t>
            </a:r>
            <a:r>
              <a:rPr sz="1225" b="1" spc="-3" dirty="0"/>
              <a:t>dapat berpindah ke</a:t>
            </a:r>
            <a:r>
              <a:rPr sz="1225" b="1" spc="-27" dirty="0"/>
              <a:t> </a:t>
            </a:r>
            <a:r>
              <a:rPr sz="1225" b="1" dirty="0"/>
              <a:t>q2</a:t>
            </a:r>
            <a:endParaRPr sz="1225" dirty="0"/>
          </a:p>
          <a:p>
            <a:pPr marL="103739" indent="-95526">
              <a:spcBef>
                <a:spcPts val="735"/>
              </a:spcBef>
              <a:buChar char="-"/>
              <a:tabLst>
                <a:tab pos="104171" algn="l"/>
              </a:tabLst>
            </a:pPr>
            <a:r>
              <a:rPr sz="1225" b="1" dirty="0"/>
              <a:t>q4 </a:t>
            </a:r>
            <a:r>
              <a:rPr sz="1225" b="1" spc="-3" dirty="0"/>
              <a:t>tanpa membaca </a:t>
            </a:r>
            <a:r>
              <a:rPr sz="1225" b="1" dirty="0"/>
              <a:t>input </a:t>
            </a:r>
            <a:r>
              <a:rPr sz="1225" b="1" spc="-3" dirty="0"/>
              <a:t>dapat berpindah ke</a:t>
            </a:r>
            <a:r>
              <a:rPr sz="1225" b="1" spc="-27" dirty="0"/>
              <a:t> </a:t>
            </a:r>
            <a:r>
              <a:rPr sz="1225" b="1" dirty="0"/>
              <a:t>q1</a:t>
            </a:r>
            <a:endParaRPr sz="1225" dirty="0"/>
          </a:p>
          <a:p>
            <a:pPr>
              <a:spcBef>
                <a:spcPts val="14"/>
              </a:spcBef>
            </a:pPr>
            <a:endParaRPr sz="1906" dirty="0">
              <a:latin typeface="Times New Roman"/>
              <a:cs typeface="Times New Roman"/>
            </a:endParaRPr>
          </a:p>
          <a:p>
            <a:pPr marL="8645" marR="3458">
              <a:tabLst>
                <a:tab pos="457747" algn="l"/>
              </a:tabLst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adalah himpunan state </a:t>
            </a:r>
            <a:r>
              <a:rPr sz="1225" b="1" dirty="0"/>
              <a:t>– </a:t>
            </a:r>
            <a:r>
              <a:rPr sz="1225" b="1" spc="-3" dirty="0"/>
              <a:t>state </a:t>
            </a:r>
            <a:r>
              <a:rPr sz="1225" b="1" spc="-7" dirty="0"/>
              <a:t>yang </a:t>
            </a:r>
            <a:r>
              <a:rPr sz="1225" b="1" spc="-3" dirty="0"/>
              <a:t>dapat dicapai dari suatu  state	tanpa membaca</a:t>
            </a:r>
            <a:r>
              <a:rPr sz="1225" b="1" spc="3" dirty="0"/>
              <a:t> </a:t>
            </a:r>
            <a:r>
              <a:rPr sz="1225" b="1" dirty="0"/>
              <a:t>input</a:t>
            </a:r>
            <a:endParaRPr sz="1225" dirty="0"/>
          </a:p>
        </p:txBody>
      </p:sp>
      <p:sp>
        <p:nvSpPr>
          <p:cNvPr id="7" name="object 7"/>
          <p:cNvSpPr/>
          <p:nvPr/>
        </p:nvSpPr>
        <p:spPr>
          <a:xfrm>
            <a:off x="1926343" y="2571577"/>
            <a:ext cx="2541494" cy="57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5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0604" y="1044260"/>
            <a:ext cx="5399811" cy="2074952"/>
          </a:xfrm>
          <a:prstGeom prst="rect">
            <a:avLst/>
          </a:prstGeom>
        </p:spPr>
        <p:txBody>
          <a:bodyPr vert="horz" wrap="square" lIns="0" tIns="102006" rIns="0" bIns="0" rtlCol="0">
            <a:spAutoFit/>
          </a:bodyPr>
          <a:lstStyle/>
          <a:p>
            <a:pPr marL="8645">
              <a:spcBef>
                <a:spcPts val="803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q0 ) = { </a:t>
            </a:r>
            <a:r>
              <a:rPr sz="1225" b="1" spc="-3" dirty="0"/>
              <a:t>q0, q1, </a:t>
            </a:r>
            <a:r>
              <a:rPr sz="1225" b="1" dirty="0"/>
              <a:t>q2</a:t>
            </a:r>
            <a:r>
              <a:rPr sz="1225" b="1" spc="-7" dirty="0"/>
              <a:t> </a:t>
            </a:r>
            <a:r>
              <a:rPr sz="1225" b="1" dirty="0"/>
              <a:t>}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q1 ) = { </a:t>
            </a:r>
            <a:r>
              <a:rPr sz="1225" b="1" spc="-3" dirty="0"/>
              <a:t>q1, </a:t>
            </a:r>
            <a:r>
              <a:rPr sz="1225" b="1" dirty="0"/>
              <a:t>q2</a:t>
            </a:r>
            <a:r>
              <a:rPr sz="1225" b="1" spc="-7" dirty="0"/>
              <a:t> </a:t>
            </a:r>
            <a:r>
              <a:rPr sz="1225" b="1" dirty="0"/>
              <a:t>}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q2 ) = { q2</a:t>
            </a:r>
            <a:r>
              <a:rPr sz="1225" b="1" spc="-7" dirty="0"/>
              <a:t> </a:t>
            </a:r>
            <a:r>
              <a:rPr sz="1225" b="1" dirty="0"/>
              <a:t>}</a:t>
            </a:r>
            <a:endParaRPr sz="1225" dirty="0"/>
          </a:p>
          <a:p>
            <a:pPr marL="8645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( q3 ) = { q3</a:t>
            </a:r>
            <a:r>
              <a:rPr sz="1225" b="1" spc="24" dirty="0"/>
              <a:t> </a:t>
            </a:r>
            <a:r>
              <a:rPr sz="1225" b="1" dirty="0"/>
              <a:t>}</a:t>
            </a:r>
            <a:endParaRPr sz="1225" dirty="0"/>
          </a:p>
          <a:p>
            <a:pPr marL="51005">
              <a:spcBef>
                <a:spcPts val="735"/>
              </a:spcBef>
            </a:pP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 </a:t>
            </a:r>
            <a:r>
              <a:rPr sz="1225" b="1" dirty="0"/>
              <a:t>- </a:t>
            </a:r>
            <a:r>
              <a:rPr sz="1225" b="1" spc="-3" dirty="0"/>
              <a:t>closure </a:t>
            </a:r>
            <a:r>
              <a:rPr sz="1225" b="1" dirty="0"/>
              <a:t>{ q4 ) = { </a:t>
            </a:r>
            <a:r>
              <a:rPr sz="1225" b="1" spc="-3" dirty="0"/>
              <a:t>q1, q2, </a:t>
            </a:r>
            <a:r>
              <a:rPr sz="1225" b="1" dirty="0"/>
              <a:t>q4</a:t>
            </a:r>
            <a:r>
              <a:rPr sz="1225" b="1" spc="-3" dirty="0"/>
              <a:t> </a:t>
            </a:r>
            <a:r>
              <a:rPr sz="1225" b="1" dirty="0"/>
              <a:t>}</a:t>
            </a:r>
            <a:endParaRPr sz="1225" dirty="0"/>
          </a:p>
          <a:p>
            <a:pPr>
              <a:spcBef>
                <a:spcPts val="14"/>
              </a:spcBef>
            </a:pPr>
            <a:endParaRPr sz="1906" dirty="0">
              <a:latin typeface="Times New Roman"/>
              <a:cs typeface="Times New Roman"/>
            </a:endParaRPr>
          </a:p>
          <a:p>
            <a:pPr marL="8645" marR="3458"/>
            <a:r>
              <a:rPr sz="1225" b="1" spc="-3" dirty="0"/>
              <a:t>Pada suatu state </a:t>
            </a:r>
            <a:r>
              <a:rPr sz="1225" b="1" spc="-7" dirty="0"/>
              <a:t>yang </a:t>
            </a:r>
            <a:r>
              <a:rPr sz="1225" b="1" spc="-3" dirty="0"/>
              <a:t>tidak memiliki </a:t>
            </a:r>
            <a:r>
              <a:rPr sz="1225" b="1" spc="-3" dirty="0" err="1"/>
              <a:t>transisi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spc="-3" dirty="0" err="1"/>
              <a:t>maka</a:t>
            </a:r>
            <a:r>
              <a:rPr sz="1225" b="1" spc="-3" dirty="0"/>
              <a:t> </a:t>
            </a:r>
            <a:r>
              <a:rPr lang="el-GR" sz="1225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sz="1225" dirty="0">
                <a:latin typeface="Times New Roman"/>
                <a:cs typeface="Times New Roman"/>
              </a:rPr>
              <a:t> </a:t>
            </a:r>
            <a:r>
              <a:rPr sz="1225" b="1" dirty="0"/>
              <a:t>- </a:t>
            </a:r>
            <a:r>
              <a:rPr sz="1225" b="1" spc="-3" dirty="0"/>
              <a:t>closureny adalah  state </a:t>
            </a:r>
            <a:r>
              <a:rPr sz="1225" b="1" dirty="0"/>
              <a:t>itu</a:t>
            </a:r>
            <a:r>
              <a:rPr sz="1225" b="1" spc="-7" dirty="0"/>
              <a:t> </a:t>
            </a:r>
            <a:r>
              <a:rPr sz="1225" b="1" spc="-3" dirty="0"/>
              <a:t>sendiri.</a:t>
            </a:r>
            <a:endParaRPr sz="12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1498</Words>
  <Application>Microsoft Office PowerPoint</Application>
  <PresentationFormat>On-screen Show (16:9)</PresentationFormat>
  <Paragraphs>240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Arvo</vt:lpstr>
      <vt:lpstr>Calibri</vt:lpstr>
      <vt:lpstr>Microsoft Sans Serif</vt:lpstr>
      <vt:lpstr>Roboto Condensed</vt:lpstr>
      <vt:lpstr>Roboto Condensed Light</vt:lpstr>
      <vt:lpstr>Symbol</vt:lpstr>
      <vt:lpstr>Times New Roman</vt:lpstr>
      <vt:lpstr>Verdana</vt:lpstr>
      <vt:lpstr>Wingdings</vt:lpstr>
      <vt:lpstr>Salerio template</vt:lpstr>
      <vt:lpstr>MATAKULIAH  TEORI BAHASA &amp; AUTOMATA</vt:lpstr>
      <vt:lpstr>  Tahapan Pengubahan Non-Deterministic Non-Deterministic Finite  Automata ke Deterministic Finite AutomataDeterministic Finite Automata</vt:lpstr>
      <vt:lpstr>EKIVALENSI NFA ke DFA</vt:lpstr>
      <vt:lpstr>PowerPoint Presentation</vt:lpstr>
      <vt:lpstr>PowerPoint Presentation</vt:lpstr>
      <vt:lpstr>Tugas</vt:lpstr>
      <vt:lpstr>PowerPoint Presentation</vt:lpstr>
      <vt:lpstr>NFA  – MOVE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  <vt:lpstr>2. Buatlah NFA tanpa -move yang ekuivalen dengan NFA -move pada  gambar di bawah ini , (∑ = {0,1,2})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Jay Mr</dc:creator>
  <cp:lastModifiedBy>Toshiba</cp:lastModifiedBy>
  <cp:revision>76</cp:revision>
  <dcterms:modified xsi:type="dcterms:W3CDTF">2020-12-09T23:20:01Z</dcterms:modified>
</cp:coreProperties>
</file>