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8" r:id="rId5"/>
    <p:sldId id="269" r:id="rId6"/>
    <p:sldId id="270" r:id="rId7"/>
    <p:sldId id="271" r:id="rId8"/>
    <p:sldId id="259" r:id="rId9"/>
    <p:sldId id="264" r:id="rId10"/>
    <p:sldId id="265" r:id="rId11"/>
    <p:sldId id="266" r:id="rId12"/>
    <p:sldId id="267" r:id="rId13"/>
    <p:sldId id="260" r:id="rId14"/>
    <p:sldId id="261" r:id="rId15"/>
    <p:sldId id="262" r:id="rId16"/>
    <p:sldId id="263" r:id="rId17"/>
    <p:sldId id="272" r:id="rId18"/>
    <p:sldId id="273" r:id="rId19"/>
    <p:sldId id="274" r:id="rId20"/>
    <p:sldId id="275" r:id="rId21"/>
    <p:sldId id="322" r:id="rId22"/>
    <p:sldId id="276" r:id="rId23"/>
    <p:sldId id="277" r:id="rId24"/>
    <p:sldId id="278" r:id="rId25"/>
    <p:sldId id="279" r:id="rId26"/>
    <p:sldId id="280" r:id="rId27"/>
    <p:sldId id="281" r:id="rId28"/>
    <p:sldId id="282" r:id="rId29"/>
    <p:sldId id="323" r:id="rId30"/>
    <p:sldId id="283" r:id="rId31"/>
    <p:sldId id="284" r:id="rId32"/>
    <p:sldId id="285" r:id="rId33"/>
    <p:sldId id="286" r:id="rId34"/>
    <p:sldId id="324"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25" r:id="rId53"/>
    <p:sldId id="304" r:id="rId54"/>
    <p:sldId id="305" r:id="rId55"/>
    <p:sldId id="326"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7" r:id="rId7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rhad Omanović" initials="IO" lastIdx="1" clrIdx="0">
    <p:extLst>
      <p:ext uri="{19B8F6BF-5375-455C-9EA6-DF929625EA0E}">
        <p15:presenceInfo xmlns:p15="http://schemas.microsoft.com/office/powerpoint/2012/main" userId="dca78b22e1c4aee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59" d="100"/>
          <a:sy n="159" d="100"/>
        </p:scale>
        <p:origin x="228" y="13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slajd">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hr-HR"/>
              <a:t>Kliknite da biste uredili stil naslova matrice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r-HR"/>
              <a:t>Kliknite da biste uredili stil podnaslova matrice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12/17/2023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ska slika s opiso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hr-HR"/>
              <a:t>Kliknite da biste uredili stil naslova matrice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r-HR"/>
              <a:t>Kliknite ikonu da biste dodali  sliku</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r-HR"/>
              <a:t>Kliknite da biste uredili matrice</a:t>
            </a:r>
          </a:p>
        </p:txBody>
      </p:sp>
      <p:sp>
        <p:nvSpPr>
          <p:cNvPr id="5" name="Date Placeholder 4"/>
          <p:cNvSpPr>
            <a:spLocks noGrp="1"/>
          </p:cNvSpPr>
          <p:nvPr>
            <p:ph type="dt" sz="half" idx="10"/>
          </p:nvPr>
        </p:nvSpPr>
        <p:spPr/>
        <p:txBody>
          <a:bodyPr/>
          <a:lstStyle/>
          <a:p>
            <a:fld id="{B61BEF0D-F0BB-DE4B-95CE-6DB70DBA9567}" type="datetimeFigureOut">
              <a:rPr lang="en-US" dirty="0"/>
              <a:pPr/>
              <a:t>12/17/2023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Naslov i opi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hr-HR"/>
              <a:t>Kliknite da biste uredili stil naslova matrice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r-HR"/>
              <a:t>Kliknite da biste uredili matrice</a:t>
            </a:r>
          </a:p>
        </p:txBody>
      </p:sp>
      <p:sp>
        <p:nvSpPr>
          <p:cNvPr id="4" name="Date Placeholder 3"/>
          <p:cNvSpPr>
            <a:spLocks noGrp="1"/>
          </p:cNvSpPr>
          <p:nvPr>
            <p:ph type="dt" sz="half" idx="10"/>
          </p:nvPr>
        </p:nvSpPr>
        <p:spPr/>
        <p:txBody>
          <a:bodyPr/>
          <a:lstStyle/>
          <a:p>
            <a:fld id="{B61BEF0D-F0BB-DE4B-95CE-6DB70DBA9567}" type="datetimeFigureOut">
              <a:rPr lang="en-US" dirty="0"/>
              <a:pPr/>
              <a:t>12/17/2023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 s opisom">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hr-HR"/>
              <a:t>Kliknite da biste uredili stil naslova matrice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r-HR"/>
              <a:t>Kliknite da biste uredili matrice</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r-HR"/>
              <a:t>Kliknite da biste uredili matrice</a:t>
            </a:r>
          </a:p>
        </p:txBody>
      </p:sp>
      <p:sp>
        <p:nvSpPr>
          <p:cNvPr id="4" name="Date Placeholder 3"/>
          <p:cNvSpPr>
            <a:spLocks noGrp="1"/>
          </p:cNvSpPr>
          <p:nvPr>
            <p:ph type="dt" sz="half" idx="10"/>
          </p:nvPr>
        </p:nvSpPr>
        <p:spPr/>
        <p:txBody>
          <a:bodyPr/>
          <a:lstStyle/>
          <a:p>
            <a:fld id="{B61BEF0D-F0BB-DE4B-95CE-6DB70DBA9567}" type="datetimeFigureOut">
              <a:rPr lang="en-US" dirty="0"/>
              <a:pPr/>
              <a:t>12/17/2023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ica s nazivom">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hr-HR"/>
              <a:t>Kliknite da biste uredili stil naslova matrice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r-HR"/>
              <a:t>Kliknite da biste uredili matrice</a:t>
            </a:r>
          </a:p>
        </p:txBody>
      </p:sp>
      <p:sp>
        <p:nvSpPr>
          <p:cNvPr id="4" name="Date Placeholder 3"/>
          <p:cNvSpPr>
            <a:spLocks noGrp="1"/>
          </p:cNvSpPr>
          <p:nvPr>
            <p:ph type="dt" sz="half" idx="10"/>
          </p:nvPr>
        </p:nvSpPr>
        <p:spPr/>
        <p:txBody>
          <a:bodyPr/>
          <a:lstStyle/>
          <a:p>
            <a:fld id="{B61BEF0D-F0BB-DE4B-95CE-6DB70DBA9567}" type="datetimeFigureOut">
              <a:rPr lang="en-US" dirty="0"/>
              <a:pPr/>
              <a:t>12/17/2023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Kartica s nazivom citata">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hr-HR"/>
              <a:t>Kliknite da biste uredili stil naslova matrice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hr-HR"/>
              <a:t>Kliknite da biste uredili matrice</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r-HR"/>
              <a:t>Kliknite da biste uredili matrice</a:t>
            </a:r>
          </a:p>
        </p:txBody>
      </p:sp>
      <p:sp>
        <p:nvSpPr>
          <p:cNvPr id="4" name="Date Placeholder 3"/>
          <p:cNvSpPr>
            <a:spLocks noGrp="1"/>
          </p:cNvSpPr>
          <p:nvPr>
            <p:ph type="dt" sz="half" idx="10"/>
          </p:nvPr>
        </p:nvSpPr>
        <p:spPr/>
        <p:txBody>
          <a:bodyPr/>
          <a:lstStyle/>
          <a:p>
            <a:fld id="{B61BEF0D-F0BB-DE4B-95CE-6DB70DBA9567}" type="datetimeFigureOut">
              <a:rPr lang="en-US" dirty="0"/>
              <a:pPr/>
              <a:t>12/17/2023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ili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hr-HR"/>
              <a:t>Kliknite da biste uredili stil naslova matrice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hr-HR"/>
              <a:t>Kliknite da biste uredili matrice</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r-HR"/>
              <a:t>Kliknite da biste uredili matrice</a:t>
            </a:r>
          </a:p>
        </p:txBody>
      </p:sp>
      <p:sp>
        <p:nvSpPr>
          <p:cNvPr id="4" name="Date Placeholder 3"/>
          <p:cNvSpPr>
            <a:spLocks noGrp="1"/>
          </p:cNvSpPr>
          <p:nvPr>
            <p:ph type="dt" sz="half" idx="10"/>
          </p:nvPr>
        </p:nvSpPr>
        <p:spPr/>
        <p:txBody>
          <a:bodyPr/>
          <a:lstStyle/>
          <a:p>
            <a:fld id="{B61BEF0D-F0BB-DE4B-95CE-6DB70DBA9567}" type="datetimeFigureOut">
              <a:rPr lang="en-US" dirty="0"/>
              <a:pPr/>
              <a:t>12/17/2023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Naslov i okomiti teks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hr-HR"/>
              <a:t>Kliknite da biste uredili stil naslova matrice</a:t>
            </a:r>
            <a:endParaRPr lang="en-US" dirty="0"/>
          </a:p>
        </p:txBody>
      </p:sp>
      <p:sp>
        <p:nvSpPr>
          <p:cNvPr id="3" name="Vertical Text Placeholder 2"/>
          <p:cNvSpPr>
            <a:spLocks noGrp="1"/>
          </p:cNvSpPr>
          <p:nvPr>
            <p:ph type="body" orient="vert" idx="1"/>
          </p:nvPr>
        </p:nvSpPr>
        <p:spPr/>
        <p:txBody>
          <a:bodyPr vert="eaVert" anchor="t"/>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Okomiti naslov i teks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hr-HR"/>
              <a:t>Kliknite da biste uredili stil naslova matrice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 sadržaj">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hr-HR"/>
              <a:t>Kliknite da biste uredili stil naslova matrice</a:t>
            </a:r>
            <a:endParaRPr lang="en-US" dirty="0"/>
          </a:p>
        </p:txBody>
      </p:sp>
      <p:sp>
        <p:nvSpPr>
          <p:cNvPr id="3" name="Content Placeholder 2"/>
          <p:cNvSpPr>
            <a:spLocks noGrp="1"/>
          </p:cNvSpPr>
          <p:nvPr>
            <p:ph idx="1"/>
          </p:nvPr>
        </p:nvSpPr>
        <p:spPr/>
        <p:txBody>
          <a:bodyPr anchor="ct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aglavlje sekcij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hr-HR"/>
              <a:t>Kliknite da biste uredili stil naslova matrice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r-HR"/>
              <a:t>Kliknite da biste uredili matrice</a:t>
            </a:r>
          </a:p>
        </p:txBody>
      </p:sp>
      <p:sp>
        <p:nvSpPr>
          <p:cNvPr id="4" name="Date Placeholder 3"/>
          <p:cNvSpPr>
            <a:spLocks noGrp="1"/>
          </p:cNvSpPr>
          <p:nvPr>
            <p:ph type="dt" sz="half" idx="10"/>
          </p:nvPr>
        </p:nvSpPr>
        <p:spPr/>
        <p:txBody>
          <a:bodyPr/>
          <a:lstStyle/>
          <a:p>
            <a:fld id="{B61BEF0D-F0BB-DE4B-95CE-6DB70DBA9567}" type="datetimeFigureOut">
              <a:rPr lang="en-US" dirty="0"/>
              <a:pPr/>
              <a:t>12/17/2023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sadržaja">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hr-HR"/>
              <a:t>Kliknite da biste uredili stil naslova matrice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Usporedb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r-HR"/>
              <a:t>Kliknite da biste uredili stil naslova matrice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r-HR"/>
              <a:t>Kliknite da biste uredili matrice</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r-HR"/>
              <a:t>Kliknite da biste uredili matrice</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hr-HR"/>
              <a:t>Kliknite da biste uredili stil naslova matrice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n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Sadržaj s opiso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hr-HR"/>
              <a:t>Kliknite da biste uredili stil naslova matrice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r-HR"/>
              <a:t>Kliknite da biste uredili matrice</a:t>
            </a:r>
          </a:p>
        </p:txBody>
      </p:sp>
      <p:sp>
        <p:nvSpPr>
          <p:cNvPr id="5" name="Date Placeholder 4"/>
          <p:cNvSpPr>
            <a:spLocks noGrp="1"/>
          </p:cNvSpPr>
          <p:nvPr>
            <p:ph type="dt" sz="half" idx="10"/>
          </p:nvPr>
        </p:nvSpPr>
        <p:spPr/>
        <p:txBody>
          <a:bodyPr/>
          <a:lstStyle/>
          <a:p>
            <a:fld id="{B61BEF0D-F0BB-DE4B-95CE-6DB70DBA9567}" type="datetimeFigureOut">
              <a:rPr lang="en-US" dirty="0"/>
              <a:pPr/>
              <a:t>12/17/2023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Slika s opiso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hr-HR"/>
              <a:t>Kliknite da biste uredili stil naslova matrice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r-HR"/>
              <a:t>Kliknite ikonu da biste dodali  sliku</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r-HR"/>
              <a:t>Kliknite da biste uredili matrice</a:t>
            </a:r>
          </a:p>
        </p:txBody>
      </p:sp>
      <p:sp>
        <p:nvSpPr>
          <p:cNvPr id="5" name="Date Placeholder 4"/>
          <p:cNvSpPr>
            <a:spLocks noGrp="1"/>
          </p:cNvSpPr>
          <p:nvPr>
            <p:ph type="dt" sz="half" idx="10"/>
          </p:nvPr>
        </p:nvSpPr>
        <p:spPr/>
        <p:txBody>
          <a:bodyPr/>
          <a:lstStyle/>
          <a:p>
            <a:fld id="{B61BEF0D-F0BB-DE4B-95CE-6DB70DBA9567}" type="datetimeFigureOut">
              <a:rPr lang="en-US" dirty="0"/>
              <a:pPr/>
              <a:t>12/17/2023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hr-HR"/>
              <a:t>Kliknite da biste uredili stil naslova matrice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12/17/2023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w3schools.com/colors/colors_names.asp"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developer.mozilla.org/en-US/docs/Web/CSS/background-repeat"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fontawesome.com/"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s://www.w3schools.com/cssref/pr_list-style-type.php"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5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551BEA7-5873-CCD4-8039-7221E685E6B9}"/>
              </a:ext>
            </a:extLst>
          </p:cNvPr>
          <p:cNvSpPr>
            <a:spLocks noGrp="1"/>
          </p:cNvSpPr>
          <p:nvPr>
            <p:ph type="ctrTitle"/>
          </p:nvPr>
        </p:nvSpPr>
        <p:spPr/>
        <p:txBody>
          <a:bodyPr/>
          <a:lstStyle/>
          <a:p>
            <a:r>
              <a:rPr lang="bs-Latn-BA" dirty="0"/>
              <a:t>Html </a:t>
            </a:r>
            <a:r>
              <a:rPr lang="en-US" dirty="0"/>
              <a:t>&amp; CSS Course</a:t>
            </a:r>
            <a:endParaRPr lang="hr-HR" dirty="0"/>
          </a:p>
        </p:txBody>
      </p:sp>
      <p:sp>
        <p:nvSpPr>
          <p:cNvPr id="3" name="Podnaslov 2">
            <a:extLst>
              <a:ext uri="{FF2B5EF4-FFF2-40B4-BE49-F238E27FC236}">
                <a16:creationId xmlns:a16="http://schemas.microsoft.com/office/drawing/2014/main" id="{FDC12925-70D4-9A37-E0AD-4F7C1DBEC864}"/>
              </a:ext>
            </a:extLst>
          </p:cNvPr>
          <p:cNvSpPr>
            <a:spLocks noGrp="1"/>
          </p:cNvSpPr>
          <p:nvPr>
            <p:ph type="subTitle" idx="1"/>
          </p:nvPr>
        </p:nvSpPr>
        <p:spPr/>
        <p:txBody>
          <a:bodyPr/>
          <a:lstStyle/>
          <a:p>
            <a:r>
              <a:rPr lang="en-US" dirty="0"/>
              <a:t>By </a:t>
            </a:r>
            <a:r>
              <a:rPr lang="en-US" dirty="0" err="1"/>
              <a:t>Systemduo</a:t>
            </a:r>
            <a:r>
              <a:rPr lang="en-US" dirty="0"/>
              <a:t> &amp; Irhad </a:t>
            </a:r>
            <a:r>
              <a:rPr lang="en-US" dirty="0" err="1"/>
              <a:t>OmanoviC</a:t>
            </a:r>
            <a:endParaRPr lang="hr-HR" dirty="0"/>
          </a:p>
        </p:txBody>
      </p:sp>
    </p:spTree>
    <p:extLst>
      <p:ext uri="{BB962C8B-B14F-4D97-AF65-F5344CB8AC3E}">
        <p14:creationId xmlns:p14="http://schemas.microsoft.com/office/powerpoint/2010/main" val="2386218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0CBF5ED-EE1F-BC2E-2EB2-2B266DFBC29F}"/>
              </a:ext>
            </a:extLst>
          </p:cNvPr>
          <p:cNvSpPr>
            <a:spLocks noGrp="1"/>
          </p:cNvSpPr>
          <p:nvPr>
            <p:ph type="title"/>
          </p:nvPr>
        </p:nvSpPr>
        <p:spPr/>
        <p:txBody>
          <a:bodyPr/>
          <a:lstStyle/>
          <a:p>
            <a:r>
              <a:rPr lang="en-US" dirty="0" err="1"/>
              <a:t>ELEments</a:t>
            </a:r>
            <a:r>
              <a:rPr lang="en-US" dirty="0"/>
              <a:t> selectors</a:t>
            </a:r>
            <a:endParaRPr lang="hr-HR" dirty="0"/>
          </a:p>
        </p:txBody>
      </p:sp>
      <p:sp>
        <p:nvSpPr>
          <p:cNvPr id="3" name="Rezervirano mjesto sadržaja 2">
            <a:extLst>
              <a:ext uri="{FF2B5EF4-FFF2-40B4-BE49-F238E27FC236}">
                <a16:creationId xmlns:a16="http://schemas.microsoft.com/office/drawing/2014/main" id="{A53DEA06-99C2-D3A5-DAE6-90C94615C1E8}"/>
              </a:ext>
            </a:extLst>
          </p:cNvPr>
          <p:cNvSpPr>
            <a:spLocks noGrp="1"/>
          </p:cNvSpPr>
          <p:nvPr>
            <p:ph idx="1"/>
          </p:nvPr>
        </p:nvSpPr>
        <p:spPr/>
        <p:txBody>
          <a:bodyPr/>
          <a:lstStyle/>
          <a:p>
            <a:r>
              <a:rPr lang="en-US" dirty="0"/>
              <a:t>Syntax: </a:t>
            </a:r>
            <a:r>
              <a:rPr lang="en-US" dirty="0" err="1"/>
              <a:t>elementName</a:t>
            </a:r>
            <a:r>
              <a:rPr lang="en-US" dirty="0"/>
              <a:t> { attribute : value }</a:t>
            </a:r>
          </a:p>
          <a:p>
            <a:r>
              <a:rPr lang="en-US" dirty="0"/>
              <a:t>Example: p { text-align: center; color: red; }</a:t>
            </a:r>
            <a:endParaRPr lang="hr-HR" dirty="0"/>
          </a:p>
        </p:txBody>
      </p:sp>
    </p:spTree>
    <p:extLst>
      <p:ext uri="{BB962C8B-B14F-4D97-AF65-F5344CB8AC3E}">
        <p14:creationId xmlns:p14="http://schemas.microsoft.com/office/powerpoint/2010/main" val="375558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A177CCE-5CF9-4420-9CB4-046E721F03EB}"/>
              </a:ext>
            </a:extLst>
          </p:cNvPr>
          <p:cNvSpPr>
            <a:spLocks noGrp="1"/>
          </p:cNvSpPr>
          <p:nvPr>
            <p:ph type="title"/>
          </p:nvPr>
        </p:nvSpPr>
        <p:spPr/>
        <p:txBody>
          <a:bodyPr/>
          <a:lstStyle/>
          <a:p>
            <a:r>
              <a:rPr lang="en-US" dirty="0"/>
              <a:t>ID and class selectors</a:t>
            </a:r>
            <a:endParaRPr lang="hr-HR" dirty="0"/>
          </a:p>
        </p:txBody>
      </p:sp>
      <p:sp>
        <p:nvSpPr>
          <p:cNvPr id="3" name="Rezervirano mjesto sadržaja 2">
            <a:extLst>
              <a:ext uri="{FF2B5EF4-FFF2-40B4-BE49-F238E27FC236}">
                <a16:creationId xmlns:a16="http://schemas.microsoft.com/office/drawing/2014/main" id="{2A03AA8E-A4B6-D59B-C4A5-A6BFAE93515E}"/>
              </a:ext>
            </a:extLst>
          </p:cNvPr>
          <p:cNvSpPr>
            <a:spLocks noGrp="1"/>
          </p:cNvSpPr>
          <p:nvPr>
            <p:ph idx="1"/>
          </p:nvPr>
        </p:nvSpPr>
        <p:spPr/>
        <p:txBody>
          <a:bodyPr/>
          <a:lstStyle/>
          <a:p>
            <a:r>
              <a:rPr lang="en-US" dirty="0"/>
              <a:t>ID syntax selectors: #ID { attribute: value }</a:t>
            </a:r>
          </a:p>
          <a:p>
            <a:r>
              <a:rPr lang="en-US" dirty="0"/>
              <a:t>Example: #main-headline { attribute: value }</a:t>
            </a:r>
          </a:p>
          <a:p>
            <a:r>
              <a:rPr lang="en-US" dirty="0"/>
              <a:t>Class syntax selectors: .class { attribute: value }</a:t>
            </a:r>
          </a:p>
          <a:p>
            <a:r>
              <a:rPr lang="en-US" dirty="0"/>
              <a:t>Example: .card { padding: 1rem }</a:t>
            </a:r>
            <a:endParaRPr lang="hr-HR" dirty="0"/>
          </a:p>
        </p:txBody>
      </p:sp>
    </p:spTree>
    <p:extLst>
      <p:ext uri="{BB962C8B-B14F-4D97-AF65-F5344CB8AC3E}">
        <p14:creationId xmlns:p14="http://schemas.microsoft.com/office/powerpoint/2010/main" val="1826737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4E7811F-6307-B203-9254-D7CC105FCD97}"/>
              </a:ext>
            </a:extLst>
          </p:cNvPr>
          <p:cNvSpPr>
            <a:spLocks noGrp="1"/>
          </p:cNvSpPr>
          <p:nvPr>
            <p:ph type="title"/>
          </p:nvPr>
        </p:nvSpPr>
        <p:spPr/>
        <p:txBody>
          <a:bodyPr/>
          <a:lstStyle/>
          <a:p>
            <a:r>
              <a:rPr lang="en-US" dirty="0"/>
              <a:t>Universal and Group selectors</a:t>
            </a:r>
            <a:endParaRPr lang="hr-HR" dirty="0"/>
          </a:p>
        </p:txBody>
      </p:sp>
      <p:sp>
        <p:nvSpPr>
          <p:cNvPr id="3" name="Rezervirano mjesto sadržaja 2">
            <a:extLst>
              <a:ext uri="{FF2B5EF4-FFF2-40B4-BE49-F238E27FC236}">
                <a16:creationId xmlns:a16="http://schemas.microsoft.com/office/drawing/2014/main" id="{495B6735-0BC4-C4E7-F08C-2C3CB1ACB752}"/>
              </a:ext>
            </a:extLst>
          </p:cNvPr>
          <p:cNvSpPr>
            <a:spLocks noGrp="1"/>
          </p:cNvSpPr>
          <p:nvPr>
            <p:ph idx="1"/>
          </p:nvPr>
        </p:nvSpPr>
        <p:spPr/>
        <p:txBody>
          <a:bodyPr/>
          <a:lstStyle/>
          <a:p>
            <a:r>
              <a:rPr lang="en-US" dirty="0"/>
              <a:t>Universal syntax: * { attribute: value}</a:t>
            </a:r>
          </a:p>
          <a:p>
            <a:r>
              <a:rPr lang="en-US" dirty="0"/>
              <a:t>Example: * { </a:t>
            </a:r>
            <a:r>
              <a:rPr lang="hr-HR" dirty="0"/>
              <a:t>font-</a:t>
            </a:r>
            <a:r>
              <a:rPr lang="hr-HR" dirty="0" err="1"/>
              <a:t>family</a:t>
            </a:r>
            <a:r>
              <a:rPr lang="hr-HR" dirty="0"/>
              <a:t>: </a:t>
            </a:r>
            <a:r>
              <a:rPr lang="hr-HR" dirty="0" err="1"/>
              <a:t>Arial</a:t>
            </a:r>
            <a:r>
              <a:rPr lang="hr-HR" dirty="0"/>
              <a:t>, </a:t>
            </a:r>
            <a:r>
              <a:rPr lang="hr-HR" dirty="0" err="1"/>
              <a:t>Helvetica</a:t>
            </a:r>
            <a:r>
              <a:rPr lang="hr-HR" dirty="0"/>
              <a:t>, </a:t>
            </a:r>
            <a:r>
              <a:rPr lang="hr-HR" dirty="0" err="1"/>
              <a:t>sans-serif</a:t>
            </a:r>
            <a:r>
              <a:rPr lang="hr-HR" dirty="0"/>
              <a:t>;</a:t>
            </a:r>
            <a:r>
              <a:rPr lang="en-US" dirty="0"/>
              <a:t> }</a:t>
            </a:r>
          </a:p>
          <a:p>
            <a:r>
              <a:rPr lang="en-US" dirty="0"/>
              <a:t>Group selectors syntax: selector1, selector2, selector3 { attribute: value }</a:t>
            </a:r>
          </a:p>
          <a:p>
            <a:r>
              <a:rPr lang="en-US" dirty="0"/>
              <a:t>Example: p, div, .card { padding: 0.5rem }</a:t>
            </a:r>
            <a:endParaRPr lang="hr-HR" dirty="0"/>
          </a:p>
        </p:txBody>
      </p:sp>
    </p:spTree>
    <p:extLst>
      <p:ext uri="{BB962C8B-B14F-4D97-AF65-F5344CB8AC3E}">
        <p14:creationId xmlns:p14="http://schemas.microsoft.com/office/powerpoint/2010/main" val="271336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E4AA68D-F755-7D98-BDDC-B4C2DD1F0977}"/>
              </a:ext>
            </a:extLst>
          </p:cNvPr>
          <p:cNvSpPr>
            <a:spLocks noGrp="1"/>
          </p:cNvSpPr>
          <p:nvPr>
            <p:ph type="title"/>
          </p:nvPr>
        </p:nvSpPr>
        <p:spPr/>
        <p:txBody>
          <a:bodyPr/>
          <a:lstStyle/>
          <a:p>
            <a:r>
              <a:rPr lang="en-US" dirty="0"/>
              <a:t>Combinator Selectors</a:t>
            </a:r>
            <a:endParaRPr lang="hr-HR" dirty="0"/>
          </a:p>
        </p:txBody>
      </p:sp>
      <p:sp>
        <p:nvSpPr>
          <p:cNvPr id="3" name="Rezervirano mjesto sadržaja 2">
            <a:extLst>
              <a:ext uri="{FF2B5EF4-FFF2-40B4-BE49-F238E27FC236}">
                <a16:creationId xmlns:a16="http://schemas.microsoft.com/office/drawing/2014/main" id="{49FC6E37-C4DF-710D-B27A-F9C3637E1714}"/>
              </a:ext>
            </a:extLst>
          </p:cNvPr>
          <p:cNvSpPr>
            <a:spLocks noGrp="1"/>
          </p:cNvSpPr>
          <p:nvPr>
            <p:ph idx="1"/>
          </p:nvPr>
        </p:nvSpPr>
        <p:spPr/>
        <p:txBody>
          <a:bodyPr/>
          <a:lstStyle/>
          <a:p>
            <a:r>
              <a:rPr lang="en-US" dirty="0"/>
              <a:t>Descendant selector(space)</a:t>
            </a:r>
          </a:p>
          <a:p>
            <a:r>
              <a:rPr lang="en-US" dirty="0"/>
              <a:t>Child selector(&gt;)</a:t>
            </a:r>
          </a:p>
          <a:p>
            <a:r>
              <a:rPr lang="en-US" dirty="0"/>
              <a:t>Adjacent selector(+)</a:t>
            </a:r>
          </a:p>
          <a:p>
            <a:r>
              <a:rPr lang="en-US" dirty="0"/>
              <a:t>General sibling selector(~)</a:t>
            </a:r>
            <a:endParaRPr lang="hr-HR" dirty="0"/>
          </a:p>
        </p:txBody>
      </p:sp>
      <p:pic>
        <p:nvPicPr>
          <p:cNvPr id="7" name="Slika 6">
            <a:extLst>
              <a:ext uri="{FF2B5EF4-FFF2-40B4-BE49-F238E27FC236}">
                <a16:creationId xmlns:a16="http://schemas.microsoft.com/office/drawing/2014/main" id="{052C5B8B-F392-E2AE-0730-07431DF28A2A}"/>
              </a:ext>
            </a:extLst>
          </p:cNvPr>
          <p:cNvPicPr>
            <a:picLocks noChangeAspect="1"/>
          </p:cNvPicPr>
          <p:nvPr/>
        </p:nvPicPr>
        <p:blipFill>
          <a:blip r:embed="rId2"/>
          <a:stretch>
            <a:fillRect/>
          </a:stretch>
        </p:blipFill>
        <p:spPr>
          <a:xfrm>
            <a:off x="3905500" y="2851233"/>
            <a:ext cx="2371725" cy="638175"/>
          </a:xfrm>
          <a:prstGeom prst="rect">
            <a:avLst/>
          </a:prstGeom>
        </p:spPr>
      </p:pic>
      <p:pic>
        <p:nvPicPr>
          <p:cNvPr id="9" name="Slika 8">
            <a:extLst>
              <a:ext uri="{FF2B5EF4-FFF2-40B4-BE49-F238E27FC236}">
                <a16:creationId xmlns:a16="http://schemas.microsoft.com/office/drawing/2014/main" id="{DC37DEEA-5DB7-1EEA-8441-7B60F3D66A9C}"/>
              </a:ext>
            </a:extLst>
          </p:cNvPr>
          <p:cNvPicPr>
            <a:picLocks noChangeAspect="1"/>
          </p:cNvPicPr>
          <p:nvPr/>
        </p:nvPicPr>
        <p:blipFill>
          <a:blip r:embed="rId3"/>
          <a:stretch>
            <a:fillRect/>
          </a:stretch>
        </p:blipFill>
        <p:spPr>
          <a:xfrm>
            <a:off x="6469982" y="3180596"/>
            <a:ext cx="2247900" cy="647700"/>
          </a:xfrm>
          <a:prstGeom prst="rect">
            <a:avLst/>
          </a:prstGeom>
        </p:spPr>
      </p:pic>
      <p:pic>
        <p:nvPicPr>
          <p:cNvPr id="11" name="Slika 10">
            <a:extLst>
              <a:ext uri="{FF2B5EF4-FFF2-40B4-BE49-F238E27FC236}">
                <a16:creationId xmlns:a16="http://schemas.microsoft.com/office/drawing/2014/main" id="{5CF92F1C-AFF5-E4EB-B019-B285596AF90E}"/>
              </a:ext>
            </a:extLst>
          </p:cNvPr>
          <p:cNvPicPr>
            <a:picLocks noChangeAspect="1"/>
          </p:cNvPicPr>
          <p:nvPr/>
        </p:nvPicPr>
        <p:blipFill>
          <a:blip r:embed="rId4"/>
          <a:stretch>
            <a:fillRect/>
          </a:stretch>
        </p:blipFill>
        <p:spPr>
          <a:xfrm>
            <a:off x="7593932" y="3904496"/>
            <a:ext cx="2971800" cy="685800"/>
          </a:xfrm>
          <a:prstGeom prst="rect">
            <a:avLst/>
          </a:prstGeom>
        </p:spPr>
      </p:pic>
      <p:pic>
        <p:nvPicPr>
          <p:cNvPr id="13" name="Slika 12">
            <a:extLst>
              <a:ext uri="{FF2B5EF4-FFF2-40B4-BE49-F238E27FC236}">
                <a16:creationId xmlns:a16="http://schemas.microsoft.com/office/drawing/2014/main" id="{C8DA2DCA-AC04-0DDA-F82F-EEF8B593B3A1}"/>
              </a:ext>
            </a:extLst>
          </p:cNvPr>
          <p:cNvPicPr>
            <a:picLocks noChangeAspect="1"/>
          </p:cNvPicPr>
          <p:nvPr/>
        </p:nvPicPr>
        <p:blipFill>
          <a:blip r:embed="rId5"/>
          <a:stretch>
            <a:fillRect/>
          </a:stretch>
        </p:blipFill>
        <p:spPr>
          <a:xfrm>
            <a:off x="4389438" y="4813635"/>
            <a:ext cx="2724150" cy="647700"/>
          </a:xfrm>
          <a:prstGeom prst="rect">
            <a:avLst/>
          </a:prstGeom>
        </p:spPr>
      </p:pic>
    </p:spTree>
    <p:extLst>
      <p:ext uri="{BB962C8B-B14F-4D97-AF65-F5344CB8AC3E}">
        <p14:creationId xmlns:p14="http://schemas.microsoft.com/office/powerpoint/2010/main" val="147419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2ADDD9C-8C06-199C-364F-D2A549AB6C9B}"/>
              </a:ext>
            </a:extLst>
          </p:cNvPr>
          <p:cNvSpPr>
            <a:spLocks noGrp="1"/>
          </p:cNvSpPr>
          <p:nvPr>
            <p:ph type="title"/>
          </p:nvPr>
        </p:nvSpPr>
        <p:spPr/>
        <p:txBody>
          <a:bodyPr/>
          <a:lstStyle/>
          <a:p>
            <a:r>
              <a:rPr lang="en-US" dirty="0"/>
              <a:t>Pseudo-class selector</a:t>
            </a:r>
            <a:endParaRPr lang="hr-HR" dirty="0"/>
          </a:p>
        </p:txBody>
      </p:sp>
      <p:sp>
        <p:nvSpPr>
          <p:cNvPr id="3" name="Rezervirano mjesto sadržaja 2">
            <a:extLst>
              <a:ext uri="{FF2B5EF4-FFF2-40B4-BE49-F238E27FC236}">
                <a16:creationId xmlns:a16="http://schemas.microsoft.com/office/drawing/2014/main" id="{984E45D7-74AB-6565-49E1-627C6596FBB6}"/>
              </a:ext>
            </a:extLst>
          </p:cNvPr>
          <p:cNvSpPr>
            <a:spLocks noGrp="1"/>
          </p:cNvSpPr>
          <p:nvPr>
            <p:ph idx="1"/>
          </p:nvPr>
        </p:nvSpPr>
        <p:spPr/>
        <p:txBody>
          <a:bodyPr/>
          <a:lstStyle/>
          <a:p>
            <a:r>
              <a:rPr lang="en-US" dirty="0"/>
              <a:t>Syntax: </a:t>
            </a:r>
            <a:r>
              <a:rPr lang="en-US" dirty="0" err="1"/>
              <a:t>selector:pseudo-class</a:t>
            </a:r>
            <a:r>
              <a:rPr lang="en-US" dirty="0"/>
              <a:t> { property : value }</a:t>
            </a:r>
          </a:p>
          <a:p>
            <a:r>
              <a:rPr lang="en-US" dirty="0"/>
              <a:t>Defines special interactions with an element</a:t>
            </a:r>
          </a:p>
          <a:p>
            <a:r>
              <a:rPr lang="en-US" dirty="0"/>
              <a:t>Some examples: p:first-child, p:last-child, p:visited, p:focus, p:active…</a:t>
            </a:r>
            <a:endParaRPr lang="hr-HR" dirty="0"/>
          </a:p>
        </p:txBody>
      </p:sp>
    </p:spTree>
    <p:extLst>
      <p:ext uri="{BB962C8B-B14F-4D97-AF65-F5344CB8AC3E}">
        <p14:creationId xmlns:p14="http://schemas.microsoft.com/office/powerpoint/2010/main" val="3884295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A6049E3-E8CF-294D-688B-3454B1012F39}"/>
              </a:ext>
            </a:extLst>
          </p:cNvPr>
          <p:cNvSpPr>
            <a:spLocks noGrp="1"/>
          </p:cNvSpPr>
          <p:nvPr>
            <p:ph type="title"/>
          </p:nvPr>
        </p:nvSpPr>
        <p:spPr/>
        <p:txBody>
          <a:bodyPr/>
          <a:lstStyle/>
          <a:p>
            <a:r>
              <a:rPr lang="en-US" dirty="0"/>
              <a:t>CSS PSEUDO ELEMENTS SELECTORS</a:t>
            </a:r>
            <a:endParaRPr lang="hr-HR" dirty="0"/>
          </a:p>
        </p:txBody>
      </p:sp>
      <p:sp>
        <p:nvSpPr>
          <p:cNvPr id="3" name="Rezervirano mjesto sadržaja 2">
            <a:extLst>
              <a:ext uri="{FF2B5EF4-FFF2-40B4-BE49-F238E27FC236}">
                <a16:creationId xmlns:a16="http://schemas.microsoft.com/office/drawing/2014/main" id="{CECA6C12-299C-202C-4B95-871B340F9F3A}"/>
              </a:ext>
            </a:extLst>
          </p:cNvPr>
          <p:cNvSpPr>
            <a:spLocks noGrp="1"/>
          </p:cNvSpPr>
          <p:nvPr>
            <p:ph idx="1"/>
          </p:nvPr>
        </p:nvSpPr>
        <p:spPr>
          <a:xfrm>
            <a:off x="685802" y="2142067"/>
            <a:ext cx="4898103" cy="3771454"/>
          </a:xfrm>
        </p:spPr>
        <p:txBody>
          <a:bodyPr/>
          <a:lstStyle/>
          <a:p>
            <a:r>
              <a:rPr lang="en-US" dirty="0"/>
              <a:t>Style specific parts of an element(s)</a:t>
            </a:r>
          </a:p>
          <a:p>
            <a:r>
              <a:rPr lang="en-US" dirty="0"/>
              <a:t>It can be used to insert elements at start or end of an element</a:t>
            </a:r>
          </a:p>
          <a:p>
            <a:r>
              <a:rPr lang="en-US" dirty="0"/>
              <a:t>Style first letter or line of an element</a:t>
            </a:r>
          </a:p>
          <a:p>
            <a:r>
              <a:rPr lang="en-US" dirty="0"/>
              <a:t>Syntax: selector::pseudo-element { property: value }</a:t>
            </a:r>
          </a:p>
        </p:txBody>
      </p:sp>
      <p:pic>
        <p:nvPicPr>
          <p:cNvPr id="7" name="Slika 6">
            <a:extLst>
              <a:ext uri="{FF2B5EF4-FFF2-40B4-BE49-F238E27FC236}">
                <a16:creationId xmlns:a16="http://schemas.microsoft.com/office/drawing/2014/main" id="{8B223B53-0645-EFEB-3434-140C95877D77}"/>
              </a:ext>
            </a:extLst>
          </p:cNvPr>
          <p:cNvPicPr>
            <a:picLocks noChangeAspect="1"/>
          </p:cNvPicPr>
          <p:nvPr/>
        </p:nvPicPr>
        <p:blipFill>
          <a:blip r:embed="rId2"/>
          <a:stretch>
            <a:fillRect/>
          </a:stretch>
        </p:blipFill>
        <p:spPr>
          <a:xfrm>
            <a:off x="5583905" y="2955201"/>
            <a:ext cx="6156559" cy="2145186"/>
          </a:xfrm>
          <a:prstGeom prst="rect">
            <a:avLst/>
          </a:prstGeom>
        </p:spPr>
      </p:pic>
    </p:spTree>
    <p:extLst>
      <p:ext uri="{BB962C8B-B14F-4D97-AF65-F5344CB8AC3E}">
        <p14:creationId xmlns:p14="http://schemas.microsoft.com/office/powerpoint/2010/main" val="3462798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6EF08DB-925E-C7D0-6A31-6D090EF6FE63}"/>
              </a:ext>
            </a:extLst>
          </p:cNvPr>
          <p:cNvSpPr>
            <a:spLocks noGrp="1"/>
          </p:cNvSpPr>
          <p:nvPr>
            <p:ph type="title"/>
          </p:nvPr>
        </p:nvSpPr>
        <p:spPr/>
        <p:txBody>
          <a:bodyPr/>
          <a:lstStyle/>
          <a:p>
            <a:r>
              <a:rPr lang="en-US"/>
              <a:t>CSS ATTRIBUTE SELECTORS</a:t>
            </a:r>
            <a:endParaRPr lang="hr-HR"/>
          </a:p>
        </p:txBody>
      </p:sp>
      <p:sp>
        <p:nvSpPr>
          <p:cNvPr id="3" name="Rezervirano mjesto sadržaja 2">
            <a:extLst>
              <a:ext uri="{FF2B5EF4-FFF2-40B4-BE49-F238E27FC236}">
                <a16:creationId xmlns:a16="http://schemas.microsoft.com/office/drawing/2014/main" id="{0202D61C-38B4-11EA-1E58-2B663D68775D}"/>
              </a:ext>
            </a:extLst>
          </p:cNvPr>
          <p:cNvSpPr>
            <a:spLocks noGrp="1"/>
          </p:cNvSpPr>
          <p:nvPr>
            <p:ph idx="1"/>
          </p:nvPr>
        </p:nvSpPr>
        <p:spPr/>
        <p:txBody>
          <a:bodyPr/>
          <a:lstStyle/>
          <a:p>
            <a:r>
              <a:rPr lang="bs-Latn-BA" dirty="0"/>
              <a:t>St</a:t>
            </a:r>
            <a:r>
              <a:rPr lang="en-US" dirty="0" err="1"/>
              <a:t>yle</a:t>
            </a:r>
            <a:r>
              <a:rPr lang="en-US" dirty="0"/>
              <a:t> elements with specific attribute or attribute value</a:t>
            </a:r>
          </a:p>
          <a:p>
            <a:r>
              <a:rPr lang="en-US" dirty="0"/>
              <a:t>Syntax: selector[attribute=</a:t>
            </a:r>
            <a:r>
              <a:rPr lang="en-US" dirty="0" err="1"/>
              <a:t>attributeValue</a:t>
            </a:r>
            <a:r>
              <a:rPr lang="en-US" dirty="0"/>
              <a:t>] { attribute : value }</a:t>
            </a:r>
          </a:p>
          <a:p>
            <a:r>
              <a:rPr lang="en-US" dirty="0"/>
              <a:t>Example: a[target] { color : yellow }, a[target=“_blank”] { color : yellow }</a:t>
            </a:r>
          </a:p>
          <a:p>
            <a:endParaRPr lang="hr-HR" dirty="0"/>
          </a:p>
        </p:txBody>
      </p:sp>
    </p:spTree>
    <p:extLst>
      <p:ext uri="{BB962C8B-B14F-4D97-AF65-F5344CB8AC3E}">
        <p14:creationId xmlns:p14="http://schemas.microsoft.com/office/powerpoint/2010/main" val="15615582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8160886-4DC2-4922-EFA4-AF88FC7BD3F7}"/>
              </a:ext>
            </a:extLst>
          </p:cNvPr>
          <p:cNvSpPr>
            <a:spLocks noGrp="1"/>
          </p:cNvSpPr>
          <p:nvPr>
            <p:ph type="title"/>
          </p:nvPr>
        </p:nvSpPr>
        <p:spPr/>
        <p:txBody>
          <a:bodyPr/>
          <a:lstStyle/>
          <a:p>
            <a:r>
              <a:rPr lang="en-US" dirty="0"/>
              <a:t>CSS COLORS</a:t>
            </a:r>
            <a:endParaRPr lang="hr-HR" dirty="0"/>
          </a:p>
        </p:txBody>
      </p:sp>
      <p:sp>
        <p:nvSpPr>
          <p:cNvPr id="3" name="Rezervirano mjesto sadržaja 2">
            <a:extLst>
              <a:ext uri="{FF2B5EF4-FFF2-40B4-BE49-F238E27FC236}">
                <a16:creationId xmlns:a16="http://schemas.microsoft.com/office/drawing/2014/main" id="{68434C35-7D7F-669B-6590-1927288407B2}"/>
              </a:ext>
            </a:extLst>
          </p:cNvPr>
          <p:cNvSpPr>
            <a:spLocks noGrp="1"/>
          </p:cNvSpPr>
          <p:nvPr>
            <p:ph idx="1"/>
          </p:nvPr>
        </p:nvSpPr>
        <p:spPr/>
        <p:txBody>
          <a:bodyPr/>
          <a:lstStyle/>
          <a:p>
            <a:r>
              <a:rPr lang="en-US" dirty="0"/>
              <a:t>Can be specified by predefined color names or RGB, HEX, HSL, RGBA, HSLA values.</a:t>
            </a:r>
          </a:p>
          <a:p>
            <a:r>
              <a:rPr lang="en-US" dirty="0"/>
              <a:t>There is 140 predefined color names: </a:t>
            </a:r>
            <a:r>
              <a:rPr lang="en-US" dirty="0">
                <a:hlinkClick r:id="rId2"/>
              </a:rPr>
              <a:t>https://www.w3schools.com/colors/colors_names.asp</a:t>
            </a:r>
            <a:endParaRPr lang="en-US" dirty="0"/>
          </a:p>
          <a:p>
            <a:r>
              <a:rPr lang="en-US" dirty="0"/>
              <a:t>There is several attributes that can have color value: background-color, text color, border color</a:t>
            </a:r>
          </a:p>
          <a:p>
            <a:r>
              <a:rPr lang="hr-HR" dirty="0" err="1"/>
              <a:t>rgb</a:t>
            </a:r>
            <a:r>
              <a:rPr lang="hr-HR" dirty="0"/>
              <a:t>(red, </a:t>
            </a:r>
            <a:r>
              <a:rPr lang="hr-HR" dirty="0" err="1"/>
              <a:t>green</a:t>
            </a:r>
            <a:r>
              <a:rPr lang="hr-HR" dirty="0"/>
              <a:t>, </a:t>
            </a:r>
            <a:r>
              <a:rPr lang="hr-HR" dirty="0" err="1"/>
              <a:t>blue</a:t>
            </a:r>
            <a:r>
              <a:rPr lang="hr-HR" dirty="0"/>
              <a:t>)</a:t>
            </a:r>
            <a:r>
              <a:rPr lang="en-US" dirty="0"/>
              <a:t>, </a:t>
            </a:r>
            <a:r>
              <a:rPr lang="hr-HR" dirty="0"/>
              <a:t>#rrggbb</a:t>
            </a:r>
            <a:r>
              <a:rPr lang="en-US" dirty="0"/>
              <a:t>, </a:t>
            </a:r>
            <a:r>
              <a:rPr lang="hr-HR" dirty="0" err="1"/>
              <a:t>hsl</a:t>
            </a:r>
            <a:r>
              <a:rPr lang="hr-HR" dirty="0"/>
              <a:t>(</a:t>
            </a:r>
            <a:r>
              <a:rPr lang="hr-HR" dirty="0" err="1"/>
              <a:t>hue</a:t>
            </a:r>
            <a:r>
              <a:rPr lang="hr-HR" dirty="0"/>
              <a:t>, </a:t>
            </a:r>
            <a:r>
              <a:rPr lang="hr-HR" dirty="0" err="1"/>
              <a:t>saturation</a:t>
            </a:r>
            <a:r>
              <a:rPr lang="hr-HR" dirty="0"/>
              <a:t>, </a:t>
            </a:r>
            <a:r>
              <a:rPr lang="hr-HR" dirty="0" err="1"/>
              <a:t>lightness</a:t>
            </a:r>
            <a:r>
              <a:rPr lang="hr-HR" dirty="0"/>
              <a:t>)</a:t>
            </a:r>
          </a:p>
        </p:txBody>
      </p:sp>
    </p:spTree>
    <p:extLst>
      <p:ext uri="{BB962C8B-B14F-4D97-AF65-F5344CB8AC3E}">
        <p14:creationId xmlns:p14="http://schemas.microsoft.com/office/powerpoint/2010/main" val="113800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F5DAD44-A44D-BABB-484A-E720061BA7D1}"/>
              </a:ext>
            </a:extLst>
          </p:cNvPr>
          <p:cNvSpPr>
            <a:spLocks noGrp="1"/>
          </p:cNvSpPr>
          <p:nvPr>
            <p:ph type="title"/>
          </p:nvPr>
        </p:nvSpPr>
        <p:spPr/>
        <p:txBody>
          <a:bodyPr/>
          <a:lstStyle/>
          <a:p>
            <a:r>
              <a:rPr lang="en-US" dirty="0" err="1"/>
              <a:t>Css</a:t>
            </a:r>
            <a:r>
              <a:rPr lang="en-US" dirty="0"/>
              <a:t> background</a:t>
            </a:r>
            <a:endParaRPr lang="hr-HR" dirty="0"/>
          </a:p>
        </p:txBody>
      </p:sp>
      <p:sp>
        <p:nvSpPr>
          <p:cNvPr id="3" name="Rezervirano mjesto sadržaja 2">
            <a:extLst>
              <a:ext uri="{FF2B5EF4-FFF2-40B4-BE49-F238E27FC236}">
                <a16:creationId xmlns:a16="http://schemas.microsoft.com/office/drawing/2014/main" id="{81226658-6F4B-E3A0-D9A5-4ECECCE7B90A}"/>
              </a:ext>
            </a:extLst>
          </p:cNvPr>
          <p:cNvSpPr>
            <a:spLocks noGrp="1"/>
          </p:cNvSpPr>
          <p:nvPr>
            <p:ph idx="1"/>
          </p:nvPr>
        </p:nvSpPr>
        <p:spPr/>
        <p:txBody>
          <a:bodyPr/>
          <a:lstStyle/>
          <a:p>
            <a:r>
              <a:rPr lang="en-US" dirty="0"/>
              <a:t>For adding background effects for elements</a:t>
            </a:r>
          </a:p>
          <a:p>
            <a:r>
              <a:rPr lang="en-US" dirty="0"/>
              <a:t>Background color – for coloring background</a:t>
            </a:r>
          </a:p>
          <a:p>
            <a:r>
              <a:rPr lang="en-US" dirty="0"/>
              <a:t>Opacity – specifies opacity of an element</a:t>
            </a:r>
          </a:p>
          <a:p>
            <a:r>
              <a:rPr lang="en-US" dirty="0"/>
              <a:t>Background image – for setting image to serve as background: selector { background-image: </a:t>
            </a:r>
            <a:r>
              <a:rPr lang="en-US" dirty="0" err="1"/>
              <a:t>url</a:t>
            </a:r>
            <a:r>
              <a:rPr lang="en-US" dirty="0"/>
              <a:t>(“image.png”) }</a:t>
            </a:r>
          </a:p>
          <a:p>
            <a:r>
              <a:rPr lang="en-US" dirty="0"/>
              <a:t>Background repeat – specify if image will be repeated both horizontally and vertically: selector { background-repeat: repeat-x }, also values can be: no-repeat, repat-y, space, round, space repeat. More on: </a:t>
            </a:r>
            <a:r>
              <a:rPr lang="en-US" dirty="0">
                <a:hlinkClick r:id="rId2"/>
              </a:rPr>
              <a:t>https://developer.mozilla.org/en-US/docs/Web/CSS/background-repeat</a:t>
            </a:r>
            <a:endParaRPr lang="en-US" dirty="0"/>
          </a:p>
          <a:p>
            <a:endParaRPr lang="hr-HR" dirty="0"/>
          </a:p>
        </p:txBody>
      </p:sp>
    </p:spTree>
    <p:extLst>
      <p:ext uri="{BB962C8B-B14F-4D97-AF65-F5344CB8AC3E}">
        <p14:creationId xmlns:p14="http://schemas.microsoft.com/office/powerpoint/2010/main" val="26946049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4DA648A-E5D0-66DD-4CF8-7E48648B0983}"/>
              </a:ext>
            </a:extLst>
          </p:cNvPr>
          <p:cNvSpPr>
            <a:spLocks noGrp="1"/>
          </p:cNvSpPr>
          <p:nvPr>
            <p:ph type="title"/>
          </p:nvPr>
        </p:nvSpPr>
        <p:spPr/>
        <p:txBody>
          <a:bodyPr/>
          <a:lstStyle/>
          <a:p>
            <a:r>
              <a:rPr lang="en-US" dirty="0" err="1"/>
              <a:t>Css</a:t>
            </a:r>
            <a:r>
              <a:rPr lang="en-US" dirty="0"/>
              <a:t> background</a:t>
            </a:r>
            <a:endParaRPr lang="hr-HR" dirty="0"/>
          </a:p>
        </p:txBody>
      </p:sp>
      <p:sp>
        <p:nvSpPr>
          <p:cNvPr id="3" name="Rezervirano mjesto sadržaja 2">
            <a:extLst>
              <a:ext uri="{FF2B5EF4-FFF2-40B4-BE49-F238E27FC236}">
                <a16:creationId xmlns:a16="http://schemas.microsoft.com/office/drawing/2014/main" id="{D6DECE68-DE2A-00BF-8817-8ED54634B407}"/>
              </a:ext>
            </a:extLst>
          </p:cNvPr>
          <p:cNvSpPr>
            <a:spLocks noGrp="1"/>
          </p:cNvSpPr>
          <p:nvPr>
            <p:ph idx="1"/>
          </p:nvPr>
        </p:nvSpPr>
        <p:spPr/>
        <p:txBody>
          <a:bodyPr/>
          <a:lstStyle/>
          <a:p>
            <a:r>
              <a:rPr lang="en-US" dirty="0"/>
              <a:t>Background attachment – scroll, fixed, local</a:t>
            </a:r>
          </a:p>
          <a:p>
            <a:r>
              <a:rPr lang="en-US" dirty="0"/>
              <a:t>Scroll – image will scroll with the page, fixed – image will stay fixated during scroll and local – image will scroll with the element’s content</a:t>
            </a:r>
          </a:p>
          <a:p>
            <a:r>
              <a:rPr lang="en-US" dirty="0"/>
              <a:t>Background position – top, bottom, right, left. Also, we can add values to specify exactly where we want to position image inside div</a:t>
            </a:r>
          </a:p>
          <a:p>
            <a:r>
              <a:rPr lang="en-US" dirty="0"/>
              <a:t>There is shorthand for specifying all background properties with single line: background value1 value2 value3 …</a:t>
            </a:r>
          </a:p>
        </p:txBody>
      </p:sp>
    </p:spTree>
    <p:extLst>
      <p:ext uri="{BB962C8B-B14F-4D97-AF65-F5344CB8AC3E}">
        <p14:creationId xmlns:p14="http://schemas.microsoft.com/office/powerpoint/2010/main" val="1407412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D09964E-07A3-38B8-E1D9-D2BABCDDE30E}"/>
              </a:ext>
            </a:extLst>
          </p:cNvPr>
          <p:cNvSpPr>
            <a:spLocks noGrp="1"/>
          </p:cNvSpPr>
          <p:nvPr>
            <p:ph type="title"/>
          </p:nvPr>
        </p:nvSpPr>
        <p:spPr/>
        <p:txBody>
          <a:bodyPr/>
          <a:lstStyle/>
          <a:p>
            <a:r>
              <a:rPr lang="en-US" dirty="0"/>
              <a:t>What is CSS</a:t>
            </a:r>
            <a:endParaRPr lang="hr-HR" dirty="0"/>
          </a:p>
        </p:txBody>
      </p:sp>
      <p:sp>
        <p:nvSpPr>
          <p:cNvPr id="3" name="Rezervirano mjesto sadržaja 2">
            <a:extLst>
              <a:ext uri="{FF2B5EF4-FFF2-40B4-BE49-F238E27FC236}">
                <a16:creationId xmlns:a16="http://schemas.microsoft.com/office/drawing/2014/main" id="{DF0497D2-74EB-C319-31C8-B33952A4E669}"/>
              </a:ext>
            </a:extLst>
          </p:cNvPr>
          <p:cNvSpPr>
            <a:spLocks noGrp="1"/>
          </p:cNvSpPr>
          <p:nvPr>
            <p:ph idx="1"/>
          </p:nvPr>
        </p:nvSpPr>
        <p:spPr/>
        <p:txBody>
          <a:bodyPr/>
          <a:lstStyle/>
          <a:p>
            <a:pPr algn="l">
              <a:buFont typeface="Arial" panose="020B0604020202020204" pitchFamily="34" charset="0"/>
              <a:buChar char="•"/>
            </a:pPr>
            <a:r>
              <a:rPr lang="bs-Latn-BA" dirty="0">
                <a:latin typeface="Verdana" panose="020B0604030504040204" pitchFamily="34" charset="0"/>
              </a:rPr>
              <a:t>CSS stands for Cascading St</a:t>
            </a:r>
            <a:r>
              <a:rPr lang="en-US" dirty="0">
                <a:latin typeface="Verdana" panose="020B0604030504040204" pitchFamily="34" charset="0"/>
              </a:rPr>
              <a:t>y</a:t>
            </a:r>
            <a:r>
              <a:rPr lang="bs-Latn-BA">
                <a:latin typeface="Verdana" panose="020B0604030504040204" pitchFamily="34" charset="0"/>
              </a:rPr>
              <a:t>le </a:t>
            </a:r>
            <a:r>
              <a:rPr lang="bs-Latn-BA" dirty="0">
                <a:latin typeface="Verdana" panose="020B0604030504040204" pitchFamily="34" charset="0"/>
              </a:rPr>
              <a:t>Sheets</a:t>
            </a:r>
            <a:endParaRPr lang="en-US" dirty="0">
              <a:latin typeface="Verdana" panose="020B0604030504040204" pitchFamily="34" charset="0"/>
            </a:endParaRPr>
          </a:p>
          <a:p>
            <a:pPr algn="l">
              <a:buFont typeface="Arial" panose="020B0604020202020204" pitchFamily="34" charset="0"/>
              <a:buChar char="•"/>
            </a:pPr>
            <a:r>
              <a:rPr lang="bs-Latn-BA" dirty="0">
                <a:latin typeface="Verdana" panose="020B0604030504040204" pitchFamily="34" charset="0"/>
              </a:rPr>
              <a:t>Describes how html elements should show on screen, paper or in other media</a:t>
            </a:r>
          </a:p>
          <a:p>
            <a:pPr algn="l">
              <a:buFont typeface="Arial" panose="020B0604020202020204" pitchFamily="34" charset="0"/>
              <a:buChar char="•"/>
            </a:pPr>
            <a:r>
              <a:rPr lang="bs-Latn-BA" dirty="0">
                <a:latin typeface="Verdana" panose="020B0604030504040204" pitchFamily="34" charset="0"/>
              </a:rPr>
              <a:t>External stylesheets are stored in css files</a:t>
            </a:r>
            <a:endParaRPr lang="en-US" dirty="0">
              <a:latin typeface="Verdana" panose="020B0604030504040204" pitchFamily="34" charset="0"/>
            </a:endParaRPr>
          </a:p>
        </p:txBody>
      </p:sp>
    </p:spTree>
    <p:extLst>
      <p:ext uri="{BB962C8B-B14F-4D97-AF65-F5344CB8AC3E}">
        <p14:creationId xmlns:p14="http://schemas.microsoft.com/office/powerpoint/2010/main" val="29199253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95DD0DF-D43F-A955-7FA2-67BBCA63AB29}"/>
              </a:ext>
            </a:extLst>
          </p:cNvPr>
          <p:cNvSpPr>
            <a:spLocks noGrp="1"/>
          </p:cNvSpPr>
          <p:nvPr>
            <p:ph type="title"/>
          </p:nvPr>
        </p:nvSpPr>
        <p:spPr/>
        <p:txBody>
          <a:bodyPr/>
          <a:lstStyle/>
          <a:p>
            <a:r>
              <a:rPr lang="en-US" dirty="0"/>
              <a:t>CSS background</a:t>
            </a:r>
            <a:endParaRPr lang="hr-HR" dirty="0"/>
          </a:p>
        </p:txBody>
      </p:sp>
      <p:sp>
        <p:nvSpPr>
          <p:cNvPr id="3" name="Rezervirano mjesto sadržaja 2">
            <a:extLst>
              <a:ext uri="{FF2B5EF4-FFF2-40B4-BE49-F238E27FC236}">
                <a16:creationId xmlns:a16="http://schemas.microsoft.com/office/drawing/2014/main" id="{422EEF8A-8D62-E8B9-CA02-EA7AB2B81C9A}"/>
              </a:ext>
            </a:extLst>
          </p:cNvPr>
          <p:cNvSpPr>
            <a:spLocks noGrp="1"/>
          </p:cNvSpPr>
          <p:nvPr>
            <p:ph idx="1"/>
          </p:nvPr>
        </p:nvSpPr>
        <p:spPr/>
        <p:txBody>
          <a:bodyPr/>
          <a:lstStyle/>
          <a:p>
            <a:r>
              <a:rPr lang="en-US" dirty="0"/>
              <a:t>When using shorthand property the order of property values are:</a:t>
            </a:r>
            <a:endParaRPr kumimoji="0" lang="sr-Latn-RS" altLang="sr-Latn-RS" sz="3200" b="0" i="0" u="none" strike="noStrike" cap="none" normalizeH="0" baseline="0" dirty="0">
              <a:ln>
                <a:noFill/>
              </a:ln>
              <a:solidFill>
                <a:schemeClr val="tx1"/>
              </a:solidFill>
              <a:effectLst/>
              <a:latin typeface="Arial" panose="020B0604020202020204" pitchFamily="34" charset="0"/>
            </a:endParaRPr>
          </a:p>
          <a:p>
            <a:pPr marL="800100" lvl="1" indent="-342900" defTabSz="914400" eaLnBrk="0" fontAlgn="base" hangingPunct="0">
              <a:spcBef>
                <a:spcPct val="0"/>
              </a:spcBef>
              <a:spcAft>
                <a:spcPct val="0"/>
              </a:spcAft>
              <a:buClrTx/>
              <a:buSzTx/>
              <a:buFont typeface="+mj-lt"/>
              <a:buAutoNum type="arabicPeriod"/>
            </a:pPr>
            <a:r>
              <a:rPr lang="sr-Latn-RS" altLang="sr-Latn-RS" sz="1800" dirty="0" err="1"/>
              <a:t>background-color</a:t>
            </a:r>
            <a:endParaRPr lang="sr-Latn-RS" altLang="sr-Latn-RS" sz="1800" dirty="0"/>
          </a:p>
          <a:p>
            <a:pPr marL="800100" lvl="1" indent="-342900" defTabSz="914400" eaLnBrk="0" fontAlgn="base" hangingPunct="0">
              <a:spcBef>
                <a:spcPct val="0"/>
              </a:spcBef>
              <a:spcAft>
                <a:spcPct val="0"/>
              </a:spcAft>
              <a:buClrTx/>
              <a:buSzTx/>
              <a:buFont typeface="+mj-lt"/>
              <a:buAutoNum type="arabicPeriod"/>
            </a:pPr>
            <a:r>
              <a:rPr lang="sr-Latn-RS" altLang="sr-Latn-RS" sz="1800" dirty="0" err="1"/>
              <a:t>background-image</a:t>
            </a:r>
            <a:endParaRPr lang="sr-Latn-RS" altLang="sr-Latn-RS" sz="1800" dirty="0"/>
          </a:p>
          <a:p>
            <a:pPr marL="800100" lvl="1" indent="-342900" defTabSz="914400" eaLnBrk="0" fontAlgn="base" hangingPunct="0">
              <a:spcBef>
                <a:spcPct val="0"/>
              </a:spcBef>
              <a:spcAft>
                <a:spcPct val="0"/>
              </a:spcAft>
              <a:buClrTx/>
              <a:buSzTx/>
              <a:buFont typeface="+mj-lt"/>
              <a:buAutoNum type="arabicPeriod"/>
            </a:pPr>
            <a:r>
              <a:rPr lang="sr-Latn-RS" altLang="sr-Latn-RS" sz="1800" dirty="0" err="1"/>
              <a:t>background-repeat</a:t>
            </a:r>
            <a:endParaRPr lang="sr-Latn-RS" altLang="sr-Latn-RS" sz="1800" dirty="0"/>
          </a:p>
          <a:p>
            <a:pPr marL="800100" lvl="1" indent="-342900" defTabSz="914400" eaLnBrk="0" fontAlgn="base" hangingPunct="0">
              <a:spcBef>
                <a:spcPct val="0"/>
              </a:spcBef>
              <a:spcAft>
                <a:spcPct val="0"/>
              </a:spcAft>
              <a:buClrTx/>
              <a:buSzTx/>
              <a:buFont typeface="+mj-lt"/>
              <a:buAutoNum type="arabicPeriod"/>
            </a:pPr>
            <a:r>
              <a:rPr lang="sr-Latn-RS" altLang="sr-Latn-RS" sz="1800" dirty="0" err="1"/>
              <a:t>background-attachment</a:t>
            </a:r>
            <a:endParaRPr lang="sr-Latn-RS" altLang="sr-Latn-RS" sz="1800" dirty="0"/>
          </a:p>
          <a:p>
            <a:pPr marL="800100" lvl="1" indent="-342900" defTabSz="914400" eaLnBrk="0" fontAlgn="base" hangingPunct="0">
              <a:spcBef>
                <a:spcPct val="0"/>
              </a:spcBef>
              <a:spcAft>
                <a:spcPct val="0"/>
              </a:spcAft>
              <a:buClrTx/>
              <a:buSzTx/>
              <a:buFont typeface="+mj-lt"/>
              <a:buAutoNum type="arabicPeriod"/>
            </a:pPr>
            <a:r>
              <a:rPr lang="sr-Latn-RS" altLang="sr-Latn-RS" sz="1800" dirty="0" err="1"/>
              <a:t>background-position</a:t>
            </a:r>
            <a:endParaRPr lang="en-US" altLang="sr-Latn-RS" sz="3200" dirty="0">
              <a:latin typeface="Arial" panose="020B0604020202020204" pitchFamily="34" charset="0"/>
            </a:endParaRPr>
          </a:p>
          <a:p>
            <a:pPr defTabSz="914400" eaLnBrk="0" fontAlgn="base" hangingPunct="0">
              <a:spcBef>
                <a:spcPct val="0"/>
              </a:spcBef>
              <a:spcAft>
                <a:spcPct val="0"/>
              </a:spcAft>
              <a:buClrTx/>
              <a:buSzTx/>
            </a:pPr>
            <a:r>
              <a:rPr lang="en-US" altLang="sr-Latn-RS" dirty="0"/>
              <a:t>It doesn’t matter if one of the properties is missing as long as other are present in this order</a:t>
            </a:r>
          </a:p>
        </p:txBody>
      </p:sp>
    </p:spTree>
    <p:extLst>
      <p:ext uri="{BB962C8B-B14F-4D97-AF65-F5344CB8AC3E}">
        <p14:creationId xmlns:p14="http://schemas.microsoft.com/office/powerpoint/2010/main" val="1342996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EB0A477-6840-79B6-207F-583784A61819}"/>
              </a:ext>
            </a:extLst>
          </p:cNvPr>
          <p:cNvSpPr>
            <a:spLocks noGrp="1"/>
          </p:cNvSpPr>
          <p:nvPr>
            <p:ph type="title"/>
          </p:nvPr>
        </p:nvSpPr>
        <p:spPr/>
        <p:txBody>
          <a:bodyPr/>
          <a:lstStyle/>
          <a:p>
            <a:r>
              <a:rPr lang="en-US" dirty="0"/>
              <a:t>TASK no 1</a:t>
            </a:r>
            <a:endParaRPr lang="hr-HR" dirty="0"/>
          </a:p>
        </p:txBody>
      </p:sp>
      <p:sp>
        <p:nvSpPr>
          <p:cNvPr id="3" name="Rezervirano mjesto sadržaja 2">
            <a:extLst>
              <a:ext uri="{FF2B5EF4-FFF2-40B4-BE49-F238E27FC236}">
                <a16:creationId xmlns:a16="http://schemas.microsoft.com/office/drawing/2014/main" id="{B6C2B1BA-E027-0505-D0AD-93273FE0621C}"/>
              </a:ext>
            </a:extLst>
          </p:cNvPr>
          <p:cNvSpPr>
            <a:spLocks noGrp="1"/>
          </p:cNvSpPr>
          <p:nvPr>
            <p:ph idx="1"/>
          </p:nvPr>
        </p:nvSpPr>
        <p:spPr/>
        <p:txBody>
          <a:bodyPr/>
          <a:lstStyle/>
          <a:p>
            <a:r>
              <a:rPr lang="en-US" dirty="0"/>
              <a:t>Create page with background. </a:t>
            </a:r>
          </a:p>
          <a:p>
            <a:r>
              <a:rPr lang="en-US" dirty="0"/>
              <a:t>Background should have color.</a:t>
            </a:r>
          </a:p>
          <a:p>
            <a:r>
              <a:rPr lang="en-US" dirty="0"/>
              <a:t>Image should scroll with content.</a:t>
            </a:r>
          </a:p>
          <a:p>
            <a:r>
              <a:rPr lang="en-US" dirty="0"/>
              <a:t>It should be positioned at bottom right of the container.</a:t>
            </a:r>
          </a:p>
          <a:p>
            <a:r>
              <a:rPr lang="en-US" dirty="0"/>
              <a:t>On hover, background should apply image (centered).</a:t>
            </a:r>
          </a:p>
        </p:txBody>
      </p:sp>
      <p:pic>
        <p:nvPicPr>
          <p:cNvPr id="7" name="Slika 6">
            <a:extLst>
              <a:ext uri="{FF2B5EF4-FFF2-40B4-BE49-F238E27FC236}">
                <a16:creationId xmlns:a16="http://schemas.microsoft.com/office/drawing/2014/main" id="{8D4445C1-BDA2-CAB0-010B-BDE648006592}"/>
              </a:ext>
            </a:extLst>
          </p:cNvPr>
          <p:cNvPicPr>
            <a:picLocks noChangeAspect="1"/>
          </p:cNvPicPr>
          <p:nvPr/>
        </p:nvPicPr>
        <p:blipFill>
          <a:blip r:embed="rId2"/>
          <a:stretch>
            <a:fillRect/>
          </a:stretch>
        </p:blipFill>
        <p:spPr>
          <a:xfrm>
            <a:off x="8433680" y="1337733"/>
            <a:ext cx="2383546" cy="4453467"/>
          </a:xfrm>
          <a:prstGeom prst="rect">
            <a:avLst/>
          </a:prstGeom>
        </p:spPr>
      </p:pic>
    </p:spTree>
    <p:extLst>
      <p:ext uri="{BB962C8B-B14F-4D97-AF65-F5344CB8AC3E}">
        <p14:creationId xmlns:p14="http://schemas.microsoft.com/office/powerpoint/2010/main" val="18804930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07CE798-AA87-6960-C3F3-960661DCF1C7}"/>
              </a:ext>
            </a:extLst>
          </p:cNvPr>
          <p:cNvSpPr>
            <a:spLocks noGrp="1"/>
          </p:cNvSpPr>
          <p:nvPr>
            <p:ph type="title"/>
          </p:nvPr>
        </p:nvSpPr>
        <p:spPr/>
        <p:txBody>
          <a:bodyPr/>
          <a:lstStyle/>
          <a:p>
            <a:r>
              <a:rPr lang="en-US"/>
              <a:t>CSS borders</a:t>
            </a:r>
            <a:endParaRPr lang="hr-HR" dirty="0"/>
          </a:p>
        </p:txBody>
      </p:sp>
      <p:sp>
        <p:nvSpPr>
          <p:cNvPr id="3" name="Rezervirano mjesto sadržaja 2">
            <a:extLst>
              <a:ext uri="{FF2B5EF4-FFF2-40B4-BE49-F238E27FC236}">
                <a16:creationId xmlns:a16="http://schemas.microsoft.com/office/drawing/2014/main" id="{49F57823-9724-B4AB-03AE-D1B338619BEB}"/>
              </a:ext>
            </a:extLst>
          </p:cNvPr>
          <p:cNvSpPr>
            <a:spLocks noGrp="1"/>
          </p:cNvSpPr>
          <p:nvPr>
            <p:ph idx="1"/>
          </p:nvPr>
        </p:nvSpPr>
        <p:spPr/>
        <p:txBody>
          <a:bodyPr/>
          <a:lstStyle/>
          <a:p>
            <a:r>
              <a:rPr lang="en-US" dirty="0"/>
              <a:t>CSS border properties allows you to specify the style, width, and color of an element’s border</a:t>
            </a:r>
          </a:p>
          <a:p>
            <a:r>
              <a:rPr lang="en-US" dirty="0"/>
              <a:t>So we have several border properties including: border-style, border-width, border color, border-radius</a:t>
            </a:r>
            <a:endParaRPr lang="hr-HR" dirty="0"/>
          </a:p>
        </p:txBody>
      </p:sp>
    </p:spTree>
    <p:extLst>
      <p:ext uri="{BB962C8B-B14F-4D97-AF65-F5344CB8AC3E}">
        <p14:creationId xmlns:p14="http://schemas.microsoft.com/office/powerpoint/2010/main" val="1338819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3EF3CAF-6E98-97EB-2763-FE0CE1748BFD}"/>
              </a:ext>
            </a:extLst>
          </p:cNvPr>
          <p:cNvSpPr>
            <a:spLocks noGrp="1"/>
          </p:cNvSpPr>
          <p:nvPr>
            <p:ph type="title"/>
          </p:nvPr>
        </p:nvSpPr>
        <p:spPr/>
        <p:txBody>
          <a:bodyPr/>
          <a:lstStyle/>
          <a:p>
            <a:r>
              <a:rPr lang="en-US" dirty="0"/>
              <a:t>Border style</a:t>
            </a:r>
            <a:endParaRPr lang="hr-HR" dirty="0"/>
          </a:p>
        </p:txBody>
      </p:sp>
      <p:sp>
        <p:nvSpPr>
          <p:cNvPr id="3" name="Rezervirano mjesto sadržaja 2">
            <a:extLst>
              <a:ext uri="{FF2B5EF4-FFF2-40B4-BE49-F238E27FC236}">
                <a16:creationId xmlns:a16="http://schemas.microsoft.com/office/drawing/2014/main" id="{EE7023A5-BE0F-D76C-7CE1-16F1E66A129A}"/>
              </a:ext>
            </a:extLst>
          </p:cNvPr>
          <p:cNvSpPr>
            <a:spLocks noGrp="1"/>
          </p:cNvSpPr>
          <p:nvPr>
            <p:ph idx="1"/>
          </p:nvPr>
        </p:nvSpPr>
        <p:spPr/>
        <p:txBody>
          <a:bodyPr>
            <a:normAutofit/>
          </a:bodyPr>
          <a:lstStyle/>
          <a:p>
            <a:r>
              <a:rPr lang="en-US" dirty="0"/>
              <a:t>We have several border styles that we can use:</a:t>
            </a:r>
            <a:endParaRPr lang="sr-Latn-RS" altLang="sr-Latn-RS" dirty="0"/>
          </a:p>
          <a:p>
            <a:pPr marL="800100" lvl="1" indent="-342900" defTabSz="914400" eaLnBrk="0" fontAlgn="base" hangingPunct="0">
              <a:spcBef>
                <a:spcPct val="0"/>
              </a:spcBef>
              <a:spcAft>
                <a:spcPct val="0"/>
              </a:spcAft>
              <a:buClrTx/>
              <a:buSzTx/>
              <a:buFont typeface="+mj-lt"/>
              <a:buAutoNum type="arabicPeriod"/>
            </a:pPr>
            <a:r>
              <a:rPr lang="sr-Latn-RS" altLang="sr-Latn-RS" sz="1800" dirty="0" err="1"/>
              <a:t>dotted</a:t>
            </a:r>
            <a:r>
              <a:rPr lang="sr-Latn-RS" altLang="sr-Latn-RS" sz="1800" dirty="0"/>
              <a:t> - </a:t>
            </a:r>
            <a:r>
              <a:rPr lang="sr-Latn-RS" altLang="sr-Latn-RS" sz="1800" dirty="0" err="1"/>
              <a:t>Defines</a:t>
            </a:r>
            <a:r>
              <a:rPr lang="sr-Latn-RS" altLang="sr-Latn-RS" sz="1800" dirty="0"/>
              <a:t> a </a:t>
            </a:r>
            <a:r>
              <a:rPr lang="sr-Latn-RS" altLang="sr-Latn-RS" sz="1800" dirty="0" err="1"/>
              <a:t>dotted</a:t>
            </a:r>
            <a:r>
              <a:rPr lang="sr-Latn-RS" altLang="sr-Latn-RS" sz="1800" dirty="0"/>
              <a:t> </a:t>
            </a:r>
            <a:r>
              <a:rPr lang="sr-Latn-RS" altLang="sr-Latn-RS" sz="1800" dirty="0" err="1"/>
              <a:t>border</a:t>
            </a:r>
            <a:endParaRPr lang="sr-Latn-RS" altLang="sr-Latn-RS" sz="1800" dirty="0"/>
          </a:p>
          <a:p>
            <a:pPr marL="800100" lvl="1" indent="-342900" defTabSz="914400" eaLnBrk="0" fontAlgn="base" hangingPunct="0">
              <a:spcBef>
                <a:spcPct val="0"/>
              </a:spcBef>
              <a:spcAft>
                <a:spcPct val="0"/>
              </a:spcAft>
              <a:buClrTx/>
              <a:buSzTx/>
              <a:buFont typeface="+mj-lt"/>
              <a:buAutoNum type="arabicPeriod"/>
            </a:pPr>
            <a:r>
              <a:rPr lang="sr-Latn-RS" altLang="sr-Latn-RS" sz="1800" dirty="0" err="1"/>
              <a:t>dashed</a:t>
            </a:r>
            <a:r>
              <a:rPr lang="sr-Latn-RS" altLang="sr-Latn-RS" sz="1800" dirty="0"/>
              <a:t> - </a:t>
            </a:r>
            <a:r>
              <a:rPr lang="sr-Latn-RS" altLang="sr-Latn-RS" sz="1800" dirty="0" err="1"/>
              <a:t>Defines</a:t>
            </a:r>
            <a:r>
              <a:rPr lang="sr-Latn-RS" altLang="sr-Latn-RS" sz="1800" dirty="0"/>
              <a:t> a </a:t>
            </a:r>
            <a:r>
              <a:rPr lang="sr-Latn-RS" altLang="sr-Latn-RS" sz="1800" dirty="0" err="1"/>
              <a:t>dashed</a:t>
            </a:r>
            <a:r>
              <a:rPr lang="sr-Latn-RS" altLang="sr-Latn-RS" sz="1800" dirty="0"/>
              <a:t> </a:t>
            </a:r>
            <a:r>
              <a:rPr lang="sr-Latn-RS" altLang="sr-Latn-RS" sz="1800" dirty="0" err="1"/>
              <a:t>border</a:t>
            </a:r>
            <a:endParaRPr lang="sr-Latn-RS" altLang="sr-Latn-RS" sz="1800" dirty="0"/>
          </a:p>
          <a:p>
            <a:pPr marL="800100" lvl="1" indent="-342900" defTabSz="914400" eaLnBrk="0" fontAlgn="base" hangingPunct="0">
              <a:spcBef>
                <a:spcPct val="0"/>
              </a:spcBef>
              <a:spcAft>
                <a:spcPct val="0"/>
              </a:spcAft>
              <a:buClrTx/>
              <a:buSzTx/>
              <a:buFont typeface="+mj-lt"/>
              <a:buAutoNum type="arabicPeriod"/>
            </a:pPr>
            <a:r>
              <a:rPr lang="sr-Latn-RS" altLang="sr-Latn-RS" sz="1800" dirty="0" err="1"/>
              <a:t>solid</a:t>
            </a:r>
            <a:r>
              <a:rPr lang="sr-Latn-RS" altLang="sr-Latn-RS" sz="1800" dirty="0"/>
              <a:t> - </a:t>
            </a:r>
            <a:r>
              <a:rPr lang="sr-Latn-RS" altLang="sr-Latn-RS" sz="1800" dirty="0" err="1"/>
              <a:t>Defines</a:t>
            </a:r>
            <a:r>
              <a:rPr lang="sr-Latn-RS" altLang="sr-Latn-RS" sz="1800" dirty="0"/>
              <a:t> a </a:t>
            </a:r>
            <a:r>
              <a:rPr lang="sr-Latn-RS" altLang="sr-Latn-RS" sz="1800" dirty="0" err="1"/>
              <a:t>solid</a:t>
            </a:r>
            <a:r>
              <a:rPr lang="sr-Latn-RS" altLang="sr-Latn-RS" sz="1800" dirty="0"/>
              <a:t> </a:t>
            </a:r>
            <a:r>
              <a:rPr lang="sr-Latn-RS" altLang="sr-Latn-RS" sz="1800" dirty="0" err="1"/>
              <a:t>border</a:t>
            </a:r>
            <a:endParaRPr lang="sr-Latn-RS" altLang="sr-Latn-RS" sz="1800" dirty="0"/>
          </a:p>
          <a:p>
            <a:pPr marL="800100" lvl="1" indent="-342900" defTabSz="914400" eaLnBrk="0" fontAlgn="base" hangingPunct="0">
              <a:spcBef>
                <a:spcPct val="0"/>
              </a:spcBef>
              <a:spcAft>
                <a:spcPct val="0"/>
              </a:spcAft>
              <a:buClrTx/>
              <a:buSzTx/>
              <a:buFont typeface="+mj-lt"/>
              <a:buAutoNum type="arabicPeriod"/>
            </a:pPr>
            <a:r>
              <a:rPr lang="sr-Latn-RS" altLang="sr-Latn-RS" sz="1800" dirty="0" err="1"/>
              <a:t>double</a:t>
            </a:r>
            <a:r>
              <a:rPr lang="sr-Latn-RS" altLang="sr-Latn-RS" sz="1800" dirty="0"/>
              <a:t> - </a:t>
            </a:r>
            <a:r>
              <a:rPr lang="sr-Latn-RS" altLang="sr-Latn-RS" sz="1800" dirty="0" err="1"/>
              <a:t>Defines</a:t>
            </a:r>
            <a:r>
              <a:rPr lang="sr-Latn-RS" altLang="sr-Latn-RS" sz="1800" dirty="0"/>
              <a:t> a </a:t>
            </a:r>
            <a:r>
              <a:rPr lang="sr-Latn-RS" altLang="sr-Latn-RS" sz="1800" dirty="0" err="1"/>
              <a:t>double</a:t>
            </a:r>
            <a:r>
              <a:rPr lang="sr-Latn-RS" altLang="sr-Latn-RS" sz="1800" dirty="0"/>
              <a:t> </a:t>
            </a:r>
            <a:r>
              <a:rPr lang="sr-Latn-RS" altLang="sr-Latn-RS" sz="1800" dirty="0" err="1"/>
              <a:t>border</a:t>
            </a:r>
            <a:endParaRPr lang="sr-Latn-RS" altLang="sr-Latn-RS" sz="1800" dirty="0"/>
          </a:p>
          <a:p>
            <a:pPr marL="800100" lvl="1" indent="-342900" defTabSz="914400" eaLnBrk="0" fontAlgn="base" hangingPunct="0">
              <a:spcBef>
                <a:spcPct val="0"/>
              </a:spcBef>
              <a:spcAft>
                <a:spcPct val="0"/>
              </a:spcAft>
              <a:buClrTx/>
              <a:buSzTx/>
              <a:buFont typeface="+mj-lt"/>
              <a:buAutoNum type="arabicPeriod"/>
            </a:pPr>
            <a:r>
              <a:rPr lang="sr-Latn-RS" altLang="sr-Latn-RS" sz="1800" dirty="0" err="1"/>
              <a:t>groove</a:t>
            </a:r>
            <a:r>
              <a:rPr lang="sr-Latn-RS" altLang="sr-Latn-RS" sz="1800" dirty="0"/>
              <a:t> - </a:t>
            </a:r>
            <a:r>
              <a:rPr lang="sr-Latn-RS" altLang="sr-Latn-RS" sz="1800" dirty="0" err="1"/>
              <a:t>Defines</a:t>
            </a:r>
            <a:r>
              <a:rPr lang="sr-Latn-RS" altLang="sr-Latn-RS" sz="1800" dirty="0"/>
              <a:t> a 3D </a:t>
            </a:r>
            <a:r>
              <a:rPr lang="sr-Latn-RS" altLang="sr-Latn-RS" sz="1800" dirty="0" err="1"/>
              <a:t>grooved</a:t>
            </a:r>
            <a:r>
              <a:rPr lang="sr-Latn-RS" altLang="sr-Latn-RS" sz="1800" dirty="0"/>
              <a:t> </a:t>
            </a:r>
            <a:r>
              <a:rPr lang="sr-Latn-RS" altLang="sr-Latn-RS" sz="1800" dirty="0" err="1"/>
              <a:t>border</a:t>
            </a:r>
            <a:r>
              <a:rPr lang="sr-Latn-RS" altLang="sr-Latn-RS" sz="1800" dirty="0"/>
              <a:t>. </a:t>
            </a:r>
            <a:r>
              <a:rPr lang="sr-Latn-RS" altLang="sr-Latn-RS" sz="1800" dirty="0" err="1"/>
              <a:t>The</a:t>
            </a:r>
            <a:r>
              <a:rPr lang="sr-Latn-RS" altLang="sr-Latn-RS" sz="1800" dirty="0"/>
              <a:t> </a:t>
            </a:r>
            <a:r>
              <a:rPr lang="sr-Latn-RS" altLang="sr-Latn-RS" sz="1800" dirty="0" err="1"/>
              <a:t>effect</a:t>
            </a:r>
            <a:r>
              <a:rPr lang="sr-Latn-RS" altLang="sr-Latn-RS" sz="1800" dirty="0"/>
              <a:t> </a:t>
            </a:r>
            <a:r>
              <a:rPr lang="sr-Latn-RS" altLang="sr-Latn-RS" sz="1800" dirty="0" err="1"/>
              <a:t>depends</a:t>
            </a:r>
            <a:r>
              <a:rPr lang="sr-Latn-RS" altLang="sr-Latn-RS" sz="1800" dirty="0"/>
              <a:t> on </a:t>
            </a:r>
            <a:r>
              <a:rPr lang="sr-Latn-RS" altLang="sr-Latn-RS" sz="1800" dirty="0" err="1"/>
              <a:t>the</a:t>
            </a:r>
            <a:r>
              <a:rPr lang="sr-Latn-RS" altLang="sr-Latn-RS" sz="1800" dirty="0"/>
              <a:t> </a:t>
            </a:r>
            <a:r>
              <a:rPr lang="sr-Latn-RS" altLang="sr-Latn-RS" sz="1800" dirty="0" err="1"/>
              <a:t>border-color</a:t>
            </a:r>
            <a:r>
              <a:rPr lang="sr-Latn-RS" altLang="sr-Latn-RS" sz="1800" dirty="0"/>
              <a:t> </a:t>
            </a:r>
            <a:r>
              <a:rPr lang="sr-Latn-RS" altLang="sr-Latn-RS" sz="1800" dirty="0" err="1"/>
              <a:t>value</a:t>
            </a:r>
            <a:endParaRPr lang="sr-Latn-RS" altLang="sr-Latn-RS" sz="1800" dirty="0"/>
          </a:p>
          <a:p>
            <a:pPr marL="800100" lvl="1" indent="-342900" defTabSz="914400" eaLnBrk="0" fontAlgn="base" hangingPunct="0">
              <a:spcBef>
                <a:spcPct val="0"/>
              </a:spcBef>
              <a:spcAft>
                <a:spcPct val="0"/>
              </a:spcAft>
              <a:buClrTx/>
              <a:buSzTx/>
              <a:buFont typeface="+mj-lt"/>
              <a:buAutoNum type="arabicPeriod"/>
            </a:pPr>
            <a:r>
              <a:rPr lang="sr-Latn-RS" altLang="sr-Latn-RS" sz="1800" dirty="0" err="1"/>
              <a:t>ridge</a:t>
            </a:r>
            <a:r>
              <a:rPr lang="sr-Latn-RS" altLang="sr-Latn-RS" sz="1800" dirty="0"/>
              <a:t> - </a:t>
            </a:r>
            <a:r>
              <a:rPr lang="sr-Latn-RS" altLang="sr-Latn-RS" sz="1800" dirty="0" err="1"/>
              <a:t>Defines</a:t>
            </a:r>
            <a:r>
              <a:rPr lang="sr-Latn-RS" altLang="sr-Latn-RS" sz="1800" dirty="0"/>
              <a:t> a 3D </a:t>
            </a:r>
            <a:r>
              <a:rPr lang="sr-Latn-RS" altLang="sr-Latn-RS" sz="1800" dirty="0" err="1"/>
              <a:t>ridged</a:t>
            </a:r>
            <a:r>
              <a:rPr lang="sr-Latn-RS" altLang="sr-Latn-RS" sz="1800" dirty="0"/>
              <a:t> </a:t>
            </a:r>
            <a:r>
              <a:rPr lang="sr-Latn-RS" altLang="sr-Latn-RS" sz="1800" dirty="0" err="1"/>
              <a:t>border</a:t>
            </a:r>
            <a:r>
              <a:rPr lang="sr-Latn-RS" altLang="sr-Latn-RS" sz="1800" dirty="0"/>
              <a:t>. </a:t>
            </a:r>
            <a:r>
              <a:rPr lang="sr-Latn-RS" altLang="sr-Latn-RS" sz="1800" dirty="0" err="1"/>
              <a:t>The</a:t>
            </a:r>
            <a:r>
              <a:rPr lang="sr-Latn-RS" altLang="sr-Latn-RS" sz="1800" dirty="0"/>
              <a:t> </a:t>
            </a:r>
            <a:r>
              <a:rPr lang="sr-Latn-RS" altLang="sr-Latn-RS" sz="1800" dirty="0" err="1"/>
              <a:t>effect</a:t>
            </a:r>
            <a:r>
              <a:rPr lang="sr-Latn-RS" altLang="sr-Latn-RS" sz="1800" dirty="0"/>
              <a:t> </a:t>
            </a:r>
            <a:r>
              <a:rPr lang="sr-Latn-RS" altLang="sr-Latn-RS" sz="1800" dirty="0" err="1"/>
              <a:t>depends</a:t>
            </a:r>
            <a:r>
              <a:rPr lang="sr-Latn-RS" altLang="sr-Latn-RS" sz="1800" dirty="0"/>
              <a:t> on </a:t>
            </a:r>
            <a:r>
              <a:rPr lang="sr-Latn-RS" altLang="sr-Latn-RS" sz="1800" dirty="0" err="1"/>
              <a:t>the</a:t>
            </a:r>
            <a:r>
              <a:rPr lang="sr-Latn-RS" altLang="sr-Latn-RS" sz="1800" dirty="0"/>
              <a:t> </a:t>
            </a:r>
            <a:r>
              <a:rPr lang="sr-Latn-RS" altLang="sr-Latn-RS" sz="1800" dirty="0" err="1"/>
              <a:t>border-color</a:t>
            </a:r>
            <a:r>
              <a:rPr lang="sr-Latn-RS" altLang="sr-Latn-RS" sz="1800" dirty="0"/>
              <a:t> </a:t>
            </a:r>
            <a:r>
              <a:rPr lang="sr-Latn-RS" altLang="sr-Latn-RS" sz="1800" dirty="0" err="1"/>
              <a:t>value</a:t>
            </a:r>
            <a:endParaRPr lang="sr-Latn-RS" altLang="sr-Latn-RS" sz="1800" dirty="0"/>
          </a:p>
          <a:p>
            <a:pPr marL="800100" lvl="1" indent="-342900" defTabSz="914400" eaLnBrk="0" fontAlgn="base" hangingPunct="0">
              <a:spcBef>
                <a:spcPct val="0"/>
              </a:spcBef>
              <a:spcAft>
                <a:spcPct val="0"/>
              </a:spcAft>
              <a:buClrTx/>
              <a:buSzTx/>
              <a:buFont typeface="+mj-lt"/>
              <a:buAutoNum type="arabicPeriod"/>
            </a:pPr>
            <a:r>
              <a:rPr lang="sr-Latn-RS" altLang="sr-Latn-RS" sz="1800" dirty="0" err="1"/>
              <a:t>inset</a:t>
            </a:r>
            <a:r>
              <a:rPr lang="sr-Latn-RS" altLang="sr-Latn-RS" sz="1800" dirty="0"/>
              <a:t> - </a:t>
            </a:r>
            <a:r>
              <a:rPr lang="sr-Latn-RS" altLang="sr-Latn-RS" sz="1800" dirty="0" err="1"/>
              <a:t>Defines</a:t>
            </a:r>
            <a:r>
              <a:rPr lang="sr-Latn-RS" altLang="sr-Latn-RS" sz="1800" dirty="0"/>
              <a:t> a 3D </a:t>
            </a:r>
            <a:r>
              <a:rPr lang="sr-Latn-RS" altLang="sr-Latn-RS" sz="1800" dirty="0" err="1"/>
              <a:t>inset</a:t>
            </a:r>
            <a:r>
              <a:rPr lang="sr-Latn-RS" altLang="sr-Latn-RS" sz="1800" dirty="0"/>
              <a:t> </a:t>
            </a:r>
            <a:r>
              <a:rPr lang="sr-Latn-RS" altLang="sr-Latn-RS" sz="1800" dirty="0" err="1"/>
              <a:t>border</a:t>
            </a:r>
            <a:r>
              <a:rPr lang="sr-Latn-RS" altLang="sr-Latn-RS" sz="1800" dirty="0"/>
              <a:t>. </a:t>
            </a:r>
            <a:r>
              <a:rPr lang="sr-Latn-RS" altLang="sr-Latn-RS" sz="1800" dirty="0" err="1"/>
              <a:t>The</a:t>
            </a:r>
            <a:r>
              <a:rPr lang="sr-Latn-RS" altLang="sr-Latn-RS" sz="1800" dirty="0"/>
              <a:t> </a:t>
            </a:r>
            <a:r>
              <a:rPr lang="sr-Latn-RS" altLang="sr-Latn-RS" sz="1800" dirty="0" err="1"/>
              <a:t>effect</a:t>
            </a:r>
            <a:r>
              <a:rPr lang="sr-Latn-RS" altLang="sr-Latn-RS" sz="1800" dirty="0"/>
              <a:t> </a:t>
            </a:r>
            <a:r>
              <a:rPr lang="sr-Latn-RS" altLang="sr-Latn-RS" sz="1800" dirty="0" err="1"/>
              <a:t>depends</a:t>
            </a:r>
            <a:r>
              <a:rPr lang="sr-Latn-RS" altLang="sr-Latn-RS" sz="1800" dirty="0"/>
              <a:t> on </a:t>
            </a:r>
            <a:r>
              <a:rPr lang="sr-Latn-RS" altLang="sr-Latn-RS" sz="1800" dirty="0" err="1"/>
              <a:t>the</a:t>
            </a:r>
            <a:r>
              <a:rPr lang="sr-Latn-RS" altLang="sr-Latn-RS" sz="1800" dirty="0"/>
              <a:t> </a:t>
            </a:r>
            <a:r>
              <a:rPr lang="sr-Latn-RS" altLang="sr-Latn-RS" sz="1800" dirty="0" err="1"/>
              <a:t>border-color</a:t>
            </a:r>
            <a:r>
              <a:rPr lang="sr-Latn-RS" altLang="sr-Latn-RS" sz="1800" dirty="0"/>
              <a:t> </a:t>
            </a:r>
            <a:r>
              <a:rPr lang="sr-Latn-RS" altLang="sr-Latn-RS" sz="1800" dirty="0" err="1"/>
              <a:t>value</a:t>
            </a:r>
            <a:endParaRPr lang="sr-Latn-RS" altLang="sr-Latn-RS" sz="1800" dirty="0"/>
          </a:p>
          <a:p>
            <a:pPr marL="800100" lvl="1" indent="-342900" defTabSz="914400" eaLnBrk="0" fontAlgn="base" hangingPunct="0">
              <a:spcBef>
                <a:spcPct val="0"/>
              </a:spcBef>
              <a:spcAft>
                <a:spcPct val="0"/>
              </a:spcAft>
              <a:buClrTx/>
              <a:buSzTx/>
              <a:buFont typeface="+mj-lt"/>
              <a:buAutoNum type="arabicPeriod"/>
            </a:pPr>
            <a:r>
              <a:rPr lang="sr-Latn-RS" altLang="sr-Latn-RS" sz="1800" dirty="0" err="1"/>
              <a:t>outset</a:t>
            </a:r>
            <a:r>
              <a:rPr lang="sr-Latn-RS" altLang="sr-Latn-RS" sz="1800" dirty="0"/>
              <a:t> - </a:t>
            </a:r>
            <a:r>
              <a:rPr lang="sr-Latn-RS" altLang="sr-Latn-RS" sz="1800" dirty="0" err="1"/>
              <a:t>Defines</a:t>
            </a:r>
            <a:r>
              <a:rPr lang="sr-Latn-RS" altLang="sr-Latn-RS" sz="1800" dirty="0"/>
              <a:t> a 3D </a:t>
            </a:r>
            <a:r>
              <a:rPr lang="sr-Latn-RS" altLang="sr-Latn-RS" sz="1800" dirty="0" err="1"/>
              <a:t>outset</a:t>
            </a:r>
            <a:r>
              <a:rPr lang="sr-Latn-RS" altLang="sr-Latn-RS" sz="1800" dirty="0"/>
              <a:t> </a:t>
            </a:r>
            <a:r>
              <a:rPr lang="sr-Latn-RS" altLang="sr-Latn-RS" sz="1800" dirty="0" err="1"/>
              <a:t>border</a:t>
            </a:r>
            <a:r>
              <a:rPr lang="sr-Latn-RS" altLang="sr-Latn-RS" sz="1800" dirty="0"/>
              <a:t>. </a:t>
            </a:r>
            <a:r>
              <a:rPr lang="sr-Latn-RS" altLang="sr-Latn-RS" sz="1800" dirty="0" err="1"/>
              <a:t>The</a:t>
            </a:r>
            <a:r>
              <a:rPr lang="sr-Latn-RS" altLang="sr-Latn-RS" sz="1800" dirty="0"/>
              <a:t> </a:t>
            </a:r>
            <a:r>
              <a:rPr lang="sr-Latn-RS" altLang="sr-Latn-RS" sz="1800" dirty="0" err="1"/>
              <a:t>effect</a:t>
            </a:r>
            <a:r>
              <a:rPr lang="sr-Latn-RS" altLang="sr-Latn-RS" sz="1800" dirty="0"/>
              <a:t> </a:t>
            </a:r>
            <a:r>
              <a:rPr lang="sr-Latn-RS" altLang="sr-Latn-RS" sz="1800" dirty="0" err="1"/>
              <a:t>depends</a:t>
            </a:r>
            <a:r>
              <a:rPr lang="sr-Latn-RS" altLang="sr-Latn-RS" sz="1800" dirty="0"/>
              <a:t> on </a:t>
            </a:r>
            <a:r>
              <a:rPr lang="sr-Latn-RS" altLang="sr-Latn-RS" sz="1800" dirty="0" err="1"/>
              <a:t>the</a:t>
            </a:r>
            <a:r>
              <a:rPr lang="sr-Latn-RS" altLang="sr-Latn-RS" sz="1800" dirty="0"/>
              <a:t> </a:t>
            </a:r>
            <a:r>
              <a:rPr lang="sr-Latn-RS" altLang="sr-Latn-RS" sz="1800" dirty="0" err="1"/>
              <a:t>border-color</a:t>
            </a:r>
            <a:r>
              <a:rPr lang="sr-Latn-RS" altLang="sr-Latn-RS" sz="1800" dirty="0"/>
              <a:t> </a:t>
            </a:r>
            <a:r>
              <a:rPr lang="sr-Latn-RS" altLang="sr-Latn-RS" sz="1800" dirty="0" err="1"/>
              <a:t>value</a:t>
            </a:r>
            <a:endParaRPr lang="sr-Latn-RS" altLang="sr-Latn-RS" sz="1800" dirty="0"/>
          </a:p>
          <a:p>
            <a:pPr marL="800100" lvl="1" indent="-342900" defTabSz="914400" eaLnBrk="0" fontAlgn="base" hangingPunct="0">
              <a:spcBef>
                <a:spcPct val="0"/>
              </a:spcBef>
              <a:spcAft>
                <a:spcPct val="0"/>
              </a:spcAft>
              <a:buClrTx/>
              <a:buSzTx/>
              <a:buFont typeface="+mj-lt"/>
              <a:buAutoNum type="arabicPeriod"/>
            </a:pPr>
            <a:r>
              <a:rPr lang="sr-Latn-RS" altLang="sr-Latn-RS" sz="1800" dirty="0"/>
              <a:t>none - </a:t>
            </a:r>
            <a:r>
              <a:rPr lang="sr-Latn-RS" altLang="sr-Latn-RS" sz="1800" dirty="0" err="1"/>
              <a:t>Defines</a:t>
            </a:r>
            <a:r>
              <a:rPr lang="sr-Latn-RS" altLang="sr-Latn-RS" sz="1800" dirty="0"/>
              <a:t> no </a:t>
            </a:r>
            <a:r>
              <a:rPr lang="sr-Latn-RS" altLang="sr-Latn-RS" sz="1800" dirty="0" err="1"/>
              <a:t>border</a:t>
            </a:r>
            <a:endParaRPr lang="sr-Latn-RS" altLang="sr-Latn-RS" sz="1800" dirty="0"/>
          </a:p>
          <a:p>
            <a:pPr marL="800100" lvl="1" indent="-342900" defTabSz="914400" eaLnBrk="0" fontAlgn="base" hangingPunct="0">
              <a:spcBef>
                <a:spcPct val="0"/>
              </a:spcBef>
              <a:spcAft>
                <a:spcPct val="0"/>
              </a:spcAft>
              <a:buClrTx/>
              <a:buSzTx/>
              <a:buFont typeface="+mj-lt"/>
              <a:buAutoNum type="arabicPeriod"/>
            </a:pPr>
            <a:r>
              <a:rPr lang="sr-Latn-RS" altLang="sr-Latn-RS" sz="1800" dirty="0" err="1"/>
              <a:t>hidden</a:t>
            </a:r>
            <a:r>
              <a:rPr lang="sr-Latn-RS" altLang="sr-Latn-RS" sz="1800" dirty="0"/>
              <a:t> - </a:t>
            </a:r>
            <a:r>
              <a:rPr lang="sr-Latn-RS" altLang="sr-Latn-RS" sz="1800" dirty="0" err="1"/>
              <a:t>Defines</a:t>
            </a:r>
            <a:r>
              <a:rPr lang="sr-Latn-RS" altLang="sr-Latn-RS" sz="1800" dirty="0"/>
              <a:t> a </a:t>
            </a:r>
            <a:r>
              <a:rPr lang="sr-Latn-RS" altLang="sr-Latn-RS" sz="1800" dirty="0" err="1"/>
              <a:t>hidden</a:t>
            </a:r>
            <a:r>
              <a:rPr lang="sr-Latn-RS" altLang="sr-Latn-RS" sz="1800" dirty="0"/>
              <a:t> </a:t>
            </a:r>
            <a:r>
              <a:rPr lang="sr-Latn-RS" altLang="sr-Latn-RS" sz="1800" dirty="0" err="1"/>
              <a:t>border</a:t>
            </a:r>
            <a:endParaRPr lang="en-US" altLang="sr-Latn-RS" sz="1800" dirty="0"/>
          </a:p>
          <a:p>
            <a:pPr defTabSz="914400" eaLnBrk="0" fontAlgn="base" hangingPunct="0">
              <a:spcBef>
                <a:spcPct val="0"/>
              </a:spcBef>
              <a:spcAft>
                <a:spcPct val="0"/>
              </a:spcAft>
              <a:buClrTx/>
              <a:buSzTx/>
            </a:pPr>
            <a:endParaRPr lang="sr-Latn-RS" altLang="sr-Latn-RS"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sr-Latn-RS" altLang="sr-Latn-RS" sz="3200" b="0" i="0" u="none" strike="noStrike" cap="none" normalizeH="0" baseline="0" dirty="0">
              <a:ln>
                <a:noFill/>
              </a:ln>
              <a:solidFill>
                <a:schemeClr val="tx1"/>
              </a:solidFill>
              <a:effectLst/>
              <a:latin typeface="Arial" panose="020B0604020202020204" pitchFamily="34" charset="0"/>
            </a:endParaRPr>
          </a:p>
          <a:p>
            <a:endParaRPr lang="hr-HR" dirty="0"/>
          </a:p>
        </p:txBody>
      </p:sp>
    </p:spTree>
    <p:extLst>
      <p:ext uri="{BB962C8B-B14F-4D97-AF65-F5344CB8AC3E}">
        <p14:creationId xmlns:p14="http://schemas.microsoft.com/office/powerpoint/2010/main" val="30443984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4286CE3-2AAA-D0CA-7F47-11BEA8696CD8}"/>
              </a:ext>
            </a:extLst>
          </p:cNvPr>
          <p:cNvSpPr>
            <a:spLocks noGrp="1"/>
          </p:cNvSpPr>
          <p:nvPr>
            <p:ph type="title"/>
          </p:nvPr>
        </p:nvSpPr>
        <p:spPr/>
        <p:txBody>
          <a:bodyPr/>
          <a:lstStyle/>
          <a:p>
            <a:r>
              <a:rPr lang="en-US" dirty="0"/>
              <a:t>BORDER STYLE</a:t>
            </a:r>
            <a:endParaRPr lang="hr-HR" dirty="0"/>
          </a:p>
        </p:txBody>
      </p:sp>
      <p:pic>
        <p:nvPicPr>
          <p:cNvPr id="5" name="Rezervirano mjesto sadržaja 4">
            <a:extLst>
              <a:ext uri="{FF2B5EF4-FFF2-40B4-BE49-F238E27FC236}">
                <a16:creationId xmlns:a16="http://schemas.microsoft.com/office/drawing/2014/main" id="{27CED17A-D434-EE32-0A6E-C3F7A5B0B0CC}"/>
              </a:ext>
            </a:extLst>
          </p:cNvPr>
          <p:cNvPicPr>
            <a:picLocks noGrp="1" noChangeAspect="1"/>
          </p:cNvPicPr>
          <p:nvPr>
            <p:ph idx="1"/>
          </p:nvPr>
        </p:nvPicPr>
        <p:blipFill>
          <a:blip r:embed="rId2"/>
          <a:stretch>
            <a:fillRect/>
          </a:stretch>
        </p:blipFill>
        <p:spPr>
          <a:xfrm>
            <a:off x="1344703" y="2141538"/>
            <a:ext cx="8813619" cy="3649662"/>
          </a:xfrm>
        </p:spPr>
      </p:pic>
    </p:spTree>
    <p:extLst>
      <p:ext uri="{BB962C8B-B14F-4D97-AF65-F5344CB8AC3E}">
        <p14:creationId xmlns:p14="http://schemas.microsoft.com/office/powerpoint/2010/main" val="31494455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5E4B1F3-D24B-B51B-07D9-17BD817D3605}"/>
              </a:ext>
            </a:extLst>
          </p:cNvPr>
          <p:cNvSpPr>
            <a:spLocks noGrp="1"/>
          </p:cNvSpPr>
          <p:nvPr>
            <p:ph type="title"/>
          </p:nvPr>
        </p:nvSpPr>
        <p:spPr/>
        <p:txBody>
          <a:bodyPr/>
          <a:lstStyle/>
          <a:p>
            <a:r>
              <a:rPr lang="en-US" dirty="0"/>
              <a:t>BORDER WIDTH</a:t>
            </a:r>
            <a:endParaRPr lang="hr-HR" dirty="0"/>
          </a:p>
        </p:txBody>
      </p:sp>
      <p:sp>
        <p:nvSpPr>
          <p:cNvPr id="3" name="Rezervirano mjesto sadržaja 2">
            <a:extLst>
              <a:ext uri="{FF2B5EF4-FFF2-40B4-BE49-F238E27FC236}">
                <a16:creationId xmlns:a16="http://schemas.microsoft.com/office/drawing/2014/main" id="{969FC45B-4BFB-A18E-B6AA-2C3D0EE28A07}"/>
              </a:ext>
            </a:extLst>
          </p:cNvPr>
          <p:cNvSpPr>
            <a:spLocks noGrp="1"/>
          </p:cNvSpPr>
          <p:nvPr>
            <p:ph idx="1"/>
          </p:nvPr>
        </p:nvSpPr>
        <p:spPr/>
        <p:txBody>
          <a:bodyPr/>
          <a:lstStyle/>
          <a:p>
            <a:r>
              <a:rPr lang="sr-Latn-RS" altLang="sr-Latn-RS" sz="2000" dirty="0" err="1"/>
              <a:t>The</a:t>
            </a:r>
            <a:r>
              <a:rPr lang="sr-Latn-RS" altLang="sr-Latn-RS" sz="2000" dirty="0"/>
              <a:t> </a:t>
            </a:r>
            <a:r>
              <a:rPr lang="sr-Latn-RS" altLang="sr-Latn-RS" sz="2000" dirty="0" err="1"/>
              <a:t>border-width</a:t>
            </a:r>
            <a:r>
              <a:rPr lang="sr-Latn-RS" altLang="sr-Latn-RS" sz="2000" dirty="0"/>
              <a:t> </a:t>
            </a:r>
            <a:r>
              <a:rPr lang="sr-Latn-RS" altLang="sr-Latn-RS" sz="2000" dirty="0" err="1"/>
              <a:t>property</a:t>
            </a:r>
            <a:r>
              <a:rPr lang="sr-Latn-RS" altLang="sr-Latn-RS" sz="2000" dirty="0"/>
              <a:t> </a:t>
            </a:r>
            <a:r>
              <a:rPr lang="sr-Latn-RS" altLang="sr-Latn-RS" sz="2000" dirty="0" err="1"/>
              <a:t>specifies</a:t>
            </a:r>
            <a:r>
              <a:rPr lang="sr-Latn-RS" altLang="sr-Latn-RS" sz="2000" dirty="0"/>
              <a:t> </a:t>
            </a:r>
            <a:r>
              <a:rPr lang="sr-Latn-RS" altLang="sr-Latn-RS" sz="2000" dirty="0" err="1"/>
              <a:t>the</a:t>
            </a:r>
            <a:r>
              <a:rPr lang="sr-Latn-RS" altLang="sr-Latn-RS" sz="2000" dirty="0"/>
              <a:t> </a:t>
            </a:r>
            <a:r>
              <a:rPr lang="sr-Latn-RS" altLang="sr-Latn-RS" sz="2000" dirty="0" err="1"/>
              <a:t>width</a:t>
            </a:r>
            <a:r>
              <a:rPr lang="sr-Latn-RS" altLang="sr-Latn-RS" sz="2000" dirty="0"/>
              <a:t> </a:t>
            </a:r>
            <a:r>
              <a:rPr lang="sr-Latn-RS" altLang="sr-Latn-RS" sz="2000" dirty="0" err="1"/>
              <a:t>of</a:t>
            </a:r>
            <a:r>
              <a:rPr lang="sr-Latn-RS" altLang="sr-Latn-RS" sz="2000" dirty="0"/>
              <a:t> </a:t>
            </a:r>
            <a:r>
              <a:rPr lang="sr-Latn-RS" altLang="sr-Latn-RS" sz="2000" dirty="0" err="1"/>
              <a:t>the</a:t>
            </a:r>
            <a:r>
              <a:rPr lang="sr-Latn-RS" altLang="sr-Latn-RS" sz="2000" dirty="0"/>
              <a:t> </a:t>
            </a:r>
            <a:r>
              <a:rPr lang="sr-Latn-RS" altLang="sr-Latn-RS" sz="2000" dirty="0" err="1"/>
              <a:t>four</a:t>
            </a:r>
            <a:r>
              <a:rPr lang="sr-Latn-RS" altLang="sr-Latn-RS" sz="2000" dirty="0"/>
              <a:t> </a:t>
            </a:r>
            <a:r>
              <a:rPr lang="sr-Latn-RS" altLang="sr-Latn-RS" sz="2000" dirty="0" err="1"/>
              <a:t>borders</a:t>
            </a:r>
            <a:r>
              <a:rPr lang="sr-Latn-RS" altLang="sr-Latn-RS" sz="2000" dirty="0"/>
              <a:t>.</a:t>
            </a:r>
            <a:endParaRPr lang="en-US" sz="2000" dirty="0"/>
          </a:p>
          <a:p>
            <a:r>
              <a:rPr lang="sr-Latn-RS" altLang="sr-Latn-RS" sz="2000" dirty="0" err="1"/>
              <a:t>The</a:t>
            </a:r>
            <a:r>
              <a:rPr lang="sr-Latn-RS" altLang="sr-Latn-RS" sz="2000" dirty="0"/>
              <a:t> </a:t>
            </a:r>
            <a:r>
              <a:rPr lang="sr-Latn-RS" altLang="sr-Latn-RS" sz="2000" dirty="0" err="1"/>
              <a:t>width</a:t>
            </a:r>
            <a:r>
              <a:rPr lang="sr-Latn-RS" altLang="sr-Latn-RS" sz="2000" dirty="0"/>
              <a:t> </a:t>
            </a:r>
            <a:r>
              <a:rPr lang="sr-Latn-RS" altLang="sr-Latn-RS" sz="2000" dirty="0" err="1"/>
              <a:t>can</a:t>
            </a:r>
            <a:r>
              <a:rPr lang="sr-Latn-RS" altLang="sr-Latn-RS" sz="2000" dirty="0"/>
              <a:t> be set as a </a:t>
            </a:r>
            <a:r>
              <a:rPr lang="sr-Latn-RS" altLang="sr-Latn-RS" sz="2000" dirty="0" err="1"/>
              <a:t>specific</a:t>
            </a:r>
            <a:r>
              <a:rPr lang="sr-Latn-RS" altLang="sr-Latn-RS" sz="2000" dirty="0"/>
              <a:t> </a:t>
            </a:r>
            <a:r>
              <a:rPr lang="sr-Latn-RS" altLang="sr-Latn-RS" sz="2000" dirty="0" err="1"/>
              <a:t>size</a:t>
            </a:r>
            <a:r>
              <a:rPr lang="sr-Latn-RS" altLang="sr-Latn-RS" sz="2000" dirty="0"/>
              <a:t> (in </a:t>
            </a:r>
            <a:r>
              <a:rPr lang="sr-Latn-RS" altLang="sr-Latn-RS" sz="2000" dirty="0" err="1"/>
              <a:t>px</a:t>
            </a:r>
            <a:r>
              <a:rPr lang="sr-Latn-RS" altLang="sr-Latn-RS" sz="2000" dirty="0"/>
              <a:t>, </a:t>
            </a:r>
            <a:r>
              <a:rPr lang="sr-Latn-RS" altLang="sr-Latn-RS" sz="2000" dirty="0" err="1"/>
              <a:t>pt</a:t>
            </a:r>
            <a:r>
              <a:rPr lang="sr-Latn-RS" altLang="sr-Latn-RS" sz="2000" dirty="0"/>
              <a:t>, cm, em, </a:t>
            </a:r>
            <a:r>
              <a:rPr lang="sr-Latn-RS" altLang="sr-Latn-RS" sz="2000" dirty="0" err="1"/>
              <a:t>etc</a:t>
            </a:r>
            <a:r>
              <a:rPr lang="sr-Latn-RS" altLang="sr-Latn-RS" sz="2000" dirty="0"/>
              <a:t>) </a:t>
            </a:r>
            <a:r>
              <a:rPr lang="sr-Latn-RS" altLang="sr-Latn-RS" sz="2000" dirty="0" err="1"/>
              <a:t>or</a:t>
            </a:r>
            <a:r>
              <a:rPr lang="sr-Latn-RS" altLang="sr-Latn-RS" sz="2000" dirty="0"/>
              <a:t> </a:t>
            </a:r>
            <a:r>
              <a:rPr lang="sr-Latn-RS" altLang="sr-Latn-RS" sz="2000" dirty="0" err="1"/>
              <a:t>by</a:t>
            </a:r>
            <a:r>
              <a:rPr lang="sr-Latn-RS" altLang="sr-Latn-RS" sz="2000" dirty="0"/>
              <a:t> </a:t>
            </a:r>
            <a:r>
              <a:rPr lang="sr-Latn-RS" altLang="sr-Latn-RS" sz="2000" dirty="0" err="1"/>
              <a:t>using</a:t>
            </a:r>
            <a:r>
              <a:rPr lang="sr-Latn-RS" altLang="sr-Latn-RS" sz="2000" dirty="0"/>
              <a:t> one </a:t>
            </a:r>
            <a:r>
              <a:rPr lang="sr-Latn-RS" altLang="sr-Latn-RS" sz="2000" dirty="0" err="1"/>
              <a:t>of</a:t>
            </a:r>
            <a:r>
              <a:rPr lang="sr-Latn-RS" altLang="sr-Latn-RS" sz="2000" dirty="0"/>
              <a:t> </a:t>
            </a:r>
            <a:r>
              <a:rPr lang="sr-Latn-RS" altLang="sr-Latn-RS" sz="2000" dirty="0" err="1"/>
              <a:t>the</a:t>
            </a:r>
            <a:r>
              <a:rPr lang="sr-Latn-RS" altLang="sr-Latn-RS" sz="2000" dirty="0"/>
              <a:t> </a:t>
            </a:r>
            <a:r>
              <a:rPr lang="sr-Latn-RS" altLang="sr-Latn-RS" sz="2000" dirty="0" err="1"/>
              <a:t>three</a:t>
            </a:r>
            <a:r>
              <a:rPr lang="sr-Latn-RS" altLang="sr-Latn-RS" sz="2000" dirty="0"/>
              <a:t> pre-</a:t>
            </a:r>
            <a:r>
              <a:rPr lang="sr-Latn-RS" altLang="sr-Latn-RS" sz="2000" dirty="0" err="1"/>
              <a:t>defined</a:t>
            </a:r>
            <a:r>
              <a:rPr lang="sr-Latn-RS" altLang="sr-Latn-RS" sz="2000" dirty="0"/>
              <a:t> </a:t>
            </a:r>
            <a:r>
              <a:rPr lang="sr-Latn-RS" altLang="sr-Latn-RS" sz="2000" dirty="0" err="1"/>
              <a:t>values</a:t>
            </a:r>
            <a:r>
              <a:rPr lang="sr-Latn-RS" altLang="sr-Latn-RS" sz="2000" dirty="0"/>
              <a:t>: </a:t>
            </a:r>
            <a:r>
              <a:rPr lang="sr-Latn-RS" altLang="sr-Latn-RS" sz="2000" dirty="0" err="1"/>
              <a:t>thin</a:t>
            </a:r>
            <a:r>
              <a:rPr lang="sr-Latn-RS" altLang="sr-Latn-RS" sz="2000" dirty="0"/>
              <a:t>, </a:t>
            </a:r>
            <a:r>
              <a:rPr lang="sr-Latn-RS" altLang="sr-Latn-RS" sz="2000" dirty="0" err="1"/>
              <a:t>medium</a:t>
            </a:r>
            <a:r>
              <a:rPr lang="sr-Latn-RS" altLang="sr-Latn-RS" sz="2000" dirty="0"/>
              <a:t>, </a:t>
            </a:r>
            <a:r>
              <a:rPr lang="sr-Latn-RS" altLang="sr-Latn-RS" sz="2000" dirty="0" err="1"/>
              <a:t>or</a:t>
            </a:r>
            <a:r>
              <a:rPr lang="sr-Latn-RS" altLang="sr-Latn-RS" sz="2000" dirty="0"/>
              <a:t> </a:t>
            </a:r>
            <a:r>
              <a:rPr lang="sr-Latn-RS" altLang="sr-Latn-RS" sz="2000" dirty="0" err="1"/>
              <a:t>thick</a:t>
            </a:r>
            <a:endParaRPr lang="sr-Latn-RS" altLang="sr-Latn-RS" sz="2000" dirty="0"/>
          </a:p>
          <a:p>
            <a:r>
              <a:rPr lang="sr-Latn-RS" altLang="sr-Latn-RS" sz="2000" dirty="0" err="1"/>
              <a:t>Can</a:t>
            </a:r>
            <a:r>
              <a:rPr lang="sr-Latn-RS" altLang="sr-Latn-RS" sz="2000" dirty="0"/>
              <a:t> </a:t>
            </a:r>
            <a:r>
              <a:rPr lang="sr-Latn-RS" altLang="sr-Latn-RS" sz="2000" dirty="0" err="1"/>
              <a:t>have</a:t>
            </a:r>
            <a:r>
              <a:rPr lang="sr-Latn-RS" altLang="sr-Latn-RS" sz="2000" dirty="0"/>
              <a:t> from 1 to </a:t>
            </a:r>
            <a:r>
              <a:rPr lang="sr-Latn-RS" altLang="sr-Latn-RS" sz="2000" dirty="0" err="1"/>
              <a:t>four</a:t>
            </a:r>
            <a:r>
              <a:rPr lang="sr-Latn-RS" altLang="sr-Latn-RS" sz="2000" dirty="0"/>
              <a:t> </a:t>
            </a:r>
            <a:r>
              <a:rPr lang="sr-Latn-RS" altLang="sr-Latn-RS" sz="2000" dirty="0" err="1"/>
              <a:t>values</a:t>
            </a:r>
            <a:r>
              <a:rPr lang="sr-Latn-RS" altLang="sr-Latn-RS" sz="2000" dirty="0"/>
              <a:t>, </a:t>
            </a:r>
            <a:r>
              <a:rPr lang="sr-Latn-RS" altLang="sr-Latn-RS" sz="2000" dirty="0" err="1"/>
              <a:t>seperated</a:t>
            </a:r>
            <a:r>
              <a:rPr lang="sr-Latn-RS" altLang="sr-Latn-RS" sz="2000" dirty="0"/>
              <a:t> </a:t>
            </a:r>
            <a:r>
              <a:rPr lang="sr-Latn-RS" altLang="sr-Latn-RS" sz="2000" dirty="0" err="1"/>
              <a:t>by</a:t>
            </a:r>
            <a:r>
              <a:rPr lang="en-US" altLang="sr-Latn-RS" sz="2000" dirty="0"/>
              <a:t> space. Top, right, bottom, left. If we specify only 2, then first will be for top and bottom, second will be for left and right, if we specify 3 values then first will be for top, second for right, and left, and third will be for bot.</a:t>
            </a:r>
            <a:endParaRPr lang="sr-Latn-RS" altLang="sr-Latn-RS" sz="1800" dirty="0"/>
          </a:p>
          <a:p>
            <a:endParaRPr lang="hr-HR" dirty="0"/>
          </a:p>
        </p:txBody>
      </p:sp>
    </p:spTree>
    <p:extLst>
      <p:ext uri="{BB962C8B-B14F-4D97-AF65-F5344CB8AC3E}">
        <p14:creationId xmlns:p14="http://schemas.microsoft.com/office/powerpoint/2010/main" val="3452311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6065776-E576-9F3F-E589-3302D62D71CD}"/>
              </a:ext>
            </a:extLst>
          </p:cNvPr>
          <p:cNvSpPr>
            <a:spLocks noGrp="1"/>
          </p:cNvSpPr>
          <p:nvPr>
            <p:ph type="title"/>
          </p:nvPr>
        </p:nvSpPr>
        <p:spPr/>
        <p:txBody>
          <a:bodyPr/>
          <a:lstStyle/>
          <a:p>
            <a:r>
              <a:rPr lang="en-US" dirty="0"/>
              <a:t>CSS Border COLOR</a:t>
            </a:r>
            <a:endParaRPr lang="hr-HR" dirty="0"/>
          </a:p>
        </p:txBody>
      </p:sp>
      <p:sp>
        <p:nvSpPr>
          <p:cNvPr id="3" name="Rezervirano mjesto sadržaja 2">
            <a:extLst>
              <a:ext uri="{FF2B5EF4-FFF2-40B4-BE49-F238E27FC236}">
                <a16:creationId xmlns:a16="http://schemas.microsoft.com/office/drawing/2014/main" id="{BD48A589-E93D-DD7F-A47F-C4E58D7A5133}"/>
              </a:ext>
            </a:extLst>
          </p:cNvPr>
          <p:cNvSpPr>
            <a:spLocks noGrp="1"/>
          </p:cNvSpPr>
          <p:nvPr>
            <p:ph idx="1"/>
          </p:nvPr>
        </p:nvSpPr>
        <p:spPr/>
        <p:txBody>
          <a:bodyPr/>
          <a:lstStyle/>
          <a:p>
            <a:r>
              <a:rPr lang="en-US" dirty="0"/>
              <a:t>Used to set border color</a:t>
            </a:r>
          </a:p>
          <a:p>
            <a:r>
              <a:rPr lang="en-US" dirty="0"/>
              <a:t>Color can be set by name (red), hex(#ffffff), </a:t>
            </a:r>
            <a:r>
              <a:rPr lang="en-US" dirty="0" err="1"/>
              <a:t>rgb</a:t>
            </a:r>
            <a:r>
              <a:rPr lang="en-US" dirty="0"/>
              <a:t>(</a:t>
            </a:r>
            <a:r>
              <a:rPr lang="en-US" dirty="0" err="1"/>
              <a:t>rgb</a:t>
            </a:r>
            <a:r>
              <a:rPr lang="en-US" dirty="0"/>
              <a:t>(0,0,0)), </a:t>
            </a:r>
            <a:r>
              <a:rPr lang="en-US" dirty="0" err="1"/>
              <a:t>hsl</a:t>
            </a:r>
            <a:r>
              <a:rPr lang="en-US" dirty="0"/>
              <a:t>(</a:t>
            </a:r>
            <a:r>
              <a:rPr lang="en-US" dirty="0" err="1"/>
              <a:t>hsl</a:t>
            </a:r>
            <a:r>
              <a:rPr lang="en-US" dirty="0"/>
              <a:t>(0,100%,50%))</a:t>
            </a:r>
          </a:p>
          <a:p>
            <a:r>
              <a:rPr lang="en-US" dirty="0"/>
              <a:t>By default it inherits the color of the element</a:t>
            </a:r>
          </a:p>
          <a:p>
            <a:r>
              <a:rPr lang="en-US" dirty="0"/>
              <a:t>Also. Can have from 1 to 4 values</a:t>
            </a:r>
            <a:endParaRPr lang="hr-HR" dirty="0"/>
          </a:p>
        </p:txBody>
      </p:sp>
    </p:spTree>
    <p:extLst>
      <p:ext uri="{BB962C8B-B14F-4D97-AF65-F5344CB8AC3E}">
        <p14:creationId xmlns:p14="http://schemas.microsoft.com/office/powerpoint/2010/main" val="26947648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D418F70-07A8-3EB8-4139-840AD9DD82AC}"/>
              </a:ext>
            </a:extLst>
          </p:cNvPr>
          <p:cNvSpPr>
            <a:spLocks noGrp="1"/>
          </p:cNvSpPr>
          <p:nvPr>
            <p:ph type="title"/>
          </p:nvPr>
        </p:nvSpPr>
        <p:spPr/>
        <p:txBody>
          <a:bodyPr/>
          <a:lstStyle/>
          <a:p>
            <a:r>
              <a:rPr lang="en-US" dirty="0"/>
              <a:t>BORDER SIDES</a:t>
            </a:r>
            <a:endParaRPr lang="hr-HR" dirty="0"/>
          </a:p>
        </p:txBody>
      </p:sp>
      <p:sp>
        <p:nvSpPr>
          <p:cNvPr id="3" name="Rezervirano mjesto sadržaja 2">
            <a:extLst>
              <a:ext uri="{FF2B5EF4-FFF2-40B4-BE49-F238E27FC236}">
                <a16:creationId xmlns:a16="http://schemas.microsoft.com/office/drawing/2014/main" id="{6FCB4482-6500-0FF9-E6A4-E3E4BC4750CE}"/>
              </a:ext>
            </a:extLst>
          </p:cNvPr>
          <p:cNvSpPr>
            <a:spLocks noGrp="1"/>
          </p:cNvSpPr>
          <p:nvPr>
            <p:ph idx="1"/>
          </p:nvPr>
        </p:nvSpPr>
        <p:spPr/>
        <p:txBody>
          <a:bodyPr/>
          <a:lstStyle/>
          <a:p>
            <a:r>
              <a:rPr lang="en-US" dirty="0"/>
              <a:t>Border-top, border-bottom, border-left, border-right. </a:t>
            </a:r>
          </a:p>
          <a:p>
            <a:r>
              <a:rPr lang="en-US" dirty="0"/>
              <a:t>Also we can add them postfix –style to edit border style</a:t>
            </a:r>
            <a:endParaRPr lang="hr-HR" dirty="0"/>
          </a:p>
        </p:txBody>
      </p:sp>
    </p:spTree>
    <p:extLst>
      <p:ext uri="{BB962C8B-B14F-4D97-AF65-F5344CB8AC3E}">
        <p14:creationId xmlns:p14="http://schemas.microsoft.com/office/powerpoint/2010/main" val="7448498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A6DED49-D733-030F-0935-17353AC46197}"/>
              </a:ext>
            </a:extLst>
          </p:cNvPr>
          <p:cNvSpPr>
            <a:spLocks noGrp="1"/>
          </p:cNvSpPr>
          <p:nvPr>
            <p:ph type="title"/>
          </p:nvPr>
        </p:nvSpPr>
        <p:spPr/>
        <p:txBody>
          <a:bodyPr/>
          <a:lstStyle/>
          <a:p>
            <a:r>
              <a:rPr lang="en-US" dirty="0"/>
              <a:t>Border SHORTHAND</a:t>
            </a:r>
            <a:endParaRPr lang="hr-HR" dirty="0"/>
          </a:p>
        </p:txBody>
      </p:sp>
      <p:sp>
        <p:nvSpPr>
          <p:cNvPr id="3" name="Rezervirano mjesto sadržaja 2">
            <a:extLst>
              <a:ext uri="{FF2B5EF4-FFF2-40B4-BE49-F238E27FC236}">
                <a16:creationId xmlns:a16="http://schemas.microsoft.com/office/drawing/2014/main" id="{CEC8A4DD-025F-8670-CCE1-BFC0742C0D0C}"/>
              </a:ext>
            </a:extLst>
          </p:cNvPr>
          <p:cNvSpPr>
            <a:spLocks noGrp="1"/>
          </p:cNvSpPr>
          <p:nvPr>
            <p:ph idx="1"/>
          </p:nvPr>
        </p:nvSpPr>
        <p:spPr/>
        <p:txBody>
          <a:bodyPr/>
          <a:lstStyle/>
          <a:p>
            <a:r>
              <a:rPr lang="en-US" dirty="0"/>
              <a:t>We can also use border shorthand with 3 parameters. First is for width, second is for style, and third is for color.</a:t>
            </a:r>
          </a:p>
          <a:p>
            <a:r>
              <a:rPr lang="en-US" dirty="0"/>
              <a:t>Example: { border : 1px solid red }, also we can use this shorthand for one specific side: border-top: { 1px sold blue }</a:t>
            </a:r>
            <a:endParaRPr lang="hr-HR" dirty="0"/>
          </a:p>
        </p:txBody>
      </p:sp>
    </p:spTree>
    <p:extLst>
      <p:ext uri="{BB962C8B-B14F-4D97-AF65-F5344CB8AC3E}">
        <p14:creationId xmlns:p14="http://schemas.microsoft.com/office/powerpoint/2010/main" val="12030373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0931EF8-8968-1809-57C9-5CDBDB140895}"/>
              </a:ext>
            </a:extLst>
          </p:cNvPr>
          <p:cNvSpPr>
            <a:spLocks noGrp="1"/>
          </p:cNvSpPr>
          <p:nvPr>
            <p:ph type="title"/>
          </p:nvPr>
        </p:nvSpPr>
        <p:spPr/>
        <p:txBody>
          <a:bodyPr/>
          <a:lstStyle/>
          <a:p>
            <a:r>
              <a:rPr lang="en-US" dirty="0"/>
              <a:t>Task no 2</a:t>
            </a:r>
            <a:endParaRPr lang="hr-HR" dirty="0"/>
          </a:p>
        </p:txBody>
      </p:sp>
      <p:sp>
        <p:nvSpPr>
          <p:cNvPr id="3" name="Rezervirano mjesto sadržaja 2">
            <a:extLst>
              <a:ext uri="{FF2B5EF4-FFF2-40B4-BE49-F238E27FC236}">
                <a16:creationId xmlns:a16="http://schemas.microsoft.com/office/drawing/2014/main" id="{E8ACA8CC-B936-038E-BB82-1922D20FA51E}"/>
              </a:ext>
            </a:extLst>
          </p:cNvPr>
          <p:cNvSpPr>
            <a:spLocks noGrp="1"/>
          </p:cNvSpPr>
          <p:nvPr>
            <p:ph idx="1"/>
          </p:nvPr>
        </p:nvSpPr>
        <p:spPr/>
        <p:txBody>
          <a:bodyPr/>
          <a:lstStyle/>
          <a:p>
            <a:r>
              <a:rPr lang="en-US" dirty="0"/>
              <a:t>Make button</a:t>
            </a:r>
          </a:p>
          <a:p>
            <a:r>
              <a:rPr lang="en-US" dirty="0"/>
              <a:t>Colors: red and black</a:t>
            </a:r>
          </a:p>
          <a:p>
            <a:r>
              <a:rPr lang="en-US" dirty="0"/>
              <a:t>Use focus, active, hover state</a:t>
            </a:r>
            <a:endParaRPr lang="hr-HR" dirty="0"/>
          </a:p>
        </p:txBody>
      </p:sp>
      <p:pic>
        <p:nvPicPr>
          <p:cNvPr id="5" name="Slika 4">
            <a:extLst>
              <a:ext uri="{FF2B5EF4-FFF2-40B4-BE49-F238E27FC236}">
                <a16:creationId xmlns:a16="http://schemas.microsoft.com/office/drawing/2014/main" id="{8624515A-FBCD-70FD-68BF-86A27BD957E5}"/>
              </a:ext>
            </a:extLst>
          </p:cNvPr>
          <p:cNvPicPr>
            <a:picLocks noChangeAspect="1"/>
          </p:cNvPicPr>
          <p:nvPr/>
        </p:nvPicPr>
        <p:blipFill>
          <a:blip r:embed="rId2"/>
          <a:stretch>
            <a:fillRect/>
          </a:stretch>
        </p:blipFill>
        <p:spPr>
          <a:xfrm>
            <a:off x="4777539" y="3410953"/>
            <a:ext cx="1181100" cy="523875"/>
          </a:xfrm>
          <a:prstGeom prst="rect">
            <a:avLst/>
          </a:prstGeom>
        </p:spPr>
      </p:pic>
      <p:pic>
        <p:nvPicPr>
          <p:cNvPr id="7" name="Slika 6">
            <a:extLst>
              <a:ext uri="{FF2B5EF4-FFF2-40B4-BE49-F238E27FC236}">
                <a16:creationId xmlns:a16="http://schemas.microsoft.com/office/drawing/2014/main" id="{E7828BFC-0B44-8F15-4526-AF7FB610D5E3}"/>
              </a:ext>
            </a:extLst>
          </p:cNvPr>
          <p:cNvPicPr>
            <a:picLocks noChangeAspect="1"/>
          </p:cNvPicPr>
          <p:nvPr/>
        </p:nvPicPr>
        <p:blipFill>
          <a:blip r:embed="rId3"/>
          <a:stretch>
            <a:fillRect/>
          </a:stretch>
        </p:blipFill>
        <p:spPr>
          <a:xfrm>
            <a:off x="6160418" y="3410953"/>
            <a:ext cx="1038225" cy="533400"/>
          </a:xfrm>
          <a:prstGeom prst="rect">
            <a:avLst/>
          </a:prstGeom>
        </p:spPr>
      </p:pic>
      <p:pic>
        <p:nvPicPr>
          <p:cNvPr id="9" name="Slika 8">
            <a:extLst>
              <a:ext uri="{FF2B5EF4-FFF2-40B4-BE49-F238E27FC236}">
                <a16:creationId xmlns:a16="http://schemas.microsoft.com/office/drawing/2014/main" id="{63B9A958-5231-474B-818E-93447349A5C2}"/>
              </a:ext>
            </a:extLst>
          </p:cNvPr>
          <p:cNvPicPr>
            <a:picLocks noChangeAspect="1"/>
          </p:cNvPicPr>
          <p:nvPr/>
        </p:nvPicPr>
        <p:blipFill>
          <a:blip r:embed="rId4"/>
          <a:stretch>
            <a:fillRect/>
          </a:stretch>
        </p:blipFill>
        <p:spPr>
          <a:xfrm>
            <a:off x="7426490" y="3410953"/>
            <a:ext cx="1076325" cy="476250"/>
          </a:xfrm>
          <a:prstGeom prst="rect">
            <a:avLst/>
          </a:prstGeom>
        </p:spPr>
      </p:pic>
      <p:pic>
        <p:nvPicPr>
          <p:cNvPr id="11" name="Slika 10">
            <a:extLst>
              <a:ext uri="{FF2B5EF4-FFF2-40B4-BE49-F238E27FC236}">
                <a16:creationId xmlns:a16="http://schemas.microsoft.com/office/drawing/2014/main" id="{183D7300-BE4C-7E8F-AFF8-B933A4A227B7}"/>
              </a:ext>
            </a:extLst>
          </p:cNvPr>
          <p:cNvPicPr>
            <a:picLocks noChangeAspect="1"/>
          </p:cNvPicPr>
          <p:nvPr/>
        </p:nvPicPr>
        <p:blipFill>
          <a:blip r:embed="rId5"/>
          <a:stretch>
            <a:fillRect/>
          </a:stretch>
        </p:blipFill>
        <p:spPr>
          <a:xfrm>
            <a:off x="8827920" y="3410953"/>
            <a:ext cx="1057275" cy="495300"/>
          </a:xfrm>
          <a:prstGeom prst="rect">
            <a:avLst/>
          </a:prstGeom>
        </p:spPr>
      </p:pic>
    </p:spTree>
    <p:extLst>
      <p:ext uri="{BB962C8B-B14F-4D97-AF65-F5344CB8AC3E}">
        <p14:creationId xmlns:p14="http://schemas.microsoft.com/office/powerpoint/2010/main" val="268400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BE82BD8-37EC-322B-BD98-2BE6C5D9B1D1}"/>
              </a:ext>
            </a:extLst>
          </p:cNvPr>
          <p:cNvSpPr>
            <a:spLocks noGrp="1"/>
          </p:cNvSpPr>
          <p:nvPr>
            <p:ph type="title"/>
          </p:nvPr>
        </p:nvSpPr>
        <p:spPr/>
        <p:txBody>
          <a:bodyPr/>
          <a:lstStyle/>
          <a:p>
            <a:r>
              <a:rPr lang="bs-Latn-BA" dirty="0"/>
              <a:t>CSS syntax</a:t>
            </a:r>
            <a:endParaRPr lang="hr-HR" dirty="0"/>
          </a:p>
        </p:txBody>
      </p:sp>
      <p:sp>
        <p:nvSpPr>
          <p:cNvPr id="3" name="Rezervirano mjesto sadržaja 2">
            <a:extLst>
              <a:ext uri="{FF2B5EF4-FFF2-40B4-BE49-F238E27FC236}">
                <a16:creationId xmlns:a16="http://schemas.microsoft.com/office/drawing/2014/main" id="{3D015039-DCF2-E2EA-AF21-217B7F8ED155}"/>
              </a:ext>
            </a:extLst>
          </p:cNvPr>
          <p:cNvSpPr>
            <a:spLocks noGrp="1"/>
          </p:cNvSpPr>
          <p:nvPr>
            <p:ph idx="1"/>
          </p:nvPr>
        </p:nvSpPr>
        <p:spPr/>
        <p:txBody>
          <a:bodyPr/>
          <a:lstStyle/>
          <a:p>
            <a:r>
              <a:rPr lang="bs-Latn-BA" dirty="0"/>
              <a:t>Selector points to the element that </a:t>
            </a:r>
            <a:r>
              <a:rPr lang="en-US" dirty="0"/>
              <a:t>y</a:t>
            </a:r>
            <a:r>
              <a:rPr lang="bs-Latn-BA" dirty="0"/>
              <a:t>ou want to st</a:t>
            </a:r>
            <a:r>
              <a:rPr lang="en-US" dirty="0"/>
              <a:t>y</a:t>
            </a:r>
            <a:r>
              <a:rPr lang="bs-Latn-BA" dirty="0"/>
              <a:t>le</a:t>
            </a:r>
            <a:endParaRPr lang="en-US" dirty="0"/>
          </a:p>
          <a:p>
            <a:r>
              <a:rPr lang="en-US" dirty="0"/>
              <a:t>Declarations block contains rules that you want to apply, separated by semicolons</a:t>
            </a:r>
            <a:endParaRPr lang="hr-HR" dirty="0"/>
          </a:p>
        </p:txBody>
      </p:sp>
      <p:pic>
        <p:nvPicPr>
          <p:cNvPr id="7" name="Slika 6">
            <a:extLst>
              <a:ext uri="{FF2B5EF4-FFF2-40B4-BE49-F238E27FC236}">
                <a16:creationId xmlns:a16="http://schemas.microsoft.com/office/drawing/2014/main" id="{C20C2DAB-6412-AF0C-D635-A69CAF184A0E}"/>
              </a:ext>
            </a:extLst>
          </p:cNvPr>
          <p:cNvPicPr>
            <a:picLocks noChangeAspect="1"/>
          </p:cNvPicPr>
          <p:nvPr/>
        </p:nvPicPr>
        <p:blipFill>
          <a:blip r:embed="rId2"/>
          <a:stretch>
            <a:fillRect/>
          </a:stretch>
        </p:blipFill>
        <p:spPr>
          <a:xfrm>
            <a:off x="685801" y="2142067"/>
            <a:ext cx="5610225" cy="1466850"/>
          </a:xfrm>
          <a:prstGeom prst="rect">
            <a:avLst/>
          </a:prstGeom>
        </p:spPr>
      </p:pic>
    </p:spTree>
    <p:extLst>
      <p:ext uri="{BB962C8B-B14F-4D97-AF65-F5344CB8AC3E}">
        <p14:creationId xmlns:p14="http://schemas.microsoft.com/office/powerpoint/2010/main" val="17491085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28CFC48-B528-819D-9B86-81D3CFEDFB2B}"/>
              </a:ext>
            </a:extLst>
          </p:cNvPr>
          <p:cNvSpPr>
            <a:spLocks noGrp="1"/>
          </p:cNvSpPr>
          <p:nvPr>
            <p:ph type="title"/>
          </p:nvPr>
        </p:nvSpPr>
        <p:spPr/>
        <p:txBody>
          <a:bodyPr/>
          <a:lstStyle/>
          <a:p>
            <a:r>
              <a:rPr lang="en-US" dirty="0"/>
              <a:t>MARGINS</a:t>
            </a:r>
            <a:endParaRPr lang="hr-HR" dirty="0"/>
          </a:p>
        </p:txBody>
      </p:sp>
      <p:sp>
        <p:nvSpPr>
          <p:cNvPr id="3" name="Rezervirano mjesto sadržaja 2">
            <a:extLst>
              <a:ext uri="{FF2B5EF4-FFF2-40B4-BE49-F238E27FC236}">
                <a16:creationId xmlns:a16="http://schemas.microsoft.com/office/drawing/2014/main" id="{B838D1CA-A1FF-EF9F-EF7B-7D3E8004D613}"/>
              </a:ext>
            </a:extLst>
          </p:cNvPr>
          <p:cNvSpPr>
            <a:spLocks noGrp="1"/>
          </p:cNvSpPr>
          <p:nvPr>
            <p:ph idx="1"/>
          </p:nvPr>
        </p:nvSpPr>
        <p:spPr/>
        <p:txBody>
          <a:bodyPr/>
          <a:lstStyle/>
          <a:p>
            <a:endParaRPr lang="en-US" dirty="0"/>
          </a:p>
          <a:p>
            <a:r>
              <a:rPr lang="en-US" dirty="0"/>
              <a:t>Used to create space outside of an element’s borders.</a:t>
            </a:r>
          </a:p>
          <a:p>
            <a:r>
              <a:rPr lang="en-US" dirty="0"/>
              <a:t>We can define space margin space for specific side, or we can use margin shorthand. </a:t>
            </a:r>
          </a:p>
          <a:p>
            <a:r>
              <a:rPr lang="en-US" dirty="0"/>
              <a:t>Margin: 2px 3px 4px 5px, or margin-top: 2px, margin-bottom, margin-left, margin-right</a:t>
            </a:r>
          </a:p>
          <a:p>
            <a:r>
              <a:rPr lang="en-US" dirty="0"/>
              <a:t>We can center(horizontally) element with margin value set to auto.</a:t>
            </a:r>
          </a:p>
          <a:p>
            <a:r>
              <a:rPr lang="en-US" dirty="0"/>
              <a:t>Margins of two elements might collapse in favor of larger margin. This is the case only with bottom and top margin. Left and right margin do not collapse.</a:t>
            </a:r>
          </a:p>
          <a:p>
            <a:r>
              <a:rPr lang="en-US" dirty="0"/>
              <a:t>https://www.joshwcomeau.com/css/rules-of-margin-collapse/</a:t>
            </a:r>
          </a:p>
        </p:txBody>
      </p:sp>
    </p:spTree>
    <p:extLst>
      <p:ext uri="{BB962C8B-B14F-4D97-AF65-F5344CB8AC3E}">
        <p14:creationId xmlns:p14="http://schemas.microsoft.com/office/powerpoint/2010/main" val="33353708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2DAD927-F804-E662-495B-8E38A85DD2C3}"/>
              </a:ext>
            </a:extLst>
          </p:cNvPr>
          <p:cNvSpPr>
            <a:spLocks noGrp="1"/>
          </p:cNvSpPr>
          <p:nvPr>
            <p:ph type="title"/>
          </p:nvPr>
        </p:nvSpPr>
        <p:spPr/>
        <p:txBody>
          <a:bodyPr/>
          <a:lstStyle/>
          <a:p>
            <a:r>
              <a:rPr lang="en-US" dirty="0" err="1"/>
              <a:t>Css</a:t>
            </a:r>
            <a:r>
              <a:rPr lang="en-US" dirty="0"/>
              <a:t> </a:t>
            </a:r>
            <a:r>
              <a:rPr lang="en-US" dirty="0" err="1"/>
              <a:t>pading</a:t>
            </a:r>
            <a:endParaRPr lang="hr-HR" dirty="0"/>
          </a:p>
        </p:txBody>
      </p:sp>
      <p:sp>
        <p:nvSpPr>
          <p:cNvPr id="3" name="Rezervirano mjesto sadržaja 2">
            <a:extLst>
              <a:ext uri="{FF2B5EF4-FFF2-40B4-BE49-F238E27FC236}">
                <a16:creationId xmlns:a16="http://schemas.microsoft.com/office/drawing/2014/main" id="{3B335F97-5983-1204-74BA-28135020F506}"/>
              </a:ext>
            </a:extLst>
          </p:cNvPr>
          <p:cNvSpPr>
            <a:spLocks noGrp="1"/>
          </p:cNvSpPr>
          <p:nvPr>
            <p:ph idx="1"/>
          </p:nvPr>
        </p:nvSpPr>
        <p:spPr/>
        <p:txBody>
          <a:bodyPr/>
          <a:lstStyle/>
          <a:p>
            <a:r>
              <a:rPr lang="en-US" dirty="0"/>
              <a:t>As margin, it creates space, but this time, space is created inside of an element, from border inwards.</a:t>
            </a:r>
          </a:p>
          <a:p>
            <a:r>
              <a:rPr lang="en-US" dirty="0"/>
              <a:t>Padding-(top, bottom, left, right) or just padding with 4, 3, 2, or one value.</a:t>
            </a:r>
          </a:p>
          <a:p>
            <a:r>
              <a:rPr lang="en-US" dirty="0"/>
              <a:t>If element has width specified(lets say 300px) and we add to it padding of 25px, then whole element will have with of 350px. To limit element with to 300px while having padding of 25px we need to set box-sizing attribute to border-box.</a:t>
            </a:r>
          </a:p>
          <a:p>
            <a:r>
              <a:rPr lang="en-US" dirty="0"/>
              <a:t>Box-sizing: border-box | content-box</a:t>
            </a:r>
          </a:p>
        </p:txBody>
      </p:sp>
    </p:spTree>
    <p:extLst>
      <p:ext uri="{BB962C8B-B14F-4D97-AF65-F5344CB8AC3E}">
        <p14:creationId xmlns:p14="http://schemas.microsoft.com/office/powerpoint/2010/main" val="18864470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9772BCB-B0A9-5288-5E66-8160CFF38A60}"/>
              </a:ext>
            </a:extLst>
          </p:cNvPr>
          <p:cNvSpPr>
            <a:spLocks noGrp="1"/>
          </p:cNvSpPr>
          <p:nvPr>
            <p:ph type="title"/>
          </p:nvPr>
        </p:nvSpPr>
        <p:spPr/>
        <p:txBody>
          <a:bodyPr/>
          <a:lstStyle/>
          <a:p>
            <a:r>
              <a:rPr lang="en-US" dirty="0" err="1"/>
              <a:t>Css</a:t>
            </a:r>
            <a:r>
              <a:rPr lang="en-US" dirty="0"/>
              <a:t> (MAX) width and height</a:t>
            </a:r>
            <a:endParaRPr lang="hr-HR" dirty="0"/>
          </a:p>
        </p:txBody>
      </p:sp>
      <p:sp>
        <p:nvSpPr>
          <p:cNvPr id="3" name="Rezervirano mjesto sadržaja 2">
            <a:extLst>
              <a:ext uri="{FF2B5EF4-FFF2-40B4-BE49-F238E27FC236}">
                <a16:creationId xmlns:a16="http://schemas.microsoft.com/office/drawing/2014/main" id="{36528BCF-6FFA-D377-ADE0-34E4F3DBB83F}"/>
              </a:ext>
            </a:extLst>
          </p:cNvPr>
          <p:cNvSpPr>
            <a:spLocks noGrp="1"/>
          </p:cNvSpPr>
          <p:nvPr>
            <p:ph idx="1"/>
          </p:nvPr>
        </p:nvSpPr>
        <p:spPr/>
        <p:txBody>
          <a:bodyPr/>
          <a:lstStyle/>
          <a:p>
            <a:r>
              <a:rPr lang="en-US" dirty="0"/>
              <a:t>Used to set (max)width and height of an element</a:t>
            </a:r>
          </a:p>
          <a:p>
            <a:r>
              <a:rPr lang="en-US" dirty="0"/>
              <a:t>Several possible values: auto(by default), length (in </a:t>
            </a:r>
            <a:r>
              <a:rPr lang="en-US" dirty="0" err="1"/>
              <a:t>px</a:t>
            </a:r>
            <a:r>
              <a:rPr lang="en-US" dirty="0"/>
              <a:t>, cm, rem </a:t>
            </a:r>
            <a:r>
              <a:rPr lang="en-US" dirty="0" err="1"/>
              <a:t>etc</a:t>
            </a:r>
            <a:r>
              <a:rPr lang="en-US" dirty="0"/>
              <a:t>), percentage, initial, inherit</a:t>
            </a:r>
          </a:p>
          <a:p>
            <a:r>
              <a:rPr lang="en-US" dirty="0"/>
              <a:t>Initial – sets to its default value,</a:t>
            </a:r>
          </a:p>
          <a:p>
            <a:r>
              <a:rPr lang="en-US" dirty="0"/>
              <a:t>Inherit – inherits from the parent</a:t>
            </a:r>
          </a:p>
          <a:p>
            <a:r>
              <a:rPr lang="en-US" dirty="0"/>
              <a:t>Max width can be set to length value, percentage or to none</a:t>
            </a:r>
          </a:p>
        </p:txBody>
      </p:sp>
    </p:spTree>
    <p:extLst>
      <p:ext uri="{BB962C8B-B14F-4D97-AF65-F5344CB8AC3E}">
        <p14:creationId xmlns:p14="http://schemas.microsoft.com/office/powerpoint/2010/main" val="24239125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7C1CE21-AAF7-C3B9-8D11-1DCE36F5B44D}"/>
              </a:ext>
            </a:extLst>
          </p:cNvPr>
          <p:cNvSpPr>
            <a:spLocks noGrp="1"/>
          </p:cNvSpPr>
          <p:nvPr>
            <p:ph type="title"/>
          </p:nvPr>
        </p:nvSpPr>
        <p:spPr/>
        <p:txBody>
          <a:bodyPr/>
          <a:lstStyle/>
          <a:p>
            <a:r>
              <a:rPr lang="en-US" dirty="0" err="1"/>
              <a:t>Css</a:t>
            </a:r>
            <a:r>
              <a:rPr lang="en-US" dirty="0"/>
              <a:t> Box model</a:t>
            </a:r>
            <a:endParaRPr lang="hr-HR" dirty="0"/>
          </a:p>
        </p:txBody>
      </p:sp>
      <p:sp>
        <p:nvSpPr>
          <p:cNvPr id="3" name="Rezervirano mjesto sadržaja 2">
            <a:extLst>
              <a:ext uri="{FF2B5EF4-FFF2-40B4-BE49-F238E27FC236}">
                <a16:creationId xmlns:a16="http://schemas.microsoft.com/office/drawing/2014/main" id="{BE615904-A2D1-F99D-CF43-4518F72F3F05}"/>
              </a:ext>
            </a:extLst>
          </p:cNvPr>
          <p:cNvSpPr>
            <a:spLocks noGrp="1"/>
          </p:cNvSpPr>
          <p:nvPr>
            <p:ph idx="1"/>
          </p:nvPr>
        </p:nvSpPr>
        <p:spPr/>
        <p:txBody>
          <a:bodyPr/>
          <a:lstStyle/>
          <a:p>
            <a:r>
              <a:rPr lang="en-US" dirty="0"/>
              <a:t>It is essentially box that wraps every element.</a:t>
            </a:r>
          </a:p>
          <a:p>
            <a:r>
              <a:rPr lang="en-US" dirty="0"/>
              <a:t>Important to understand in order to set width adequately.</a:t>
            </a:r>
          </a:p>
        </p:txBody>
      </p:sp>
      <p:pic>
        <p:nvPicPr>
          <p:cNvPr id="5" name="Slika 4">
            <a:extLst>
              <a:ext uri="{FF2B5EF4-FFF2-40B4-BE49-F238E27FC236}">
                <a16:creationId xmlns:a16="http://schemas.microsoft.com/office/drawing/2014/main" id="{58915E31-D7CA-63B3-FD1B-97980AC6510B}"/>
              </a:ext>
            </a:extLst>
          </p:cNvPr>
          <p:cNvPicPr>
            <a:picLocks noChangeAspect="1"/>
          </p:cNvPicPr>
          <p:nvPr/>
        </p:nvPicPr>
        <p:blipFill>
          <a:blip r:embed="rId2"/>
          <a:stretch>
            <a:fillRect/>
          </a:stretch>
        </p:blipFill>
        <p:spPr>
          <a:xfrm>
            <a:off x="5751513" y="2142067"/>
            <a:ext cx="4859043" cy="1517734"/>
          </a:xfrm>
          <a:prstGeom prst="rect">
            <a:avLst/>
          </a:prstGeom>
        </p:spPr>
      </p:pic>
    </p:spTree>
    <p:extLst>
      <p:ext uri="{BB962C8B-B14F-4D97-AF65-F5344CB8AC3E}">
        <p14:creationId xmlns:p14="http://schemas.microsoft.com/office/powerpoint/2010/main" val="1523434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8007387-E21D-4E38-AC47-8308F5E851D0}"/>
              </a:ext>
            </a:extLst>
          </p:cNvPr>
          <p:cNvSpPr>
            <a:spLocks noGrp="1"/>
          </p:cNvSpPr>
          <p:nvPr>
            <p:ph type="title"/>
          </p:nvPr>
        </p:nvSpPr>
        <p:spPr/>
        <p:txBody>
          <a:bodyPr/>
          <a:lstStyle/>
          <a:p>
            <a:r>
              <a:rPr lang="en-US" dirty="0"/>
              <a:t>Task no3</a:t>
            </a:r>
            <a:endParaRPr lang="hr-HR" dirty="0"/>
          </a:p>
        </p:txBody>
      </p:sp>
      <p:sp>
        <p:nvSpPr>
          <p:cNvPr id="3" name="Rezervirano mjesto sadržaja 2">
            <a:extLst>
              <a:ext uri="{FF2B5EF4-FFF2-40B4-BE49-F238E27FC236}">
                <a16:creationId xmlns:a16="http://schemas.microsoft.com/office/drawing/2014/main" id="{C91A94FA-A1E1-4D9F-CFDD-5F744C0B80F9}"/>
              </a:ext>
            </a:extLst>
          </p:cNvPr>
          <p:cNvSpPr>
            <a:spLocks noGrp="1"/>
          </p:cNvSpPr>
          <p:nvPr>
            <p:ph idx="1"/>
          </p:nvPr>
        </p:nvSpPr>
        <p:spPr/>
        <p:txBody>
          <a:bodyPr/>
          <a:lstStyle/>
          <a:p>
            <a:r>
              <a:rPr lang="en-US" dirty="0"/>
              <a:t>Create one parent div and 2 </a:t>
            </a:r>
            <a:r>
              <a:rPr lang="en-US" dirty="0" err="1"/>
              <a:t>divs</a:t>
            </a:r>
            <a:r>
              <a:rPr lang="en-US" dirty="0"/>
              <a:t> inside of it</a:t>
            </a:r>
          </a:p>
          <a:p>
            <a:r>
              <a:rPr lang="en-US" dirty="0"/>
              <a:t>All </a:t>
            </a:r>
            <a:r>
              <a:rPr lang="en-US" dirty="0" err="1"/>
              <a:t>divs</a:t>
            </a:r>
            <a:r>
              <a:rPr lang="en-US" dirty="0"/>
              <a:t> have padding of 10px</a:t>
            </a:r>
          </a:p>
          <a:p>
            <a:r>
              <a:rPr lang="en-US" dirty="0"/>
              <a:t>Parent div should have max-width of 200px</a:t>
            </a:r>
          </a:p>
          <a:p>
            <a:r>
              <a:rPr lang="en-US" dirty="0"/>
              <a:t>Child </a:t>
            </a:r>
            <a:r>
              <a:rPr lang="en-US" dirty="0" err="1"/>
              <a:t>divs</a:t>
            </a:r>
            <a:r>
              <a:rPr lang="en-US" dirty="0"/>
              <a:t> should have height of 100px (with padding)</a:t>
            </a:r>
          </a:p>
          <a:p>
            <a:r>
              <a:rPr lang="en-US" dirty="0"/>
              <a:t>Try to do it using element selectors and pseudo class selectors</a:t>
            </a:r>
            <a:endParaRPr lang="hr-HR" dirty="0"/>
          </a:p>
        </p:txBody>
      </p:sp>
      <p:pic>
        <p:nvPicPr>
          <p:cNvPr id="5" name="Slika 4">
            <a:extLst>
              <a:ext uri="{FF2B5EF4-FFF2-40B4-BE49-F238E27FC236}">
                <a16:creationId xmlns:a16="http://schemas.microsoft.com/office/drawing/2014/main" id="{2A8343D8-AED6-F5DB-7075-A757F21721B5}"/>
              </a:ext>
            </a:extLst>
          </p:cNvPr>
          <p:cNvPicPr>
            <a:picLocks noChangeAspect="1"/>
          </p:cNvPicPr>
          <p:nvPr/>
        </p:nvPicPr>
        <p:blipFill>
          <a:blip r:embed="rId2"/>
          <a:stretch>
            <a:fillRect/>
          </a:stretch>
        </p:blipFill>
        <p:spPr>
          <a:xfrm>
            <a:off x="7737057" y="2406065"/>
            <a:ext cx="2276475" cy="2466975"/>
          </a:xfrm>
          <a:prstGeom prst="rect">
            <a:avLst/>
          </a:prstGeom>
        </p:spPr>
      </p:pic>
    </p:spTree>
    <p:extLst>
      <p:ext uri="{BB962C8B-B14F-4D97-AF65-F5344CB8AC3E}">
        <p14:creationId xmlns:p14="http://schemas.microsoft.com/office/powerpoint/2010/main" val="39001433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95E28EF-BCB8-B45A-EE89-54CA5D6FE359}"/>
              </a:ext>
            </a:extLst>
          </p:cNvPr>
          <p:cNvSpPr>
            <a:spLocks noGrp="1"/>
          </p:cNvSpPr>
          <p:nvPr>
            <p:ph type="title"/>
          </p:nvPr>
        </p:nvSpPr>
        <p:spPr/>
        <p:txBody>
          <a:bodyPr/>
          <a:lstStyle/>
          <a:p>
            <a:r>
              <a:rPr lang="en-US" dirty="0"/>
              <a:t>CSS outline</a:t>
            </a:r>
            <a:endParaRPr lang="hr-HR" dirty="0"/>
          </a:p>
        </p:txBody>
      </p:sp>
      <p:sp>
        <p:nvSpPr>
          <p:cNvPr id="3" name="Rezervirano mjesto sadržaja 2">
            <a:extLst>
              <a:ext uri="{FF2B5EF4-FFF2-40B4-BE49-F238E27FC236}">
                <a16:creationId xmlns:a16="http://schemas.microsoft.com/office/drawing/2014/main" id="{DAF1EDBC-E2B3-CF77-5E68-6DA5AD7F8882}"/>
              </a:ext>
            </a:extLst>
          </p:cNvPr>
          <p:cNvSpPr>
            <a:spLocks noGrp="1"/>
          </p:cNvSpPr>
          <p:nvPr>
            <p:ph idx="1"/>
          </p:nvPr>
        </p:nvSpPr>
        <p:spPr/>
        <p:txBody>
          <a:bodyPr/>
          <a:lstStyle/>
          <a:p>
            <a:r>
              <a:rPr lang="en-US" dirty="0"/>
              <a:t>Drawn outside of an element’s border</a:t>
            </a:r>
          </a:p>
          <a:p>
            <a:r>
              <a:rPr lang="en-US" dirty="0"/>
              <a:t>Several outline properties including:</a:t>
            </a:r>
          </a:p>
          <a:p>
            <a:pPr marL="800100" lvl="1" indent="-342900">
              <a:buFont typeface="+mj-lt"/>
              <a:buAutoNum type="arabicPeriod"/>
            </a:pPr>
            <a:r>
              <a:rPr lang="en-US" dirty="0"/>
              <a:t>Outline-style</a:t>
            </a:r>
          </a:p>
          <a:p>
            <a:pPr marL="800100" lvl="1" indent="-342900">
              <a:buFont typeface="+mj-lt"/>
              <a:buAutoNum type="arabicPeriod"/>
            </a:pPr>
            <a:r>
              <a:rPr lang="en-US" dirty="0"/>
              <a:t>Outline-color</a:t>
            </a:r>
          </a:p>
          <a:p>
            <a:pPr marL="800100" lvl="1" indent="-342900">
              <a:buFont typeface="+mj-lt"/>
              <a:buAutoNum type="arabicPeriod"/>
            </a:pPr>
            <a:r>
              <a:rPr lang="en-US" dirty="0"/>
              <a:t>Outline-width</a:t>
            </a:r>
          </a:p>
          <a:p>
            <a:pPr marL="800100" lvl="1" indent="-342900">
              <a:buFont typeface="+mj-lt"/>
              <a:buAutoNum type="arabicPeriod"/>
            </a:pPr>
            <a:r>
              <a:rPr lang="en-US" dirty="0"/>
              <a:t>Outline-offset</a:t>
            </a:r>
          </a:p>
          <a:p>
            <a:pPr marL="800100" lvl="1" indent="-342900">
              <a:buFont typeface="+mj-lt"/>
              <a:buAutoNum type="arabicPeriod"/>
            </a:pPr>
            <a:r>
              <a:rPr lang="en-US" dirty="0"/>
              <a:t>outline</a:t>
            </a:r>
            <a:endParaRPr lang="hr-HR" dirty="0"/>
          </a:p>
        </p:txBody>
      </p:sp>
    </p:spTree>
    <p:extLst>
      <p:ext uri="{BB962C8B-B14F-4D97-AF65-F5344CB8AC3E}">
        <p14:creationId xmlns:p14="http://schemas.microsoft.com/office/powerpoint/2010/main" val="14195311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3E82BBC-5EC1-2768-168A-043ED1E1FA69}"/>
              </a:ext>
            </a:extLst>
          </p:cNvPr>
          <p:cNvSpPr>
            <a:spLocks noGrp="1"/>
          </p:cNvSpPr>
          <p:nvPr>
            <p:ph type="title"/>
          </p:nvPr>
        </p:nvSpPr>
        <p:spPr/>
        <p:txBody>
          <a:bodyPr/>
          <a:lstStyle/>
          <a:p>
            <a:r>
              <a:rPr lang="en-US" dirty="0"/>
              <a:t>CSS outline style</a:t>
            </a:r>
            <a:endParaRPr lang="hr-HR" dirty="0"/>
          </a:p>
        </p:txBody>
      </p:sp>
      <p:sp>
        <p:nvSpPr>
          <p:cNvPr id="3" name="Rezervirano mjesto sadržaja 2">
            <a:extLst>
              <a:ext uri="{FF2B5EF4-FFF2-40B4-BE49-F238E27FC236}">
                <a16:creationId xmlns:a16="http://schemas.microsoft.com/office/drawing/2014/main" id="{DF29EE90-06C7-F297-B720-A127D8E1B6D1}"/>
              </a:ext>
            </a:extLst>
          </p:cNvPr>
          <p:cNvSpPr>
            <a:spLocks noGrp="1"/>
          </p:cNvSpPr>
          <p:nvPr>
            <p:ph idx="1"/>
          </p:nvPr>
        </p:nvSpPr>
        <p:spPr/>
        <p:txBody>
          <a:bodyPr/>
          <a:lstStyle/>
          <a:p>
            <a:endParaRPr lang="hr-HR" dirty="0"/>
          </a:p>
        </p:txBody>
      </p:sp>
      <p:pic>
        <p:nvPicPr>
          <p:cNvPr id="5" name="Slika 4">
            <a:extLst>
              <a:ext uri="{FF2B5EF4-FFF2-40B4-BE49-F238E27FC236}">
                <a16:creationId xmlns:a16="http://schemas.microsoft.com/office/drawing/2014/main" id="{4EC5A437-2680-1096-FA4A-DBFCA47CE590}"/>
              </a:ext>
            </a:extLst>
          </p:cNvPr>
          <p:cNvPicPr>
            <a:picLocks noChangeAspect="1"/>
          </p:cNvPicPr>
          <p:nvPr/>
        </p:nvPicPr>
        <p:blipFill>
          <a:blip r:embed="rId2"/>
          <a:stretch>
            <a:fillRect/>
          </a:stretch>
        </p:blipFill>
        <p:spPr>
          <a:xfrm>
            <a:off x="685801" y="2776007"/>
            <a:ext cx="3384899" cy="2417785"/>
          </a:xfrm>
          <a:prstGeom prst="rect">
            <a:avLst/>
          </a:prstGeom>
        </p:spPr>
      </p:pic>
      <p:pic>
        <p:nvPicPr>
          <p:cNvPr id="7" name="Slika 6">
            <a:extLst>
              <a:ext uri="{FF2B5EF4-FFF2-40B4-BE49-F238E27FC236}">
                <a16:creationId xmlns:a16="http://schemas.microsoft.com/office/drawing/2014/main" id="{F5A2EB22-9859-B43E-799F-1D373C7D3A86}"/>
              </a:ext>
            </a:extLst>
          </p:cNvPr>
          <p:cNvPicPr>
            <a:picLocks noChangeAspect="1"/>
          </p:cNvPicPr>
          <p:nvPr/>
        </p:nvPicPr>
        <p:blipFill>
          <a:blip r:embed="rId3"/>
          <a:stretch>
            <a:fillRect/>
          </a:stretch>
        </p:blipFill>
        <p:spPr>
          <a:xfrm>
            <a:off x="4061785" y="2776007"/>
            <a:ext cx="6751126" cy="1911817"/>
          </a:xfrm>
          <a:prstGeom prst="rect">
            <a:avLst/>
          </a:prstGeom>
        </p:spPr>
      </p:pic>
    </p:spTree>
    <p:extLst>
      <p:ext uri="{BB962C8B-B14F-4D97-AF65-F5344CB8AC3E}">
        <p14:creationId xmlns:p14="http://schemas.microsoft.com/office/powerpoint/2010/main" val="14301699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E1AD112-9293-C044-A40F-C6AE351C5E51}"/>
              </a:ext>
            </a:extLst>
          </p:cNvPr>
          <p:cNvSpPr>
            <a:spLocks noGrp="1"/>
          </p:cNvSpPr>
          <p:nvPr>
            <p:ph type="title"/>
          </p:nvPr>
        </p:nvSpPr>
        <p:spPr/>
        <p:txBody>
          <a:bodyPr/>
          <a:lstStyle/>
          <a:p>
            <a:r>
              <a:rPr lang="en-US" dirty="0"/>
              <a:t>CSS OUTLINE WIDTH</a:t>
            </a:r>
            <a:endParaRPr lang="hr-HR" dirty="0"/>
          </a:p>
        </p:txBody>
      </p:sp>
      <p:pic>
        <p:nvPicPr>
          <p:cNvPr id="5" name="Rezervirano mjesto sadržaja 4">
            <a:extLst>
              <a:ext uri="{FF2B5EF4-FFF2-40B4-BE49-F238E27FC236}">
                <a16:creationId xmlns:a16="http://schemas.microsoft.com/office/drawing/2014/main" id="{0208D26E-FD26-3A86-A4E8-203773A8CFA3}"/>
              </a:ext>
            </a:extLst>
          </p:cNvPr>
          <p:cNvPicPr>
            <a:picLocks noGrp="1" noChangeAspect="1"/>
          </p:cNvPicPr>
          <p:nvPr>
            <p:ph idx="1"/>
          </p:nvPr>
        </p:nvPicPr>
        <p:blipFill>
          <a:blip r:embed="rId2"/>
          <a:stretch>
            <a:fillRect/>
          </a:stretch>
        </p:blipFill>
        <p:spPr>
          <a:xfrm>
            <a:off x="863854" y="3380391"/>
            <a:ext cx="3667125" cy="952500"/>
          </a:xfrm>
        </p:spPr>
      </p:pic>
      <p:pic>
        <p:nvPicPr>
          <p:cNvPr id="7" name="Slika 6">
            <a:extLst>
              <a:ext uri="{FF2B5EF4-FFF2-40B4-BE49-F238E27FC236}">
                <a16:creationId xmlns:a16="http://schemas.microsoft.com/office/drawing/2014/main" id="{C0356D6A-67CC-1E65-289F-F65E8884A201}"/>
              </a:ext>
            </a:extLst>
          </p:cNvPr>
          <p:cNvPicPr>
            <a:picLocks noChangeAspect="1"/>
          </p:cNvPicPr>
          <p:nvPr/>
        </p:nvPicPr>
        <p:blipFill>
          <a:blip r:embed="rId3"/>
          <a:stretch>
            <a:fillRect/>
          </a:stretch>
        </p:blipFill>
        <p:spPr>
          <a:xfrm>
            <a:off x="4544061" y="3380392"/>
            <a:ext cx="6688317" cy="952500"/>
          </a:xfrm>
          <a:prstGeom prst="rect">
            <a:avLst/>
          </a:prstGeom>
        </p:spPr>
      </p:pic>
      <p:pic>
        <p:nvPicPr>
          <p:cNvPr id="9" name="Slika 8">
            <a:extLst>
              <a:ext uri="{FF2B5EF4-FFF2-40B4-BE49-F238E27FC236}">
                <a16:creationId xmlns:a16="http://schemas.microsoft.com/office/drawing/2014/main" id="{7F2BCA0F-E325-9216-8880-1C132F3DC415}"/>
              </a:ext>
            </a:extLst>
          </p:cNvPr>
          <p:cNvPicPr>
            <a:picLocks noChangeAspect="1"/>
          </p:cNvPicPr>
          <p:nvPr/>
        </p:nvPicPr>
        <p:blipFill>
          <a:blip r:embed="rId4"/>
          <a:stretch>
            <a:fillRect/>
          </a:stretch>
        </p:blipFill>
        <p:spPr>
          <a:xfrm>
            <a:off x="863854" y="4332891"/>
            <a:ext cx="2457450" cy="1314450"/>
          </a:xfrm>
          <a:prstGeom prst="rect">
            <a:avLst/>
          </a:prstGeom>
        </p:spPr>
      </p:pic>
      <p:pic>
        <p:nvPicPr>
          <p:cNvPr id="11" name="Slika 10">
            <a:extLst>
              <a:ext uri="{FF2B5EF4-FFF2-40B4-BE49-F238E27FC236}">
                <a16:creationId xmlns:a16="http://schemas.microsoft.com/office/drawing/2014/main" id="{06F09424-C2A8-581B-FE63-93EF8CF15B67}"/>
              </a:ext>
            </a:extLst>
          </p:cNvPr>
          <p:cNvPicPr>
            <a:picLocks noChangeAspect="1"/>
          </p:cNvPicPr>
          <p:nvPr/>
        </p:nvPicPr>
        <p:blipFill>
          <a:blip r:embed="rId5"/>
          <a:stretch>
            <a:fillRect/>
          </a:stretch>
        </p:blipFill>
        <p:spPr>
          <a:xfrm>
            <a:off x="3321304" y="4332891"/>
            <a:ext cx="2432250" cy="1314450"/>
          </a:xfrm>
          <a:prstGeom prst="rect">
            <a:avLst/>
          </a:prstGeom>
        </p:spPr>
      </p:pic>
      <p:pic>
        <p:nvPicPr>
          <p:cNvPr id="13" name="Slika 12">
            <a:extLst>
              <a:ext uri="{FF2B5EF4-FFF2-40B4-BE49-F238E27FC236}">
                <a16:creationId xmlns:a16="http://schemas.microsoft.com/office/drawing/2014/main" id="{99EAEABD-AC01-632E-7168-C3310ACA4521}"/>
              </a:ext>
            </a:extLst>
          </p:cNvPr>
          <p:cNvPicPr>
            <a:picLocks noChangeAspect="1"/>
          </p:cNvPicPr>
          <p:nvPr/>
        </p:nvPicPr>
        <p:blipFill>
          <a:blip r:embed="rId6"/>
          <a:stretch>
            <a:fillRect/>
          </a:stretch>
        </p:blipFill>
        <p:spPr>
          <a:xfrm>
            <a:off x="5751513" y="4309078"/>
            <a:ext cx="2386413" cy="1338263"/>
          </a:xfrm>
          <a:prstGeom prst="rect">
            <a:avLst/>
          </a:prstGeom>
        </p:spPr>
      </p:pic>
      <p:pic>
        <p:nvPicPr>
          <p:cNvPr id="15" name="Slika 14">
            <a:extLst>
              <a:ext uri="{FF2B5EF4-FFF2-40B4-BE49-F238E27FC236}">
                <a16:creationId xmlns:a16="http://schemas.microsoft.com/office/drawing/2014/main" id="{00B8CF1E-F591-89D8-9A96-DB497CF812E8}"/>
              </a:ext>
            </a:extLst>
          </p:cNvPr>
          <p:cNvPicPr>
            <a:picLocks noChangeAspect="1"/>
          </p:cNvPicPr>
          <p:nvPr/>
        </p:nvPicPr>
        <p:blipFill>
          <a:blip r:embed="rId7"/>
          <a:stretch>
            <a:fillRect/>
          </a:stretch>
        </p:blipFill>
        <p:spPr>
          <a:xfrm>
            <a:off x="8121415" y="4326875"/>
            <a:ext cx="2526532" cy="1317336"/>
          </a:xfrm>
          <a:prstGeom prst="rect">
            <a:avLst/>
          </a:prstGeom>
        </p:spPr>
      </p:pic>
    </p:spTree>
    <p:extLst>
      <p:ext uri="{BB962C8B-B14F-4D97-AF65-F5344CB8AC3E}">
        <p14:creationId xmlns:p14="http://schemas.microsoft.com/office/powerpoint/2010/main" val="33126180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E10BA75-F51C-3246-DA1F-293FDD9B3215}"/>
              </a:ext>
            </a:extLst>
          </p:cNvPr>
          <p:cNvSpPr>
            <a:spLocks noGrp="1"/>
          </p:cNvSpPr>
          <p:nvPr>
            <p:ph type="title"/>
          </p:nvPr>
        </p:nvSpPr>
        <p:spPr/>
        <p:txBody>
          <a:bodyPr/>
          <a:lstStyle/>
          <a:p>
            <a:r>
              <a:rPr lang="en-US" dirty="0"/>
              <a:t>CSS OUTLINE COLOR</a:t>
            </a:r>
            <a:endParaRPr lang="hr-HR" dirty="0"/>
          </a:p>
        </p:txBody>
      </p:sp>
      <p:sp>
        <p:nvSpPr>
          <p:cNvPr id="3" name="Rezervirano mjesto sadržaja 2">
            <a:extLst>
              <a:ext uri="{FF2B5EF4-FFF2-40B4-BE49-F238E27FC236}">
                <a16:creationId xmlns:a16="http://schemas.microsoft.com/office/drawing/2014/main" id="{8C675C9D-53EC-A5F5-513D-33795CEF1834}"/>
              </a:ext>
            </a:extLst>
          </p:cNvPr>
          <p:cNvSpPr>
            <a:spLocks noGrp="1"/>
          </p:cNvSpPr>
          <p:nvPr>
            <p:ph idx="1"/>
          </p:nvPr>
        </p:nvSpPr>
        <p:spPr/>
        <p:txBody>
          <a:bodyPr/>
          <a:lstStyle/>
          <a:p>
            <a:r>
              <a:rPr lang="en-US" dirty="0"/>
              <a:t>Just like it is the case with other colors, color can have name, hex, </a:t>
            </a:r>
            <a:r>
              <a:rPr lang="en-US" dirty="0" err="1"/>
              <a:t>rgb</a:t>
            </a:r>
            <a:r>
              <a:rPr lang="en-US" dirty="0"/>
              <a:t> or </a:t>
            </a:r>
            <a:r>
              <a:rPr lang="en-US" dirty="0" err="1"/>
              <a:t>hsl</a:t>
            </a:r>
            <a:r>
              <a:rPr lang="en-US" dirty="0"/>
              <a:t> value, with addition of invert which performs color inversion(which ensures that outline is visible regardless of color background).</a:t>
            </a:r>
            <a:endParaRPr lang="hr-HR" dirty="0"/>
          </a:p>
        </p:txBody>
      </p:sp>
      <p:pic>
        <p:nvPicPr>
          <p:cNvPr id="5" name="Slika 4">
            <a:extLst>
              <a:ext uri="{FF2B5EF4-FFF2-40B4-BE49-F238E27FC236}">
                <a16:creationId xmlns:a16="http://schemas.microsoft.com/office/drawing/2014/main" id="{084EC0A7-614B-F157-28CE-F9D55EF5FA34}"/>
              </a:ext>
            </a:extLst>
          </p:cNvPr>
          <p:cNvPicPr>
            <a:picLocks noChangeAspect="1"/>
          </p:cNvPicPr>
          <p:nvPr/>
        </p:nvPicPr>
        <p:blipFill>
          <a:blip r:embed="rId2"/>
          <a:stretch>
            <a:fillRect/>
          </a:stretch>
        </p:blipFill>
        <p:spPr>
          <a:xfrm>
            <a:off x="685801" y="2065867"/>
            <a:ext cx="10822960" cy="1224770"/>
          </a:xfrm>
          <a:prstGeom prst="rect">
            <a:avLst/>
          </a:prstGeom>
        </p:spPr>
      </p:pic>
      <p:pic>
        <p:nvPicPr>
          <p:cNvPr id="7" name="Slika 6">
            <a:extLst>
              <a:ext uri="{FF2B5EF4-FFF2-40B4-BE49-F238E27FC236}">
                <a16:creationId xmlns:a16="http://schemas.microsoft.com/office/drawing/2014/main" id="{4DCB1B25-7B27-2E20-1EFB-C07599A2DACC}"/>
              </a:ext>
            </a:extLst>
          </p:cNvPr>
          <p:cNvPicPr>
            <a:picLocks noChangeAspect="1"/>
          </p:cNvPicPr>
          <p:nvPr/>
        </p:nvPicPr>
        <p:blipFill>
          <a:blip r:embed="rId3"/>
          <a:stretch>
            <a:fillRect/>
          </a:stretch>
        </p:blipFill>
        <p:spPr>
          <a:xfrm>
            <a:off x="685801" y="4752975"/>
            <a:ext cx="2419350" cy="1114425"/>
          </a:xfrm>
          <a:prstGeom prst="rect">
            <a:avLst/>
          </a:prstGeom>
        </p:spPr>
      </p:pic>
      <p:pic>
        <p:nvPicPr>
          <p:cNvPr id="9" name="Slika 8">
            <a:extLst>
              <a:ext uri="{FF2B5EF4-FFF2-40B4-BE49-F238E27FC236}">
                <a16:creationId xmlns:a16="http://schemas.microsoft.com/office/drawing/2014/main" id="{15BA051B-E878-C397-213D-26508A997509}"/>
              </a:ext>
            </a:extLst>
          </p:cNvPr>
          <p:cNvPicPr>
            <a:picLocks noChangeAspect="1"/>
          </p:cNvPicPr>
          <p:nvPr/>
        </p:nvPicPr>
        <p:blipFill>
          <a:blip r:embed="rId4"/>
          <a:stretch>
            <a:fillRect/>
          </a:stretch>
        </p:blipFill>
        <p:spPr>
          <a:xfrm>
            <a:off x="3105152" y="4746904"/>
            <a:ext cx="2363400" cy="1120496"/>
          </a:xfrm>
          <a:prstGeom prst="rect">
            <a:avLst/>
          </a:prstGeom>
        </p:spPr>
      </p:pic>
      <p:pic>
        <p:nvPicPr>
          <p:cNvPr id="11" name="Slika 10">
            <a:extLst>
              <a:ext uri="{FF2B5EF4-FFF2-40B4-BE49-F238E27FC236}">
                <a16:creationId xmlns:a16="http://schemas.microsoft.com/office/drawing/2014/main" id="{0B6AA14E-88F8-1AC4-A0C1-A0C2F1952CE0}"/>
              </a:ext>
            </a:extLst>
          </p:cNvPr>
          <p:cNvPicPr>
            <a:picLocks noChangeAspect="1"/>
          </p:cNvPicPr>
          <p:nvPr/>
        </p:nvPicPr>
        <p:blipFill>
          <a:blip r:embed="rId5"/>
          <a:stretch>
            <a:fillRect/>
          </a:stretch>
        </p:blipFill>
        <p:spPr>
          <a:xfrm>
            <a:off x="5468552" y="4746904"/>
            <a:ext cx="2267753" cy="1120105"/>
          </a:xfrm>
          <a:prstGeom prst="rect">
            <a:avLst/>
          </a:prstGeom>
        </p:spPr>
      </p:pic>
    </p:spTree>
    <p:extLst>
      <p:ext uri="{BB962C8B-B14F-4D97-AF65-F5344CB8AC3E}">
        <p14:creationId xmlns:p14="http://schemas.microsoft.com/office/powerpoint/2010/main" val="15736547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6805CF1-9150-682E-EA86-0DE3364DC071}"/>
              </a:ext>
            </a:extLst>
          </p:cNvPr>
          <p:cNvSpPr>
            <a:spLocks noGrp="1"/>
          </p:cNvSpPr>
          <p:nvPr>
            <p:ph type="title"/>
          </p:nvPr>
        </p:nvSpPr>
        <p:spPr/>
        <p:txBody>
          <a:bodyPr/>
          <a:lstStyle/>
          <a:p>
            <a:r>
              <a:rPr lang="en-US" dirty="0" err="1"/>
              <a:t>Css</a:t>
            </a:r>
            <a:r>
              <a:rPr lang="en-US" dirty="0"/>
              <a:t> outline shorthand</a:t>
            </a:r>
            <a:endParaRPr lang="hr-HR" dirty="0"/>
          </a:p>
        </p:txBody>
      </p:sp>
      <p:sp>
        <p:nvSpPr>
          <p:cNvPr id="3" name="Rezervirano mjesto sadržaja 2">
            <a:extLst>
              <a:ext uri="{FF2B5EF4-FFF2-40B4-BE49-F238E27FC236}">
                <a16:creationId xmlns:a16="http://schemas.microsoft.com/office/drawing/2014/main" id="{67C6FC93-BCC1-B2D1-91EC-9C0BB9AE39B5}"/>
              </a:ext>
            </a:extLst>
          </p:cNvPr>
          <p:cNvSpPr>
            <a:spLocks noGrp="1"/>
          </p:cNvSpPr>
          <p:nvPr>
            <p:ph idx="1"/>
          </p:nvPr>
        </p:nvSpPr>
        <p:spPr/>
        <p:txBody>
          <a:bodyPr/>
          <a:lstStyle/>
          <a:p>
            <a:r>
              <a:rPr lang="en-US" dirty="0"/>
              <a:t>Outline: outline-width outline-style(required) outline-color</a:t>
            </a:r>
          </a:p>
          <a:p>
            <a:endParaRPr lang="hr-HR" dirty="0"/>
          </a:p>
        </p:txBody>
      </p:sp>
      <p:pic>
        <p:nvPicPr>
          <p:cNvPr id="5" name="Slika 4">
            <a:extLst>
              <a:ext uri="{FF2B5EF4-FFF2-40B4-BE49-F238E27FC236}">
                <a16:creationId xmlns:a16="http://schemas.microsoft.com/office/drawing/2014/main" id="{456192D3-84C6-E2EA-1B4D-D03115883E03}"/>
              </a:ext>
            </a:extLst>
          </p:cNvPr>
          <p:cNvPicPr>
            <a:picLocks noChangeAspect="1"/>
          </p:cNvPicPr>
          <p:nvPr/>
        </p:nvPicPr>
        <p:blipFill>
          <a:blip r:embed="rId2"/>
          <a:stretch>
            <a:fillRect/>
          </a:stretch>
        </p:blipFill>
        <p:spPr>
          <a:xfrm>
            <a:off x="685801" y="2142067"/>
            <a:ext cx="10131425" cy="1420870"/>
          </a:xfrm>
          <a:prstGeom prst="rect">
            <a:avLst/>
          </a:prstGeom>
        </p:spPr>
      </p:pic>
      <p:pic>
        <p:nvPicPr>
          <p:cNvPr id="7" name="Slika 6">
            <a:extLst>
              <a:ext uri="{FF2B5EF4-FFF2-40B4-BE49-F238E27FC236}">
                <a16:creationId xmlns:a16="http://schemas.microsoft.com/office/drawing/2014/main" id="{9659ABB7-22C4-5819-DFF9-1CE613F9CA14}"/>
              </a:ext>
            </a:extLst>
          </p:cNvPr>
          <p:cNvPicPr>
            <a:picLocks noChangeAspect="1"/>
          </p:cNvPicPr>
          <p:nvPr/>
        </p:nvPicPr>
        <p:blipFill>
          <a:blip r:embed="rId3"/>
          <a:stretch>
            <a:fillRect/>
          </a:stretch>
        </p:blipFill>
        <p:spPr>
          <a:xfrm>
            <a:off x="685801" y="4663022"/>
            <a:ext cx="3892215" cy="1128178"/>
          </a:xfrm>
          <a:prstGeom prst="rect">
            <a:avLst/>
          </a:prstGeom>
        </p:spPr>
      </p:pic>
    </p:spTree>
    <p:extLst>
      <p:ext uri="{BB962C8B-B14F-4D97-AF65-F5344CB8AC3E}">
        <p14:creationId xmlns:p14="http://schemas.microsoft.com/office/powerpoint/2010/main" val="1298322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A6F9E2E-CC59-D43A-7E97-60B4FE028EDD}"/>
              </a:ext>
            </a:extLst>
          </p:cNvPr>
          <p:cNvSpPr>
            <a:spLocks noGrp="1"/>
          </p:cNvSpPr>
          <p:nvPr>
            <p:ph type="title"/>
          </p:nvPr>
        </p:nvSpPr>
        <p:spPr/>
        <p:txBody>
          <a:bodyPr/>
          <a:lstStyle/>
          <a:p>
            <a:r>
              <a:rPr lang="en-US" dirty="0"/>
              <a:t>How to add </a:t>
            </a:r>
            <a:r>
              <a:rPr lang="en-US" dirty="0" err="1"/>
              <a:t>css</a:t>
            </a:r>
            <a:endParaRPr lang="hr-HR" dirty="0"/>
          </a:p>
        </p:txBody>
      </p:sp>
      <p:sp>
        <p:nvSpPr>
          <p:cNvPr id="3" name="Rezervirano mjesto sadržaja 2">
            <a:extLst>
              <a:ext uri="{FF2B5EF4-FFF2-40B4-BE49-F238E27FC236}">
                <a16:creationId xmlns:a16="http://schemas.microsoft.com/office/drawing/2014/main" id="{C3E03A53-FD07-E9B8-E96A-A7F935D27E49}"/>
              </a:ext>
            </a:extLst>
          </p:cNvPr>
          <p:cNvSpPr>
            <a:spLocks noGrp="1"/>
          </p:cNvSpPr>
          <p:nvPr>
            <p:ph idx="1"/>
          </p:nvPr>
        </p:nvSpPr>
        <p:spPr/>
        <p:txBody>
          <a:bodyPr/>
          <a:lstStyle/>
          <a:p>
            <a:r>
              <a:rPr lang="en-US" dirty="0"/>
              <a:t>There is three ways to insert CSS:</a:t>
            </a:r>
          </a:p>
          <a:p>
            <a:pPr marL="800100" lvl="1" indent="-342900">
              <a:buFont typeface="+mj-lt"/>
              <a:buAutoNum type="arabicPeriod"/>
            </a:pPr>
            <a:r>
              <a:rPr lang="en-US" dirty="0"/>
              <a:t>External CSS</a:t>
            </a:r>
          </a:p>
          <a:p>
            <a:pPr marL="800100" lvl="1" indent="-342900">
              <a:buFont typeface="+mj-lt"/>
              <a:buAutoNum type="arabicPeriod"/>
            </a:pPr>
            <a:r>
              <a:rPr lang="en-US" dirty="0"/>
              <a:t>Internal CSS</a:t>
            </a:r>
          </a:p>
          <a:p>
            <a:pPr marL="800100" lvl="1" indent="-342900">
              <a:buFont typeface="+mj-lt"/>
              <a:buAutoNum type="arabicPeriod"/>
            </a:pPr>
            <a:r>
              <a:rPr lang="en-US" dirty="0"/>
              <a:t>Inline CSS</a:t>
            </a:r>
          </a:p>
        </p:txBody>
      </p:sp>
    </p:spTree>
    <p:extLst>
      <p:ext uri="{BB962C8B-B14F-4D97-AF65-F5344CB8AC3E}">
        <p14:creationId xmlns:p14="http://schemas.microsoft.com/office/powerpoint/2010/main" val="19133625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661447B-8B86-0367-1643-5EEF02DC74D3}"/>
              </a:ext>
            </a:extLst>
          </p:cNvPr>
          <p:cNvSpPr>
            <a:spLocks noGrp="1"/>
          </p:cNvSpPr>
          <p:nvPr>
            <p:ph type="title"/>
          </p:nvPr>
        </p:nvSpPr>
        <p:spPr/>
        <p:txBody>
          <a:bodyPr/>
          <a:lstStyle/>
          <a:p>
            <a:r>
              <a:rPr lang="en-US" dirty="0" err="1"/>
              <a:t>Css</a:t>
            </a:r>
            <a:r>
              <a:rPr lang="en-US" dirty="0"/>
              <a:t> outline offset</a:t>
            </a:r>
            <a:endParaRPr lang="hr-HR" dirty="0"/>
          </a:p>
        </p:txBody>
      </p:sp>
      <p:sp>
        <p:nvSpPr>
          <p:cNvPr id="3" name="Rezervirano mjesto sadržaja 2">
            <a:extLst>
              <a:ext uri="{FF2B5EF4-FFF2-40B4-BE49-F238E27FC236}">
                <a16:creationId xmlns:a16="http://schemas.microsoft.com/office/drawing/2014/main" id="{1D06B205-8A65-3956-A38F-D9C2BDC6B60F}"/>
              </a:ext>
            </a:extLst>
          </p:cNvPr>
          <p:cNvSpPr>
            <a:spLocks noGrp="1"/>
          </p:cNvSpPr>
          <p:nvPr>
            <p:ph idx="1"/>
          </p:nvPr>
        </p:nvSpPr>
        <p:spPr/>
        <p:txBody>
          <a:bodyPr/>
          <a:lstStyle/>
          <a:p>
            <a:r>
              <a:rPr lang="en-US" dirty="0"/>
              <a:t>Adds space between element’s border and outline</a:t>
            </a:r>
          </a:p>
          <a:p>
            <a:endParaRPr lang="hr-HR" dirty="0"/>
          </a:p>
        </p:txBody>
      </p:sp>
      <p:pic>
        <p:nvPicPr>
          <p:cNvPr id="5" name="Slika 4">
            <a:extLst>
              <a:ext uri="{FF2B5EF4-FFF2-40B4-BE49-F238E27FC236}">
                <a16:creationId xmlns:a16="http://schemas.microsoft.com/office/drawing/2014/main" id="{7DDA2AA4-AB61-E399-75DD-85056D3AAB6D}"/>
              </a:ext>
            </a:extLst>
          </p:cNvPr>
          <p:cNvPicPr>
            <a:picLocks noChangeAspect="1"/>
          </p:cNvPicPr>
          <p:nvPr/>
        </p:nvPicPr>
        <p:blipFill>
          <a:blip r:embed="rId2"/>
          <a:stretch>
            <a:fillRect/>
          </a:stretch>
        </p:blipFill>
        <p:spPr>
          <a:xfrm>
            <a:off x="685800" y="3966633"/>
            <a:ext cx="9142969" cy="539968"/>
          </a:xfrm>
          <a:prstGeom prst="rect">
            <a:avLst/>
          </a:prstGeom>
        </p:spPr>
      </p:pic>
      <p:pic>
        <p:nvPicPr>
          <p:cNvPr id="7" name="Slika 6">
            <a:extLst>
              <a:ext uri="{FF2B5EF4-FFF2-40B4-BE49-F238E27FC236}">
                <a16:creationId xmlns:a16="http://schemas.microsoft.com/office/drawing/2014/main" id="{F8A0A2B8-14A7-7049-2DA3-A795AF88DCAD}"/>
              </a:ext>
            </a:extLst>
          </p:cNvPr>
          <p:cNvPicPr>
            <a:picLocks noChangeAspect="1"/>
          </p:cNvPicPr>
          <p:nvPr/>
        </p:nvPicPr>
        <p:blipFill>
          <a:blip r:embed="rId3"/>
          <a:stretch>
            <a:fillRect/>
          </a:stretch>
        </p:blipFill>
        <p:spPr>
          <a:xfrm>
            <a:off x="685801" y="4506601"/>
            <a:ext cx="2524125" cy="1295400"/>
          </a:xfrm>
          <a:prstGeom prst="rect">
            <a:avLst/>
          </a:prstGeom>
        </p:spPr>
      </p:pic>
    </p:spTree>
    <p:extLst>
      <p:ext uri="{BB962C8B-B14F-4D97-AF65-F5344CB8AC3E}">
        <p14:creationId xmlns:p14="http://schemas.microsoft.com/office/powerpoint/2010/main" val="6063442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09E32EF-C585-7973-120F-66AF2B67A6E6}"/>
              </a:ext>
            </a:extLst>
          </p:cNvPr>
          <p:cNvSpPr>
            <a:spLocks noGrp="1"/>
          </p:cNvSpPr>
          <p:nvPr>
            <p:ph type="title"/>
          </p:nvPr>
        </p:nvSpPr>
        <p:spPr/>
        <p:txBody>
          <a:bodyPr/>
          <a:lstStyle/>
          <a:p>
            <a:r>
              <a:rPr lang="en-US" dirty="0" err="1"/>
              <a:t>Css</a:t>
            </a:r>
            <a:r>
              <a:rPr lang="en-US" dirty="0"/>
              <a:t> text</a:t>
            </a:r>
            <a:endParaRPr lang="hr-HR" dirty="0"/>
          </a:p>
        </p:txBody>
      </p:sp>
      <p:sp>
        <p:nvSpPr>
          <p:cNvPr id="3" name="Rezervirano mjesto sadržaja 2">
            <a:extLst>
              <a:ext uri="{FF2B5EF4-FFF2-40B4-BE49-F238E27FC236}">
                <a16:creationId xmlns:a16="http://schemas.microsoft.com/office/drawing/2014/main" id="{B4263B11-CC68-BC5E-64A0-7D984BA00173}"/>
              </a:ext>
            </a:extLst>
          </p:cNvPr>
          <p:cNvSpPr>
            <a:spLocks noGrp="1"/>
          </p:cNvSpPr>
          <p:nvPr>
            <p:ph idx="1"/>
          </p:nvPr>
        </p:nvSpPr>
        <p:spPr/>
        <p:txBody>
          <a:bodyPr/>
          <a:lstStyle/>
          <a:p>
            <a:r>
              <a:rPr lang="en-US" dirty="0"/>
              <a:t>There is lot of properties for formatting text</a:t>
            </a:r>
          </a:p>
          <a:p>
            <a:r>
              <a:rPr lang="en-US" dirty="0"/>
              <a:t>Some of them that we will mention in this course: text color, text-alignment, text-decoration, text-decoration, text-transformation, text-spacing, text-shadow.</a:t>
            </a:r>
          </a:p>
          <a:p>
            <a:r>
              <a:rPr lang="en-US" dirty="0"/>
              <a:t>Text-color used to set text color</a:t>
            </a:r>
          </a:p>
          <a:p>
            <a:r>
              <a:rPr lang="en-US" dirty="0"/>
              <a:t>Text-transformation: uppercase, lowercase, capitalize</a:t>
            </a:r>
            <a:endParaRPr lang="hr-HR" dirty="0"/>
          </a:p>
        </p:txBody>
      </p:sp>
    </p:spTree>
    <p:extLst>
      <p:ext uri="{BB962C8B-B14F-4D97-AF65-F5344CB8AC3E}">
        <p14:creationId xmlns:p14="http://schemas.microsoft.com/office/powerpoint/2010/main" val="24925822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94FE08C-4EFD-D730-1A32-9F22DDB17FE0}"/>
              </a:ext>
            </a:extLst>
          </p:cNvPr>
          <p:cNvSpPr>
            <a:spLocks noGrp="1"/>
          </p:cNvSpPr>
          <p:nvPr>
            <p:ph type="title"/>
          </p:nvPr>
        </p:nvSpPr>
        <p:spPr/>
        <p:txBody>
          <a:bodyPr/>
          <a:lstStyle/>
          <a:p>
            <a:r>
              <a:rPr lang="en-US" dirty="0" err="1"/>
              <a:t>Css</a:t>
            </a:r>
            <a:r>
              <a:rPr lang="en-US" dirty="0"/>
              <a:t> text alignment</a:t>
            </a:r>
            <a:endParaRPr lang="hr-HR" dirty="0"/>
          </a:p>
        </p:txBody>
      </p:sp>
      <p:sp>
        <p:nvSpPr>
          <p:cNvPr id="3" name="Rezervirano mjesto sadržaja 2">
            <a:extLst>
              <a:ext uri="{FF2B5EF4-FFF2-40B4-BE49-F238E27FC236}">
                <a16:creationId xmlns:a16="http://schemas.microsoft.com/office/drawing/2014/main" id="{1411D193-663A-958F-853F-BFEB7E2B5FD9}"/>
              </a:ext>
            </a:extLst>
          </p:cNvPr>
          <p:cNvSpPr>
            <a:spLocks noGrp="1"/>
          </p:cNvSpPr>
          <p:nvPr>
            <p:ph idx="1"/>
          </p:nvPr>
        </p:nvSpPr>
        <p:spPr/>
        <p:txBody>
          <a:bodyPr/>
          <a:lstStyle/>
          <a:p>
            <a:r>
              <a:rPr lang="en-US" dirty="0"/>
              <a:t>Text-alignment: left, right, center, justify</a:t>
            </a:r>
          </a:p>
          <a:p>
            <a:r>
              <a:rPr lang="en-US" dirty="0"/>
              <a:t>Text-alignment-last: how to align last line of a text. Same values as text-alignment</a:t>
            </a:r>
          </a:p>
          <a:p>
            <a:r>
              <a:rPr lang="en-US" dirty="0"/>
              <a:t>Text-direction used to change text direction: </a:t>
            </a:r>
            <a:r>
              <a:rPr lang="en-US" dirty="0" err="1"/>
              <a:t>rtl</a:t>
            </a:r>
            <a:r>
              <a:rPr lang="en-US" dirty="0"/>
              <a:t>, </a:t>
            </a:r>
            <a:r>
              <a:rPr lang="en-US" dirty="0" err="1"/>
              <a:t>ltr</a:t>
            </a:r>
            <a:endParaRPr lang="en-US" dirty="0"/>
          </a:p>
          <a:p>
            <a:r>
              <a:rPr lang="en-US" dirty="0"/>
              <a:t>Vertical-align: baseline, text-top, text-bottom, sub, super</a:t>
            </a:r>
          </a:p>
        </p:txBody>
      </p:sp>
      <p:pic>
        <p:nvPicPr>
          <p:cNvPr id="5" name="Slika 4">
            <a:extLst>
              <a:ext uri="{FF2B5EF4-FFF2-40B4-BE49-F238E27FC236}">
                <a16:creationId xmlns:a16="http://schemas.microsoft.com/office/drawing/2014/main" id="{F913DE0A-81FD-2DC0-C27C-B6025A707189}"/>
              </a:ext>
            </a:extLst>
          </p:cNvPr>
          <p:cNvPicPr>
            <a:picLocks noChangeAspect="1"/>
          </p:cNvPicPr>
          <p:nvPr/>
        </p:nvPicPr>
        <p:blipFill>
          <a:blip r:embed="rId2"/>
          <a:stretch>
            <a:fillRect/>
          </a:stretch>
        </p:blipFill>
        <p:spPr>
          <a:xfrm>
            <a:off x="8690810" y="2992808"/>
            <a:ext cx="2292016" cy="2798392"/>
          </a:xfrm>
          <a:prstGeom prst="rect">
            <a:avLst/>
          </a:prstGeom>
        </p:spPr>
      </p:pic>
    </p:spTree>
    <p:extLst>
      <p:ext uri="{BB962C8B-B14F-4D97-AF65-F5344CB8AC3E}">
        <p14:creationId xmlns:p14="http://schemas.microsoft.com/office/powerpoint/2010/main" val="35875830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F0CF7F4-B4F8-2BC7-D49B-785F1EADFB31}"/>
              </a:ext>
            </a:extLst>
          </p:cNvPr>
          <p:cNvSpPr>
            <a:spLocks noGrp="1"/>
          </p:cNvSpPr>
          <p:nvPr>
            <p:ph type="title"/>
          </p:nvPr>
        </p:nvSpPr>
        <p:spPr/>
        <p:txBody>
          <a:bodyPr/>
          <a:lstStyle/>
          <a:p>
            <a:r>
              <a:rPr lang="en-US" dirty="0"/>
              <a:t>CSS text decoration</a:t>
            </a:r>
            <a:endParaRPr lang="hr-HR" dirty="0"/>
          </a:p>
        </p:txBody>
      </p:sp>
      <p:sp>
        <p:nvSpPr>
          <p:cNvPr id="3" name="Rezervirano mjesto sadržaja 2">
            <a:extLst>
              <a:ext uri="{FF2B5EF4-FFF2-40B4-BE49-F238E27FC236}">
                <a16:creationId xmlns:a16="http://schemas.microsoft.com/office/drawing/2014/main" id="{9CDA1A1E-233E-BC8F-222E-03B4FC90DBC1}"/>
              </a:ext>
            </a:extLst>
          </p:cNvPr>
          <p:cNvSpPr>
            <a:spLocks noGrp="1"/>
          </p:cNvSpPr>
          <p:nvPr>
            <p:ph idx="1"/>
          </p:nvPr>
        </p:nvSpPr>
        <p:spPr/>
        <p:txBody>
          <a:bodyPr/>
          <a:lstStyle/>
          <a:p>
            <a:r>
              <a:rPr lang="en-US" dirty="0"/>
              <a:t>Text-decoration-line: overline, line-through, underline, overline underline</a:t>
            </a:r>
          </a:p>
          <a:p>
            <a:r>
              <a:rPr lang="en-US" dirty="0"/>
              <a:t>Text-decoration-color</a:t>
            </a:r>
          </a:p>
          <a:p>
            <a:r>
              <a:rPr lang="en-US" dirty="0"/>
              <a:t>Text-decoration-style: solid, double, dotted, dashed, wavy</a:t>
            </a:r>
          </a:p>
          <a:p>
            <a:r>
              <a:rPr lang="en-US" dirty="0"/>
              <a:t>Text-decoration-thickness: 5px, rem, cm, auto, 5%</a:t>
            </a:r>
          </a:p>
          <a:p>
            <a:r>
              <a:rPr lang="en-US" dirty="0"/>
              <a:t>Shorthand property: text-decoration followed by 4 values:</a:t>
            </a:r>
          </a:p>
          <a:p>
            <a:pPr marL="800100" lvl="1" indent="-342900">
              <a:buFont typeface="+mj-lt"/>
              <a:buAutoNum type="arabicPeriod"/>
            </a:pPr>
            <a:r>
              <a:rPr lang="en-US" dirty="0"/>
              <a:t>Text-decoration-line(required)</a:t>
            </a:r>
          </a:p>
          <a:p>
            <a:pPr marL="800100" lvl="1" indent="-342900">
              <a:buFont typeface="+mj-lt"/>
              <a:buAutoNum type="arabicPeriod"/>
            </a:pPr>
            <a:r>
              <a:rPr lang="en-US" dirty="0"/>
              <a:t>Text-decoration-color(optional)</a:t>
            </a:r>
          </a:p>
          <a:p>
            <a:pPr marL="800100" lvl="1" indent="-342900">
              <a:buFont typeface="+mj-lt"/>
              <a:buAutoNum type="arabicPeriod"/>
            </a:pPr>
            <a:r>
              <a:rPr lang="en-US" dirty="0"/>
              <a:t>Text-decoration-style(optional)</a:t>
            </a:r>
          </a:p>
          <a:p>
            <a:pPr marL="800100" lvl="1" indent="-342900">
              <a:buFont typeface="+mj-lt"/>
              <a:buAutoNum type="arabicPeriod"/>
            </a:pPr>
            <a:r>
              <a:rPr lang="en-US" dirty="0"/>
              <a:t>Text-decoration-thickness(optional)</a:t>
            </a:r>
            <a:endParaRPr lang="hr-HR" dirty="0"/>
          </a:p>
        </p:txBody>
      </p:sp>
    </p:spTree>
    <p:extLst>
      <p:ext uri="{BB962C8B-B14F-4D97-AF65-F5344CB8AC3E}">
        <p14:creationId xmlns:p14="http://schemas.microsoft.com/office/powerpoint/2010/main" val="28555855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0CF57E8-9EE9-76DF-1EDF-1D908A56A704}"/>
              </a:ext>
            </a:extLst>
          </p:cNvPr>
          <p:cNvSpPr>
            <a:spLocks noGrp="1"/>
          </p:cNvSpPr>
          <p:nvPr>
            <p:ph type="title"/>
          </p:nvPr>
        </p:nvSpPr>
        <p:spPr/>
        <p:txBody>
          <a:bodyPr/>
          <a:lstStyle/>
          <a:p>
            <a:r>
              <a:rPr lang="en-US" dirty="0" err="1"/>
              <a:t>Css</a:t>
            </a:r>
            <a:r>
              <a:rPr lang="en-US" dirty="0"/>
              <a:t> text spacing</a:t>
            </a:r>
            <a:endParaRPr lang="hr-HR" dirty="0"/>
          </a:p>
        </p:txBody>
      </p:sp>
      <p:sp>
        <p:nvSpPr>
          <p:cNvPr id="3" name="Rezervirano mjesto sadržaja 2">
            <a:extLst>
              <a:ext uri="{FF2B5EF4-FFF2-40B4-BE49-F238E27FC236}">
                <a16:creationId xmlns:a16="http://schemas.microsoft.com/office/drawing/2014/main" id="{A2FC4E5E-3E72-C7E6-A77F-3A662E98791A}"/>
              </a:ext>
            </a:extLst>
          </p:cNvPr>
          <p:cNvSpPr>
            <a:spLocks noGrp="1"/>
          </p:cNvSpPr>
          <p:nvPr>
            <p:ph idx="1"/>
          </p:nvPr>
        </p:nvSpPr>
        <p:spPr/>
        <p:txBody>
          <a:bodyPr/>
          <a:lstStyle/>
          <a:p>
            <a:r>
              <a:rPr lang="en-US" dirty="0"/>
              <a:t>text-indent (self-explanatory)</a:t>
            </a:r>
          </a:p>
          <a:p>
            <a:r>
              <a:rPr lang="en-US" dirty="0"/>
              <a:t>Letter-spacing – to specify space between characters in a text</a:t>
            </a:r>
          </a:p>
          <a:p>
            <a:r>
              <a:rPr lang="en-US" dirty="0"/>
              <a:t>Line-height – to specify space between lines</a:t>
            </a:r>
          </a:p>
          <a:p>
            <a:r>
              <a:rPr lang="en-US" dirty="0"/>
              <a:t>Word-spacing – to define space between words</a:t>
            </a:r>
          </a:p>
          <a:p>
            <a:r>
              <a:rPr lang="en-US" dirty="0"/>
              <a:t>Text-shadow – to set text shadow: text-shadow: 2px </a:t>
            </a:r>
            <a:r>
              <a:rPr lang="en-US" dirty="0" err="1"/>
              <a:t>2px</a:t>
            </a:r>
            <a:r>
              <a:rPr lang="en-US" dirty="0"/>
              <a:t> red; - to specify horizontal and vertical shadow of red color</a:t>
            </a:r>
          </a:p>
          <a:p>
            <a:endParaRPr lang="hr-HR" dirty="0"/>
          </a:p>
        </p:txBody>
      </p:sp>
    </p:spTree>
    <p:extLst>
      <p:ext uri="{BB962C8B-B14F-4D97-AF65-F5344CB8AC3E}">
        <p14:creationId xmlns:p14="http://schemas.microsoft.com/office/powerpoint/2010/main" val="10779397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B5A8AFE-9815-3B64-D8DA-60346A3175D6}"/>
              </a:ext>
            </a:extLst>
          </p:cNvPr>
          <p:cNvSpPr>
            <a:spLocks noGrp="1"/>
          </p:cNvSpPr>
          <p:nvPr>
            <p:ph type="title"/>
          </p:nvPr>
        </p:nvSpPr>
        <p:spPr/>
        <p:txBody>
          <a:bodyPr/>
          <a:lstStyle/>
          <a:p>
            <a:r>
              <a:rPr lang="en-US" dirty="0" err="1"/>
              <a:t>Css</a:t>
            </a:r>
            <a:r>
              <a:rPr lang="en-US" dirty="0"/>
              <a:t> WHITE SPACE</a:t>
            </a:r>
            <a:endParaRPr lang="hr-HR" dirty="0"/>
          </a:p>
        </p:txBody>
      </p:sp>
      <p:sp>
        <p:nvSpPr>
          <p:cNvPr id="3" name="Rezervirano mjesto sadržaja 2">
            <a:extLst>
              <a:ext uri="{FF2B5EF4-FFF2-40B4-BE49-F238E27FC236}">
                <a16:creationId xmlns:a16="http://schemas.microsoft.com/office/drawing/2014/main" id="{616F162F-2CF4-6EF2-4E61-9A27CFF85C73}"/>
              </a:ext>
            </a:extLst>
          </p:cNvPr>
          <p:cNvSpPr>
            <a:spLocks noGrp="1"/>
          </p:cNvSpPr>
          <p:nvPr>
            <p:ph idx="1"/>
          </p:nvPr>
        </p:nvSpPr>
        <p:spPr/>
        <p:txBody>
          <a:bodyPr/>
          <a:lstStyle/>
          <a:p>
            <a:r>
              <a:rPr lang="en-US" dirty="0"/>
              <a:t>White-space – can have these values:</a:t>
            </a:r>
          </a:p>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dirty="0"/>
              <a:t> </a:t>
            </a:r>
            <a:endParaRPr lang="hr-HR" dirty="0"/>
          </a:p>
        </p:txBody>
      </p:sp>
      <p:pic>
        <p:nvPicPr>
          <p:cNvPr id="5" name="Slika 4">
            <a:extLst>
              <a:ext uri="{FF2B5EF4-FFF2-40B4-BE49-F238E27FC236}">
                <a16:creationId xmlns:a16="http://schemas.microsoft.com/office/drawing/2014/main" id="{BFA12C41-0289-C4AA-6396-0BBCA6384B45}"/>
              </a:ext>
            </a:extLst>
          </p:cNvPr>
          <p:cNvPicPr>
            <a:picLocks noChangeAspect="1"/>
          </p:cNvPicPr>
          <p:nvPr/>
        </p:nvPicPr>
        <p:blipFill>
          <a:blip r:embed="rId2"/>
          <a:stretch>
            <a:fillRect/>
          </a:stretch>
        </p:blipFill>
        <p:spPr>
          <a:xfrm>
            <a:off x="685801" y="2714822"/>
            <a:ext cx="10131425" cy="3076378"/>
          </a:xfrm>
          <a:prstGeom prst="rect">
            <a:avLst/>
          </a:prstGeom>
        </p:spPr>
      </p:pic>
    </p:spTree>
    <p:extLst>
      <p:ext uri="{BB962C8B-B14F-4D97-AF65-F5344CB8AC3E}">
        <p14:creationId xmlns:p14="http://schemas.microsoft.com/office/powerpoint/2010/main" val="5140396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983B96F-AC53-72DE-07DC-150EBFC320EA}"/>
              </a:ext>
            </a:extLst>
          </p:cNvPr>
          <p:cNvSpPr>
            <a:spLocks noGrp="1"/>
          </p:cNvSpPr>
          <p:nvPr>
            <p:ph type="title"/>
          </p:nvPr>
        </p:nvSpPr>
        <p:spPr/>
        <p:txBody>
          <a:bodyPr/>
          <a:lstStyle/>
          <a:p>
            <a:r>
              <a:rPr lang="en-US" dirty="0" err="1"/>
              <a:t>Css</a:t>
            </a:r>
            <a:r>
              <a:rPr lang="en-US" dirty="0"/>
              <a:t> fonts</a:t>
            </a:r>
            <a:endParaRPr lang="hr-HR" dirty="0"/>
          </a:p>
        </p:txBody>
      </p:sp>
      <p:sp>
        <p:nvSpPr>
          <p:cNvPr id="3" name="Rezervirano mjesto sadržaja 2">
            <a:extLst>
              <a:ext uri="{FF2B5EF4-FFF2-40B4-BE49-F238E27FC236}">
                <a16:creationId xmlns:a16="http://schemas.microsoft.com/office/drawing/2014/main" id="{4DAA7A60-FA0A-CB07-1269-334C71B691A4}"/>
              </a:ext>
            </a:extLst>
          </p:cNvPr>
          <p:cNvSpPr>
            <a:spLocks noGrp="1"/>
          </p:cNvSpPr>
          <p:nvPr>
            <p:ph idx="1"/>
          </p:nvPr>
        </p:nvSpPr>
        <p:spPr/>
        <p:txBody>
          <a:bodyPr/>
          <a:lstStyle/>
          <a:p>
            <a:r>
              <a:rPr lang="en-US" dirty="0"/>
              <a:t>Font-family : “Times New Roman”, Times, Serif;</a:t>
            </a:r>
          </a:p>
          <a:p>
            <a:r>
              <a:rPr lang="en-US" dirty="0"/>
              <a:t>Always use fallback font in case browser can’t read font you want. Fallback font should be generic one.</a:t>
            </a:r>
          </a:p>
          <a:p>
            <a:endParaRPr lang="en-US" dirty="0"/>
          </a:p>
          <a:p>
            <a:endParaRPr lang="en-US" dirty="0"/>
          </a:p>
          <a:p>
            <a:endParaRPr lang="en-US" dirty="0"/>
          </a:p>
          <a:p>
            <a:endParaRPr lang="en-US" dirty="0"/>
          </a:p>
          <a:p>
            <a:endParaRPr lang="en-US" dirty="0"/>
          </a:p>
          <a:p>
            <a:endParaRPr lang="en-US" dirty="0"/>
          </a:p>
          <a:p>
            <a:endParaRPr lang="hr-HR" dirty="0"/>
          </a:p>
        </p:txBody>
      </p:sp>
      <p:pic>
        <p:nvPicPr>
          <p:cNvPr id="5" name="Slika 4">
            <a:extLst>
              <a:ext uri="{FF2B5EF4-FFF2-40B4-BE49-F238E27FC236}">
                <a16:creationId xmlns:a16="http://schemas.microsoft.com/office/drawing/2014/main" id="{8535687A-BCCA-C188-D79C-A43848725EBF}"/>
              </a:ext>
            </a:extLst>
          </p:cNvPr>
          <p:cNvPicPr>
            <a:picLocks noChangeAspect="1"/>
          </p:cNvPicPr>
          <p:nvPr/>
        </p:nvPicPr>
        <p:blipFill>
          <a:blip r:embed="rId2"/>
          <a:stretch>
            <a:fillRect/>
          </a:stretch>
        </p:blipFill>
        <p:spPr>
          <a:xfrm>
            <a:off x="999874" y="3074318"/>
            <a:ext cx="2371725" cy="1876425"/>
          </a:xfrm>
          <a:prstGeom prst="rect">
            <a:avLst/>
          </a:prstGeom>
        </p:spPr>
      </p:pic>
    </p:spTree>
    <p:extLst>
      <p:ext uri="{BB962C8B-B14F-4D97-AF65-F5344CB8AC3E}">
        <p14:creationId xmlns:p14="http://schemas.microsoft.com/office/powerpoint/2010/main" val="24133516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22C7F77-882B-DAE7-0725-9E9024A86BF1}"/>
              </a:ext>
            </a:extLst>
          </p:cNvPr>
          <p:cNvSpPr>
            <a:spLocks noGrp="1"/>
          </p:cNvSpPr>
          <p:nvPr>
            <p:ph type="title"/>
          </p:nvPr>
        </p:nvSpPr>
        <p:spPr/>
        <p:txBody>
          <a:bodyPr/>
          <a:lstStyle/>
          <a:p>
            <a:r>
              <a:rPr lang="en-US" dirty="0"/>
              <a:t>CSS FONTS</a:t>
            </a:r>
            <a:endParaRPr lang="hr-HR" dirty="0"/>
          </a:p>
        </p:txBody>
      </p:sp>
      <p:sp>
        <p:nvSpPr>
          <p:cNvPr id="3" name="Rezervirano mjesto sadržaja 2">
            <a:extLst>
              <a:ext uri="{FF2B5EF4-FFF2-40B4-BE49-F238E27FC236}">
                <a16:creationId xmlns:a16="http://schemas.microsoft.com/office/drawing/2014/main" id="{140E93AE-9772-8C8B-EC95-3B8163159F5E}"/>
              </a:ext>
            </a:extLst>
          </p:cNvPr>
          <p:cNvSpPr>
            <a:spLocks noGrp="1"/>
          </p:cNvSpPr>
          <p:nvPr>
            <p:ph idx="1"/>
          </p:nvPr>
        </p:nvSpPr>
        <p:spPr/>
        <p:txBody>
          <a:bodyPr/>
          <a:lstStyle/>
          <a:p>
            <a:r>
              <a:rPr lang="en-US" dirty="0"/>
              <a:t>Font-style: </a:t>
            </a:r>
            <a:r>
              <a:rPr lang="en-US" dirty="0" err="1"/>
              <a:t>normal|italic|oblique</a:t>
            </a:r>
            <a:endParaRPr lang="en-US" dirty="0"/>
          </a:p>
          <a:p>
            <a:r>
              <a:rPr lang="en-US" dirty="0"/>
              <a:t>Font-wight: </a:t>
            </a:r>
            <a:r>
              <a:rPr lang="en-US" dirty="0" err="1"/>
              <a:t>normal|lighter|bold|value</a:t>
            </a:r>
            <a:r>
              <a:rPr lang="en-US" dirty="0"/>
              <a:t>(100-1000)</a:t>
            </a:r>
          </a:p>
          <a:p>
            <a:r>
              <a:rPr lang="en-US" dirty="0"/>
              <a:t>Font-</a:t>
            </a:r>
            <a:r>
              <a:rPr lang="en-US" dirty="0" err="1"/>
              <a:t>wariant</a:t>
            </a:r>
            <a:r>
              <a:rPr lang="en-US" dirty="0"/>
              <a:t>: </a:t>
            </a:r>
            <a:r>
              <a:rPr lang="en-US" dirty="0" err="1"/>
              <a:t>normal|small-caps</a:t>
            </a:r>
            <a:r>
              <a:rPr lang="en-US" dirty="0"/>
              <a:t>(all text is written in capital letters, but smaller ones)</a:t>
            </a:r>
          </a:p>
          <a:p>
            <a:r>
              <a:rPr lang="en-US" dirty="0"/>
              <a:t>Font-size – can be set in percentage, pixels, </a:t>
            </a:r>
            <a:r>
              <a:rPr lang="en-US" dirty="0" err="1"/>
              <a:t>em</a:t>
            </a:r>
            <a:r>
              <a:rPr lang="en-US" dirty="0"/>
              <a:t>(rem), </a:t>
            </a:r>
            <a:r>
              <a:rPr lang="en-US" dirty="0" err="1"/>
              <a:t>vw</a:t>
            </a:r>
            <a:r>
              <a:rPr lang="en-US" dirty="0"/>
              <a:t>.</a:t>
            </a:r>
          </a:p>
          <a:p>
            <a:r>
              <a:rPr lang="en-US" dirty="0"/>
              <a:t>Font: font-style font-variant font-weight font-size/line-height font-family</a:t>
            </a:r>
          </a:p>
          <a:p>
            <a:r>
              <a:rPr lang="en-US" dirty="0"/>
              <a:t>More on fonts: https://www.w3schools.com/css/css_font.asp</a:t>
            </a:r>
          </a:p>
        </p:txBody>
      </p:sp>
    </p:spTree>
    <p:extLst>
      <p:ext uri="{BB962C8B-B14F-4D97-AF65-F5344CB8AC3E}">
        <p14:creationId xmlns:p14="http://schemas.microsoft.com/office/powerpoint/2010/main" val="10516898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4733A9-8268-6CFE-B5C7-BDA2965B7200}"/>
              </a:ext>
            </a:extLst>
          </p:cNvPr>
          <p:cNvSpPr>
            <a:spLocks noGrp="1"/>
          </p:cNvSpPr>
          <p:nvPr>
            <p:ph type="title"/>
          </p:nvPr>
        </p:nvSpPr>
        <p:spPr/>
        <p:txBody>
          <a:bodyPr/>
          <a:lstStyle/>
          <a:p>
            <a:r>
              <a:rPr lang="en-US" dirty="0"/>
              <a:t>icons</a:t>
            </a:r>
            <a:endParaRPr lang="hr-HR" dirty="0"/>
          </a:p>
        </p:txBody>
      </p:sp>
      <p:sp>
        <p:nvSpPr>
          <p:cNvPr id="3" name="Rezervirano mjesto sadržaja 2">
            <a:extLst>
              <a:ext uri="{FF2B5EF4-FFF2-40B4-BE49-F238E27FC236}">
                <a16:creationId xmlns:a16="http://schemas.microsoft.com/office/drawing/2014/main" id="{70B420DC-3DFB-1563-5C6D-75955964F1E6}"/>
              </a:ext>
            </a:extLst>
          </p:cNvPr>
          <p:cNvSpPr>
            <a:spLocks noGrp="1"/>
          </p:cNvSpPr>
          <p:nvPr>
            <p:ph idx="1"/>
          </p:nvPr>
        </p:nvSpPr>
        <p:spPr/>
        <p:txBody>
          <a:bodyPr/>
          <a:lstStyle/>
          <a:p>
            <a:r>
              <a:rPr lang="en-US" dirty="0"/>
              <a:t>It is enough to import icons with script tag in head of our html</a:t>
            </a:r>
          </a:p>
          <a:p>
            <a:r>
              <a:rPr lang="en-US" dirty="0"/>
              <a:t>&lt;script </a:t>
            </a:r>
            <a:r>
              <a:rPr lang="en-US" dirty="0" err="1"/>
              <a:t>src</a:t>
            </a:r>
            <a:r>
              <a:rPr lang="en-US" dirty="0"/>
              <a:t>="https://kit.fontawesome.com/a076d05399.js" </a:t>
            </a:r>
            <a:r>
              <a:rPr lang="en-US" dirty="0" err="1"/>
              <a:t>crossorigin</a:t>
            </a:r>
            <a:r>
              <a:rPr lang="en-US" dirty="0"/>
              <a:t>="anonymous"&gt;&lt;/script&gt;</a:t>
            </a:r>
          </a:p>
          <a:p>
            <a:r>
              <a:rPr lang="en-US" dirty="0">
                <a:hlinkClick r:id="rId2"/>
              </a:rPr>
              <a:t>https://fontawesome.com/</a:t>
            </a:r>
            <a:endParaRPr lang="en-US" dirty="0"/>
          </a:p>
          <a:p>
            <a:r>
              <a:rPr lang="en-US" dirty="0"/>
              <a:t>Create account and get script tag – copy it in head tag in order to use icons</a:t>
            </a:r>
          </a:p>
          <a:p>
            <a:endParaRPr lang="hr-HR" dirty="0"/>
          </a:p>
        </p:txBody>
      </p:sp>
    </p:spTree>
    <p:extLst>
      <p:ext uri="{BB962C8B-B14F-4D97-AF65-F5344CB8AC3E}">
        <p14:creationId xmlns:p14="http://schemas.microsoft.com/office/powerpoint/2010/main" val="15841852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93FE381-B839-FC9F-4AFD-6AE8C1ADAE11}"/>
              </a:ext>
            </a:extLst>
          </p:cNvPr>
          <p:cNvSpPr>
            <a:spLocks noGrp="1"/>
          </p:cNvSpPr>
          <p:nvPr>
            <p:ph type="title"/>
          </p:nvPr>
        </p:nvSpPr>
        <p:spPr/>
        <p:txBody>
          <a:bodyPr/>
          <a:lstStyle/>
          <a:p>
            <a:r>
              <a:rPr lang="en-US" dirty="0"/>
              <a:t>CSS LINKS</a:t>
            </a:r>
            <a:endParaRPr lang="hr-HR" dirty="0"/>
          </a:p>
        </p:txBody>
      </p:sp>
      <p:sp>
        <p:nvSpPr>
          <p:cNvPr id="3" name="Rezervirano mjesto sadržaja 2">
            <a:extLst>
              <a:ext uri="{FF2B5EF4-FFF2-40B4-BE49-F238E27FC236}">
                <a16:creationId xmlns:a16="http://schemas.microsoft.com/office/drawing/2014/main" id="{B6860F5F-53F2-0773-7AE2-BE6F3D9A8B80}"/>
              </a:ext>
            </a:extLst>
          </p:cNvPr>
          <p:cNvSpPr>
            <a:spLocks noGrp="1"/>
          </p:cNvSpPr>
          <p:nvPr>
            <p:ph idx="1"/>
          </p:nvPr>
        </p:nvSpPr>
        <p:spPr/>
        <p:txBody>
          <a:bodyPr/>
          <a:lstStyle/>
          <a:p>
            <a:r>
              <a:rPr lang="en-US" dirty="0"/>
              <a:t>To style link we use selector a { property: value }</a:t>
            </a:r>
          </a:p>
          <a:p>
            <a:r>
              <a:rPr lang="en-US" dirty="0"/>
              <a:t>In addition we can use 4 states: link, visited, hover, active</a:t>
            </a:r>
          </a:p>
          <a:p>
            <a:r>
              <a:rPr lang="en-US" dirty="0"/>
              <a:t>When setting the style for several link states, there are some order rules:</a:t>
            </a:r>
          </a:p>
          <a:p>
            <a:pPr marL="800100" lvl="1" indent="-342900">
              <a:buFont typeface="+mj-lt"/>
              <a:buAutoNum type="arabicPeriod"/>
            </a:pPr>
            <a:r>
              <a:rPr lang="en-US" dirty="0"/>
              <a:t>a:hover MUST come after a:link and a:visited</a:t>
            </a:r>
          </a:p>
          <a:p>
            <a:pPr marL="800100" lvl="1" indent="-342900">
              <a:buFont typeface="+mj-lt"/>
              <a:buAutoNum type="arabicPeriod"/>
            </a:pPr>
            <a:r>
              <a:rPr lang="en-US" dirty="0"/>
              <a:t>a:active MUST come after a:hover</a:t>
            </a:r>
          </a:p>
        </p:txBody>
      </p:sp>
      <p:pic>
        <p:nvPicPr>
          <p:cNvPr id="5" name="Slika 4">
            <a:extLst>
              <a:ext uri="{FF2B5EF4-FFF2-40B4-BE49-F238E27FC236}">
                <a16:creationId xmlns:a16="http://schemas.microsoft.com/office/drawing/2014/main" id="{FFA4F132-B932-6591-35FE-A7C5DA043310}"/>
              </a:ext>
            </a:extLst>
          </p:cNvPr>
          <p:cNvPicPr>
            <a:picLocks noChangeAspect="1"/>
          </p:cNvPicPr>
          <p:nvPr/>
        </p:nvPicPr>
        <p:blipFill>
          <a:blip r:embed="rId2"/>
          <a:stretch>
            <a:fillRect/>
          </a:stretch>
        </p:blipFill>
        <p:spPr>
          <a:xfrm>
            <a:off x="5216526" y="4943475"/>
            <a:ext cx="5600700" cy="847725"/>
          </a:xfrm>
          <a:prstGeom prst="rect">
            <a:avLst/>
          </a:prstGeom>
        </p:spPr>
      </p:pic>
    </p:spTree>
    <p:extLst>
      <p:ext uri="{BB962C8B-B14F-4D97-AF65-F5344CB8AC3E}">
        <p14:creationId xmlns:p14="http://schemas.microsoft.com/office/powerpoint/2010/main" val="1123943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A78BD36-5279-66C4-C761-D53445C015BF}"/>
              </a:ext>
            </a:extLst>
          </p:cNvPr>
          <p:cNvSpPr>
            <a:spLocks noGrp="1"/>
          </p:cNvSpPr>
          <p:nvPr>
            <p:ph type="title"/>
          </p:nvPr>
        </p:nvSpPr>
        <p:spPr/>
        <p:txBody>
          <a:bodyPr/>
          <a:lstStyle/>
          <a:p>
            <a:r>
              <a:rPr lang="en-US" dirty="0"/>
              <a:t>External </a:t>
            </a:r>
            <a:r>
              <a:rPr lang="en-US" dirty="0" err="1"/>
              <a:t>css</a:t>
            </a:r>
            <a:r>
              <a:rPr lang="en-US" dirty="0"/>
              <a:t> example</a:t>
            </a:r>
            <a:endParaRPr lang="hr-HR" dirty="0"/>
          </a:p>
        </p:txBody>
      </p:sp>
      <p:sp>
        <p:nvSpPr>
          <p:cNvPr id="3" name="Rezervirano mjesto sadržaja 2">
            <a:extLst>
              <a:ext uri="{FF2B5EF4-FFF2-40B4-BE49-F238E27FC236}">
                <a16:creationId xmlns:a16="http://schemas.microsoft.com/office/drawing/2014/main" id="{66CC0C9D-7092-AD82-D566-10A6EB999FE3}"/>
              </a:ext>
            </a:extLst>
          </p:cNvPr>
          <p:cNvSpPr>
            <a:spLocks noGrp="1"/>
          </p:cNvSpPr>
          <p:nvPr>
            <p:ph idx="1"/>
          </p:nvPr>
        </p:nvSpPr>
        <p:spPr/>
        <p:txBody>
          <a:bodyPr/>
          <a:lstStyle/>
          <a:p>
            <a:r>
              <a:rPr lang="en-US" dirty="0"/>
              <a:t>Create 2 files: index.html and style.css</a:t>
            </a:r>
          </a:p>
          <a:p>
            <a:r>
              <a:rPr lang="en-US" dirty="0"/>
              <a:t>index.html code:                                                                              style.css code: </a:t>
            </a:r>
            <a:endParaRPr lang="hr-HR" dirty="0"/>
          </a:p>
        </p:txBody>
      </p:sp>
      <p:pic>
        <p:nvPicPr>
          <p:cNvPr id="9" name="Slika 8">
            <a:extLst>
              <a:ext uri="{FF2B5EF4-FFF2-40B4-BE49-F238E27FC236}">
                <a16:creationId xmlns:a16="http://schemas.microsoft.com/office/drawing/2014/main" id="{9398318C-A75D-218A-60D6-E0C03669F76B}"/>
              </a:ext>
            </a:extLst>
          </p:cNvPr>
          <p:cNvPicPr>
            <a:picLocks noChangeAspect="1"/>
          </p:cNvPicPr>
          <p:nvPr/>
        </p:nvPicPr>
        <p:blipFill>
          <a:blip r:embed="rId2"/>
          <a:stretch>
            <a:fillRect/>
          </a:stretch>
        </p:blipFill>
        <p:spPr>
          <a:xfrm>
            <a:off x="2738056" y="3966633"/>
            <a:ext cx="3838575" cy="2714625"/>
          </a:xfrm>
          <a:prstGeom prst="rect">
            <a:avLst/>
          </a:prstGeom>
        </p:spPr>
      </p:pic>
      <p:pic>
        <p:nvPicPr>
          <p:cNvPr id="11" name="Slika 10">
            <a:extLst>
              <a:ext uri="{FF2B5EF4-FFF2-40B4-BE49-F238E27FC236}">
                <a16:creationId xmlns:a16="http://schemas.microsoft.com/office/drawing/2014/main" id="{BB6D840F-AC58-7321-7ADB-33B44790DD4C}"/>
              </a:ext>
            </a:extLst>
          </p:cNvPr>
          <p:cNvPicPr>
            <a:picLocks noChangeAspect="1"/>
          </p:cNvPicPr>
          <p:nvPr/>
        </p:nvPicPr>
        <p:blipFill>
          <a:blip r:embed="rId3"/>
          <a:stretch>
            <a:fillRect/>
          </a:stretch>
        </p:blipFill>
        <p:spPr>
          <a:xfrm>
            <a:off x="7162800" y="4397904"/>
            <a:ext cx="3352800" cy="1838325"/>
          </a:xfrm>
          <a:prstGeom prst="rect">
            <a:avLst/>
          </a:prstGeom>
        </p:spPr>
      </p:pic>
    </p:spTree>
    <p:extLst>
      <p:ext uri="{BB962C8B-B14F-4D97-AF65-F5344CB8AC3E}">
        <p14:creationId xmlns:p14="http://schemas.microsoft.com/office/powerpoint/2010/main" val="8958237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152B2B3-4AED-0250-45A8-C285C12C2F76}"/>
              </a:ext>
            </a:extLst>
          </p:cNvPr>
          <p:cNvSpPr>
            <a:spLocks noGrp="1"/>
          </p:cNvSpPr>
          <p:nvPr>
            <p:ph type="title"/>
          </p:nvPr>
        </p:nvSpPr>
        <p:spPr/>
        <p:txBody>
          <a:bodyPr/>
          <a:lstStyle/>
          <a:p>
            <a:r>
              <a:rPr lang="en-US" dirty="0"/>
              <a:t>CSS LISTS</a:t>
            </a:r>
            <a:endParaRPr lang="hr-HR" dirty="0"/>
          </a:p>
        </p:txBody>
      </p:sp>
      <p:sp>
        <p:nvSpPr>
          <p:cNvPr id="3" name="Rezervirano mjesto sadržaja 2">
            <a:extLst>
              <a:ext uri="{FF2B5EF4-FFF2-40B4-BE49-F238E27FC236}">
                <a16:creationId xmlns:a16="http://schemas.microsoft.com/office/drawing/2014/main" id="{2E912395-EB43-7CC9-C34A-BAD8E8EE839E}"/>
              </a:ext>
            </a:extLst>
          </p:cNvPr>
          <p:cNvSpPr>
            <a:spLocks noGrp="1"/>
          </p:cNvSpPr>
          <p:nvPr>
            <p:ph idx="1"/>
          </p:nvPr>
        </p:nvSpPr>
        <p:spPr/>
        <p:txBody>
          <a:bodyPr/>
          <a:lstStyle/>
          <a:p>
            <a:r>
              <a:rPr lang="en-US" dirty="0"/>
              <a:t>List-style-type: </a:t>
            </a:r>
            <a:r>
              <a:rPr lang="en-US" dirty="0">
                <a:hlinkClick r:id="rId2"/>
              </a:rPr>
              <a:t>https://www.w3schools.com/cssref/pr_list-style-type.php</a:t>
            </a:r>
            <a:endParaRPr lang="en-US" dirty="0"/>
          </a:p>
          <a:p>
            <a:r>
              <a:rPr lang="en-US" dirty="0"/>
              <a:t>Some type examples: circle, square, upper-roman, lower-alpha</a:t>
            </a:r>
          </a:p>
          <a:p>
            <a:r>
              <a:rPr lang="en-US" dirty="0"/>
              <a:t>List-style-image: </a:t>
            </a:r>
            <a:r>
              <a:rPr lang="en-US" dirty="0" err="1"/>
              <a:t>url</a:t>
            </a:r>
            <a:r>
              <a:rPr lang="en-US" dirty="0"/>
              <a:t>(‘link_to_image.gif’)</a:t>
            </a:r>
          </a:p>
          <a:p>
            <a:r>
              <a:rPr lang="en-US" dirty="0"/>
              <a:t>List style position: </a:t>
            </a:r>
            <a:r>
              <a:rPr lang="en-US" dirty="0" err="1"/>
              <a:t>outside|inside</a:t>
            </a:r>
            <a:endParaRPr lang="en-US" dirty="0"/>
          </a:p>
          <a:p>
            <a:r>
              <a:rPr lang="en-US" dirty="0"/>
              <a:t>List-style: list-style-type list-style-position list-style-image</a:t>
            </a:r>
          </a:p>
        </p:txBody>
      </p:sp>
    </p:spTree>
    <p:extLst>
      <p:ext uri="{BB962C8B-B14F-4D97-AF65-F5344CB8AC3E}">
        <p14:creationId xmlns:p14="http://schemas.microsoft.com/office/powerpoint/2010/main" val="34778135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7CF4EEA-95E1-CC4A-28D2-81F083277803}"/>
              </a:ext>
            </a:extLst>
          </p:cNvPr>
          <p:cNvSpPr>
            <a:spLocks noGrp="1"/>
          </p:cNvSpPr>
          <p:nvPr>
            <p:ph type="title"/>
          </p:nvPr>
        </p:nvSpPr>
        <p:spPr/>
        <p:txBody>
          <a:bodyPr/>
          <a:lstStyle/>
          <a:p>
            <a:r>
              <a:rPr lang="en-US" dirty="0" err="1"/>
              <a:t>Css</a:t>
            </a:r>
            <a:r>
              <a:rPr lang="en-US" dirty="0"/>
              <a:t> DISPLAY</a:t>
            </a:r>
            <a:endParaRPr lang="hr-HR" dirty="0"/>
          </a:p>
        </p:txBody>
      </p:sp>
      <p:sp>
        <p:nvSpPr>
          <p:cNvPr id="3" name="Rezervirano mjesto sadržaja 2">
            <a:extLst>
              <a:ext uri="{FF2B5EF4-FFF2-40B4-BE49-F238E27FC236}">
                <a16:creationId xmlns:a16="http://schemas.microsoft.com/office/drawing/2014/main" id="{B1DA054F-4FC7-B8F3-862D-91A9F5907D95}"/>
              </a:ext>
            </a:extLst>
          </p:cNvPr>
          <p:cNvSpPr>
            <a:spLocks noGrp="1"/>
          </p:cNvSpPr>
          <p:nvPr>
            <p:ph idx="1"/>
          </p:nvPr>
        </p:nvSpPr>
        <p:spPr/>
        <p:txBody>
          <a:bodyPr/>
          <a:lstStyle/>
          <a:p>
            <a:r>
              <a:rPr lang="en-US" dirty="0"/>
              <a:t>Display: block – takes full width and starts in newline</a:t>
            </a:r>
          </a:p>
          <a:p>
            <a:r>
              <a:rPr lang="en-US" dirty="0"/>
              <a:t>Display: inline – takes only as much space as needed and doesn’t necessarily start in newline</a:t>
            </a:r>
          </a:p>
          <a:p>
            <a:r>
              <a:rPr lang="en-US" dirty="0"/>
              <a:t>Display: none – to hide element, not to remove it from the DOM</a:t>
            </a:r>
          </a:p>
          <a:p>
            <a:endParaRPr lang="en-US" dirty="0"/>
          </a:p>
          <a:p>
            <a:endParaRPr lang="hr-HR" dirty="0"/>
          </a:p>
        </p:txBody>
      </p:sp>
    </p:spTree>
    <p:extLst>
      <p:ext uri="{BB962C8B-B14F-4D97-AF65-F5344CB8AC3E}">
        <p14:creationId xmlns:p14="http://schemas.microsoft.com/office/powerpoint/2010/main" val="312218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2348AAF-8AED-DC5E-DF2F-0968803336FF}"/>
              </a:ext>
            </a:extLst>
          </p:cNvPr>
          <p:cNvSpPr>
            <a:spLocks noGrp="1"/>
          </p:cNvSpPr>
          <p:nvPr>
            <p:ph type="title"/>
          </p:nvPr>
        </p:nvSpPr>
        <p:spPr/>
        <p:txBody>
          <a:bodyPr/>
          <a:lstStyle/>
          <a:p>
            <a:r>
              <a:rPr lang="en-US" dirty="0"/>
              <a:t>Task no4</a:t>
            </a:r>
            <a:endParaRPr lang="hr-HR" dirty="0"/>
          </a:p>
        </p:txBody>
      </p:sp>
      <p:sp>
        <p:nvSpPr>
          <p:cNvPr id="3" name="Rezervirano mjesto sadržaja 2">
            <a:extLst>
              <a:ext uri="{FF2B5EF4-FFF2-40B4-BE49-F238E27FC236}">
                <a16:creationId xmlns:a16="http://schemas.microsoft.com/office/drawing/2014/main" id="{64B20F82-768B-BAE0-EF6E-F0826FE415EF}"/>
              </a:ext>
            </a:extLst>
          </p:cNvPr>
          <p:cNvSpPr>
            <a:spLocks noGrp="1"/>
          </p:cNvSpPr>
          <p:nvPr>
            <p:ph idx="1"/>
          </p:nvPr>
        </p:nvSpPr>
        <p:spPr/>
        <p:txBody>
          <a:bodyPr/>
          <a:lstStyle/>
          <a:p>
            <a:r>
              <a:rPr lang="en-US" dirty="0"/>
              <a:t>Add unordered list of links</a:t>
            </a:r>
          </a:p>
          <a:p>
            <a:r>
              <a:rPr lang="en-US" dirty="0"/>
              <a:t>Style it to look like image provided</a:t>
            </a:r>
          </a:p>
          <a:p>
            <a:r>
              <a:rPr lang="en-US" dirty="0"/>
              <a:t>Limit width to 200 </a:t>
            </a:r>
            <a:r>
              <a:rPr lang="en-US" dirty="0" err="1"/>
              <a:t>px</a:t>
            </a:r>
            <a:endParaRPr lang="en-US" dirty="0"/>
          </a:p>
          <a:p>
            <a:r>
              <a:rPr lang="en-US" dirty="0"/>
              <a:t>CONTACT US – don’t write it like that.</a:t>
            </a:r>
          </a:p>
          <a:p>
            <a:r>
              <a:rPr lang="en-US" dirty="0"/>
              <a:t>Instead, write it like Contact us and then use </a:t>
            </a:r>
            <a:r>
              <a:rPr lang="en-US" dirty="0" err="1"/>
              <a:t>css</a:t>
            </a:r>
            <a:r>
              <a:rPr lang="en-US" dirty="0"/>
              <a:t> to make it look like on the image provided.</a:t>
            </a:r>
          </a:p>
        </p:txBody>
      </p:sp>
      <p:pic>
        <p:nvPicPr>
          <p:cNvPr id="7" name="Slika 6">
            <a:extLst>
              <a:ext uri="{FF2B5EF4-FFF2-40B4-BE49-F238E27FC236}">
                <a16:creationId xmlns:a16="http://schemas.microsoft.com/office/drawing/2014/main" id="{40C04B24-2DE8-523C-3033-B2A49545321F}"/>
              </a:ext>
            </a:extLst>
          </p:cNvPr>
          <p:cNvPicPr>
            <a:picLocks noChangeAspect="1"/>
          </p:cNvPicPr>
          <p:nvPr/>
        </p:nvPicPr>
        <p:blipFill>
          <a:blip r:embed="rId2"/>
          <a:stretch>
            <a:fillRect/>
          </a:stretch>
        </p:blipFill>
        <p:spPr>
          <a:xfrm>
            <a:off x="5883276" y="2142067"/>
            <a:ext cx="4933950" cy="2419350"/>
          </a:xfrm>
          <a:prstGeom prst="rect">
            <a:avLst/>
          </a:prstGeom>
        </p:spPr>
      </p:pic>
    </p:spTree>
    <p:extLst>
      <p:ext uri="{BB962C8B-B14F-4D97-AF65-F5344CB8AC3E}">
        <p14:creationId xmlns:p14="http://schemas.microsoft.com/office/powerpoint/2010/main" val="23045125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3CDF1FA-0C0B-1DC1-6647-F6BAC4E28A63}"/>
              </a:ext>
            </a:extLst>
          </p:cNvPr>
          <p:cNvSpPr>
            <a:spLocks noGrp="1"/>
          </p:cNvSpPr>
          <p:nvPr>
            <p:ph type="title"/>
          </p:nvPr>
        </p:nvSpPr>
        <p:spPr/>
        <p:txBody>
          <a:bodyPr/>
          <a:lstStyle/>
          <a:p>
            <a:r>
              <a:rPr lang="en-US" dirty="0" err="1"/>
              <a:t>Css</a:t>
            </a:r>
            <a:r>
              <a:rPr lang="en-US" dirty="0"/>
              <a:t> POSITION</a:t>
            </a:r>
            <a:endParaRPr lang="hr-HR" dirty="0"/>
          </a:p>
        </p:txBody>
      </p:sp>
      <p:sp>
        <p:nvSpPr>
          <p:cNvPr id="3" name="Rezervirano mjesto sadržaja 2">
            <a:extLst>
              <a:ext uri="{FF2B5EF4-FFF2-40B4-BE49-F238E27FC236}">
                <a16:creationId xmlns:a16="http://schemas.microsoft.com/office/drawing/2014/main" id="{D448AE04-ACCD-E3B8-04F3-518B863A25DA}"/>
              </a:ext>
            </a:extLst>
          </p:cNvPr>
          <p:cNvSpPr>
            <a:spLocks noGrp="1"/>
          </p:cNvSpPr>
          <p:nvPr>
            <p:ph idx="1"/>
          </p:nvPr>
        </p:nvSpPr>
        <p:spPr/>
        <p:txBody>
          <a:bodyPr>
            <a:normAutofit fontScale="92500" lnSpcReduction="20000"/>
          </a:bodyPr>
          <a:lstStyle/>
          <a:p>
            <a:r>
              <a:rPr lang="en-US" dirty="0"/>
              <a:t>Position: static, relative, fixed, absolute, sticky</a:t>
            </a:r>
          </a:p>
          <a:p>
            <a:r>
              <a:rPr lang="en-US" dirty="0"/>
              <a:t>Then we position element with bot, top, left, right properties</a:t>
            </a:r>
          </a:p>
          <a:p>
            <a:r>
              <a:rPr lang="en-US" dirty="0"/>
              <a:t>Static is not positioned in any specific way; it is always positioned according to the normal flow of the page</a:t>
            </a:r>
          </a:p>
          <a:p>
            <a:r>
              <a:rPr lang="en-US" dirty="0"/>
              <a:t>Position: relative – positioned relative to its normal positions</a:t>
            </a:r>
          </a:p>
          <a:p>
            <a:r>
              <a:rPr lang="en-US" dirty="0"/>
              <a:t>Position: fixed – positioned relative to the viewport(always in the same place even if the page is scrolled)</a:t>
            </a:r>
          </a:p>
          <a:p>
            <a:r>
              <a:rPr lang="en-US" dirty="0"/>
              <a:t>Position: absolute – is positioned relative to the nearest positioned ancestor (nearest parent container that has property position set to relative)</a:t>
            </a:r>
          </a:p>
          <a:p>
            <a:r>
              <a:rPr lang="en-US" dirty="0"/>
              <a:t>Position: sticky – mix of relative and fixed position. It starts as relative, but if you scroll so that element with sticky property should get out of a viewport, then it becomes fixed.</a:t>
            </a:r>
          </a:p>
          <a:p>
            <a:r>
              <a:rPr lang="en-US" dirty="0"/>
              <a:t>Z-index: value – this property is used to determine which element has priority to be displayed when multiple elements are overlapping</a:t>
            </a:r>
          </a:p>
          <a:p>
            <a:endParaRPr lang="hr-HR" dirty="0"/>
          </a:p>
        </p:txBody>
      </p:sp>
    </p:spTree>
    <p:extLst>
      <p:ext uri="{BB962C8B-B14F-4D97-AF65-F5344CB8AC3E}">
        <p14:creationId xmlns:p14="http://schemas.microsoft.com/office/powerpoint/2010/main" val="2278068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0B57267-EE52-49A6-2334-E9355096FA27}"/>
              </a:ext>
            </a:extLst>
          </p:cNvPr>
          <p:cNvSpPr>
            <a:spLocks noGrp="1"/>
          </p:cNvSpPr>
          <p:nvPr>
            <p:ph type="title"/>
          </p:nvPr>
        </p:nvSpPr>
        <p:spPr/>
        <p:txBody>
          <a:bodyPr/>
          <a:lstStyle/>
          <a:p>
            <a:r>
              <a:rPr lang="en-US" dirty="0"/>
              <a:t>CSS overflow</a:t>
            </a:r>
            <a:endParaRPr lang="hr-HR" dirty="0"/>
          </a:p>
        </p:txBody>
      </p:sp>
      <p:sp>
        <p:nvSpPr>
          <p:cNvPr id="3" name="Rezervirano mjesto sadržaja 2">
            <a:extLst>
              <a:ext uri="{FF2B5EF4-FFF2-40B4-BE49-F238E27FC236}">
                <a16:creationId xmlns:a16="http://schemas.microsoft.com/office/drawing/2014/main" id="{8F64F2B6-8CC2-8AB5-2F38-5C1C601E642C}"/>
              </a:ext>
            </a:extLst>
          </p:cNvPr>
          <p:cNvSpPr>
            <a:spLocks noGrp="1"/>
          </p:cNvSpPr>
          <p:nvPr>
            <p:ph idx="1"/>
          </p:nvPr>
        </p:nvSpPr>
        <p:spPr/>
        <p:txBody>
          <a:bodyPr/>
          <a:lstStyle/>
          <a:p>
            <a:r>
              <a:rPr lang="en-US" dirty="0"/>
              <a:t>Specifies if the content of the element will be clipped or shown if it gets outside of element’s border</a:t>
            </a:r>
          </a:p>
          <a:p>
            <a:r>
              <a:rPr lang="en-US" dirty="0"/>
              <a:t>Overflow: </a:t>
            </a:r>
            <a:r>
              <a:rPr lang="en-US" dirty="0" err="1"/>
              <a:t>visible|hidden|scroll|auto</a:t>
            </a:r>
            <a:endParaRPr lang="en-US" dirty="0"/>
          </a:p>
          <a:p>
            <a:pPr marL="800100" lvl="1" indent="-342900">
              <a:buFont typeface="+mj-lt"/>
              <a:buAutoNum type="arabicPeriod"/>
            </a:pPr>
            <a:r>
              <a:rPr lang="en-US" dirty="0"/>
              <a:t>Visible – this is the default value. Overflow content is not clipped and fully shown</a:t>
            </a:r>
          </a:p>
          <a:p>
            <a:pPr marL="800100" lvl="1" indent="-342900">
              <a:buFont typeface="+mj-lt"/>
              <a:buAutoNum type="arabicPeriod"/>
            </a:pPr>
            <a:r>
              <a:rPr lang="en-US" dirty="0"/>
              <a:t>Hidden – overflow content is clipped</a:t>
            </a:r>
          </a:p>
          <a:p>
            <a:pPr marL="800100" lvl="1" indent="-342900">
              <a:buFont typeface="+mj-lt"/>
              <a:buAutoNum type="arabicPeriod"/>
            </a:pPr>
            <a:r>
              <a:rPr lang="en-US" dirty="0"/>
              <a:t>Scroll – content does not go outside of the element, but it is not clipped. Rather, we now have the scrollbar to see the rest of the content</a:t>
            </a:r>
          </a:p>
          <a:p>
            <a:pPr marL="800100" lvl="1" indent="-342900">
              <a:buFont typeface="+mj-lt"/>
              <a:buAutoNum type="arabicPeriod"/>
            </a:pPr>
            <a:r>
              <a:rPr lang="en-US" dirty="0"/>
              <a:t>Auto – similar to scroll, but it only adds scroll when necessary </a:t>
            </a:r>
          </a:p>
          <a:p>
            <a:endParaRPr lang="hr-HR" dirty="0"/>
          </a:p>
        </p:txBody>
      </p:sp>
    </p:spTree>
    <p:extLst>
      <p:ext uri="{BB962C8B-B14F-4D97-AF65-F5344CB8AC3E}">
        <p14:creationId xmlns:p14="http://schemas.microsoft.com/office/powerpoint/2010/main" val="33397194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68010A6-F3E3-7EA0-A74B-2049E9FF42B4}"/>
              </a:ext>
            </a:extLst>
          </p:cNvPr>
          <p:cNvSpPr>
            <a:spLocks noGrp="1"/>
          </p:cNvSpPr>
          <p:nvPr>
            <p:ph type="title"/>
          </p:nvPr>
        </p:nvSpPr>
        <p:spPr/>
        <p:txBody>
          <a:bodyPr/>
          <a:lstStyle/>
          <a:p>
            <a:r>
              <a:rPr lang="en-US" dirty="0"/>
              <a:t>Task no5</a:t>
            </a:r>
            <a:endParaRPr lang="hr-HR" dirty="0"/>
          </a:p>
        </p:txBody>
      </p:sp>
      <p:sp>
        <p:nvSpPr>
          <p:cNvPr id="3" name="Rezervirano mjesto sadržaja 2">
            <a:extLst>
              <a:ext uri="{FF2B5EF4-FFF2-40B4-BE49-F238E27FC236}">
                <a16:creationId xmlns:a16="http://schemas.microsoft.com/office/drawing/2014/main" id="{364BC5D1-77CA-741B-A1AD-52FAB1BBF986}"/>
              </a:ext>
            </a:extLst>
          </p:cNvPr>
          <p:cNvSpPr>
            <a:spLocks noGrp="1"/>
          </p:cNvSpPr>
          <p:nvPr>
            <p:ph idx="1"/>
          </p:nvPr>
        </p:nvSpPr>
        <p:spPr/>
        <p:txBody>
          <a:bodyPr/>
          <a:lstStyle/>
          <a:p>
            <a:r>
              <a:rPr lang="en-US" dirty="0"/>
              <a:t>Container: inside 4 containers.</a:t>
            </a:r>
          </a:p>
          <a:p>
            <a:r>
              <a:rPr lang="en-US" dirty="0"/>
              <a:t>One sticky, one centered, one empty but huge height</a:t>
            </a:r>
            <a:br>
              <a:rPr lang="en-US" dirty="0"/>
            </a:br>
            <a:r>
              <a:rPr lang="en-US" dirty="0"/>
              <a:t>(to make parent div scrollable), and one is fixed(red one)</a:t>
            </a:r>
            <a:endParaRPr lang="hr-HR" dirty="0"/>
          </a:p>
        </p:txBody>
      </p:sp>
      <p:pic>
        <p:nvPicPr>
          <p:cNvPr id="7" name="Slika 6">
            <a:extLst>
              <a:ext uri="{FF2B5EF4-FFF2-40B4-BE49-F238E27FC236}">
                <a16:creationId xmlns:a16="http://schemas.microsoft.com/office/drawing/2014/main" id="{0AA227BD-D41F-F4B1-E505-24C49DC3AE8D}"/>
              </a:ext>
            </a:extLst>
          </p:cNvPr>
          <p:cNvPicPr>
            <a:picLocks noChangeAspect="1"/>
          </p:cNvPicPr>
          <p:nvPr/>
        </p:nvPicPr>
        <p:blipFill>
          <a:blip r:embed="rId2"/>
          <a:stretch>
            <a:fillRect/>
          </a:stretch>
        </p:blipFill>
        <p:spPr>
          <a:xfrm>
            <a:off x="8229600" y="2142067"/>
            <a:ext cx="2587626" cy="3570720"/>
          </a:xfrm>
          <a:prstGeom prst="rect">
            <a:avLst/>
          </a:prstGeom>
        </p:spPr>
      </p:pic>
      <p:pic>
        <p:nvPicPr>
          <p:cNvPr id="9" name="Slika 8">
            <a:extLst>
              <a:ext uri="{FF2B5EF4-FFF2-40B4-BE49-F238E27FC236}">
                <a16:creationId xmlns:a16="http://schemas.microsoft.com/office/drawing/2014/main" id="{754DC9AA-8836-7990-6E45-6CC6F8D864DF}"/>
              </a:ext>
            </a:extLst>
          </p:cNvPr>
          <p:cNvPicPr>
            <a:picLocks noChangeAspect="1"/>
          </p:cNvPicPr>
          <p:nvPr/>
        </p:nvPicPr>
        <p:blipFill>
          <a:blip r:embed="rId3"/>
          <a:stretch>
            <a:fillRect/>
          </a:stretch>
        </p:blipFill>
        <p:spPr>
          <a:xfrm>
            <a:off x="10064751" y="2142067"/>
            <a:ext cx="752475" cy="981075"/>
          </a:xfrm>
          <a:prstGeom prst="rect">
            <a:avLst/>
          </a:prstGeom>
        </p:spPr>
      </p:pic>
    </p:spTree>
    <p:extLst>
      <p:ext uri="{BB962C8B-B14F-4D97-AF65-F5344CB8AC3E}">
        <p14:creationId xmlns:p14="http://schemas.microsoft.com/office/powerpoint/2010/main" val="30200499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01BB8DF-0943-DBC1-5F3A-007190001A10}"/>
              </a:ext>
            </a:extLst>
          </p:cNvPr>
          <p:cNvSpPr>
            <a:spLocks noGrp="1"/>
          </p:cNvSpPr>
          <p:nvPr>
            <p:ph type="title"/>
          </p:nvPr>
        </p:nvSpPr>
        <p:spPr/>
        <p:txBody>
          <a:bodyPr/>
          <a:lstStyle/>
          <a:p>
            <a:r>
              <a:rPr lang="en-US" dirty="0"/>
              <a:t>CSS FLOAT</a:t>
            </a:r>
            <a:endParaRPr lang="hr-HR" dirty="0"/>
          </a:p>
        </p:txBody>
      </p:sp>
      <p:sp>
        <p:nvSpPr>
          <p:cNvPr id="3" name="Rezervirano mjesto sadržaja 2">
            <a:extLst>
              <a:ext uri="{FF2B5EF4-FFF2-40B4-BE49-F238E27FC236}">
                <a16:creationId xmlns:a16="http://schemas.microsoft.com/office/drawing/2014/main" id="{8A7FF3F1-A776-E005-5401-666C378DC9B2}"/>
              </a:ext>
            </a:extLst>
          </p:cNvPr>
          <p:cNvSpPr>
            <a:spLocks noGrp="1"/>
          </p:cNvSpPr>
          <p:nvPr>
            <p:ph idx="1"/>
          </p:nvPr>
        </p:nvSpPr>
        <p:spPr/>
        <p:txBody>
          <a:bodyPr/>
          <a:lstStyle/>
          <a:p>
            <a:r>
              <a:rPr lang="en-US" dirty="0"/>
              <a:t>Is used to format and position content inside element. </a:t>
            </a:r>
          </a:p>
          <a:p>
            <a:r>
              <a:rPr lang="en-US" dirty="0"/>
              <a:t>Float: </a:t>
            </a:r>
            <a:r>
              <a:rPr lang="en-US" dirty="0" err="1"/>
              <a:t>left|right|inherit|none</a:t>
            </a:r>
            <a:endParaRPr lang="en-US" dirty="0"/>
          </a:p>
          <a:p>
            <a:pPr marL="800100" lvl="1" indent="-342900">
              <a:buFont typeface="+mj-lt"/>
              <a:buAutoNum type="arabicPeriod"/>
            </a:pPr>
            <a:r>
              <a:rPr lang="en-US" dirty="0"/>
              <a:t>Left – element “floats” to the left side of it’s parent container</a:t>
            </a:r>
          </a:p>
          <a:p>
            <a:pPr marL="800100" lvl="1" indent="-342900">
              <a:buFont typeface="+mj-lt"/>
              <a:buAutoNum type="arabicPeriod"/>
            </a:pPr>
            <a:r>
              <a:rPr lang="en-US" dirty="0"/>
              <a:t>Right – element “floats” to the right side of it’s parent container</a:t>
            </a:r>
          </a:p>
          <a:p>
            <a:pPr marL="800100" lvl="1" indent="-342900">
              <a:buFont typeface="+mj-lt"/>
              <a:buAutoNum type="arabicPeriod"/>
            </a:pPr>
            <a:r>
              <a:rPr lang="en-US" dirty="0"/>
              <a:t>Inherit – element inherits float value of its parent</a:t>
            </a:r>
          </a:p>
          <a:p>
            <a:pPr marL="800100" lvl="1" indent="-342900">
              <a:buFont typeface="+mj-lt"/>
              <a:buAutoNum type="arabicPeriod"/>
            </a:pPr>
            <a:r>
              <a:rPr lang="en-US" dirty="0"/>
              <a:t>None – element does not float</a:t>
            </a:r>
            <a:endParaRPr lang="hr-HR" dirty="0"/>
          </a:p>
        </p:txBody>
      </p:sp>
    </p:spTree>
    <p:extLst>
      <p:ext uri="{BB962C8B-B14F-4D97-AF65-F5344CB8AC3E}">
        <p14:creationId xmlns:p14="http://schemas.microsoft.com/office/powerpoint/2010/main" val="27903565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A7678CC-36AC-5900-BFCE-F0A6F5E1A27B}"/>
              </a:ext>
            </a:extLst>
          </p:cNvPr>
          <p:cNvSpPr>
            <a:spLocks noGrp="1"/>
          </p:cNvSpPr>
          <p:nvPr>
            <p:ph type="title"/>
          </p:nvPr>
        </p:nvSpPr>
        <p:spPr/>
        <p:txBody>
          <a:bodyPr/>
          <a:lstStyle/>
          <a:p>
            <a:r>
              <a:rPr lang="en-US" dirty="0"/>
              <a:t>CSS CLEAR</a:t>
            </a:r>
            <a:endParaRPr lang="hr-HR" dirty="0"/>
          </a:p>
        </p:txBody>
      </p:sp>
      <p:sp>
        <p:nvSpPr>
          <p:cNvPr id="3" name="Rezervirano mjesto sadržaja 2">
            <a:extLst>
              <a:ext uri="{FF2B5EF4-FFF2-40B4-BE49-F238E27FC236}">
                <a16:creationId xmlns:a16="http://schemas.microsoft.com/office/drawing/2014/main" id="{0BC9ADED-5609-B788-EB8D-D2694652EE7E}"/>
              </a:ext>
            </a:extLst>
          </p:cNvPr>
          <p:cNvSpPr>
            <a:spLocks noGrp="1"/>
          </p:cNvSpPr>
          <p:nvPr>
            <p:ph idx="1"/>
          </p:nvPr>
        </p:nvSpPr>
        <p:spPr/>
        <p:txBody>
          <a:bodyPr/>
          <a:lstStyle/>
          <a:p>
            <a:r>
              <a:rPr lang="en-US" dirty="0"/>
              <a:t>When we use float and want next element to not float</a:t>
            </a:r>
          </a:p>
          <a:p>
            <a:r>
              <a:rPr lang="en-US" dirty="0"/>
              <a:t>Clear: </a:t>
            </a:r>
            <a:r>
              <a:rPr lang="en-US" dirty="0" err="1"/>
              <a:t>left|right|both|none|inherit</a:t>
            </a:r>
            <a:endParaRPr lang="en-US" dirty="0"/>
          </a:p>
          <a:p>
            <a:r>
              <a:rPr lang="en-US" dirty="0"/>
              <a:t>If the floated element is taller than containing element then we can add overflow: auto to containing element and floated element will stay inside containing </a:t>
            </a:r>
            <a:r>
              <a:rPr lang="en-US"/>
              <a:t>elemnt</a:t>
            </a:r>
            <a:endParaRPr lang="hr-HR" dirty="0"/>
          </a:p>
        </p:txBody>
      </p:sp>
    </p:spTree>
    <p:extLst>
      <p:ext uri="{BB962C8B-B14F-4D97-AF65-F5344CB8AC3E}">
        <p14:creationId xmlns:p14="http://schemas.microsoft.com/office/powerpoint/2010/main" val="20604707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B6F2AB1-41EB-1247-2CB9-D4DCAE0AB811}"/>
              </a:ext>
            </a:extLst>
          </p:cNvPr>
          <p:cNvSpPr>
            <a:spLocks noGrp="1"/>
          </p:cNvSpPr>
          <p:nvPr>
            <p:ph type="title"/>
          </p:nvPr>
        </p:nvSpPr>
        <p:spPr/>
        <p:txBody>
          <a:bodyPr/>
          <a:lstStyle/>
          <a:p>
            <a:r>
              <a:rPr lang="en-US" dirty="0" err="1"/>
              <a:t>Css</a:t>
            </a:r>
            <a:r>
              <a:rPr lang="en-US" dirty="0"/>
              <a:t> inline block</a:t>
            </a:r>
            <a:endParaRPr lang="hr-HR" dirty="0"/>
          </a:p>
        </p:txBody>
      </p:sp>
      <p:sp>
        <p:nvSpPr>
          <p:cNvPr id="3" name="Rezervirano mjesto sadržaja 2">
            <a:extLst>
              <a:ext uri="{FF2B5EF4-FFF2-40B4-BE49-F238E27FC236}">
                <a16:creationId xmlns:a16="http://schemas.microsoft.com/office/drawing/2014/main" id="{B2196CD9-9F44-93FA-9DBF-AF1FB9D57BE7}"/>
              </a:ext>
            </a:extLst>
          </p:cNvPr>
          <p:cNvSpPr>
            <a:spLocks noGrp="1"/>
          </p:cNvSpPr>
          <p:nvPr>
            <p:ph idx="1"/>
          </p:nvPr>
        </p:nvSpPr>
        <p:spPr/>
        <p:txBody>
          <a:bodyPr/>
          <a:lstStyle/>
          <a:p>
            <a:r>
              <a:rPr lang="en-US" dirty="0"/>
              <a:t>Allows you to set width and height of an element, padding and margin compared to display inline</a:t>
            </a:r>
          </a:p>
          <a:p>
            <a:r>
              <a:rPr lang="en-US" dirty="0"/>
              <a:t>It does not add line break after the element unlike display block</a:t>
            </a:r>
          </a:p>
          <a:p>
            <a:endParaRPr lang="en-US" dirty="0"/>
          </a:p>
          <a:p>
            <a:endParaRPr lang="hr-HR" dirty="0"/>
          </a:p>
        </p:txBody>
      </p:sp>
      <p:pic>
        <p:nvPicPr>
          <p:cNvPr id="5" name="Slika 4">
            <a:extLst>
              <a:ext uri="{FF2B5EF4-FFF2-40B4-BE49-F238E27FC236}">
                <a16:creationId xmlns:a16="http://schemas.microsoft.com/office/drawing/2014/main" id="{5CC14049-7CAA-589E-1A6A-820E5AC48400}"/>
              </a:ext>
            </a:extLst>
          </p:cNvPr>
          <p:cNvPicPr>
            <a:picLocks noChangeAspect="1"/>
          </p:cNvPicPr>
          <p:nvPr/>
        </p:nvPicPr>
        <p:blipFill>
          <a:blip r:embed="rId2"/>
          <a:stretch>
            <a:fillRect/>
          </a:stretch>
        </p:blipFill>
        <p:spPr>
          <a:xfrm>
            <a:off x="899610" y="3966633"/>
            <a:ext cx="2524125" cy="542925"/>
          </a:xfrm>
          <a:prstGeom prst="rect">
            <a:avLst/>
          </a:prstGeom>
        </p:spPr>
      </p:pic>
      <p:pic>
        <p:nvPicPr>
          <p:cNvPr id="7" name="Slika 6">
            <a:extLst>
              <a:ext uri="{FF2B5EF4-FFF2-40B4-BE49-F238E27FC236}">
                <a16:creationId xmlns:a16="http://schemas.microsoft.com/office/drawing/2014/main" id="{A5AC0F34-8F3B-1F1F-69CE-072F7D8E800C}"/>
              </a:ext>
            </a:extLst>
          </p:cNvPr>
          <p:cNvPicPr>
            <a:picLocks noChangeAspect="1"/>
          </p:cNvPicPr>
          <p:nvPr/>
        </p:nvPicPr>
        <p:blipFill>
          <a:blip r:embed="rId3"/>
          <a:stretch>
            <a:fillRect/>
          </a:stretch>
        </p:blipFill>
        <p:spPr>
          <a:xfrm>
            <a:off x="3637544" y="3966633"/>
            <a:ext cx="2476500" cy="1495425"/>
          </a:xfrm>
          <a:prstGeom prst="rect">
            <a:avLst/>
          </a:prstGeom>
        </p:spPr>
      </p:pic>
      <p:pic>
        <p:nvPicPr>
          <p:cNvPr id="9" name="Slika 8">
            <a:extLst>
              <a:ext uri="{FF2B5EF4-FFF2-40B4-BE49-F238E27FC236}">
                <a16:creationId xmlns:a16="http://schemas.microsoft.com/office/drawing/2014/main" id="{3058B770-C022-C6AF-F6F7-F67217B39A98}"/>
              </a:ext>
            </a:extLst>
          </p:cNvPr>
          <p:cNvPicPr>
            <a:picLocks noChangeAspect="1"/>
          </p:cNvPicPr>
          <p:nvPr/>
        </p:nvPicPr>
        <p:blipFill>
          <a:blip r:embed="rId4"/>
          <a:stretch>
            <a:fillRect/>
          </a:stretch>
        </p:blipFill>
        <p:spPr>
          <a:xfrm>
            <a:off x="7309185" y="3667125"/>
            <a:ext cx="2819400" cy="2581275"/>
          </a:xfrm>
          <a:prstGeom prst="rect">
            <a:avLst/>
          </a:prstGeom>
        </p:spPr>
      </p:pic>
    </p:spTree>
    <p:extLst>
      <p:ext uri="{BB962C8B-B14F-4D97-AF65-F5344CB8AC3E}">
        <p14:creationId xmlns:p14="http://schemas.microsoft.com/office/powerpoint/2010/main" val="23502182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B54292E-568E-B576-9166-50FD11FF0DB6}"/>
              </a:ext>
            </a:extLst>
          </p:cNvPr>
          <p:cNvSpPr>
            <a:spLocks noGrp="1"/>
          </p:cNvSpPr>
          <p:nvPr>
            <p:ph type="title"/>
          </p:nvPr>
        </p:nvSpPr>
        <p:spPr/>
        <p:txBody>
          <a:bodyPr/>
          <a:lstStyle/>
          <a:p>
            <a:r>
              <a:rPr lang="en-US" dirty="0" err="1"/>
              <a:t>Css</a:t>
            </a:r>
            <a:r>
              <a:rPr lang="en-US" dirty="0"/>
              <a:t> align</a:t>
            </a:r>
            <a:endParaRPr lang="hr-HR" dirty="0"/>
          </a:p>
        </p:txBody>
      </p:sp>
      <p:sp>
        <p:nvSpPr>
          <p:cNvPr id="3" name="Rezervirano mjesto sadržaja 2">
            <a:extLst>
              <a:ext uri="{FF2B5EF4-FFF2-40B4-BE49-F238E27FC236}">
                <a16:creationId xmlns:a16="http://schemas.microsoft.com/office/drawing/2014/main" id="{3874C3DF-0AD0-EF20-73E3-1251C81FB72A}"/>
              </a:ext>
            </a:extLst>
          </p:cNvPr>
          <p:cNvSpPr>
            <a:spLocks noGrp="1"/>
          </p:cNvSpPr>
          <p:nvPr>
            <p:ph idx="1"/>
          </p:nvPr>
        </p:nvSpPr>
        <p:spPr/>
        <p:txBody>
          <a:bodyPr/>
          <a:lstStyle/>
          <a:p>
            <a:r>
              <a:rPr lang="en-US" dirty="0"/>
              <a:t>To horizontally center block elements we can use margin: auto property.</a:t>
            </a:r>
          </a:p>
          <a:p>
            <a:r>
              <a:rPr lang="en-US" dirty="0"/>
              <a:t>To center text we can use text-align: center </a:t>
            </a:r>
            <a:r>
              <a:rPr lang="en-US" dirty="0" err="1"/>
              <a:t>propery</a:t>
            </a:r>
            <a:r>
              <a:rPr lang="en-US" dirty="0"/>
              <a:t>.</a:t>
            </a:r>
          </a:p>
          <a:p>
            <a:r>
              <a:rPr lang="en-US" dirty="0"/>
              <a:t>To center vertically add padding</a:t>
            </a:r>
          </a:p>
          <a:p>
            <a:r>
              <a:rPr lang="en-US" dirty="0"/>
              <a:t>To align to left-or right: use float or use position absolute and left or right property and set it to 0px</a:t>
            </a:r>
          </a:p>
          <a:p>
            <a:r>
              <a:rPr lang="en-US" dirty="0"/>
              <a:t>Best way without flexbox: parent container position relative, height and then child element: {</a:t>
            </a:r>
            <a:br>
              <a:rPr lang="en-US" dirty="0"/>
            </a:br>
            <a:r>
              <a:rPr lang="en-US" dirty="0"/>
              <a:t>position: absolute; top: 50%; left: 50%; transform: translate(-50%, -50%);</a:t>
            </a:r>
          </a:p>
          <a:p>
            <a:r>
              <a:rPr lang="en-US" dirty="0"/>
              <a:t>Best way: with flexbox: </a:t>
            </a:r>
          </a:p>
          <a:p>
            <a:endParaRPr lang="en-US" dirty="0"/>
          </a:p>
          <a:p>
            <a:endParaRPr lang="hr-HR" dirty="0"/>
          </a:p>
        </p:txBody>
      </p:sp>
      <p:pic>
        <p:nvPicPr>
          <p:cNvPr id="5" name="Slika 4">
            <a:extLst>
              <a:ext uri="{FF2B5EF4-FFF2-40B4-BE49-F238E27FC236}">
                <a16:creationId xmlns:a16="http://schemas.microsoft.com/office/drawing/2014/main" id="{20EF9DEE-BD30-C360-1407-78AD85BD955E}"/>
              </a:ext>
            </a:extLst>
          </p:cNvPr>
          <p:cNvPicPr>
            <a:picLocks noChangeAspect="1"/>
          </p:cNvPicPr>
          <p:nvPr/>
        </p:nvPicPr>
        <p:blipFill>
          <a:blip r:embed="rId2"/>
          <a:stretch>
            <a:fillRect/>
          </a:stretch>
        </p:blipFill>
        <p:spPr>
          <a:xfrm>
            <a:off x="3372100" y="4611103"/>
            <a:ext cx="2524125" cy="1485900"/>
          </a:xfrm>
          <a:prstGeom prst="rect">
            <a:avLst/>
          </a:prstGeom>
        </p:spPr>
      </p:pic>
    </p:spTree>
    <p:extLst>
      <p:ext uri="{BB962C8B-B14F-4D97-AF65-F5344CB8AC3E}">
        <p14:creationId xmlns:p14="http://schemas.microsoft.com/office/powerpoint/2010/main" val="1303455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6851BEA-1244-9286-2BCA-35F01C904445}"/>
              </a:ext>
            </a:extLst>
          </p:cNvPr>
          <p:cNvSpPr>
            <a:spLocks noGrp="1"/>
          </p:cNvSpPr>
          <p:nvPr>
            <p:ph type="title"/>
          </p:nvPr>
        </p:nvSpPr>
        <p:spPr/>
        <p:txBody>
          <a:bodyPr/>
          <a:lstStyle/>
          <a:p>
            <a:r>
              <a:rPr lang="en-US" dirty="0"/>
              <a:t>Internal </a:t>
            </a:r>
            <a:r>
              <a:rPr lang="en-US" dirty="0" err="1"/>
              <a:t>css</a:t>
            </a:r>
            <a:r>
              <a:rPr lang="en-US" dirty="0"/>
              <a:t> example</a:t>
            </a:r>
            <a:endParaRPr lang="hr-HR" dirty="0"/>
          </a:p>
        </p:txBody>
      </p:sp>
      <p:sp>
        <p:nvSpPr>
          <p:cNvPr id="3" name="Rezervirano mjesto sadržaja 2">
            <a:extLst>
              <a:ext uri="{FF2B5EF4-FFF2-40B4-BE49-F238E27FC236}">
                <a16:creationId xmlns:a16="http://schemas.microsoft.com/office/drawing/2014/main" id="{CCDAE60E-C8B3-E58B-2B91-B590F56CB2DF}"/>
              </a:ext>
            </a:extLst>
          </p:cNvPr>
          <p:cNvSpPr>
            <a:spLocks noGrp="1"/>
          </p:cNvSpPr>
          <p:nvPr>
            <p:ph idx="1"/>
          </p:nvPr>
        </p:nvSpPr>
        <p:spPr/>
        <p:txBody>
          <a:bodyPr/>
          <a:lstStyle/>
          <a:p>
            <a:r>
              <a:rPr lang="en-US" dirty="0"/>
              <a:t>Create index.html file and fill it up with this code: </a:t>
            </a:r>
            <a:endParaRPr lang="hr-HR" dirty="0"/>
          </a:p>
        </p:txBody>
      </p:sp>
      <p:pic>
        <p:nvPicPr>
          <p:cNvPr id="5" name="Slika 4">
            <a:extLst>
              <a:ext uri="{FF2B5EF4-FFF2-40B4-BE49-F238E27FC236}">
                <a16:creationId xmlns:a16="http://schemas.microsoft.com/office/drawing/2014/main" id="{D3018283-CAC8-DA0D-5B90-F9977C6BE876}"/>
              </a:ext>
            </a:extLst>
          </p:cNvPr>
          <p:cNvPicPr>
            <a:picLocks noChangeAspect="1"/>
          </p:cNvPicPr>
          <p:nvPr/>
        </p:nvPicPr>
        <p:blipFill>
          <a:blip r:embed="rId2"/>
          <a:stretch>
            <a:fillRect/>
          </a:stretch>
        </p:blipFill>
        <p:spPr>
          <a:xfrm>
            <a:off x="5987605" y="1209675"/>
            <a:ext cx="4276725" cy="4581525"/>
          </a:xfrm>
          <a:prstGeom prst="rect">
            <a:avLst/>
          </a:prstGeom>
        </p:spPr>
      </p:pic>
    </p:spTree>
    <p:extLst>
      <p:ext uri="{BB962C8B-B14F-4D97-AF65-F5344CB8AC3E}">
        <p14:creationId xmlns:p14="http://schemas.microsoft.com/office/powerpoint/2010/main" val="58815358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4540E55-CA2C-B180-FB8A-B3BC248A7959}"/>
              </a:ext>
            </a:extLst>
          </p:cNvPr>
          <p:cNvSpPr>
            <a:spLocks noGrp="1"/>
          </p:cNvSpPr>
          <p:nvPr>
            <p:ph type="title"/>
          </p:nvPr>
        </p:nvSpPr>
        <p:spPr/>
        <p:txBody>
          <a:bodyPr/>
          <a:lstStyle/>
          <a:p>
            <a:r>
              <a:rPr lang="bs-Latn-BA" dirty="0"/>
              <a:t>FLEXbox</a:t>
            </a:r>
            <a:endParaRPr lang="hr-HR" dirty="0"/>
          </a:p>
        </p:txBody>
      </p:sp>
      <p:sp>
        <p:nvSpPr>
          <p:cNvPr id="3" name="Rezervirano mjesto sadržaja 2">
            <a:extLst>
              <a:ext uri="{FF2B5EF4-FFF2-40B4-BE49-F238E27FC236}">
                <a16:creationId xmlns:a16="http://schemas.microsoft.com/office/drawing/2014/main" id="{788479C0-AF64-93EA-3660-FC144D193938}"/>
              </a:ext>
            </a:extLst>
          </p:cNvPr>
          <p:cNvSpPr>
            <a:spLocks noGrp="1"/>
          </p:cNvSpPr>
          <p:nvPr>
            <p:ph idx="1"/>
          </p:nvPr>
        </p:nvSpPr>
        <p:spPr/>
        <p:txBody>
          <a:bodyPr/>
          <a:lstStyle/>
          <a:p>
            <a:r>
              <a:rPr lang="bs-Latn-BA" dirty="0"/>
              <a:t>Ideal for responsive</a:t>
            </a:r>
            <a:r>
              <a:rPr lang="en-US" dirty="0"/>
              <a:t>(and non responsive) webpages</a:t>
            </a:r>
          </a:p>
          <a:p>
            <a:r>
              <a:rPr lang="en-US" dirty="0"/>
              <a:t>Display: flex</a:t>
            </a:r>
          </a:p>
          <a:p>
            <a:r>
              <a:rPr lang="en-US" dirty="0"/>
              <a:t>Flex properties:</a:t>
            </a:r>
          </a:p>
          <a:p>
            <a:pPr marL="800100" lvl="1" indent="-342900">
              <a:buFont typeface="+mj-lt"/>
              <a:buAutoNum type="arabicPeriod"/>
            </a:pPr>
            <a:r>
              <a:rPr lang="en-US" dirty="0"/>
              <a:t>Flex-direction</a:t>
            </a:r>
          </a:p>
          <a:p>
            <a:pPr marL="800100" lvl="1" indent="-342900">
              <a:buFont typeface="+mj-lt"/>
              <a:buAutoNum type="arabicPeriod"/>
            </a:pPr>
            <a:r>
              <a:rPr lang="en-US" dirty="0"/>
              <a:t>Flex-wrap</a:t>
            </a:r>
          </a:p>
          <a:p>
            <a:pPr marL="800100" lvl="1" indent="-342900">
              <a:buFont typeface="+mj-lt"/>
              <a:buAutoNum type="arabicPeriod"/>
            </a:pPr>
            <a:r>
              <a:rPr lang="en-US" dirty="0"/>
              <a:t>Flex-flow - Is a shorthand property for flex-direction and flex-wrap</a:t>
            </a:r>
          </a:p>
          <a:p>
            <a:pPr marL="800100" lvl="1" indent="-342900">
              <a:buFont typeface="+mj-lt"/>
              <a:buAutoNum type="arabicPeriod"/>
            </a:pPr>
            <a:r>
              <a:rPr lang="en-US" dirty="0"/>
              <a:t>Justify-content</a:t>
            </a:r>
          </a:p>
          <a:p>
            <a:pPr marL="800100" lvl="1" indent="-342900">
              <a:buFont typeface="+mj-lt"/>
              <a:buAutoNum type="arabicPeriod"/>
            </a:pPr>
            <a:r>
              <a:rPr lang="en-US" dirty="0"/>
              <a:t>Align-items</a:t>
            </a:r>
          </a:p>
          <a:p>
            <a:pPr marL="800100" lvl="1" indent="-342900">
              <a:buFont typeface="+mj-lt"/>
              <a:buAutoNum type="arabicPeriod"/>
            </a:pPr>
            <a:r>
              <a:rPr lang="en-US" dirty="0"/>
              <a:t>Align-content</a:t>
            </a:r>
            <a:endParaRPr lang="hr-HR" dirty="0"/>
          </a:p>
        </p:txBody>
      </p:sp>
    </p:spTree>
    <p:extLst>
      <p:ext uri="{BB962C8B-B14F-4D97-AF65-F5344CB8AC3E}">
        <p14:creationId xmlns:p14="http://schemas.microsoft.com/office/powerpoint/2010/main" val="362672623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A0149CA-AB22-914F-64A6-CDE0A80F37D0}"/>
              </a:ext>
            </a:extLst>
          </p:cNvPr>
          <p:cNvSpPr>
            <a:spLocks noGrp="1"/>
          </p:cNvSpPr>
          <p:nvPr>
            <p:ph type="title"/>
          </p:nvPr>
        </p:nvSpPr>
        <p:spPr/>
        <p:txBody>
          <a:bodyPr/>
          <a:lstStyle/>
          <a:p>
            <a:r>
              <a:rPr lang="en-US" dirty="0"/>
              <a:t>Flex direction</a:t>
            </a:r>
            <a:endParaRPr lang="hr-HR" dirty="0"/>
          </a:p>
        </p:txBody>
      </p:sp>
      <p:sp>
        <p:nvSpPr>
          <p:cNvPr id="3" name="Rezervirano mjesto sadržaja 2">
            <a:extLst>
              <a:ext uri="{FF2B5EF4-FFF2-40B4-BE49-F238E27FC236}">
                <a16:creationId xmlns:a16="http://schemas.microsoft.com/office/drawing/2014/main" id="{831DAD3A-9D60-320C-4A09-D26DA5CAEFCB}"/>
              </a:ext>
            </a:extLst>
          </p:cNvPr>
          <p:cNvSpPr>
            <a:spLocks noGrp="1"/>
          </p:cNvSpPr>
          <p:nvPr>
            <p:ph idx="1"/>
          </p:nvPr>
        </p:nvSpPr>
        <p:spPr/>
        <p:txBody>
          <a:bodyPr/>
          <a:lstStyle/>
          <a:p>
            <a:pPr marL="342900" indent="-342900">
              <a:buFont typeface="+mj-lt"/>
              <a:buAutoNum type="arabicPeriod"/>
            </a:pPr>
            <a:r>
              <a:rPr lang="en-US" dirty="0"/>
              <a:t>Row – default value: items are displayed horizontally as a row</a:t>
            </a:r>
          </a:p>
          <a:p>
            <a:pPr marL="342900" indent="-342900">
              <a:buFont typeface="+mj-lt"/>
              <a:buAutoNum type="arabicPeriod"/>
            </a:pPr>
            <a:r>
              <a:rPr lang="en-US" dirty="0"/>
              <a:t>Row-reverse – same as row but items are displayed in reverse</a:t>
            </a:r>
          </a:p>
          <a:p>
            <a:pPr marL="342900" indent="-342900">
              <a:buFont typeface="+mj-lt"/>
              <a:buAutoNum type="arabicPeriod"/>
            </a:pPr>
            <a:r>
              <a:rPr lang="en-US" dirty="0"/>
              <a:t>Column – items are displayed one below another</a:t>
            </a:r>
          </a:p>
          <a:p>
            <a:pPr marL="342900" indent="-342900">
              <a:buFont typeface="+mj-lt"/>
              <a:buAutoNum type="arabicPeriod"/>
            </a:pPr>
            <a:r>
              <a:rPr lang="en-US" dirty="0"/>
              <a:t>Column-reverse – same as column, but items are displayed in reverse</a:t>
            </a:r>
          </a:p>
          <a:p>
            <a:pPr marL="342900" indent="-342900">
              <a:buFont typeface="+mj-lt"/>
              <a:buAutoNum type="arabicPeriod"/>
            </a:pPr>
            <a:r>
              <a:rPr lang="en-US" dirty="0"/>
              <a:t>Initial – sets property to default value</a:t>
            </a:r>
          </a:p>
          <a:p>
            <a:pPr marL="342900" indent="-342900">
              <a:buFont typeface="+mj-lt"/>
              <a:buAutoNum type="arabicPeriod"/>
            </a:pPr>
            <a:r>
              <a:rPr lang="en-US" dirty="0"/>
              <a:t>Inherit – inherits property value from parent</a:t>
            </a:r>
            <a:endParaRPr lang="hr-HR" dirty="0"/>
          </a:p>
        </p:txBody>
      </p:sp>
    </p:spTree>
    <p:extLst>
      <p:ext uri="{BB962C8B-B14F-4D97-AF65-F5344CB8AC3E}">
        <p14:creationId xmlns:p14="http://schemas.microsoft.com/office/powerpoint/2010/main" val="215323976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088E478-B644-2C5C-8905-19B1DFCF8100}"/>
              </a:ext>
            </a:extLst>
          </p:cNvPr>
          <p:cNvSpPr>
            <a:spLocks noGrp="1"/>
          </p:cNvSpPr>
          <p:nvPr>
            <p:ph type="title"/>
          </p:nvPr>
        </p:nvSpPr>
        <p:spPr/>
        <p:txBody>
          <a:bodyPr/>
          <a:lstStyle/>
          <a:p>
            <a:r>
              <a:rPr lang="en-US" dirty="0"/>
              <a:t>Flex wrap</a:t>
            </a:r>
            <a:endParaRPr lang="hr-HR" dirty="0"/>
          </a:p>
        </p:txBody>
      </p:sp>
      <p:sp>
        <p:nvSpPr>
          <p:cNvPr id="3" name="Rezervirano mjesto sadržaja 2">
            <a:extLst>
              <a:ext uri="{FF2B5EF4-FFF2-40B4-BE49-F238E27FC236}">
                <a16:creationId xmlns:a16="http://schemas.microsoft.com/office/drawing/2014/main" id="{00194E3C-9AB9-251E-BF8B-ADB0641A421F}"/>
              </a:ext>
            </a:extLst>
          </p:cNvPr>
          <p:cNvSpPr>
            <a:spLocks noGrp="1"/>
          </p:cNvSpPr>
          <p:nvPr>
            <p:ph idx="1"/>
          </p:nvPr>
        </p:nvSpPr>
        <p:spPr/>
        <p:txBody>
          <a:bodyPr/>
          <a:lstStyle/>
          <a:p>
            <a:pPr marL="342900" indent="-342900">
              <a:buFont typeface="+mj-lt"/>
              <a:buAutoNum type="arabicPeriod"/>
            </a:pPr>
            <a:r>
              <a:rPr lang="en-US" dirty="0" err="1"/>
              <a:t>Nowrap</a:t>
            </a:r>
            <a:r>
              <a:rPr lang="en-US" dirty="0"/>
              <a:t> – elements will not be wrapped</a:t>
            </a:r>
          </a:p>
          <a:p>
            <a:pPr marL="342900" indent="-342900">
              <a:buFont typeface="+mj-lt"/>
              <a:buAutoNum type="arabicPeriod"/>
            </a:pPr>
            <a:r>
              <a:rPr lang="en-US" dirty="0"/>
              <a:t>Wrap – elements will be wrapped</a:t>
            </a:r>
          </a:p>
          <a:p>
            <a:pPr marL="342900" indent="-342900">
              <a:buFont typeface="+mj-lt"/>
              <a:buAutoNum type="arabicPeriod"/>
            </a:pPr>
            <a:r>
              <a:rPr lang="en-US" dirty="0"/>
              <a:t>Wrap-reverse – </a:t>
            </a:r>
            <a:r>
              <a:rPr lang="en-US" dirty="0" err="1"/>
              <a:t>elemnts</a:t>
            </a:r>
            <a:r>
              <a:rPr lang="en-US" dirty="0"/>
              <a:t> will be wrapped but in reverse order</a:t>
            </a:r>
          </a:p>
          <a:p>
            <a:pPr marL="342900" indent="-342900">
              <a:buFont typeface="+mj-lt"/>
              <a:buAutoNum type="arabicPeriod"/>
            </a:pPr>
            <a:r>
              <a:rPr lang="en-US" dirty="0"/>
              <a:t>Initial – sets property to its default value</a:t>
            </a:r>
          </a:p>
          <a:p>
            <a:pPr marL="342900" indent="-342900">
              <a:buFont typeface="+mj-lt"/>
              <a:buAutoNum type="arabicPeriod"/>
            </a:pPr>
            <a:r>
              <a:rPr lang="en-US" dirty="0"/>
              <a:t>Inherit - inherits property value from its parent</a:t>
            </a:r>
          </a:p>
        </p:txBody>
      </p:sp>
    </p:spTree>
    <p:extLst>
      <p:ext uri="{BB962C8B-B14F-4D97-AF65-F5344CB8AC3E}">
        <p14:creationId xmlns:p14="http://schemas.microsoft.com/office/powerpoint/2010/main" val="328231841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76CA608-149E-5160-6255-BD7E0CA8F9F5}"/>
              </a:ext>
            </a:extLst>
          </p:cNvPr>
          <p:cNvSpPr>
            <a:spLocks noGrp="1"/>
          </p:cNvSpPr>
          <p:nvPr>
            <p:ph type="title"/>
          </p:nvPr>
        </p:nvSpPr>
        <p:spPr/>
        <p:txBody>
          <a:bodyPr/>
          <a:lstStyle/>
          <a:p>
            <a:r>
              <a:rPr lang="en-US" dirty="0"/>
              <a:t>Justify content</a:t>
            </a:r>
            <a:endParaRPr lang="hr-HR" dirty="0"/>
          </a:p>
        </p:txBody>
      </p:sp>
      <p:sp>
        <p:nvSpPr>
          <p:cNvPr id="3" name="Rezervirano mjesto sadržaja 2">
            <a:extLst>
              <a:ext uri="{FF2B5EF4-FFF2-40B4-BE49-F238E27FC236}">
                <a16:creationId xmlns:a16="http://schemas.microsoft.com/office/drawing/2014/main" id="{FBCFB6AD-9C84-C6EB-29F0-03A078F3F1CE}"/>
              </a:ext>
            </a:extLst>
          </p:cNvPr>
          <p:cNvSpPr>
            <a:spLocks noGrp="1"/>
          </p:cNvSpPr>
          <p:nvPr>
            <p:ph idx="1"/>
          </p:nvPr>
        </p:nvSpPr>
        <p:spPr/>
        <p:txBody>
          <a:bodyPr>
            <a:normAutofit/>
          </a:bodyPr>
          <a:lstStyle/>
          <a:p>
            <a:pPr marL="342900" indent="-342900">
              <a:buFont typeface="+mj-lt"/>
              <a:buAutoNum type="arabicPeriod"/>
            </a:pPr>
            <a:r>
              <a:rPr lang="en-US" dirty="0"/>
              <a:t>Flex-start – default value. Content positioned at the start of the container</a:t>
            </a:r>
          </a:p>
          <a:p>
            <a:pPr marL="342900" indent="-342900">
              <a:buFont typeface="+mj-lt"/>
              <a:buAutoNum type="arabicPeriod"/>
            </a:pPr>
            <a:r>
              <a:rPr lang="en-US" dirty="0"/>
              <a:t>Flex-end – content positioned at the end of the container</a:t>
            </a:r>
          </a:p>
          <a:p>
            <a:pPr marL="342900" indent="-342900">
              <a:buFont typeface="+mj-lt"/>
              <a:buAutoNum type="arabicPeriod"/>
            </a:pPr>
            <a:r>
              <a:rPr lang="en-US" dirty="0"/>
              <a:t>Center - content is centered inside container</a:t>
            </a:r>
          </a:p>
          <a:p>
            <a:pPr marL="342900" indent="-342900">
              <a:buFont typeface="+mj-lt"/>
              <a:buAutoNum type="arabicPeriod"/>
            </a:pPr>
            <a:r>
              <a:rPr lang="en-US" dirty="0"/>
              <a:t>Space-between – items will have space between them</a:t>
            </a:r>
          </a:p>
          <a:p>
            <a:pPr marL="342900" indent="-342900">
              <a:buFont typeface="+mj-lt"/>
              <a:buAutoNum type="arabicPeriod"/>
            </a:pPr>
            <a:r>
              <a:rPr lang="en-US" dirty="0"/>
              <a:t>Space-around – items will have space before, between and after them</a:t>
            </a:r>
          </a:p>
          <a:p>
            <a:pPr marL="342900" indent="-342900">
              <a:buFont typeface="+mj-lt"/>
              <a:buAutoNum type="arabicPeriod"/>
            </a:pPr>
            <a:r>
              <a:rPr lang="en-US" dirty="0"/>
              <a:t>Space-evenly – items will have equal space around them</a:t>
            </a:r>
          </a:p>
          <a:p>
            <a:pPr marL="342900" indent="-342900">
              <a:buFont typeface="+mj-lt"/>
              <a:buAutoNum type="arabicPeriod"/>
            </a:pPr>
            <a:r>
              <a:rPr lang="en-US" dirty="0"/>
              <a:t>Initial</a:t>
            </a:r>
          </a:p>
          <a:p>
            <a:pPr marL="342900" indent="-342900">
              <a:buFont typeface="+mj-lt"/>
              <a:buAutoNum type="arabicPeriod"/>
            </a:pPr>
            <a:r>
              <a:rPr lang="en-US" dirty="0"/>
              <a:t>Inherit</a:t>
            </a:r>
          </a:p>
        </p:txBody>
      </p:sp>
    </p:spTree>
    <p:extLst>
      <p:ext uri="{BB962C8B-B14F-4D97-AF65-F5344CB8AC3E}">
        <p14:creationId xmlns:p14="http://schemas.microsoft.com/office/powerpoint/2010/main" val="86205456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F165D4B-F728-F09B-C7A2-96815CE46D1F}"/>
              </a:ext>
            </a:extLst>
          </p:cNvPr>
          <p:cNvSpPr>
            <a:spLocks noGrp="1"/>
          </p:cNvSpPr>
          <p:nvPr>
            <p:ph type="title"/>
          </p:nvPr>
        </p:nvSpPr>
        <p:spPr/>
        <p:txBody>
          <a:bodyPr/>
          <a:lstStyle/>
          <a:p>
            <a:r>
              <a:rPr lang="en-US" dirty="0"/>
              <a:t>Align items</a:t>
            </a:r>
            <a:endParaRPr lang="hr-HR" dirty="0"/>
          </a:p>
        </p:txBody>
      </p:sp>
      <p:sp>
        <p:nvSpPr>
          <p:cNvPr id="3" name="Rezervirano mjesto sadržaja 2">
            <a:extLst>
              <a:ext uri="{FF2B5EF4-FFF2-40B4-BE49-F238E27FC236}">
                <a16:creationId xmlns:a16="http://schemas.microsoft.com/office/drawing/2014/main" id="{4D13FF67-7B7A-7113-4774-B0A14669CCD1}"/>
              </a:ext>
            </a:extLst>
          </p:cNvPr>
          <p:cNvSpPr>
            <a:spLocks noGrp="1"/>
          </p:cNvSpPr>
          <p:nvPr>
            <p:ph idx="1"/>
          </p:nvPr>
        </p:nvSpPr>
        <p:spPr/>
        <p:txBody>
          <a:bodyPr/>
          <a:lstStyle/>
          <a:p>
            <a:pPr marL="342900" indent="-342900">
              <a:buFont typeface="+mj-lt"/>
              <a:buAutoNum type="arabicPeriod"/>
            </a:pPr>
            <a:r>
              <a:rPr lang="en-US" dirty="0"/>
              <a:t>Normal – Default value. Behaves like “stretch” for flexbox and grid items</a:t>
            </a:r>
          </a:p>
          <a:p>
            <a:pPr marL="342900" indent="-342900">
              <a:buFont typeface="+mj-lt"/>
              <a:buAutoNum type="arabicPeriod"/>
            </a:pPr>
            <a:r>
              <a:rPr lang="en-US" dirty="0"/>
              <a:t>Stretch – items are stretched to fit container</a:t>
            </a:r>
          </a:p>
          <a:p>
            <a:pPr marL="342900" indent="-342900">
              <a:buFont typeface="+mj-lt"/>
              <a:buAutoNum type="arabicPeriod"/>
            </a:pPr>
            <a:r>
              <a:rPr lang="en-US" dirty="0"/>
              <a:t>Center – items are positioned at the center of the container</a:t>
            </a:r>
          </a:p>
          <a:p>
            <a:pPr marL="342900" indent="-342900">
              <a:buFont typeface="+mj-lt"/>
              <a:buAutoNum type="arabicPeriod"/>
            </a:pPr>
            <a:r>
              <a:rPr lang="en-US" dirty="0"/>
              <a:t>Flex-start – items are positioned at the beginning of the container</a:t>
            </a:r>
          </a:p>
          <a:p>
            <a:pPr marL="342900" indent="-342900">
              <a:buFont typeface="+mj-lt"/>
              <a:buAutoNum type="arabicPeriod"/>
            </a:pPr>
            <a:r>
              <a:rPr lang="en-US" dirty="0"/>
              <a:t>Flex-end – items are positioned at the end of the container</a:t>
            </a:r>
          </a:p>
          <a:p>
            <a:pPr marL="342900" indent="-342900">
              <a:buFont typeface="+mj-lt"/>
              <a:buAutoNum type="arabicPeriod"/>
            </a:pPr>
            <a:r>
              <a:rPr lang="en-US" dirty="0"/>
              <a:t>Start – items are positioned at the beginning of their individual grid cells in the block direction</a:t>
            </a:r>
          </a:p>
          <a:p>
            <a:pPr marL="342900" indent="-342900">
              <a:buFont typeface="+mj-lt"/>
              <a:buAutoNum type="arabicPeriod"/>
            </a:pPr>
            <a:r>
              <a:rPr lang="en-US" dirty="0"/>
              <a:t>End – items are positioned at the end of their individual grid cells in the block direction</a:t>
            </a:r>
          </a:p>
          <a:p>
            <a:pPr marL="342900" indent="-342900">
              <a:buFont typeface="+mj-lt"/>
              <a:buAutoNum type="arabicPeriod"/>
            </a:pPr>
            <a:r>
              <a:rPr lang="en-US" dirty="0"/>
              <a:t>Baseline – items are positioned at the baseline of the container</a:t>
            </a:r>
          </a:p>
        </p:txBody>
      </p:sp>
    </p:spTree>
    <p:extLst>
      <p:ext uri="{BB962C8B-B14F-4D97-AF65-F5344CB8AC3E}">
        <p14:creationId xmlns:p14="http://schemas.microsoft.com/office/powerpoint/2010/main" val="6145843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ECEF5E1-060D-8F0E-9E9B-A54FFAB42E76}"/>
              </a:ext>
            </a:extLst>
          </p:cNvPr>
          <p:cNvSpPr>
            <a:spLocks noGrp="1"/>
          </p:cNvSpPr>
          <p:nvPr>
            <p:ph type="title"/>
          </p:nvPr>
        </p:nvSpPr>
        <p:spPr/>
        <p:txBody>
          <a:bodyPr/>
          <a:lstStyle/>
          <a:p>
            <a:r>
              <a:rPr lang="en-US" dirty="0"/>
              <a:t>Align content</a:t>
            </a:r>
            <a:endParaRPr lang="hr-HR" dirty="0"/>
          </a:p>
        </p:txBody>
      </p:sp>
      <p:sp>
        <p:nvSpPr>
          <p:cNvPr id="3" name="Rezervirano mjesto sadržaja 2">
            <a:extLst>
              <a:ext uri="{FF2B5EF4-FFF2-40B4-BE49-F238E27FC236}">
                <a16:creationId xmlns:a16="http://schemas.microsoft.com/office/drawing/2014/main" id="{42C8BFE0-1FAA-6574-D004-402FBEBB91C5}"/>
              </a:ext>
            </a:extLst>
          </p:cNvPr>
          <p:cNvSpPr>
            <a:spLocks noGrp="1"/>
          </p:cNvSpPr>
          <p:nvPr>
            <p:ph idx="1"/>
          </p:nvPr>
        </p:nvSpPr>
        <p:spPr/>
        <p:txBody>
          <a:bodyPr/>
          <a:lstStyle/>
          <a:p>
            <a:pPr marL="342900" indent="-342900">
              <a:buFont typeface="+mj-lt"/>
              <a:buAutoNum type="arabicPeriod"/>
            </a:pPr>
            <a:r>
              <a:rPr lang="en-US" dirty="0"/>
              <a:t>Stretch – default value: lines stretch to take up the remaining space</a:t>
            </a:r>
          </a:p>
          <a:p>
            <a:pPr marL="342900" indent="-342900">
              <a:buFont typeface="+mj-lt"/>
              <a:buAutoNum type="arabicPeriod"/>
            </a:pPr>
            <a:r>
              <a:rPr lang="en-US" dirty="0"/>
              <a:t>Center – lines are packed towards the center of the flex container</a:t>
            </a:r>
          </a:p>
          <a:p>
            <a:pPr marL="342900" indent="-342900">
              <a:buFont typeface="+mj-lt"/>
              <a:buAutoNum type="arabicPeriod"/>
            </a:pPr>
            <a:r>
              <a:rPr lang="en-US" dirty="0"/>
              <a:t>Flex-start – lines are packed towards the start of the flex container</a:t>
            </a:r>
          </a:p>
          <a:p>
            <a:pPr marL="342900" indent="-342900">
              <a:buFont typeface="+mj-lt"/>
              <a:buAutoNum type="arabicPeriod"/>
            </a:pPr>
            <a:r>
              <a:rPr lang="en-US" dirty="0"/>
              <a:t>Flex-end - lines are packed towards the end of the flex container</a:t>
            </a:r>
          </a:p>
          <a:p>
            <a:pPr marL="342900" indent="-342900">
              <a:buFont typeface="+mj-lt"/>
              <a:buAutoNum type="arabicPeriod"/>
            </a:pPr>
            <a:r>
              <a:rPr lang="en-US" dirty="0"/>
              <a:t>Space-between – lines are evenly distributed in the flex container</a:t>
            </a:r>
          </a:p>
          <a:p>
            <a:pPr marL="342900" indent="-342900">
              <a:buFont typeface="+mj-lt"/>
              <a:buAutoNum type="arabicPeriod"/>
            </a:pPr>
            <a:r>
              <a:rPr lang="en-US" dirty="0"/>
              <a:t>Space-around - lines are evenly distributed in the flex container</a:t>
            </a:r>
            <a:r>
              <a:rPr lang="en-US" b="1" dirty="0"/>
              <a:t> </a:t>
            </a:r>
            <a:r>
              <a:rPr lang="en-US" dirty="0"/>
              <a:t>with half sized on either end</a:t>
            </a:r>
          </a:p>
          <a:p>
            <a:pPr marL="342900" indent="-342900">
              <a:buFont typeface="+mj-lt"/>
              <a:buAutoNum type="arabicPeriod"/>
            </a:pPr>
            <a:r>
              <a:rPr lang="en-US" dirty="0"/>
              <a:t>Space-evenly - lines are evenly distributed in the flex container with equal space between them</a:t>
            </a:r>
          </a:p>
          <a:p>
            <a:pPr marL="342900" indent="-342900">
              <a:buFont typeface="+mj-lt"/>
              <a:buAutoNum type="arabicPeriod"/>
            </a:pPr>
            <a:r>
              <a:rPr lang="en-US" dirty="0"/>
              <a:t>Initial</a:t>
            </a:r>
          </a:p>
          <a:p>
            <a:pPr marL="342900" indent="-342900">
              <a:buFont typeface="+mj-lt"/>
              <a:buAutoNum type="arabicPeriod"/>
            </a:pPr>
            <a:r>
              <a:rPr lang="en-US" dirty="0"/>
              <a:t>inherit</a:t>
            </a:r>
            <a:endParaRPr lang="hr-HR" dirty="0"/>
          </a:p>
        </p:txBody>
      </p:sp>
    </p:spTree>
    <p:extLst>
      <p:ext uri="{BB962C8B-B14F-4D97-AF65-F5344CB8AC3E}">
        <p14:creationId xmlns:p14="http://schemas.microsoft.com/office/powerpoint/2010/main" val="307070226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279FBE6-39D3-2692-5C56-35E25BCB64D8}"/>
              </a:ext>
            </a:extLst>
          </p:cNvPr>
          <p:cNvSpPr>
            <a:spLocks noGrp="1"/>
          </p:cNvSpPr>
          <p:nvPr>
            <p:ph type="title"/>
          </p:nvPr>
        </p:nvSpPr>
        <p:spPr/>
        <p:txBody>
          <a:bodyPr/>
          <a:lstStyle/>
          <a:p>
            <a:r>
              <a:rPr lang="en-US"/>
              <a:t>Flex items</a:t>
            </a:r>
            <a:endParaRPr lang="hr-HR"/>
          </a:p>
        </p:txBody>
      </p:sp>
      <p:sp>
        <p:nvSpPr>
          <p:cNvPr id="3" name="Rezervirano mjesto sadržaja 2">
            <a:extLst>
              <a:ext uri="{FF2B5EF4-FFF2-40B4-BE49-F238E27FC236}">
                <a16:creationId xmlns:a16="http://schemas.microsoft.com/office/drawing/2014/main" id="{08599F12-D95F-F00E-6B60-3388AA7CB369}"/>
              </a:ext>
            </a:extLst>
          </p:cNvPr>
          <p:cNvSpPr>
            <a:spLocks noGrp="1"/>
          </p:cNvSpPr>
          <p:nvPr>
            <p:ph idx="1"/>
          </p:nvPr>
        </p:nvSpPr>
        <p:spPr/>
        <p:txBody>
          <a:bodyPr/>
          <a:lstStyle/>
          <a:p>
            <a:pPr marL="342900" indent="-342900">
              <a:buFont typeface="+mj-lt"/>
              <a:buAutoNum type="arabicPeriod"/>
            </a:pPr>
            <a:r>
              <a:rPr lang="en-US" dirty="0"/>
              <a:t>Order – sets order of the flex item(numeric value)</a:t>
            </a:r>
          </a:p>
          <a:p>
            <a:pPr marL="342900" indent="-342900">
              <a:buFont typeface="+mj-lt"/>
              <a:buAutoNum type="arabicPeriod"/>
            </a:pPr>
            <a:r>
              <a:rPr lang="en-US" dirty="0"/>
              <a:t>Flex-grow – defines priority of flex item and how much will it grow compared to other items</a:t>
            </a:r>
          </a:p>
          <a:p>
            <a:pPr marL="342900" indent="-342900">
              <a:buFont typeface="+mj-lt"/>
              <a:buAutoNum type="arabicPeriod"/>
            </a:pPr>
            <a:r>
              <a:rPr lang="en-US" dirty="0"/>
              <a:t>Flex-shrink - defines priority of flex item and how much will it shrink compared to other items</a:t>
            </a:r>
          </a:p>
          <a:p>
            <a:pPr marL="342900" indent="-342900">
              <a:buFont typeface="+mj-lt"/>
              <a:buAutoNum type="arabicPeriod"/>
            </a:pPr>
            <a:r>
              <a:rPr lang="en-US" dirty="0"/>
              <a:t>Flex-basis – defines initial length of flex item</a:t>
            </a:r>
          </a:p>
          <a:p>
            <a:pPr marL="342900" indent="-342900">
              <a:buFont typeface="+mj-lt"/>
              <a:buAutoNum type="arabicPeriod"/>
            </a:pPr>
            <a:r>
              <a:rPr lang="en-US" dirty="0"/>
              <a:t>Flex – shorthand for flex-grow flex-shrink flex-basis</a:t>
            </a:r>
          </a:p>
          <a:p>
            <a:pPr marL="342900" indent="-342900">
              <a:buFont typeface="+mj-lt"/>
              <a:buAutoNum type="arabicPeriod"/>
            </a:pPr>
            <a:r>
              <a:rPr lang="en-US" dirty="0"/>
              <a:t>Align-self – defines alignment of item inside flex container(overrides align-items property)</a:t>
            </a:r>
          </a:p>
        </p:txBody>
      </p:sp>
    </p:spTree>
    <p:extLst>
      <p:ext uri="{BB962C8B-B14F-4D97-AF65-F5344CB8AC3E}">
        <p14:creationId xmlns:p14="http://schemas.microsoft.com/office/powerpoint/2010/main" val="287614548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925B142-F5F6-B151-8CF0-4D4D7B9F76A6}"/>
              </a:ext>
            </a:extLst>
          </p:cNvPr>
          <p:cNvSpPr>
            <a:spLocks noGrp="1"/>
          </p:cNvSpPr>
          <p:nvPr>
            <p:ph type="title"/>
          </p:nvPr>
        </p:nvSpPr>
        <p:spPr/>
        <p:txBody>
          <a:bodyPr/>
          <a:lstStyle/>
          <a:p>
            <a:r>
              <a:rPr lang="en-US" dirty="0"/>
              <a:t>Flex order</a:t>
            </a:r>
            <a:endParaRPr lang="hr-HR" dirty="0"/>
          </a:p>
        </p:txBody>
      </p:sp>
      <p:pic>
        <p:nvPicPr>
          <p:cNvPr id="5" name="Rezervirano mjesto sadržaja 4">
            <a:extLst>
              <a:ext uri="{FF2B5EF4-FFF2-40B4-BE49-F238E27FC236}">
                <a16:creationId xmlns:a16="http://schemas.microsoft.com/office/drawing/2014/main" id="{985870CF-91F2-7439-26B9-38D6A385442C}"/>
              </a:ext>
            </a:extLst>
          </p:cNvPr>
          <p:cNvPicPr>
            <a:picLocks noGrp="1" noChangeAspect="1"/>
          </p:cNvPicPr>
          <p:nvPr>
            <p:ph idx="1"/>
          </p:nvPr>
        </p:nvPicPr>
        <p:blipFill>
          <a:blip r:embed="rId2"/>
          <a:stretch>
            <a:fillRect/>
          </a:stretch>
        </p:blipFill>
        <p:spPr>
          <a:xfrm>
            <a:off x="685801" y="2065867"/>
            <a:ext cx="2809875" cy="1362075"/>
          </a:xfrm>
        </p:spPr>
      </p:pic>
      <p:pic>
        <p:nvPicPr>
          <p:cNvPr id="7" name="Slika 6">
            <a:extLst>
              <a:ext uri="{FF2B5EF4-FFF2-40B4-BE49-F238E27FC236}">
                <a16:creationId xmlns:a16="http://schemas.microsoft.com/office/drawing/2014/main" id="{6E6E9376-4BF4-C7C0-0B7F-CFBD5CF52826}"/>
              </a:ext>
            </a:extLst>
          </p:cNvPr>
          <p:cNvPicPr>
            <a:picLocks noChangeAspect="1"/>
          </p:cNvPicPr>
          <p:nvPr/>
        </p:nvPicPr>
        <p:blipFill>
          <a:blip r:embed="rId3"/>
          <a:stretch>
            <a:fillRect/>
          </a:stretch>
        </p:blipFill>
        <p:spPr>
          <a:xfrm>
            <a:off x="5940426" y="2065867"/>
            <a:ext cx="4876800" cy="1085850"/>
          </a:xfrm>
          <a:prstGeom prst="rect">
            <a:avLst/>
          </a:prstGeom>
        </p:spPr>
      </p:pic>
    </p:spTree>
    <p:extLst>
      <p:ext uri="{BB962C8B-B14F-4D97-AF65-F5344CB8AC3E}">
        <p14:creationId xmlns:p14="http://schemas.microsoft.com/office/powerpoint/2010/main" val="24293582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80ADE4F-A849-9C53-F702-94BFC161A42E}"/>
              </a:ext>
            </a:extLst>
          </p:cNvPr>
          <p:cNvSpPr>
            <a:spLocks noGrp="1"/>
          </p:cNvSpPr>
          <p:nvPr>
            <p:ph type="title"/>
          </p:nvPr>
        </p:nvSpPr>
        <p:spPr/>
        <p:txBody>
          <a:bodyPr/>
          <a:lstStyle/>
          <a:p>
            <a:r>
              <a:rPr lang="en-US" dirty="0"/>
              <a:t>Flex grow</a:t>
            </a:r>
            <a:endParaRPr lang="hr-HR" dirty="0"/>
          </a:p>
        </p:txBody>
      </p:sp>
      <p:pic>
        <p:nvPicPr>
          <p:cNvPr id="5" name="Rezervirano mjesto sadržaja 4">
            <a:extLst>
              <a:ext uri="{FF2B5EF4-FFF2-40B4-BE49-F238E27FC236}">
                <a16:creationId xmlns:a16="http://schemas.microsoft.com/office/drawing/2014/main" id="{48A85D67-A792-E6EC-DD7D-28BB95B1AA0F}"/>
              </a:ext>
            </a:extLst>
          </p:cNvPr>
          <p:cNvPicPr>
            <a:picLocks noGrp="1" noChangeAspect="1"/>
          </p:cNvPicPr>
          <p:nvPr>
            <p:ph idx="1"/>
          </p:nvPr>
        </p:nvPicPr>
        <p:blipFill>
          <a:blip r:embed="rId2"/>
          <a:stretch>
            <a:fillRect/>
          </a:stretch>
        </p:blipFill>
        <p:spPr>
          <a:xfrm>
            <a:off x="685801" y="2065867"/>
            <a:ext cx="3057525" cy="1066800"/>
          </a:xfrm>
        </p:spPr>
      </p:pic>
      <p:pic>
        <p:nvPicPr>
          <p:cNvPr id="7" name="Slika 6">
            <a:extLst>
              <a:ext uri="{FF2B5EF4-FFF2-40B4-BE49-F238E27FC236}">
                <a16:creationId xmlns:a16="http://schemas.microsoft.com/office/drawing/2014/main" id="{790BDE34-2C79-941F-ED48-FC805FEEDDAA}"/>
              </a:ext>
            </a:extLst>
          </p:cNvPr>
          <p:cNvPicPr>
            <a:picLocks noChangeAspect="1"/>
          </p:cNvPicPr>
          <p:nvPr/>
        </p:nvPicPr>
        <p:blipFill>
          <a:blip r:embed="rId3"/>
          <a:stretch>
            <a:fillRect/>
          </a:stretch>
        </p:blipFill>
        <p:spPr>
          <a:xfrm>
            <a:off x="4379273" y="2065867"/>
            <a:ext cx="6437953" cy="647254"/>
          </a:xfrm>
          <a:prstGeom prst="rect">
            <a:avLst/>
          </a:prstGeom>
        </p:spPr>
      </p:pic>
    </p:spTree>
    <p:extLst>
      <p:ext uri="{BB962C8B-B14F-4D97-AF65-F5344CB8AC3E}">
        <p14:creationId xmlns:p14="http://schemas.microsoft.com/office/powerpoint/2010/main" val="94738294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FFC6ECC-A093-0C1D-2EC7-11F552D52655}"/>
              </a:ext>
            </a:extLst>
          </p:cNvPr>
          <p:cNvSpPr>
            <a:spLocks noGrp="1"/>
          </p:cNvSpPr>
          <p:nvPr>
            <p:ph type="title"/>
          </p:nvPr>
        </p:nvSpPr>
        <p:spPr/>
        <p:txBody>
          <a:bodyPr/>
          <a:lstStyle/>
          <a:p>
            <a:r>
              <a:rPr lang="en-US" dirty="0"/>
              <a:t>Flex shrink</a:t>
            </a:r>
            <a:endParaRPr lang="hr-HR" dirty="0"/>
          </a:p>
        </p:txBody>
      </p:sp>
      <p:sp>
        <p:nvSpPr>
          <p:cNvPr id="3" name="Rezervirano mjesto sadržaja 2">
            <a:extLst>
              <a:ext uri="{FF2B5EF4-FFF2-40B4-BE49-F238E27FC236}">
                <a16:creationId xmlns:a16="http://schemas.microsoft.com/office/drawing/2014/main" id="{A99B5EA7-38F1-5D62-3AD1-0D6764FFA6A9}"/>
              </a:ext>
            </a:extLst>
          </p:cNvPr>
          <p:cNvSpPr>
            <a:spLocks noGrp="1"/>
          </p:cNvSpPr>
          <p:nvPr>
            <p:ph idx="1"/>
          </p:nvPr>
        </p:nvSpPr>
        <p:spPr/>
        <p:txBody>
          <a:bodyPr/>
          <a:lstStyle/>
          <a:p>
            <a:endParaRPr lang="hr-HR" dirty="0"/>
          </a:p>
        </p:txBody>
      </p:sp>
      <p:pic>
        <p:nvPicPr>
          <p:cNvPr id="5" name="Slika 4">
            <a:extLst>
              <a:ext uri="{FF2B5EF4-FFF2-40B4-BE49-F238E27FC236}">
                <a16:creationId xmlns:a16="http://schemas.microsoft.com/office/drawing/2014/main" id="{46ABDBE2-B3CF-B7BF-BAE7-72832A16DB85}"/>
              </a:ext>
            </a:extLst>
          </p:cNvPr>
          <p:cNvPicPr>
            <a:picLocks noChangeAspect="1"/>
          </p:cNvPicPr>
          <p:nvPr/>
        </p:nvPicPr>
        <p:blipFill>
          <a:blip r:embed="rId2"/>
          <a:stretch>
            <a:fillRect/>
          </a:stretch>
        </p:blipFill>
        <p:spPr>
          <a:xfrm>
            <a:off x="685801" y="2142067"/>
            <a:ext cx="3209925" cy="2638425"/>
          </a:xfrm>
          <a:prstGeom prst="rect">
            <a:avLst/>
          </a:prstGeom>
        </p:spPr>
      </p:pic>
      <p:pic>
        <p:nvPicPr>
          <p:cNvPr id="7" name="Slika 6">
            <a:extLst>
              <a:ext uri="{FF2B5EF4-FFF2-40B4-BE49-F238E27FC236}">
                <a16:creationId xmlns:a16="http://schemas.microsoft.com/office/drawing/2014/main" id="{1F117FB8-E0ED-D2AC-DD2E-AA40DB5B128F}"/>
              </a:ext>
            </a:extLst>
          </p:cNvPr>
          <p:cNvPicPr>
            <a:picLocks noChangeAspect="1"/>
          </p:cNvPicPr>
          <p:nvPr/>
        </p:nvPicPr>
        <p:blipFill>
          <a:blip r:embed="rId3"/>
          <a:stretch>
            <a:fillRect/>
          </a:stretch>
        </p:blipFill>
        <p:spPr>
          <a:xfrm>
            <a:off x="4024563" y="2142067"/>
            <a:ext cx="6792663" cy="1055897"/>
          </a:xfrm>
          <a:prstGeom prst="rect">
            <a:avLst/>
          </a:prstGeom>
        </p:spPr>
      </p:pic>
    </p:spTree>
    <p:extLst>
      <p:ext uri="{BB962C8B-B14F-4D97-AF65-F5344CB8AC3E}">
        <p14:creationId xmlns:p14="http://schemas.microsoft.com/office/powerpoint/2010/main" val="3167644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5CD34AD-03F7-4640-283D-5D4259BE9CE5}"/>
              </a:ext>
            </a:extLst>
          </p:cNvPr>
          <p:cNvSpPr>
            <a:spLocks noGrp="1"/>
          </p:cNvSpPr>
          <p:nvPr>
            <p:ph type="title"/>
          </p:nvPr>
        </p:nvSpPr>
        <p:spPr/>
        <p:txBody>
          <a:bodyPr/>
          <a:lstStyle/>
          <a:p>
            <a:r>
              <a:rPr lang="en-US" dirty="0"/>
              <a:t>Inline </a:t>
            </a:r>
            <a:r>
              <a:rPr lang="en-US" dirty="0" err="1"/>
              <a:t>css</a:t>
            </a:r>
            <a:endParaRPr lang="hr-HR" dirty="0"/>
          </a:p>
        </p:txBody>
      </p:sp>
      <p:sp>
        <p:nvSpPr>
          <p:cNvPr id="3" name="Rezervirano mjesto sadržaja 2">
            <a:extLst>
              <a:ext uri="{FF2B5EF4-FFF2-40B4-BE49-F238E27FC236}">
                <a16:creationId xmlns:a16="http://schemas.microsoft.com/office/drawing/2014/main" id="{8089293D-4B68-597F-F559-9F1F41140EE5}"/>
              </a:ext>
            </a:extLst>
          </p:cNvPr>
          <p:cNvSpPr>
            <a:spLocks noGrp="1"/>
          </p:cNvSpPr>
          <p:nvPr>
            <p:ph idx="1"/>
          </p:nvPr>
        </p:nvSpPr>
        <p:spPr/>
        <p:txBody>
          <a:bodyPr/>
          <a:lstStyle/>
          <a:p>
            <a:r>
              <a:rPr lang="en-US" dirty="0"/>
              <a:t>Again, create index.html and paste this code:</a:t>
            </a:r>
          </a:p>
          <a:p>
            <a:endParaRPr lang="en-US" dirty="0"/>
          </a:p>
          <a:p>
            <a:endParaRPr lang="en-US" dirty="0"/>
          </a:p>
          <a:p>
            <a:endParaRPr lang="en-US" dirty="0"/>
          </a:p>
          <a:p>
            <a:endParaRPr lang="hr-HR" dirty="0"/>
          </a:p>
        </p:txBody>
      </p:sp>
      <p:pic>
        <p:nvPicPr>
          <p:cNvPr id="5" name="Slika 4">
            <a:extLst>
              <a:ext uri="{FF2B5EF4-FFF2-40B4-BE49-F238E27FC236}">
                <a16:creationId xmlns:a16="http://schemas.microsoft.com/office/drawing/2014/main" id="{B1C4C133-E25E-D69A-0A0B-C602E2DBBB1C}"/>
              </a:ext>
            </a:extLst>
          </p:cNvPr>
          <p:cNvPicPr>
            <a:picLocks noChangeAspect="1"/>
          </p:cNvPicPr>
          <p:nvPr/>
        </p:nvPicPr>
        <p:blipFill>
          <a:blip r:embed="rId2"/>
          <a:stretch>
            <a:fillRect/>
          </a:stretch>
        </p:blipFill>
        <p:spPr>
          <a:xfrm>
            <a:off x="2142873" y="3429000"/>
            <a:ext cx="6486525" cy="2000250"/>
          </a:xfrm>
          <a:prstGeom prst="rect">
            <a:avLst/>
          </a:prstGeom>
        </p:spPr>
      </p:pic>
    </p:spTree>
    <p:extLst>
      <p:ext uri="{BB962C8B-B14F-4D97-AF65-F5344CB8AC3E}">
        <p14:creationId xmlns:p14="http://schemas.microsoft.com/office/powerpoint/2010/main" val="12409049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D13F56F-50D8-61EA-F8BB-607A5F90C33A}"/>
              </a:ext>
            </a:extLst>
          </p:cNvPr>
          <p:cNvSpPr>
            <a:spLocks noGrp="1"/>
          </p:cNvSpPr>
          <p:nvPr>
            <p:ph type="title"/>
          </p:nvPr>
        </p:nvSpPr>
        <p:spPr/>
        <p:txBody>
          <a:bodyPr/>
          <a:lstStyle/>
          <a:p>
            <a:r>
              <a:rPr lang="en-US" dirty="0"/>
              <a:t>Flex-basis</a:t>
            </a:r>
            <a:endParaRPr lang="hr-HR" dirty="0"/>
          </a:p>
        </p:txBody>
      </p:sp>
      <p:sp>
        <p:nvSpPr>
          <p:cNvPr id="3" name="Rezervirano mjesto sadržaja 2">
            <a:extLst>
              <a:ext uri="{FF2B5EF4-FFF2-40B4-BE49-F238E27FC236}">
                <a16:creationId xmlns:a16="http://schemas.microsoft.com/office/drawing/2014/main" id="{ACE870D6-6C72-F519-1E73-A9650A8D0443}"/>
              </a:ext>
            </a:extLst>
          </p:cNvPr>
          <p:cNvSpPr>
            <a:spLocks noGrp="1"/>
          </p:cNvSpPr>
          <p:nvPr>
            <p:ph idx="1"/>
          </p:nvPr>
        </p:nvSpPr>
        <p:spPr/>
        <p:txBody>
          <a:bodyPr/>
          <a:lstStyle/>
          <a:p>
            <a:endParaRPr lang="en-US" dirty="0"/>
          </a:p>
          <a:p>
            <a:r>
              <a:rPr lang="en-US" dirty="0"/>
              <a:t>Sets initial width of flex item. </a:t>
            </a:r>
          </a:p>
          <a:p>
            <a:r>
              <a:rPr lang="en-US" dirty="0"/>
              <a:t>In this example all </a:t>
            </a:r>
            <a:r>
              <a:rPr lang="en-US" dirty="0" err="1"/>
              <a:t>divs</a:t>
            </a:r>
            <a:r>
              <a:rPr lang="en-US" dirty="0"/>
              <a:t> have width value of 100px while third div has property of flex basis of 200px.</a:t>
            </a:r>
          </a:p>
          <a:p>
            <a:r>
              <a:rPr lang="en-US" dirty="0"/>
              <a:t>Width will scale in case we resize our screen</a:t>
            </a:r>
            <a:endParaRPr lang="hr-HR" dirty="0"/>
          </a:p>
        </p:txBody>
      </p:sp>
      <p:pic>
        <p:nvPicPr>
          <p:cNvPr id="5" name="Slika 4">
            <a:extLst>
              <a:ext uri="{FF2B5EF4-FFF2-40B4-BE49-F238E27FC236}">
                <a16:creationId xmlns:a16="http://schemas.microsoft.com/office/drawing/2014/main" id="{068F2C86-0B4E-82A8-9C59-C996281B9275}"/>
              </a:ext>
            </a:extLst>
          </p:cNvPr>
          <p:cNvPicPr>
            <a:picLocks noChangeAspect="1"/>
          </p:cNvPicPr>
          <p:nvPr/>
        </p:nvPicPr>
        <p:blipFill>
          <a:blip r:embed="rId2"/>
          <a:stretch>
            <a:fillRect/>
          </a:stretch>
        </p:blipFill>
        <p:spPr>
          <a:xfrm>
            <a:off x="685801" y="2133600"/>
            <a:ext cx="3371850" cy="1295400"/>
          </a:xfrm>
          <a:prstGeom prst="rect">
            <a:avLst/>
          </a:prstGeom>
        </p:spPr>
      </p:pic>
      <p:pic>
        <p:nvPicPr>
          <p:cNvPr id="7" name="Slika 6">
            <a:extLst>
              <a:ext uri="{FF2B5EF4-FFF2-40B4-BE49-F238E27FC236}">
                <a16:creationId xmlns:a16="http://schemas.microsoft.com/office/drawing/2014/main" id="{AFE0117B-E02F-4214-146E-FC13221521CF}"/>
              </a:ext>
            </a:extLst>
          </p:cNvPr>
          <p:cNvPicPr>
            <a:picLocks noChangeAspect="1"/>
          </p:cNvPicPr>
          <p:nvPr/>
        </p:nvPicPr>
        <p:blipFill>
          <a:blip r:embed="rId3"/>
          <a:stretch>
            <a:fillRect/>
          </a:stretch>
        </p:blipFill>
        <p:spPr>
          <a:xfrm>
            <a:off x="4968876" y="2133600"/>
            <a:ext cx="5848350" cy="1123950"/>
          </a:xfrm>
          <a:prstGeom prst="rect">
            <a:avLst/>
          </a:prstGeom>
        </p:spPr>
      </p:pic>
    </p:spTree>
    <p:extLst>
      <p:ext uri="{BB962C8B-B14F-4D97-AF65-F5344CB8AC3E}">
        <p14:creationId xmlns:p14="http://schemas.microsoft.com/office/powerpoint/2010/main" val="331543319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F2CF1F6-857E-C047-9908-D013AFA860DD}"/>
              </a:ext>
            </a:extLst>
          </p:cNvPr>
          <p:cNvSpPr>
            <a:spLocks noGrp="1"/>
          </p:cNvSpPr>
          <p:nvPr>
            <p:ph type="title"/>
          </p:nvPr>
        </p:nvSpPr>
        <p:spPr/>
        <p:txBody>
          <a:bodyPr/>
          <a:lstStyle/>
          <a:p>
            <a:r>
              <a:rPr lang="en-US" dirty="0"/>
              <a:t>Flex align-self</a:t>
            </a:r>
            <a:endParaRPr lang="hr-HR" dirty="0"/>
          </a:p>
        </p:txBody>
      </p:sp>
      <p:sp>
        <p:nvSpPr>
          <p:cNvPr id="3" name="Rezervirano mjesto sadržaja 2">
            <a:extLst>
              <a:ext uri="{FF2B5EF4-FFF2-40B4-BE49-F238E27FC236}">
                <a16:creationId xmlns:a16="http://schemas.microsoft.com/office/drawing/2014/main" id="{19007AE8-F4AE-8A5B-53EF-7374406DCC20}"/>
              </a:ext>
            </a:extLst>
          </p:cNvPr>
          <p:cNvSpPr>
            <a:spLocks noGrp="1"/>
          </p:cNvSpPr>
          <p:nvPr>
            <p:ph idx="1"/>
          </p:nvPr>
        </p:nvSpPr>
        <p:spPr/>
        <p:txBody>
          <a:bodyPr/>
          <a:lstStyle/>
          <a:p>
            <a:endParaRPr lang="hr-HR" dirty="0"/>
          </a:p>
        </p:txBody>
      </p:sp>
      <p:pic>
        <p:nvPicPr>
          <p:cNvPr id="5" name="Slika 4">
            <a:extLst>
              <a:ext uri="{FF2B5EF4-FFF2-40B4-BE49-F238E27FC236}">
                <a16:creationId xmlns:a16="http://schemas.microsoft.com/office/drawing/2014/main" id="{F1ADB60E-77AE-E4B0-0224-74751B4BAAD2}"/>
              </a:ext>
            </a:extLst>
          </p:cNvPr>
          <p:cNvPicPr>
            <a:picLocks noChangeAspect="1"/>
          </p:cNvPicPr>
          <p:nvPr/>
        </p:nvPicPr>
        <p:blipFill>
          <a:blip r:embed="rId2"/>
          <a:stretch>
            <a:fillRect/>
          </a:stretch>
        </p:blipFill>
        <p:spPr>
          <a:xfrm>
            <a:off x="685801" y="2142067"/>
            <a:ext cx="3876675" cy="1285875"/>
          </a:xfrm>
          <a:prstGeom prst="rect">
            <a:avLst/>
          </a:prstGeom>
        </p:spPr>
      </p:pic>
      <p:pic>
        <p:nvPicPr>
          <p:cNvPr id="7" name="Slika 6">
            <a:extLst>
              <a:ext uri="{FF2B5EF4-FFF2-40B4-BE49-F238E27FC236}">
                <a16:creationId xmlns:a16="http://schemas.microsoft.com/office/drawing/2014/main" id="{8ED7D8EE-43AA-D15E-1C55-D1AB846FE172}"/>
              </a:ext>
            </a:extLst>
          </p:cNvPr>
          <p:cNvPicPr>
            <a:picLocks noChangeAspect="1"/>
          </p:cNvPicPr>
          <p:nvPr/>
        </p:nvPicPr>
        <p:blipFill>
          <a:blip r:embed="rId3"/>
          <a:stretch>
            <a:fillRect/>
          </a:stretch>
        </p:blipFill>
        <p:spPr>
          <a:xfrm>
            <a:off x="5835651" y="2142067"/>
            <a:ext cx="4981575" cy="2000250"/>
          </a:xfrm>
          <a:prstGeom prst="rect">
            <a:avLst/>
          </a:prstGeom>
        </p:spPr>
      </p:pic>
    </p:spTree>
    <p:extLst>
      <p:ext uri="{BB962C8B-B14F-4D97-AF65-F5344CB8AC3E}">
        <p14:creationId xmlns:p14="http://schemas.microsoft.com/office/powerpoint/2010/main" val="165796427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B02798B-B574-6035-8950-100E193517EB}"/>
              </a:ext>
            </a:extLst>
          </p:cNvPr>
          <p:cNvSpPr>
            <a:spLocks noGrp="1"/>
          </p:cNvSpPr>
          <p:nvPr>
            <p:ph type="title"/>
          </p:nvPr>
        </p:nvSpPr>
        <p:spPr/>
        <p:txBody>
          <a:bodyPr/>
          <a:lstStyle/>
          <a:p>
            <a:r>
              <a:rPr lang="en-US" dirty="0"/>
              <a:t>Task no6</a:t>
            </a:r>
            <a:endParaRPr lang="hr-HR" dirty="0"/>
          </a:p>
        </p:txBody>
      </p:sp>
      <p:sp>
        <p:nvSpPr>
          <p:cNvPr id="3" name="Rezervirano mjesto sadržaja 2">
            <a:extLst>
              <a:ext uri="{FF2B5EF4-FFF2-40B4-BE49-F238E27FC236}">
                <a16:creationId xmlns:a16="http://schemas.microsoft.com/office/drawing/2014/main" id="{9FC07436-C5E3-8632-4D88-92777ACC5134}"/>
              </a:ext>
            </a:extLst>
          </p:cNvPr>
          <p:cNvSpPr>
            <a:spLocks noGrp="1"/>
          </p:cNvSpPr>
          <p:nvPr>
            <p:ph idx="1"/>
          </p:nvPr>
        </p:nvSpPr>
        <p:spPr/>
        <p:txBody>
          <a:bodyPr/>
          <a:lstStyle/>
          <a:p>
            <a:r>
              <a:rPr lang="en-US" dirty="0"/>
              <a:t>Create nav list, padding 0.5rem on every item</a:t>
            </a:r>
          </a:p>
          <a:p>
            <a:r>
              <a:rPr lang="en-US" dirty="0"/>
              <a:t>Use flex, list. Make it responsive.</a:t>
            </a:r>
          </a:p>
          <a:p>
            <a:r>
              <a:rPr lang="en-US" dirty="0"/>
              <a:t>Add hover, active and focus effects</a:t>
            </a:r>
          </a:p>
          <a:p>
            <a:endParaRPr lang="hr-HR" dirty="0"/>
          </a:p>
        </p:txBody>
      </p:sp>
      <p:pic>
        <p:nvPicPr>
          <p:cNvPr id="7" name="Slika 6">
            <a:extLst>
              <a:ext uri="{FF2B5EF4-FFF2-40B4-BE49-F238E27FC236}">
                <a16:creationId xmlns:a16="http://schemas.microsoft.com/office/drawing/2014/main" id="{5EA4BC10-62E6-E41F-4BEB-06D18C01B4D0}"/>
              </a:ext>
            </a:extLst>
          </p:cNvPr>
          <p:cNvPicPr>
            <a:picLocks noChangeAspect="1"/>
          </p:cNvPicPr>
          <p:nvPr/>
        </p:nvPicPr>
        <p:blipFill>
          <a:blip r:embed="rId2"/>
          <a:stretch>
            <a:fillRect/>
          </a:stretch>
        </p:blipFill>
        <p:spPr>
          <a:xfrm>
            <a:off x="685801" y="4983347"/>
            <a:ext cx="10131425" cy="807853"/>
          </a:xfrm>
          <a:prstGeom prst="rect">
            <a:avLst/>
          </a:prstGeom>
        </p:spPr>
      </p:pic>
    </p:spTree>
    <p:extLst>
      <p:ext uri="{BB962C8B-B14F-4D97-AF65-F5344CB8AC3E}">
        <p14:creationId xmlns:p14="http://schemas.microsoft.com/office/powerpoint/2010/main" val="2881332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C68DF4C-E261-4339-850E-62F07039CAEC}"/>
              </a:ext>
            </a:extLst>
          </p:cNvPr>
          <p:cNvSpPr>
            <a:spLocks noGrp="1"/>
          </p:cNvSpPr>
          <p:nvPr>
            <p:ph type="title"/>
          </p:nvPr>
        </p:nvSpPr>
        <p:spPr/>
        <p:txBody>
          <a:bodyPr/>
          <a:lstStyle/>
          <a:p>
            <a:r>
              <a:rPr lang="en-US" dirty="0"/>
              <a:t>CSS selectors</a:t>
            </a:r>
            <a:endParaRPr lang="hr-HR" dirty="0"/>
          </a:p>
        </p:txBody>
      </p:sp>
      <p:sp>
        <p:nvSpPr>
          <p:cNvPr id="3" name="Rezervirano mjesto sadržaja 2">
            <a:extLst>
              <a:ext uri="{FF2B5EF4-FFF2-40B4-BE49-F238E27FC236}">
                <a16:creationId xmlns:a16="http://schemas.microsoft.com/office/drawing/2014/main" id="{F3980B5E-2D47-21D7-2221-557C7EF9A35A}"/>
              </a:ext>
            </a:extLst>
          </p:cNvPr>
          <p:cNvSpPr>
            <a:spLocks noGrp="1"/>
          </p:cNvSpPr>
          <p:nvPr>
            <p:ph idx="1"/>
          </p:nvPr>
        </p:nvSpPr>
        <p:spPr/>
        <p:txBody>
          <a:bodyPr/>
          <a:lstStyle/>
          <a:p>
            <a:r>
              <a:rPr lang="en-US" dirty="0"/>
              <a:t>They are used to mark all elements that we want to style(that we want to join with specific style rulings)</a:t>
            </a:r>
          </a:p>
          <a:p>
            <a:r>
              <a:rPr lang="en-US" dirty="0"/>
              <a:t>We can divide CSS selectors into 5 categories:</a:t>
            </a:r>
          </a:p>
          <a:p>
            <a:pPr marL="800100" lvl="1" indent="-342900">
              <a:buFont typeface="+mj-lt"/>
              <a:buAutoNum type="arabicPeriod"/>
            </a:pPr>
            <a:r>
              <a:rPr lang="en-US" dirty="0"/>
              <a:t>Simple selectors (based on name, class, id)</a:t>
            </a:r>
          </a:p>
          <a:p>
            <a:pPr marL="800100" lvl="1" indent="-342900">
              <a:buFont typeface="+mj-lt"/>
              <a:buAutoNum type="arabicPeriod"/>
            </a:pPr>
            <a:r>
              <a:rPr lang="en-US" dirty="0"/>
              <a:t>Combinator selectors (based on specific relationship between them)</a:t>
            </a:r>
          </a:p>
          <a:p>
            <a:pPr marL="800100" lvl="1" indent="-342900">
              <a:buFont typeface="+mj-lt"/>
              <a:buAutoNum type="arabicPeriod"/>
            </a:pPr>
            <a:r>
              <a:rPr lang="en-US" dirty="0"/>
              <a:t>Pseudo-class selectors (select elements based on certain state)</a:t>
            </a:r>
          </a:p>
          <a:p>
            <a:pPr marL="800100" lvl="1" indent="-342900">
              <a:buFont typeface="+mj-lt"/>
              <a:buAutoNum type="arabicPeriod"/>
            </a:pPr>
            <a:r>
              <a:rPr lang="en-US" dirty="0"/>
              <a:t>Pseudo-elements selectors (select and style part of an element)</a:t>
            </a:r>
          </a:p>
          <a:p>
            <a:pPr marL="800100" lvl="1" indent="-342900">
              <a:buFont typeface="+mj-lt"/>
              <a:buAutoNum type="arabicPeriod"/>
            </a:pPr>
            <a:r>
              <a:rPr lang="en-US" dirty="0"/>
              <a:t>Attribute selectors (select elements based on an attribute or attribute value)</a:t>
            </a:r>
            <a:endParaRPr lang="hr-HR" dirty="0"/>
          </a:p>
        </p:txBody>
      </p:sp>
    </p:spTree>
    <p:extLst>
      <p:ext uri="{BB962C8B-B14F-4D97-AF65-F5344CB8AC3E}">
        <p14:creationId xmlns:p14="http://schemas.microsoft.com/office/powerpoint/2010/main" val="321162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796BFE8-3830-713B-83CB-01C16E383592}"/>
              </a:ext>
            </a:extLst>
          </p:cNvPr>
          <p:cNvSpPr>
            <a:spLocks noGrp="1"/>
          </p:cNvSpPr>
          <p:nvPr>
            <p:ph type="title"/>
          </p:nvPr>
        </p:nvSpPr>
        <p:spPr/>
        <p:txBody>
          <a:bodyPr/>
          <a:lstStyle/>
          <a:p>
            <a:r>
              <a:rPr lang="en-US" dirty="0"/>
              <a:t>Simple SLECTORS</a:t>
            </a:r>
            <a:endParaRPr lang="hr-HR" dirty="0"/>
          </a:p>
        </p:txBody>
      </p:sp>
      <p:sp>
        <p:nvSpPr>
          <p:cNvPr id="3" name="Rezervirano mjesto sadržaja 2">
            <a:extLst>
              <a:ext uri="{FF2B5EF4-FFF2-40B4-BE49-F238E27FC236}">
                <a16:creationId xmlns:a16="http://schemas.microsoft.com/office/drawing/2014/main" id="{6C471CA2-2F90-242C-EF65-A54CB6C67E12}"/>
              </a:ext>
            </a:extLst>
          </p:cNvPr>
          <p:cNvSpPr>
            <a:spLocks noGrp="1"/>
          </p:cNvSpPr>
          <p:nvPr>
            <p:ph idx="1"/>
          </p:nvPr>
        </p:nvSpPr>
        <p:spPr/>
        <p:txBody>
          <a:bodyPr/>
          <a:lstStyle/>
          <a:p>
            <a:r>
              <a:rPr lang="en-US" dirty="0"/>
              <a:t>We have element, id, class, universal, grouped selectors</a:t>
            </a:r>
          </a:p>
          <a:p>
            <a:r>
              <a:rPr lang="en-US" dirty="0"/>
              <a:t>Element selectors are styling all elements of certain name</a:t>
            </a:r>
          </a:p>
          <a:p>
            <a:r>
              <a:rPr lang="en-US" dirty="0"/>
              <a:t>ID selectors are styling all elements that have certain ID</a:t>
            </a:r>
          </a:p>
          <a:p>
            <a:r>
              <a:rPr lang="en-US" dirty="0"/>
              <a:t>Class selectors – same as ID: styles all elements that belongs to certain class</a:t>
            </a:r>
          </a:p>
          <a:p>
            <a:r>
              <a:rPr lang="en-US" dirty="0"/>
              <a:t>Universal selectors – applies style to all elements</a:t>
            </a:r>
          </a:p>
          <a:p>
            <a:r>
              <a:rPr lang="en-US" dirty="0"/>
              <a:t>Grouped selectors – applies same style to several different selectors</a:t>
            </a:r>
            <a:endParaRPr lang="hr-HR" dirty="0"/>
          </a:p>
        </p:txBody>
      </p:sp>
    </p:spTree>
    <p:extLst>
      <p:ext uri="{BB962C8B-B14F-4D97-AF65-F5344CB8AC3E}">
        <p14:creationId xmlns:p14="http://schemas.microsoft.com/office/powerpoint/2010/main" val="11467891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beski">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docProps/app.xml><?xml version="1.0" encoding="utf-8"?>
<Properties xmlns="http://schemas.openxmlformats.org/officeDocument/2006/extended-properties" xmlns:vt="http://schemas.openxmlformats.org/officeDocument/2006/docPropsVTypes">
  <Template>TM03457452[[fn=Nebeski]]</Template>
  <TotalTime>2414</TotalTime>
  <Words>3442</Words>
  <Application>Microsoft Office PowerPoint</Application>
  <PresentationFormat>Široki zaslon</PresentationFormat>
  <Paragraphs>368</Paragraphs>
  <Slides>72</Slides>
  <Notes>0</Notes>
  <HiddenSlides>0</HiddenSlides>
  <MMClips>0</MMClips>
  <ScaleCrop>false</ScaleCrop>
  <HeadingPairs>
    <vt:vector size="6" baseType="variant">
      <vt:variant>
        <vt:lpstr>Korišteni fontovi</vt:lpstr>
      </vt:variant>
      <vt:variant>
        <vt:i4>4</vt:i4>
      </vt:variant>
      <vt:variant>
        <vt:lpstr>Tema</vt:lpstr>
      </vt:variant>
      <vt:variant>
        <vt:i4>1</vt:i4>
      </vt:variant>
      <vt:variant>
        <vt:lpstr>Naslovi slajdova</vt:lpstr>
      </vt:variant>
      <vt:variant>
        <vt:i4>72</vt:i4>
      </vt:variant>
    </vt:vector>
  </HeadingPairs>
  <TitlesOfParts>
    <vt:vector size="77" baseType="lpstr">
      <vt:lpstr>Arial</vt:lpstr>
      <vt:lpstr>Calibri</vt:lpstr>
      <vt:lpstr>Calibri Light</vt:lpstr>
      <vt:lpstr>Verdana</vt:lpstr>
      <vt:lpstr>Nebeski</vt:lpstr>
      <vt:lpstr>Html &amp; CSS Course</vt:lpstr>
      <vt:lpstr>What is CSS</vt:lpstr>
      <vt:lpstr>CSS syntax</vt:lpstr>
      <vt:lpstr>How to add css</vt:lpstr>
      <vt:lpstr>External css example</vt:lpstr>
      <vt:lpstr>Internal css example</vt:lpstr>
      <vt:lpstr>Inline css</vt:lpstr>
      <vt:lpstr>CSS selectors</vt:lpstr>
      <vt:lpstr>Simple SLECTORS</vt:lpstr>
      <vt:lpstr>ELEments selectors</vt:lpstr>
      <vt:lpstr>ID and class selectors</vt:lpstr>
      <vt:lpstr>Universal and Group selectors</vt:lpstr>
      <vt:lpstr>Combinator Selectors</vt:lpstr>
      <vt:lpstr>Pseudo-class selector</vt:lpstr>
      <vt:lpstr>CSS PSEUDO ELEMENTS SELECTORS</vt:lpstr>
      <vt:lpstr>CSS ATTRIBUTE SELECTORS</vt:lpstr>
      <vt:lpstr>CSS COLORS</vt:lpstr>
      <vt:lpstr>Css background</vt:lpstr>
      <vt:lpstr>Css background</vt:lpstr>
      <vt:lpstr>CSS background</vt:lpstr>
      <vt:lpstr>TASK no 1</vt:lpstr>
      <vt:lpstr>CSS borders</vt:lpstr>
      <vt:lpstr>Border style</vt:lpstr>
      <vt:lpstr>BORDER STYLE</vt:lpstr>
      <vt:lpstr>BORDER WIDTH</vt:lpstr>
      <vt:lpstr>CSS Border COLOR</vt:lpstr>
      <vt:lpstr>BORDER SIDES</vt:lpstr>
      <vt:lpstr>Border SHORTHAND</vt:lpstr>
      <vt:lpstr>Task no 2</vt:lpstr>
      <vt:lpstr>MARGINS</vt:lpstr>
      <vt:lpstr>Css pading</vt:lpstr>
      <vt:lpstr>Css (MAX) width and height</vt:lpstr>
      <vt:lpstr>Css Box model</vt:lpstr>
      <vt:lpstr>Task no3</vt:lpstr>
      <vt:lpstr>CSS outline</vt:lpstr>
      <vt:lpstr>CSS outline style</vt:lpstr>
      <vt:lpstr>CSS OUTLINE WIDTH</vt:lpstr>
      <vt:lpstr>CSS OUTLINE COLOR</vt:lpstr>
      <vt:lpstr>Css outline shorthand</vt:lpstr>
      <vt:lpstr>Css outline offset</vt:lpstr>
      <vt:lpstr>Css text</vt:lpstr>
      <vt:lpstr>Css text alignment</vt:lpstr>
      <vt:lpstr>CSS text decoration</vt:lpstr>
      <vt:lpstr>Css text spacing</vt:lpstr>
      <vt:lpstr>Css WHITE SPACE</vt:lpstr>
      <vt:lpstr>Css fonts</vt:lpstr>
      <vt:lpstr>CSS FONTS</vt:lpstr>
      <vt:lpstr>icons</vt:lpstr>
      <vt:lpstr>CSS LINKS</vt:lpstr>
      <vt:lpstr>CSS LISTS</vt:lpstr>
      <vt:lpstr>Css DISPLAY</vt:lpstr>
      <vt:lpstr>Task no4</vt:lpstr>
      <vt:lpstr>Css POSITION</vt:lpstr>
      <vt:lpstr>CSS overflow</vt:lpstr>
      <vt:lpstr>Task no5</vt:lpstr>
      <vt:lpstr>CSS FLOAT</vt:lpstr>
      <vt:lpstr>CSS CLEAR</vt:lpstr>
      <vt:lpstr>Css inline block</vt:lpstr>
      <vt:lpstr>Css align</vt:lpstr>
      <vt:lpstr>FLEXbox</vt:lpstr>
      <vt:lpstr>Flex direction</vt:lpstr>
      <vt:lpstr>Flex wrap</vt:lpstr>
      <vt:lpstr>Justify content</vt:lpstr>
      <vt:lpstr>Align items</vt:lpstr>
      <vt:lpstr>Align content</vt:lpstr>
      <vt:lpstr>Flex items</vt:lpstr>
      <vt:lpstr>Flex order</vt:lpstr>
      <vt:lpstr>Flex grow</vt:lpstr>
      <vt:lpstr>Flex shrink</vt:lpstr>
      <vt:lpstr>Flex-basis</vt:lpstr>
      <vt:lpstr>Flex align-self</vt:lpstr>
      <vt:lpstr>Task no6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&amp; CSS Course</dc:title>
  <dc:creator>Irhad Omanović</dc:creator>
  <cp:lastModifiedBy>Irhad Omanović</cp:lastModifiedBy>
  <cp:revision>40</cp:revision>
  <dcterms:created xsi:type="dcterms:W3CDTF">2023-10-06T05:08:28Z</dcterms:created>
  <dcterms:modified xsi:type="dcterms:W3CDTF">2023-12-17T14:56:09Z</dcterms:modified>
</cp:coreProperties>
</file>