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304" r:id="rId13"/>
    <p:sldId id="267" r:id="rId14"/>
    <p:sldId id="268" r:id="rId15"/>
    <p:sldId id="269" r:id="rId16"/>
    <p:sldId id="270" r:id="rId17"/>
    <p:sldId id="271" r:id="rId18"/>
    <p:sldId id="272" r:id="rId19"/>
    <p:sldId id="273" r:id="rId20"/>
    <p:sldId id="305"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306" r:id="rId35"/>
    <p:sldId id="287" r:id="rId36"/>
    <p:sldId id="288" r:id="rId37"/>
    <p:sldId id="289" r:id="rId38"/>
    <p:sldId id="290" r:id="rId39"/>
    <p:sldId id="291" r:id="rId40"/>
    <p:sldId id="292" r:id="rId41"/>
    <p:sldId id="293" r:id="rId42"/>
    <p:sldId id="294" r:id="rId43"/>
    <p:sldId id="295" r:id="rId44"/>
    <p:sldId id="296" r:id="rId45"/>
    <p:sldId id="308" r:id="rId46"/>
    <p:sldId id="307" r:id="rId47"/>
    <p:sldId id="297" r:id="rId48"/>
    <p:sldId id="298" r:id="rId49"/>
    <p:sldId id="299" r:id="rId50"/>
    <p:sldId id="300" r:id="rId51"/>
    <p:sldId id="301" r:id="rId52"/>
    <p:sldId id="302" r:id="rId53"/>
    <p:sldId id="309" r:id="rId54"/>
    <p:sldId id="311" r:id="rId55"/>
    <p:sldId id="312" r:id="rId56"/>
    <p:sldId id="310" r:id="rId57"/>
    <p:sldId id="313" r:id="rId58"/>
    <p:sldId id="303"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59" d="100"/>
          <a:sy n="159" d="100"/>
        </p:scale>
        <p:origin x="228" y="13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slajd">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hr-HR"/>
              <a:t>Kliknite da biste uredili stil naslova matrice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r-HR"/>
              <a:t>Kliknite da biste uredili stil podnaslova matrice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12/15/2023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ska slika s opiso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hr-HR"/>
              <a:t>Kliknite da biste uredili stil naslova matrice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r-HR"/>
              <a:t>Kliknite ikonu da biste dodali  sliku</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a:t>Kliknite da biste uredili matrice</a:t>
            </a:r>
          </a:p>
        </p:txBody>
      </p:sp>
      <p:sp>
        <p:nvSpPr>
          <p:cNvPr id="5" name="Date Placeholder 4"/>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aslov i opi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hr-HR"/>
              <a:t>Kliknite da biste uredili stil naslova matrice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r-HR"/>
              <a:t>Kliknite da biste uredili matrice</a:t>
            </a:r>
          </a:p>
        </p:txBody>
      </p:sp>
      <p:sp>
        <p:nvSpPr>
          <p:cNvPr id="4" name="Date Placeholder 3"/>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 s opisom">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hr-HR"/>
              <a:t>Kliknite da biste uredili stil naslova matrice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r-HR"/>
              <a:t>Kliknite da biste uredili matrice</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r-HR"/>
              <a:t>Kliknite da biste uredili matrice</a:t>
            </a:r>
          </a:p>
        </p:txBody>
      </p:sp>
      <p:sp>
        <p:nvSpPr>
          <p:cNvPr id="4" name="Date Placeholder 3"/>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ica s nazivom">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hr-HR"/>
              <a:t>Kliknite da biste uredili stil naslova matrice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r-HR"/>
              <a:t>Kliknite da biste uredili matrice</a:t>
            </a:r>
          </a:p>
        </p:txBody>
      </p:sp>
      <p:sp>
        <p:nvSpPr>
          <p:cNvPr id="4" name="Date Placeholder 3"/>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artica s nazivom citata">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hr-HR"/>
              <a:t>Kliknite da biste uredili stil naslova matrice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hr-HR"/>
              <a:t>Kliknite da biste uredili matrice</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r-HR"/>
              <a:t>Kliknite da biste uredili matrice</a:t>
            </a:r>
          </a:p>
        </p:txBody>
      </p:sp>
      <p:sp>
        <p:nvSpPr>
          <p:cNvPr id="4" name="Date Placeholder 3"/>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ili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hr-HR"/>
              <a:t>Kliknite da biste uredili stil naslova matrice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hr-HR"/>
              <a:t>Kliknite da biste uredili matrice</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r-HR"/>
              <a:t>Kliknite da biste uredili matrice</a:t>
            </a:r>
          </a:p>
        </p:txBody>
      </p:sp>
      <p:sp>
        <p:nvSpPr>
          <p:cNvPr id="4" name="Date Placeholder 3"/>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hr-HR"/>
              <a:t>Kliknite da biste uredili stil naslova matrice</a:t>
            </a:r>
            <a:endParaRPr lang="en-US" dirty="0"/>
          </a:p>
        </p:txBody>
      </p:sp>
      <p:sp>
        <p:nvSpPr>
          <p:cNvPr id="3" name="Vertical Text Placeholder 2"/>
          <p:cNvSpPr>
            <a:spLocks noGrp="1"/>
          </p:cNvSpPr>
          <p:nvPr>
            <p:ph type="body" orient="vert" idx="1"/>
          </p:nvPr>
        </p:nvSpPr>
        <p:spPr/>
        <p:txBody>
          <a:bodyPr vert="eaVert" anchor="t"/>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Okomiti naslov i teks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hr-HR"/>
              <a:t>Kliknite da biste uredili stil naslova matrice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hr-HR"/>
              <a:t>Kliknite da biste uredili stil naslova matrice</a:t>
            </a:r>
            <a:endParaRPr lang="en-US" dirty="0"/>
          </a:p>
        </p:txBody>
      </p:sp>
      <p:sp>
        <p:nvSpPr>
          <p:cNvPr id="3" name="Content Placeholder 2"/>
          <p:cNvSpPr>
            <a:spLocks noGrp="1"/>
          </p:cNvSpPr>
          <p:nvPr>
            <p:ph idx="1"/>
          </p:nvPr>
        </p:nvSpPr>
        <p:spPr/>
        <p:txBody>
          <a:bodyPr anchor="ct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aglavlje sekcij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hr-HR"/>
              <a:t>Kliknite da biste uredili stil naslova matrice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r-HR"/>
              <a:t>Kliknite da biste uredili matrice</a:t>
            </a:r>
          </a:p>
        </p:txBody>
      </p:sp>
      <p:sp>
        <p:nvSpPr>
          <p:cNvPr id="4" name="Date Placeholder 3"/>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hr-HR"/>
              <a:t>Kliknite da biste uredili stil naslova matrice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Usporedb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r-HR"/>
              <a:t>Kliknite da biste uredili stil naslova matrice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a:t>Kliknite da biste uredili matrice</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a:t>Kliknite da biste uredili matrice</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hr-HR"/>
              <a:t>Kliknite da biste uredili stil naslova matrice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adržaj s opiso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hr-HR"/>
              <a:t>Kliknite da biste uredili stil naslova matrice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a:t>Kliknite da biste uredili matrice</a:t>
            </a:r>
          </a:p>
        </p:txBody>
      </p:sp>
      <p:sp>
        <p:nvSpPr>
          <p:cNvPr id="5" name="Date Placeholder 4"/>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Slika s opiso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hr-HR"/>
              <a:t>Kliknite da biste uredili stil naslova matrice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r-HR"/>
              <a:t>Kliknite ikonu da biste dodali  sliku</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a:t>Kliknite da biste uredili matrice</a:t>
            </a:r>
          </a:p>
        </p:txBody>
      </p:sp>
      <p:sp>
        <p:nvSpPr>
          <p:cNvPr id="5" name="Date Placeholder 4"/>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hr-HR"/>
              <a:t>Kliknite da biste uredili stil naslova matrice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12/15/2023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551BEA7-5873-CCD4-8039-7221E685E6B9}"/>
              </a:ext>
            </a:extLst>
          </p:cNvPr>
          <p:cNvSpPr>
            <a:spLocks noGrp="1"/>
          </p:cNvSpPr>
          <p:nvPr>
            <p:ph type="ctrTitle"/>
          </p:nvPr>
        </p:nvSpPr>
        <p:spPr/>
        <p:txBody>
          <a:bodyPr/>
          <a:lstStyle/>
          <a:p>
            <a:r>
              <a:rPr lang="bs-Latn-BA" dirty="0"/>
              <a:t>Html </a:t>
            </a:r>
            <a:r>
              <a:rPr lang="en-US" dirty="0"/>
              <a:t>&amp; CSS Course</a:t>
            </a:r>
            <a:endParaRPr lang="hr-HR" dirty="0"/>
          </a:p>
        </p:txBody>
      </p:sp>
      <p:sp>
        <p:nvSpPr>
          <p:cNvPr id="3" name="Podnaslov 2">
            <a:extLst>
              <a:ext uri="{FF2B5EF4-FFF2-40B4-BE49-F238E27FC236}">
                <a16:creationId xmlns:a16="http://schemas.microsoft.com/office/drawing/2014/main" id="{FDC12925-70D4-9A37-E0AD-4F7C1DBEC864}"/>
              </a:ext>
            </a:extLst>
          </p:cNvPr>
          <p:cNvSpPr>
            <a:spLocks noGrp="1"/>
          </p:cNvSpPr>
          <p:nvPr>
            <p:ph type="subTitle" idx="1"/>
          </p:nvPr>
        </p:nvSpPr>
        <p:spPr/>
        <p:txBody>
          <a:bodyPr/>
          <a:lstStyle/>
          <a:p>
            <a:r>
              <a:rPr lang="en-US" dirty="0"/>
              <a:t>By </a:t>
            </a:r>
            <a:r>
              <a:rPr lang="en-US" dirty="0" err="1"/>
              <a:t>Systemduo</a:t>
            </a:r>
            <a:r>
              <a:rPr lang="en-US" dirty="0"/>
              <a:t> &amp; Irhad </a:t>
            </a:r>
            <a:r>
              <a:rPr lang="en-US" dirty="0" err="1"/>
              <a:t>OmanoviC</a:t>
            </a:r>
            <a:endParaRPr lang="hr-HR" dirty="0"/>
          </a:p>
        </p:txBody>
      </p:sp>
    </p:spTree>
    <p:extLst>
      <p:ext uri="{BB962C8B-B14F-4D97-AF65-F5344CB8AC3E}">
        <p14:creationId xmlns:p14="http://schemas.microsoft.com/office/powerpoint/2010/main" val="2386218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E650B44-1C4D-D237-9BA5-62922D3B0804}"/>
              </a:ext>
            </a:extLst>
          </p:cNvPr>
          <p:cNvSpPr>
            <a:spLocks noGrp="1"/>
          </p:cNvSpPr>
          <p:nvPr>
            <p:ph type="title"/>
          </p:nvPr>
        </p:nvSpPr>
        <p:spPr/>
        <p:txBody>
          <a:bodyPr/>
          <a:lstStyle/>
          <a:p>
            <a:r>
              <a:rPr lang="hr-HR" b="0" i="0" dirty="0">
                <a:effectLst/>
                <a:latin typeface="Segoe UI" panose="020B0502040204020203" pitchFamily="34" charset="0"/>
              </a:rPr>
              <a:t>HTML Links</a:t>
            </a:r>
            <a:endParaRPr lang="hr-HR" dirty="0"/>
          </a:p>
        </p:txBody>
      </p:sp>
      <p:sp>
        <p:nvSpPr>
          <p:cNvPr id="3" name="Rezervirano mjesto sadržaja 2">
            <a:extLst>
              <a:ext uri="{FF2B5EF4-FFF2-40B4-BE49-F238E27FC236}">
                <a16:creationId xmlns:a16="http://schemas.microsoft.com/office/drawing/2014/main" id="{576A188B-3D66-3F00-72CC-4F1ABB5AA90D}"/>
              </a:ext>
            </a:extLst>
          </p:cNvPr>
          <p:cNvSpPr>
            <a:spLocks noGrp="1"/>
          </p:cNvSpPr>
          <p:nvPr>
            <p:ph idx="1"/>
          </p:nvPr>
        </p:nvSpPr>
        <p:spPr>
          <a:xfrm>
            <a:off x="685801" y="2142068"/>
            <a:ext cx="10131425" cy="1082396"/>
          </a:xfrm>
        </p:spPr>
        <p:txBody>
          <a:bodyPr/>
          <a:lstStyle/>
          <a:p>
            <a:r>
              <a:rPr kumimoji="0" lang="sr-Latn-RS" altLang="sr-Latn-RS" sz="1800" b="0" i="0" u="none" strike="noStrike" cap="none" normalizeH="0" baseline="0" dirty="0">
                <a:ln>
                  <a:noFill/>
                </a:ln>
                <a:effectLst/>
                <a:latin typeface="Verdana" panose="020B0604030504040204" pitchFamily="34" charset="0"/>
              </a:rPr>
              <a:t>HTML </a:t>
            </a:r>
            <a:r>
              <a:rPr kumimoji="0" lang="sr-Latn-RS" altLang="sr-Latn-RS" sz="1800" b="0" i="0" u="none" strike="noStrike" cap="none" normalizeH="0" baseline="0" dirty="0" err="1">
                <a:ln>
                  <a:noFill/>
                </a:ln>
                <a:effectLst/>
                <a:latin typeface="Verdana" panose="020B0604030504040204" pitchFamily="34" charset="0"/>
              </a:rPr>
              <a:t>links</a:t>
            </a:r>
            <a:r>
              <a:rPr kumimoji="0" lang="sr-Latn-RS" altLang="sr-Latn-RS" sz="1800" b="0" i="0" u="none" strike="noStrike" cap="none" normalizeH="0" baseline="0" dirty="0">
                <a:ln>
                  <a:noFill/>
                </a:ln>
                <a:effectLst/>
                <a:latin typeface="Verdana" panose="020B0604030504040204" pitchFamily="34" charset="0"/>
              </a:rPr>
              <a:t> are </a:t>
            </a:r>
            <a:r>
              <a:rPr kumimoji="0" lang="sr-Latn-RS" altLang="sr-Latn-RS" sz="1800" b="0" i="0" u="none" strike="noStrike" cap="none" normalizeH="0" baseline="0" dirty="0" err="1">
                <a:ln>
                  <a:noFill/>
                </a:ln>
                <a:effectLst/>
                <a:latin typeface="Verdana" panose="020B0604030504040204" pitchFamily="34" charset="0"/>
              </a:rPr>
              <a:t>defined</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with</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the</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a:ln>
                  <a:noFill/>
                </a:ln>
                <a:solidFill>
                  <a:srgbClr val="DC143C"/>
                </a:solidFill>
                <a:effectLst/>
                <a:latin typeface="Consolas" panose="020B0609020204030204" pitchFamily="49" charset="0"/>
              </a:rPr>
              <a:t>&lt;a&gt;</a:t>
            </a:r>
            <a:r>
              <a:rPr kumimoji="0" lang="sr-Latn-RS" altLang="sr-Latn-RS" sz="1800" b="0" i="0" u="none" strike="noStrike" cap="none" normalizeH="0" baseline="0" dirty="0">
                <a:ln>
                  <a:noFill/>
                </a:ln>
                <a:solidFill>
                  <a:srgbClr val="000000"/>
                </a:solidFill>
                <a:effectLst/>
                <a:latin typeface="Verdana" panose="020B0604030504040204" pitchFamily="34" charset="0"/>
              </a:rPr>
              <a:t> </a:t>
            </a:r>
            <a:r>
              <a:rPr kumimoji="0" lang="sr-Latn-RS" altLang="sr-Latn-RS" sz="1800" b="0" i="0" u="none" strike="noStrike" cap="none" normalizeH="0" baseline="0" dirty="0">
                <a:ln>
                  <a:noFill/>
                </a:ln>
                <a:effectLst/>
                <a:latin typeface="Verdana" panose="020B0604030504040204" pitchFamily="34" charset="0"/>
              </a:rPr>
              <a:t>tag:</a:t>
            </a:r>
            <a:r>
              <a:rPr kumimoji="0" lang="sr-Latn-RS" altLang="sr-Latn-RS" sz="800" b="0" i="0" u="none" strike="noStrike" cap="none" normalizeH="0" baseline="0" dirty="0">
                <a:ln>
                  <a:noFill/>
                </a:ln>
                <a:effectLst/>
              </a:rPr>
              <a:t> </a:t>
            </a:r>
            <a:endParaRPr kumimoji="0" lang="sr-Latn-RS" altLang="sr-Latn-RS" sz="3200" b="0" i="0" u="none" strike="noStrike" cap="none" normalizeH="0" baseline="0" dirty="0">
              <a:ln>
                <a:noFill/>
              </a:ln>
              <a:effectLst/>
              <a:latin typeface="Arial" panose="020B0604020202020204" pitchFamily="34" charset="0"/>
            </a:endParaRPr>
          </a:p>
          <a:p>
            <a:pPr marL="0" indent="0">
              <a:buNone/>
            </a:pPr>
            <a:endParaRPr lang="hr-HR" dirty="0"/>
          </a:p>
        </p:txBody>
      </p:sp>
      <p:pic>
        <p:nvPicPr>
          <p:cNvPr id="6" name="Slika 5">
            <a:extLst>
              <a:ext uri="{FF2B5EF4-FFF2-40B4-BE49-F238E27FC236}">
                <a16:creationId xmlns:a16="http://schemas.microsoft.com/office/drawing/2014/main" id="{76F67594-42E3-5DE9-49B3-83DCAFF88ADC}"/>
              </a:ext>
            </a:extLst>
          </p:cNvPr>
          <p:cNvPicPr>
            <a:picLocks noChangeAspect="1"/>
          </p:cNvPicPr>
          <p:nvPr/>
        </p:nvPicPr>
        <p:blipFill>
          <a:blip r:embed="rId2"/>
          <a:stretch>
            <a:fillRect/>
          </a:stretch>
        </p:blipFill>
        <p:spPr>
          <a:xfrm>
            <a:off x="775285" y="3224464"/>
            <a:ext cx="5419725" cy="1990725"/>
          </a:xfrm>
          <a:prstGeom prst="rect">
            <a:avLst/>
          </a:prstGeom>
        </p:spPr>
      </p:pic>
      <p:pic>
        <p:nvPicPr>
          <p:cNvPr id="8" name="Slika 7">
            <a:extLst>
              <a:ext uri="{FF2B5EF4-FFF2-40B4-BE49-F238E27FC236}">
                <a16:creationId xmlns:a16="http://schemas.microsoft.com/office/drawing/2014/main" id="{ADF2A54F-2362-3974-EDBD-0D9D047E8EC0}"/>
              </a:ext>
            </a:extLst>
          </p:cNvPr>
          <p:cNvPicPr>
            <a:picLocks noChangeAspect="1"/>
          </p:cNvPicPr>
          <p:nvPr/>
        </p:nvPicPr>
        <p:blipFill>
          <a:blip r:embed="rId3"/>
          <a:stretch>
            <a:fillRect/>
          </a:stretch>
        </p:blipFill>
        <p:spPr>
          <a:xfrm>
            <a:off x="7270459" y="3224464"/>
            <a:ext cx="3905250" cy="1466850"/>
          </a:xfrm>
          <a:prstGeom prst="rect">
            <a:avLst/>
          </a:prstGeom>
        </p:spPr>
      </p:pic>
    </p:spTree>
    <p:extLst>
      <p:ext uri="{BB962C8B-B14F-4D97-AF65-F5344CB8AC3E}">
        <p14:creationId xmlns:p14="http://schemas.microsoft.com/office/powerpoint/2010/main" val="55431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DAE1AA-B870-565C-146D-DCD729A081D2}"/>
              </a:ext>
            </a:extLst>
          </p:cNvPr>
          <p:cNvSpPr>
            <a:spLocks noGrp="1"/>
          </p:cNvSpPr>
          <p:nvPr>
            <p:ph type="title"/>
          </p:nvPr>
        </p:nvSpPr>
        <p:spPr/>
        <p:txBody>
          <a:bodyPr/>
          <a:lstStyle/>
          <a:p>
            <a:r>
              <a:rPr lang="en-US" dirty="0">
                <a:latin typeface="Segoe UI" panose="020B0502040204020203" pitchFamily="34" charset="0"/>
              </a:rPr>
              <a:t>HTML images</a:t>
            </a:r>
            <a:endParaRPr lang="hr-HR" dirty="0"/>
          </a:p>
        </p:txBody>
      </p:sp>
      <p:sp>
        <p:nvSpPr>
          <p:cNvPr id="3" name="Rezervirano mjesto sadržaja 2">
            <a:extLst>
              <a:ext uri="{FF2B5EF4-FFF2-40B4-BE49-F238E27FC236}">
                <a16:creationId xmlns:a16="http://schemas.microsoft.com/office/drawing/2014/main" id="{A9E8CBC4-322C-79B7-078C-A8A293C4EA6E}"/>
              </a:ext>
            </a:extLst>
          </p:cNvPr>
          <p:cNvSpPr>
            <a:spLocks noGrp="1"/>
          </p:cNvSpPr>
          <p:nvPr>
            <p:ph idx="1"/>
          </p:nvPr>
        </p:nvSpPr>
        <p:spPr>
          <a:xfrm>
            <a:off x="685801" y="2142068"/>
            <a:ext cx="10131425" cy="1611786"/>
          </a:xfrm>
        </p:spPr>
        <p:txBody>
          <a:bodyPr/>
          <a:lstStyle/>
          <a:p>
            <a:r>
              <a:rPr lang="sr-Latn-RS" altLang="sr-Latn-RS" dirty="0"/>
              <a:t>HTML </a:t>
            </a:r>
            <a:r>
              <a:rPr lang="sr-Latn-RS" altLang="sr-Latn-RS" dirty="0" err="1"/>
              <a:t>images</a:t>
            </a:r>
            <a:r>
              <a:rPr lang="sr-Latn-RS" altLang="sr-Latn-RS" dirty="0"/>
              <a:t> are </a:t>
            </a:r>
            <a:r>
              <a:rPr lang="sr-Latn-RS" altLang="sr-Latn-RS" dirty="0" err="1"/>
              <a:t>defined</a:t>
            </a:r>
            <a:r>
              <a:rPr lang="sr-Latn-RS" altLang="sr-Latn-RS" dirty="0"/>
              <a:t> </a:t>
            </a:r>
            <a:r>
              <a:rPr lang="sr-Latn-RS" altLang="sr-Latn-RS" dirty="0" err="1"/>
              <a:t>with</a:t>
            </a:r>
            <a:r>
              <a:rPr lang="sr-Latn-RS" altLang="sr-Latn-RS" dirty="0"/>
              <a:t> </a:t>
            </a:r>
            <a:r>
              <a:rPr lang="sr-Latn-RS" altLang="sr-Latn-RS" dirty="0" err="1"/>
              <a:t>the</a:t>
            </a:r>
            <a:r>
              <a:rPr lang="sr-Latn-RS" altLang="sr-Latn-RS" dirty="0"/>
              <a:t> </a:t>
            </a:r>
            <a:r>
              <a:rPr kumimoji="0" lang="sr-Latn-RS" altLang="sr-Latn-RS" sz="1800" b="0" i="0" u="none" strike="noStrike" cap="none" normalizeH="0" baseline="0" dirty="0">
                <a:ln>
                  <a:noFill/>
                </a:ln>
                <a:solidFill>
                  <a:srgbClr val="DC143C"/>
                </a:solidFill>
                <a:effectLst/>
                <a:latin typeface="Consolas" panose="020B0609020204030204" pitchFamily="49" charset="0"/>
              </a:rPr>
              <a:t>&lt;</a:t>
            </a:r>
            <a:r>
              <a:rPr kumimoji="0" lang="sr-Latn-RS" altLang="sr-Latn-RS" sz="1800" b="0" i="0" u="none" strike="noStrike" cap="none" normalizeH="0" baseline="0" dirty="0" err="1">
                <a:ln>
                  <a:noFill/>
                </a:ln>
                <a:solidFill>
                  <a:srgbClr val="DC143C"/>
                </a:solidFill>
                <a:effectLst/>
                <a:latin typeface="Consolas" panose="020B0609020204030204" pitchFamily="49" charset="0"/>
              </a:rPr>
              <a:t>img</a:t>
            </a:r>
            <a:r>
              <a:rPr kumimoji="0" lang="sr-Latn-RS" altLang="sr-Latn-RS" sz="1800" b="0" i="0" u="none" strike="noStrike" cap="none" normalizeH="0" baseline="0" dirty="0">
                <a:ln>
                  <a:noFill/>
                </a:ln>
                <a:solidFill>
                  <a:srgbClr val="DC143C"/>
                </a:solidFill>
                <a:effectLst/>
                <a:latin typeface="Consolas" panose="020B0609020204030204" pitchFamily="49" charset="0"/>
              </a:rPr>
              <a:t>&gt;</a:t>
            </a:r>
            <a:r>
              <a:rPr kumimoji="0" lang="sr-Latn-RS" altLang="sr-Latn-RS" sz="1800" b="0" i="0" u="none" strike="noStrike" cap="none" normalizeH="0" baseline="0" dirty="0">
                <a:ln>
                  <a:noFill/>
                </a:ln>
                <a:solidFill>
                  <a:srgbClr val="000000"/>
                </a:solidFill>
                <a:effectLst/>
                <a:latin typeface="Verdana" panose="020B0604030504040204" pitchFamily="34" charset="0"/>
              </a:rPr>
              <a:t> </a:t>
            </a:r>
            <a:r>
              <a:rPr lang="sr-Latn-RS" altLang="sr-Latn-RS" dirty="0"/>
              <a:t>tag.</a:t>
            </a:r>
            <a:endParaRPr kumimoji="0" lang="en-US" altLang="sr-Latn-RS" sz="1800" b="0" i="0" u="none" strike="noStrike" cap="none" normalizeH="0" baseline="0" dirty="0">
              <a:ln>
                <a:noFill/>
              </a:ln>
              <a:solidFill>
                <a:srgbClr val="000000"/>
              </a:solidFill>
              <a:effectLst/>
              <a:latin typeface="Verdana" panose="020B0604030504040204" pitchFamily="34" charset="0"/>
            </a:endParaRPr>
          </a:p>
          <a:p>
            <a:r>
              <a:rPr lang="sr-Latn-RS" altLang="sr-Latn-RS" dirty="0" err="1"/>
              <a:t>The</a:t>
            </a:r>
            <a:r>
              <a:rPr lang="sr-Latn-RS" altLang="sr-Latn-RS" dirty="0"/>
              <a:t> </a:t>
            </a:r>
            <a:r>
              <a:rPr lang="sr-Latn-RS" altLang="sr-Latn-RS" dirty="0" err="1"/>
              <a:t>source</a:t>
            </a:r>
            <a:r>
              <a:rPr lang="sr-Latn-RS" altLang="sr-Latn-RS" dirty="0"/>
              <a:t> file (</a:t>
            </a:r>
            <a:r>
              <a:rPr kumimoji="0" lang="sr-Latn-RS" altLang="sr-Latn-RS" sz="1800" b="0" i="0" u="none" strike="noStrike" cap="none" normalizeH="0" baseline="0" dirty="0" err="1">
                <a:ln>
                  <a:noFill/>
                </a:ln>
                <a:solidFill>
                  <a:srgbClr val="DC143C"/>
                </a:solidFill>
                <a:effectLst/>
                <a:latin typeface="Consolas" panose="020B0609020204030204" pitchFamily="49" charset="0"/>
              </a:rPr>
              <a:t>src</a:t>
            </a:r>
            <a:r>
              <a:rPr lang="sr-Latn-RS" altLang="sr-Latn-RS" dirty="0"/>
              <a:t>), alternative </a:t>
            </a:r>
            <a:r>
              <a:rPr lang="sr-Latn-RS" altLang="sr-Latn-RS" dirty="0" err="1"/>
              <a:t>text</a:t>
            </a:r>
            <a:r>
              <a:rPr lang="sr-Latn-RS" altLang="sr-Latn-RS" dirty="0"/>
              <a:t> (</a:t>
            </a:r>
            <a:r>
              <a:rPr kumimoji="0" lang="sr-Latn-RS" altLang="sr-Latn-RS" sz="1800" b="0" i="0" u="none" strike="noStrike" cap="none" normalizeH="0" baseline="0" dirty="0">
                <a:ln>
                  <a:noFill/>
                </a:ln>
                <a:solidFill>
                  <a:srgbClr val="DC143C"/>
                </a:solidFill>
                <a:effectLst/>
                <a:latin typeface="Consolas" panose="020B0609020204030204" pitchFamily="49" charset="0"/>
              </a:rPr>
              <a:t>alt</a:t>
            </a:r>
            <a:r>
              <a:rPr lang="sr-Latn-RS" altLang="sr-Latn-RS" dirty="0"/>
              <a:t>),</a:t>
            </a:r>
            <a:r>
              <a:rPr kumimoji="0" lang="sr-Latn-RS" altLang="sr-Latn-RS" sz="1800" b="0" i="0" u="none" strike="noStrike" cap="none" normalizeH="0" baseline="0" dirty="0">
                <a:ln>
                  <a:noFill/>
                </a:ln>
                <a:solidFill>
                  <a:srgbClr val="000000"/>
                </a:solidFill>
                <a:effectLst/>
                <a:latin typeface="Verdana" panose="020B0604030504040204" pitchFamily="34" charset="0"/>
              </a:rPr>
              <a:t> </a:t>
            </a:r>
            <a:r>
              <a:rPr kumimoji="0" lang="sr-Latn-RS" altLang="sr-Latn-RS" sz="1800" b="0" i="0" u="none" strike="noStrike" cap="none" normalizeH="0" baseline="0" dirty="0" err="1">
                <a:ln>
                  <a:noFill/>
                </a:ln>
                <a:solidFill>
                  <a:srgbClr val="DC143C"/>
                </a:solidFill>
                <a:effectLst/>
                <a:latin typeface="Consolas" panose="020B0609020204030204" pitchFamily="49" charset="0"/>
              </a:rPr>
              <a:t>width</a:t>
            </a:r>
            <a:r>
              <a:rPr lang="sr-Latn-RS" altLang="sr-Latn-RS" dirty="0"/>
              <a:t>,</a:t>
            </a:r>
            <a:r>
              <a:rPr kumimoji="0" lang="sr-Latn-RS" altLang="sr-Latn-RS" sz="1800" b="0" i="0" u="none" strike="noStrike" cap="none" normalizeH="0" baseline="0" dirty="0">
                <a:ln>
                  <a:noFill/>
                </a:ln>
                <a:solidFill>
                  <a:srgbClr val="000000"/>
                </a:solidFill>
                <a:effectLst/>
                <a:latin typeface="Verdana" panose="020B0604030504040204" pitchFamily="34" charset="0"/>
              </a:rPr>
              <a:t> </a:t>
            </a:r>
            <a:r>
              <a:rPr lang="sr-Latn-RS" altLang="sr-Latn-RS" dirty="0" err="1"/>
              <a:t>and</a:t>
            </a:r>
            <a:r>
              <a:rPr kumimoji="0" lang="sr-Latn-RS" altLang="sr-Latn-RS" sz="1800" b="0" i="0" u="none" strike="noStrike" cap="none" normalizeH="0" baseline="0" dirty="0">
                <a:ln>
                  <a:noFill/>
                </a:ln>
                <a:solidFill>
                  <a:srgbClr val="000000"/>
                </a:solidFill>
                <a:effectLst/>
                <a:latin typeface="Verdana" panose="020B0604030504040204" pitchFamily="34" charset="0"/>
              </a:rPr>
              <a:t> </a:t>
            </a:r>
            <a:r>
              <a:rPr kumimoji="0" lang="sr-Latn-RS" altLang="sr-Latn-RS" sz="1800" b="0" i="0" u="none" strike="noStrike" cap="none" normalizeH="0" baseline="0" dirty="0" err="1">
                <a:ln>
                  <a:noFill/>
                </a:ln>
                <a:solidFill>
                  <a:srgbClr val="DC143C"/>
                </a:solidFill>
                <a:effectLst/>
                <a:latin typeface="Consolas" panose="020B0609020204030204" pitchFamily="49" charset="0"/>
              </a:rPr>
              <a:t>height</a:t>
            </a:r>
            <a:r>
              <a:rPr kumimoji="0" lang="sr-Latn-RS" altLang="sr-Latn-RS" sz="1800" b="0" i="0" u="none" strike="noStrike" cap="none" normalizeH="0" baseline="0" dirty="0">
                <a:ln>
                  <a:noFill/>
                </a:ln>
                <a:solidFill>
                  <a:srgbClr val="000000"/>
                </a:solidFill>
                <a:effectLst/>
                <a:latin typeface="Verdana" panose="020B0604030504040204" pitchFamily="34" charset="0"/>
              </a:rPr>
              <a:t> </a:t>
            </a:r>
            <a:r>
              <a:rPr lang="sr-Latn-RS" altLang="sr-Latn-RS" dirty="0"/>
              <a:t>are </a:t>
            </a:r>
            <a:r>
              <a:rPr lang="sr-Latn-RS" altLang="sr-Latn-RS" dirty="0" err="1"/>
              <a:t>provided</a:t>
            </a:r>
            <a:r>
              <a:rPr lang="sr-Latn-RS" altLang="sr-Latn-RS" dirty="0"/>
              <a:t> as </a:t>
            </a:r>
            <a:r>
              <a:rPr lang="sr-Latn-RS" altLang="sr-Latn-RS" dirty="0" err="1"/>
              <a:t>attributes</a:t>
            </a:r>
            <a:r>
              <a:rPr lang="sr-Latn-RS" altLang="sr-Latn-RS" dirty="0"/>
              <a:t>:</a:t>
            </a:r>
          </a:p>
          <a:p>
            <a:endParaRPr lang="hr-HR" dirty="0"/>
          </a:p>
        </p:txBody>
      </p:sp>
      <p:pic>
        <p:nvPicPr>
          <p:cNvPr id="7" name="Slika 6">
            <a:extLst>
              <a:ext uri="{FF2B5EF4-FFF2-40B4-BE49-F238E27FC236}">
                <a16:creationId xmlns:a16="http://schemas.microsoft.com/office/drawing/2014/main" id="{DD92962F-5AA9-1171-5D32-656D97EDB607}"/>
              </a:ext>
            </a:extLst>
          </p:cNvPr>
          <p:cNvPicPr>
            <a:picLocks noChangeAspect="1"/>
          </p:cNvPicPr>
          <p:nvPr/>
        </p:nvPicPr>
        <p:blipFill>
          <a:blip r:embed="rId2"/>
          <a:stretch>
            <a:fillRect/>
          </a:stretch>
        </p:blipFill>
        <p:spPr>
          <a:xfrm>
            <a:off x="685801" y="3577389"/>
            <a:ext cx="6038850" cy="1943100"/>
          </a:xfrm>
          <a:prstGeom prst="rect">
            <a:avLst/>
          </a:prstGeom>
        </p:spPr>
      </p:pic>
      <p:pic>
        <p:nvPicPr>
          <p:cNvPr id="9" name="Slika 8">
            <a:extLst>
              <a:ext uri="{FF2B5EF4-FFF2-40B4-BE49-F238E27FC236}">
                <a16:creationId xmlns:a16="http://schemas.microsoft.com/office/drawing/2014/main" id="{2A4DE326-3F11-D841-06AD-15B7632DC85A}"/>
              </a:ext>
            </a:extLst>
          </p:cNvPr>
          <p:cNvPicPr>
            <a:picLocks noChangeAspect="1"/>
          </p:cNvPicPr>
          <p:nvPr/>
        </p:nvPicPr>
        <p:blipFill>
          <a:blip r:embed="rId3"/>
          <a:stretch>
            <a:fillRect/>
          </a:stretch>
        </p:blipFill>
        <p:spPr>
          <a:xfrm>
            <a:off x="7684920" y="3577389"/>
            <a:ext cx="4029075" cy="2209800"/>
          </a:xfrm>
          <a:prstGeom prst="rect">
            <a:avLst/>
          </a:prstGeom>
        </p:spPr>
      </p:pic>
    </p:spTree>
    <p:extLst>
      <p:ext uri="{BB962C8B-B14F-4D97-AF65-F5344CB8AC3E}">
        <p14:creationId xmlns:p14="http://schemas.microsoft.com/office/powerpoint/2010/main" val="3653552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FB90EA9-A28F-D2F0-CBFB-ACE783674861}"/>
              </a:ext>
            </a:extLst>
          </p:cNvPr>
          <p:cNvSpPr>
            <a:spLocks noGrp="1"/>
          </p:cNvSpPr>
          <p:nvPr>
            <p:ph type="title"/>
          </p:nvPr>
        </p:nvSpPr>
        <p:spPr/>
        <p:txBody>
          <a:bodyPr/>
          <a:lstStyle/>
          <a:p>
            <a:r>
              <a:rPr lang="en-US" dirty="0"/>
              <a:t>Task no1</a:t>
            </a:r>
            <a:endParaRPr lang="hr-HR" dirty="0"/>
          </a:p>
        </p:txBody>
      </p:sp>
      <p:sp>
        <p:nvSpPr>
          <p:cNvPr id="3" name="Rezervirano mjesto sadržaja 2">
            <a:extLst>
              <a:ext uri="{FF2B5EF4-FFF2-40B4-BE49-F238E27FC236}">
                <a16:creationId xmlns:a16="http://schemas.microsoft.com/office/drawing/2014/main" id="{946EFD34-6CF3-CB5F-E2C5-622D41691986}"/>
              </a:ext>
            </a:extLst>
          </p:cNvPr>
          <p:cNvSpPr>
            <a:spLocks noGrp="1"/>
          </p:cNvSpPr>
          <p:nvPr>
            <p:ph idx="1"/>
          </p:nvPr>
        </p:nvSpPr>
        <p:spPr>
          <a:xfrm>
            <a:off x="685801" y="2130035"/>
            <a:ext cx="10131425" cy="3649133"/>
          </a:xfrm>
        </p:spPr>
        <p:txBody>
          <a:bodyPr>
            <a:normAutofit lnSpcReduction="10000"/>
          </a:bodyPr>
          <a:lstStyle/>
          <a:p>
            <a:r>
              <a:rPr lang="en-US" dirty="0"/>
              <a:t>Make webpage look like image below:</a:t>
            </a:r>
          </a:p>
          <a:p>
            <a:endParaRPr lang="en-US" dirty="0"/>
          </a:p>
          <a:p>
            <a:endParaRPr lang="en-US" dirty="0"/>
          </a:p>
          <a:p>
            <a:endParaRPr lang="en-US" dirty="0"/>
          </a:p>
          <a:p>
            <a:endParaRPr lang="en-US" dirty="0"/>
          </a:p>
          <a:p>
            <a:endParaRPr lang="en-US" dirty="0"/>
          </a:p>
          <a:p>
            <a:endParaRPr lang="en-US" dirty="0"/>
          </a:p>
          <a:p>
            <a:endParaRPr lang="en-US" dirty="0"/>
          </a:p>
          <a:p>
            <a:r>
              <a:rPr lang="en-US" dirty="0"/>
              <a:t>You can choose whatever image you like.</a:t>
            </a:r>
          </a:p>
          <a:p>
            <a:endParaRPr lang="hr-HR" dirty="0"/>
          </a:p>
        </p:txBody>
      </p:sp>
      <p:pic>
        <p:nvPicPr>
          <p:cNvPr id="5" name="Slika 4">
            <a:extLst>
              <a:ext uri="{FF2B5EF4-FFF2-40B4-BE49-F238E27FC236}">
                <a16:creationId xmlns:a16="http://schemas.microsoft.com/office/drawing/2014/main" id="{BA20D981-30B4-97E8-4EBF-851251E0432D}"/>
              </a:ext>
            </a:extLst>
          </p:cNvPr>
          <p:cNvPicPr>
            <a:picLocks noChangeAspect="1"/>
          </p:cNvPicPr>
          <p:nvPr/>
        </p:nvPicPr>
        <p:blipFill>
          <a:blip r:embed="rId2"/>
          <a:stretch>
            <a:fillRect/>
          </a:stretch>
        </p:blipFill>
        <p:spPr>
          <a:xfrm>
            <a:off x="924927" y="2590800"/>
            <a:ext cx="3719262" cy="2414012"/>
          </a:xfrm>
          <a:prstGeom prst="rect">
            <a:avLst/>
          </a:prstGeom>
        </p:spPr>
      </p:pic>
    </p:spTree>
    <p:extLst>
      <p:ext uri="{BB962C8B-B14F-4D97-AF65-F5344CB8AC3E}">
        <p14:creationId xmlns:p14="http://schemas.microsoft.com/office/powerpoint/2010/main" val="2666432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CC8A6DE-D544-C855-4264-A497AE8FE964}"/>
              </a:ext>
            </a:extLst>
          </p:cNvPr>
          <p:cNvSpPr>
            <a:spLocks noGrp="1"/>
          </p:cNvSpPr>
          <p:nvPr>
            <p:ph type="title"/>
          </p:nvPr>
        </p:nvSpPr>
        <p:spPr/>
        <p:txBody>
          <a:bodyPr/>
          <a:lstStyle/>
          <a:p>
            <a:r>
              <a:rPr lang="en-US" b="0" i="0" dirty="0">
                <a:effectLst/>
                <a:latin typeface="Segoe UI" panose="020B0502040204020203" pitchFamily="34" charset="0"/>
              </a:rPr>
              <a:t>How to View HTML Source</a:t>
            </a:r>
            <a:endParaRPr lang="hr-HR" dirty="0"/>
          </a:p>
        </p:txBody>
      </p:sp>
      <p:sp>
        <p:nvSpPr>
          <p:cNvPr id="3" name="Rezervirano mjesto sadržaja 2">
            <a:extLst>
              <a:ext uri="{FF2B5EF4-FFF2-40B4-BE49-F238E27FC236}">
                <a16:creationId xmlns:a16="http://schemas.microsoft.com/office/drawing/2014/main" id="{5082E95C-7AE2-5601-DF42-F02E5695257B}"/>
              </a:ext>
            </a:extLst>
          </p:cNvPr>
          <p:cNvSpPr>
            <a:spLocks noGrp="1"/>
          </p:cNvSpPr>
          <p:nvPr>
            <p:ph idx="1"/>
          </p:nvPr>
        </p:nvSpPr>
        <p:spPr/>
        <p:txBody>
          <a:bodyPr/>
          <a:lstStyle/>
          <a:p>
            <a:r>
              <a:rPr lang="en-US" dirty="0"/>
              <a:t>Click CTRL + U in an HTML page, or right-click on the page and select "View Page Source". This will open a new tab containing the HTML source code of the page.</a:t>
            </a:r>
          </a:p>
          <a:p>
            <a:r>
              <a:rPr lang="en-US" dirty="0"/>
              <a:t>Right-click on an element (or a blank area), and choose "Inspect" to see what elements are made up of (you will see both the HTML and the CSS). You can also edit the HTML or CSS on-the-fly in the Elements or Styles panel that opens.</a:t>
            </a:r>
          </a:p>
        </p:txBody>
      </p:sp>
    </p:spTree>
    <p:extLst>
      <p:ext uri="{BB962C8B-B14F-4D97-AF65-F5344CB8AC3E}">
        <p14:creationId xmlns:p14="http://schemas.microsoft.com/office/powerpoint/2010/main" val="3508705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7B85890-67E1-20BC-0224-40C4F77B2517}"/>
              </a:ext>
            </a:extLst>
          </p:cNvPr>
          <p:cNvSpPr>
            <a:spLocks noGrp="1"/>
          </p:cNvSpPr>
          <p:nvPr>
            <p:ph type="title"/>
          </p:nvPr>
        </p:nvSpPr>
        <p:spPr/>
        <p:txBody>
          <a:bodyPr/>
          <a:lstStyle/>
          <a:p>
            <a:r>
              <a:rPr lang="hr-HR" b="0" i="0" dirty="0" err="1">
                <a:effectLst/>
                <a:latin typeface="Segoe UI" panose="020B0502040204020203" pitchFamily="34" charset="0"/>
              </a:rPr>
              <a:t>Nested</a:t>
            </a:r>
            <a:r>
              <a:rPr lang="hr-HR" b="0" i="0" dirty="0">
                <a:effectLst/>
                <a:latin typeface="Segoe UI" panose="020B0502040204020203" pitchFamily="34" charset="0"/>
              </a:rPr>
              <a:t> HTML </a:t>
            </a:r>
            <a:r>
              <a:rPr lang="hr-HR" b="0" i="0" dirty="0" err="1">
                <a:effectLst/>
                <a:latin typeface="Segoe UI" panose="020B0502040204020203" pitchFamily="34" charset="0"/>
              </a:rPr>
              <a:t>Elements</a:t>
            </a:r>
            <a:endParaRPr lang="hr-HR" dirty="0"/>
          </a:p>
        </p:txBody>
      </p:sp>
      <p:sp>
        <p:nvSpPr>
          <p:cNvPr id="3" name="Rezervirano mjesto sadržaja 2">
            <a:extLst>
              <a:ext uri="{FF2B5EF4-FFF2-40B4-BE49-F238E27FC236}">
                <a16:creationId xmlns:a16="http://schemas.microsoft.com/office/drawing/2014/main" id="{CD3AB8A7-DA6B-FD70-BDA7-80284DA4461D}"/>
              </a:ext>
            </a:extLst>
          </p:cNvPr>
          <p:cNvSpPr>
            <a:spLocks noGrp="1"/>
          </p:cNvSpPr>
          <p:nvPr>
            <p:ph idx="1"/>
          </p:nvPr>
        </p:nvSpPr>
        <p:spPr/>
        <p:txBody>
          <a:bodyPr/>
          <a:lstStyle/>
          <a:p>
            <a:r>
              <a:rPr lang="en-US" dirty="0"/>
              <a:t>HTML elements can be nested (this means that elements can contain other elements).</a:t>
            </a:r>
          </a:p>
          <a:p>
            <a:r>
              <a:rPr lang="en-US" dirty="0"/>
              <a:t>All HTML documents consist of nested HTML elements.</a:t>
            </a:r>
          </a:p>
        </p:txBody>
      </p:sp>
    </p:spTree>
    <p:extLst>
      <p:ext uri="{BB962C8B-B14F-4D97-AF65-F5344CB8AC3E}">
        <p14:creationId xmlns:p14="http://schemas.microsoft.com/office/powerpoint/2010/main" val="2786387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CB76F9E-7E83-7EDD-CECA-079AEC66E78D}"/>
              </a:ext>
            </a:extLst>
          </p:cNvPr>
          <p:cNvSpPr>
            <a:spLocks noGrp="1"/>
          </p:cNvSpPr>
          <p:nvPr>
            <p:ph type="title"/>
          </p:nvPr>
        </p:nvSpPr>
        <p:spPr/>
        <p:txBody>
          <a:bodyPr/>
          <a:lstStyle/>
          <a:p>
            <a:r>
              <a:rPr lang="hr-HR" b="0" i="0" dirty="0" err="1">
                <a:effectLst/>
                <a:latin typeface="Segoe UI" panose="020B0502040204020203" pitchFamily="34" charset="0"/>
              </a:rPr>
              <a:t>Empty</a:t>
            </a:r>
            <a:r>
              <a:rPr lang="hr-HR" b="0" i="0" dirty="0">
                <a:effectLst/>
                <a:latin typeface="Segoe UI" panose="020B0502040204020203" pitchFamily="34" charset="0"/>
              </a:rPr>
              <a:t> HTML </a:t>
            </a:r>
            <a:r>
              <a:rPr lang="hr-HR" b="0" i="0" dirty="0" err="1">
                <a:effectLst/>
                <a:latin typeface="Segoe UI" panose="020B0502040204020203" pitchFamily="34" charset="0"/>
              </a:rPr>
              <a:t>Elements</a:t>
            </a:r>
            <a:endParaRPr lang="hr-HR" dirty="0"/>
          </a:p>
        </p:txBody>
      </p:sp>
      <p:sp>
        <p:nvSpPr>
          <p:cNvPr id="3" name="Rezervirano mjesto sadržaja 2">
            <a:extLst>
              <a:ext uri="{FF2B5EF4-FFF2-40B4-BE49-F238E27FC236}">
                <a16:creationId xmlns:a16="http://schemas.microsoft.com/office/drawing/2014/main" id="{35FFD0C5-E0FB-0AA7-7A5B-D3A7A9049872}"/>
              </a:ext>
            </a:extLst>
          </p:cNvPr>
          <p:cNvSpPr>
            <a:spLocks noGrp="1"/>
          </p:cNvSpPr>
          <p:nvPr>
            <p:ph idx="1"/>
          </p:nvPr>
        </p:nvSpPr>
        <p:spPr/>
        <p:txBody>
          <a:bodyPr/>
          <a:lstStyle/>
          <a:p>
            <a:r>
              <a:rPr lang="en-US" dirty="0"/>
              <a:t>Most of the elements needs closing tag in order to work</a:t>
            </a:r>
          </a:p>
          <a:p>
            <a:r>
              <a:rPr lang="en-US" dirty="0"/>
              <a:t>Some of them do not require it (</a:t>
            </a:r>
            <a:r>
              <a:rPr lang="hr-HR" b="0" i="0" dirty="0">
                <a:solidFill>
                  <a:srgbClr val="DC143C"/>
                </a:solidFill>
                <a:effectLst/>
                <a:latin typeface="Consolas" panose="020B0609020204030204" pitchFamily="49" charset="0"/>
              </a:rPr>
              <a:t>&lt;</a:t>
            </a:r>
            <a:r>
              <a:rPr lang="hr-HR" b="0" i="0" dirty="0" err="1">
                <a:solidFill>
                  <a:srgbClr val="DC143C"/>
                </a:solidFill>
                <a:effectLst/>
                <a:latin typeface="Consolas" panose="020B0609020204030204" pitchFamily="49" charset="0"/>
              </a:rPr>
              <a:t>br</a:t>
            </a:r>
            <a:r>
              <a:rPr lang="hr-HR" b="0" i="0" dirty="0">
                <a:solidFill>
                  <a:srgbClr val="DC143C"/>
                </a:solidFill>
                <a:effectLst/>
                <a:latin typeface="Consolas" panose="020B0609020204030204" pitchFamily="49" charset="0"/>
              </a:rPr>
              <a:t>&gt;</a:t>
            </a:r>
            <a:r>
              <a:rPr lang="en-US" b="0" i="0" dirty="0">
                <a:solidFill>
                  <a:srgbClr val="DC143C"/>
                </a:solidFill>
                <a:effectLst/>
                <a:latin typeface="Consolas" panose="020B0609020204030204" pitchFamily="49" charset="0"/>
              </a:rPr>
              <a:t> </a:t>
            </a:r>
            <a:r>
              <a:rPr lang="en-US" dirty="0"/>
              <a:t>or</a:t>
            </a:r>
            <a:r>
              <a:rPr lang="en-US" b="0" i="0" dirty="0">
                <a:solidFill>
                  <a:srgbClr val="DC143C"/>
                </a:solidFill>
                <a:effectLst/>
                <a:latin typeface="Consolas" panose="020B0609020204030204" pitchFamily="49" charset="0"/>
              </a:rPr>
              <a:t> &lt;</a:t>
            </a:r>
            <a:r>
              <a:rPr lang="en-US" b="0" i="0" dirty="0" err="1">
                <a:solidFill>
                  <a:srgbClr val="DC143C"/>
                </a:solidFill>
                <a:effectLst/>
                <a:latin typeface="Consolas" panose="020B0609020204030204" pitchFamily="49" charset="0"/>
              </a:rPr>
              <a:t>br</a:t>
            </a:r>
            <a:r>
              <a:rPr lang="en-US" b="0" i="0" dirty="0">
                <a:solidFill>
                  <a:srgbClr val="DC143C"/>
                </a:solidFill>
                <a:effectLst/>
                <a:latin typeface="Consolas" panose="020B0609020204030204" pitchFamily="49" charset="0"/>
              </a:rPr>
              <a:t> /&gt;</a:t>
            </a:r>
            <a:r>
              <a:rPr lang="en-US" dirty="0"/>
              <a:t>,</a:t>
            </a:r>
            <a:r>
              <a:rPr lang="en-US" b="0" i="0" dirty="0">
                <a:solidFill>
                  <a:srgbClr val="DC143C"/>
                </a:solidFill>
                <a:effectLst/>
                <a:latin typeface="Consolas" panose="020B0609020204030204" pitchFamily="49" charset="0"/>
              </a:rPr>
              <a:t> &lt;</a:t>
            </a:r>
            <a:r>
              <a:rPr lang="en-US" b="0" i="0" dirty="0" err="1">
                <a:solidFill>
                  <a:srgbClr val="DC143C"/>
                </a:solidFill>
                <a:effectLst/>
                <a:latin typeface="Consolas" panose="020B0609020204030204" pitchFamily="49" charset="0"/>
              </a:rPr>
              <a:t>hr</a:t>
            </a:r>
            <a:r>
              <a:rPr lang="en-US" b="0" i="0" dirty="0">
                <a:solidFill>
                  <a:srgbClr val="DC143C"/>
                </a:solidFill>
                <a:effectLst/>
                <a:latin typeface="Consolas" panose="020B0609020204030204" pitchFamily="49" charset="0"/>
              </a:rPr>
              <a:t>&gt; </a:t>
            </a:r>
            <a:r>
              <a:rPr lang="en-US" dirty="0"/>
              <a:t>or</a:t>
            </a:r>
            <a:r>
              <a:rPr lang="en-US" b="0" i="0" dirty="0">
                <a:solidFill>
                  <a:srgbClr val="DC143C"/>
                </a:solidFill>
                <a:effectLst/>
                <a:latin typeface="Consolas" panose="020B0609020204030204" pitchFamily="49" charset="0"/>
              </a:rPr>
              <a:t> &lt;</a:t>
            </a:r>
            <a:r>
              <a:rPr lang="en-US" b="0" i="0" dirty="0" err="1">
                <a:solidFill>
                  <a:srgbClr val="DC143C"/>
                </a:solidFill>
                <a:effectLst/>
                <a:latin typeface="Consolas" panose="020B0609020204030204" pitchFamily="49" charset="0"/>
              </a:rPr>
              <a:t>hr</a:t>
            </a:r>
            <a:r>
              <a:rPr lang="en-US" b="0" i="0" dirty="0">
                <a:solidFill>
                  <a:srgbClr val="DC143C"/>
                </a:solidFill>
                <a:effectLst/>
                <a:latin typeface="Consolas" panose="020B0609020204030204" pitchFamily="49" charset="0"/>
              </a:rPr>
              <a:t> /&gt;</a:t>
            </a:r>
            <a:r>
              <a:rPr lang="en-US" dirty="0"/>
              <a:t>)</a:t>
            </a:r>
            <a:endParaRPr lang="hr-HR" dirty="0"/>
          </a:p>
        </p:txBody>
      </p:sp>
    </p:spTree>
    <p:extLst>
      <p:ext uri="{BB962C8B-B14F-4D97-AF65-F5344CB8AC3E}">
        <p14:creationId xmlns:p14="http://schemas.microsoft.com/office/powerpoint/2010/main" val="2315191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3AB9672-3935-4FB1-2E68-992EACD234B1}"/>
              </a:ext>
            </a:extLst>
          </p:cNvPr>
          <p:cNvSpPr>
            <a:spLocks noGrp="1"/>
          </p:cNvSpPr>
          <p:nvPr>
            <p:ph type="title"/>
          </p:nvPr>
        </p:nvSpPr>
        <p:spPr/>
        <p:txBody>
          <a:bodyPr/>
          <a:lstStyle/>
          <a:p>
            <a:r>
              <a:rPr lang="hr-HR" b="0" i="0" dirty="0">
                <a:effectLst/>
                <a:latin typeface="Segoe UI" panose="020B0502040204020203" pitchFamily="34" charset="0"/>
              </a:rPr>
              <a:t>HTML </a:t>
            </a:r>
            <a:r>
              <a:rPr lang="hr-HR" b="0" i="0" dirty="0" err="1">
                <a:effectLst/>
                <a:latin typeface="Segoe UI" panose="020B0502040204020203" pitchFamily="34" charset="0"/>
              </a:rPr>
              <a:t>Attributes</a:t>
            </a:r>
            <a:endParaRPr lang="hr-HR" dirty="0"/>
          </a:p>
        </p:txBody>
      </p:sp>
      <p:sp>
        <p:nvSpPr>
          <p:cNvPr id="3" name="Rezervirano mjesto sadržaja 2">
            <a:extLst>
              <a:ext uri="{FF2B5EF4-FFF2-40B4-BE49-F238E27FC236}">
                <a16:creationId xmlns:a16="http://schemas.microsoft.com/office/drawing/2014/main" id="{FD862007-B805-CFFB-8806-E1FCE0F65F02}"/>
              </a:ext>
            </a:extLst>
          </p:cNvPr>
          <p:cNvSpPr>
            <a:spLocks noGrp="1"/>
          </p:cNvSpPr>
          <p:nvPr>
            <p:ph idx="1"/>
          </p:nvPr>
        </p:nvSpPr>
        <p:spPr/>
        <p:txBody>
          <a:bodyPr/>
          <a:lstStyle/>
          <a:p>
            <a:pPr algn="l">
              <a:buFont typeface="Arial" panose="020B0604020202020204" pitchFamily="34" charset="0"/>
              <a:buChar char="•"/>
            </a:pPr>
            <a:r>
              <a:rPr lang="en-US" b="0" i="0" dirty="0">
                <a:effectLst/>
                <a:latin typeface="Verdana" panose="020B0604030504040204" pitchFamily="34" charset="0"/>
              </a:rPr>
              <a:t>All HTML elements can have </a:t>
            </a:r>
            <a:r>
              <a:rPr lang="en-US" b="1" i="0" dirty="0">
                <a:effectLst/>
                <a:latin typeface="Verdana" panose="020B0604030504040204" pitchFamily="34" charset="0"/>
              </a:rPr>
              <a:t>attributes</a:t>
            </a:r>
            <a:endParaRPr lang="en-US" b="0" i="0" dirty="0">
              <a:effectLst/>
              <a:latin typeface="Verdana" panose="020B0604030504040204" pitchFamily="34" charset="0"/>
            </a:endParaRPr>
          </a:p>
          <a:p>
            <a:pPr algn="l">
              <a:buFont typeface="Arial" panose="020B0604020202020204" pitchFamily="34" charset="0"/>
              <a:buChar char="•"/>
            </a:pPr>
            <a:r>
              <a:rPr lang="en-US" b="0" i="0" dirty="0">
                <a:effectLst/>
                <a:latin typeface="Verdana" panose="020B0604030504040204" pitchFamily="34" charset="0"/>
              </a:rPr>
              <a:t>Attributes provide </a:t>
            </a:r>
            <a:r>
              <a:rPr lang="en-US" b="1" i="0" dirty="0">
                <a:effectLst/>
                <a:latin typeface="Verdana" panose="020B0604030504040204" pitchFamily="34" charset="0"/>
              </a:rPr>
              <a:t>additional information</a:t>
            </a:r>
            <a:r>
              <a:rPr lang="en-US" b="0" i="0" dirty="0">
                <a:effectLst/>
                <a:latin typeface="Verdana" panose="020B0604030504040204" pitchFamily="34" charset="0"/>
              </a:rPr>
              <a:t> about elements</a:t>
            </a:r>
          </a:p>
          <a:p>
            <a:pPr algn="l">
              <a:buFont typeface="Arial" panose="020B0604020202020204" pitchFamily="34" charset="0"/>
              <a:buChar char="•"/>
            </a:pPr>
            <a:r>
              <a:rPr lang="en-US" b="0" i="0" dirty="0">
                <a:effectLst/>
                <a:latin typeface="Verdana" panose="020B0604030504040204" pitchFamily="34" charset="0"/>
              </a:rPr>
              <a:t>Attributes are always specified in </a:t>
            </a:r>
            <a:r>
              <a:rPr lang="en-US" b="1" i="0" dirty="0">
                <a:effectLst/>
                <a:latin typeface="Verdana" panose="020B0604030504040204" pitchFamily="34" charset="0"/>
              </a:rPr>
              <a:t>the start tag</a:t>
            </a:r>
            <a:endParaRPr lang="en-US" b="0" i="0" dirty="0">
              <a:effectLst/>
              <a:latin typeface="Verdana" panose="020B0604030504040204" pitchFamily="34" charset="0"/>
            </a:endParaRPr>
          </a:p>
          <a:p>
            <a:pPr algn="l">
              <a:buFont typeface="Arial" panose="020B0604020202020204" pitchFamily="34" charset="0"/>
              <a:buChar char="•"/>
            </a:pPr>
            <a:r>
              <a:rPr lang="en-US" b="0" i="0" dirty="0">
                <a:effectLst/>
                <a:latin typeface="Verdana" panose="020B0604030504040204" pitchFamily="34" charset="0"/>
              </a:rPr>
              <a:t>Attributes usually come in name/value pairs like: </a:t>
            </a:r>
            <a:r>
              <a:rPr lang="en-US" b="1" i="0" dirty="0">
                <a:effectLst/>
                <a:latin typeface="Verdana" panose="020B0604030504040204" pitchFamily="34" charset="0"/>
              </a:rPr>
              <a:t>name="value"</a:t>
            </a:r>
            <a:endParaRPr lang="en-US" b="0" i="0" dirty="0">
              <a:effectLst/>
              <a:latin typeface="Verdana" panose="020B0604030504040204" pitchFamily="34" charset="0"/>
            </a:endParaRPr>
          </a:p>
          <a:p>
            <a:r>
              <a:rPr lang="en-US" dirty="0">
                <a:solidFill>
                  <a:srgbClr val="FF0000"/>
                </a:solidFill>
                <a:latin typeface="Consolas" panose="020B0609020204030204" pitchFamily="49" charset="0"/>
              </a:rPr>
              <a:t>&lt;a </a:t>
            </a:r>
            <a:r>
              <a:rPr lang="en-US" dirty="0" err="1">
                <a:solidFill>
                  <a:srgbClr val="FF0000"/>
                </a:solidFill>
                <a:latin typeface="Consolas" panose="020B0609020204030204" pitchFamily="49" charset="0"/>
              </a:rPr>
              <a:t>href</a:t>
            </a:r>
            <a:r>
              <a:rPr lang="en-US" dirty="0">
                <a:solidFill>
                  <a:srgbClr val="FF0000"/>
                </a:solidFill>
                <a:latin typeface="Consolas" panose="020B0609020204030204" pitchFamily="49" charset="0"/>
              </a:rPr>
              <a:t>="https://www.w3schools.com"&gt;</a:t>
            </a:r>
            <a:r>
              <a:rPr lang="en-US" b="0" i="0" dirty="0">
                <a:effectLst/>
                <a:latin typeface="Consolas" panose="020B0609020204030204" pitchFamily="49" charset="0"/>
              </a:rPr>
              <a:t>Visit W3Schools</a:t>
            </a:r>
            <a:r>
              <a:rPr lang="en-US" dirty="0">
                <a:solidFill>
                  <a:srgbClr val="FF0000"/>
                </a:solidFill>
                <a:latin typeface="Consolas" panose="020B0609020204030204" pitchFamily="49" charset="0"/>
              </a:rPr>
              <a:t>&lt;/a&gt;</a:t>
            </a:r>
            <a:endParaRPr lang="hr-HR"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3555702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7061CD-EF5B-65B9-86D5-5E9671951318}"/>
              </a:ext>
            </a:extLst>
          </p:cNvPr>
          <p:cNvSpPr>
            <a:spLocks noGrp="1"/>
          </p:cNvSpPr>
          <p:nvPr>
            <p:ph type="title"/>
          </p:nvPr>
        </p:nvSpPr>
        <p:spPr/>
        <p:txBody>
          <a:bodyPr/>
          <a:lstStyle/>
          <a:p>
            <a:r>
              <a:rPr lang="hr-HR" b="0" i="0" dirty="0" err="1">
                <a:effectLst/>
                <a:latin typeface="Segoe UI" panose="020B0502040204020203" pitchFamily="34" charset="0"/>
              </a:rPr>
              <a:t>The</a:t>
            </a:r>
            <a:r>
              <a:rPr lang="hr-HR" b="0" i="0" dirty="0">
                <a:effectLst/>
                <a:latin typeface="Segoe UI" panose="020B0502040204020203" pitchFamily="34" charset="0"/>
              </a:rPr>
              <a:t> </a:t>
            </a:r>
            <a:r>
              <a:rPr lang="hr-HR" b="0" i="0" dirty="0" err="1">
                <a:effectLst/>
                <a:latin typeface="Segoe UI" panose="020B0502040204020203" pitchFamily="34" charset="0"/>
              </a:rPr>
              <a:t>src</a:t>
            </a:r>
            <a:r>
              <a:rPr lang="hr-HR" b="0" i="0" dirty="0">
                <a:effectLst/>
                <a:latin typeface="Segoe UI" panose="020B0502040204020203" pitchFamily="34" charset="0"/>
              </a:rPr>
              <a:t> </a:t>
            </a:r>
            <a:r>
              <a:rPr lang="hr-HR" b="0" i="0" dirty="0" err="1">
                <a:effectLst/>
                <a:latin typeface="Segoe UI" panose="020B0502040204020203" pitchFamily="34" charset="0"/>
              </a:rPr>
              <a:t>Attribute</a:t>
            </a:r>
            <a:r>
              <a:rPr lang="en-US" dirty="0">
                <a:solidFill>
                  <a:srgbClr val="000000"/>
                </a:solidFill>
                <a:latin typeface="Segoe UI" panose="020B0502040204020203" pitchFamily="34" charset="0"/>
              </a:rPr>
              <a:t> </a:t>
            </a:r>
            <a:r>
              <a:rPr lang="hr-HR" b="0" i="0" dirty="0">
                <a:solidFill>
                  <a:schemeClr val="bg1"/>
                </a:solidFill>
                <a:effectLst/>
                <a:latin typeface="Consolas" panose="020B0609020204030204" pitchFamily="49" charset="0"/>
              </a:rPr>
              <a:t>&lt;</a:t>
            </a:r>
            <a:r>
              <a:rPr lang="hr-HR" b="0" i="0" dirty="0" err="1">
                <a:solidFill>
                  <a:schemeClr val="bg1"/>
                </a:solidFill>
                <a:effectLst/>
                <a:latin typeface="Consolas" panose="020B0609020204030204" pitchFamily="49" charset="0"/>
              </a:rPr>
              <a:t>img</a:t>
            </a:r>
            <a:r>
              <a:rPr lang="hr-HR" b="0" i="0" dirty="0">
                <a:solidFill>
                  <a:schemeClr val="bg1"/>
                </a:solidFill>
                <a:effectLst/>
                <a:latin typeface="Consolas" panose="020B0609020204030204" pitchFamily="49" charset="0"/>
              </a:rPr>
              <a:t> </a:t>
            </a:r>
            <a:r>
              <a:rPr lang="hr-HR" b="0" i="0" dirty="0" err="1">
                <a:solidFill>
                  <a:schemeClr val="bg1"/>
                </a:solidFill>
                <a:effectLst/>
                <a:latin typeface="Consolas" panose="020B0609020204030204" pitchFamily="49" charset="0"/>
              </a:rPr>
              <a:t>src</a:t>
            </a:r>
            <a:r>
              <a:rPr lang="hr-HR" b="0" i="0" dirty="0">
                <a:solidFill>
                  <a:schemeClr val="bg1"/>
                </a:solidFill>
                <a:effectLst/>
                <a:latin typeface="Consolas" panose="020B0609020204030204" pitchFamily="49" charset="0"/>
              </a:rPr>
              <a:t>="img_girl.jpg"&gt;</a:t>
            </a:r>
            <a:endParaRPr lang="hr-HR" dirty="0">
              <a:solidFill>
                <a:schemeClr val="bg1"/>
              </a:solidFill>
            </a:endParaRPr>
          </a:p>
        </p:txBody>
      </p:sp>
      <p:sp>
        <p:nvSpPr>
          <p:cNvPr id="3" name="Rezervirano mjesto sadržaja 2">
            <a:extLst>
              <a:ext uri="{FF2B5EF4-FFF2-40B4-BE49-F238E27FC236}">
                <a16:creationId xmlns:a16="http://schemas.microsoft.com/office/drawing/2014/main" id="{03C459AC-2ACB-A85C-FA8D-2885BB3EDA04}"/>
              </a:ext>
            </a:extLst>
          </p:cNvPr>
          <p:cNvSpPr>
            <a:spLocks noGrp="1"/>
          </p:cNvSpPr>
          <p:nvPr>
            <p:ph idx="1"/>
          </p:nvPr>
        </p:nvSpPr>
        <p:spPr/>
        <p:txBody>
          <a:bodyPr>
            <a:normAutofit lnSpcReduction="10000"/>
          </a:bodyPr>
          <a:lstStyle/>
          <a:p>
            <a:r>
              <a:rPr kumimoji="0" lang="sr-Latn-RS" altLang="sr-Latn-RS" sz="1800" b="0" i="0" u="none" strike="noStrike" cap="none" normalizeH="0" baseline="0" dirty="0" err="1">
                <a:ln>
                  <a:noFill/>
                </a:ln>
                <a:effectLst/>
                <a:latin typeface="Verdana" panose="020B0604030504040204" pitchFamily="34" charset="0"/>
              </a:rPr>
              <a:t>There</a:t>
            </a:r>
            <a:r>
              <a:rPr kumimoji="0" lang="sr-Latn-RS" altLang="sr-Latn-RS" sz="1800" b="0" i="0" u="none" strike="noStrike" cap="none" normalizeH="0" baseline="0" dirty="0">
                <a:ln>
                  <a:noFill/>
                </a:ln>
                <a:effectLst/>
                <a:latin typeface="Verdana" panose="020B0604030504040204" pitchFamily="34" charset="0"/>
              </a:rPr>
              <a:t> are </a:t>
            </a:r>
            <a:r>
              <a:rPr kumimoji="0" lang="sr-Latn-RS" altLang="sr-Latn-RS" sz="1800" b="0" i="0" u="none" strike="noStrike" cap="none" normalizeH="0" baseline="0" dirty="0" err="1">
                <a:ln>
                  <a:noFill/>
                </a:ln>
                <a:effectLst/>
                <a:latin typeface="Verdana" panose="020B0604030504040204" pitchFamily="34" charset="0"/>
              </a:rPr>
              <a:t>two</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ways</a:t>
            </a:r>
            <a:r>
              <a:rPr kumimoji="0" lang="sr-Latn-RS" altLang="sr-Latn-RS" sz="1800" b="0" i="0" u="none" strike="noStrike" cap="none" normalizeH="0" baseline="0" dirty="0">
                <a:ln>
                  <a:noFill/>
                </a:ln>
                <a:effectLst/>
                <a:latin typeface="Verdana" panose="020B0604030504040204" pitchFamily="34" charset="0"/>
              </a:rPr>
              <a:t> to </a:t>
            </a:r>
            <a:r>
              <a:rPr kumimoji="0" lang="sr-Latn-RS" altLang="sr-Latn-RS" sz="1800" b="0" i="0" u="none" strike="noStrike" cap="none" normalizeH="0" baseline="0" dirty="0" err="1">
                <a:ln>
                  <a:noFill/>
                </a:ln>
                <a:effectLst/>
                <a:latin typeface="Verdana" panose="020B0604030504040204" pitchFamily="34" charset="0"/>
              </a:rPr>
              <a:t>specify</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the</a:t>
            </a:r>
            <a:r>
              <a:rPr kumimoji="0" lang="sr-Latn-RS" altLang="sr-Latn-RS" sz="1800" b="0" i="0" u="none" strike="noStrike" cap="none" normalizeH="0" baseline="0" dirty="0">
                <a:ln>
                  <a:noFill/>
                </a:ln>
                <a:effectLst/>
                <a:latin typeface="Verdana" panose="020B0604030504040204" pitchFamily="34" charset="0"/>
              </a:rPr>
              <a:t> URL in </a:t>
            </a:r>
            <a:r>
              <a:rPr kumimoji="0" lang="sr-Latn-RS" altLang="sr-Latn-RS" sz="1800" b="0" i="0" u="none" strike="noStrike" cap="none" normalizeH="0" baseline="0" dirty="0" err="1">
                <a:ln>
                  <a:noFill/>
                </a:ln>
                <a:effectLst/>
                <a:latin typeface="Verdana" panose="020B0604030504040204" pitchFamily="34" charset="0"/>
              </a:rPr>
              <a:t>the</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Consolas" panose="020B0609020204030204" pitchFamily="49" charset="0"/>
              </a:rPr>
              <a:t>src</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attribute</a:t>
            </a:r>
            <a:r>
              <a:rPr kumimoji="0" lang="sr-Latn-RS" altLang="sr-Latn-RS" sz="1800" b="0" i="0" u="none" strike="noStrike" cap="none" normalizeH="0" baseline="0" dirty="0">
                <a:ln>
                  <a:noFill/>
                </a:ln>
                <a:effectLst/>
                <a:latin typeface="Verdana" panose="020B0604030504040204" pitchFamily="34" charset="0"/>
              </a:rPr>
              <a:t>:</a:t>
            </a:r>
            <a:r>
              <a:rPr kumimoji="0" lang="sr-Latn-RS" altLang="sr-Latn-RS" sz="800" b="0" i="0" u="none" strike="noStrike" cap="none" normalizeH="0" baseline="0" dirty="0">
                <a:ln>
                  <a:noFill/>
                </a:ln>
                <a:effectLst/>
              </a:rPr>
              <a:t> </a:t>
            </a:r>
            <a:endParaRPr kumimoji="0" lang="sr-Latn-RS" altLang="sr-Latn-RS" sz="3200" b="0" i="0" u="none" strike="noStrike" cap="none" normalizeH="0" baseline="0" dirty="0">
              <a:ln>
                <a:noFill/>
              </a:ln>
              <a:effectLst/>
              <a:latin typeface="Arial" panose="020B0604020202020204" pitchFamily="34" charset="0"/>
            </a:endParaRPr>
          </a:p>
          <a:p>
            <a:r>
              <a:rPr lang="en-US" b="1" i="0" dirty="0">
                <a:effectLst/>
                <a:latin typeface="Verdana" panose="020B0604030504040204" pitchFamily="34" charset="0"/>
              </a:rPr>
              <a:t>1. Absolute URL</a:t>
            </a:r>
            <a:r>
              <a:rPr lang="en-US" b="0" i="0" dirty="0">
                <a:effectLst/>
                <a:latin typeface="Verdana" panose="020B0604030504040204" pitchFamily="34" charset="0"/>
              </a:rPr>
              <a:t> - Links to an external image that is hosted on another website. Example: </a:t>
            </a:r>
            <a:r>
              <a:rPr lang="en-US" b="0" i="0" dirty="0" err="1">
                <a:effectLst/>
                <a:latin typeface="Verdana" panose="020B0604030504040204" pitchFamily="34" charset="0"/>
              </a:rPr>
              <a:t>src</a:t>
            </a:r>
            <a:r>
              <a:rPr lang="en-US" b="0" i="0" dirty="0">
                <a:effectLst/>
                <a:latin typeface="Verdana" panose="020B0604030504040204" pitchFamily="34" charset="0"/>
              </a:rPr>
              <a:t>="https://www.w3schools.com/images/img_girl.jpg".</a:t>
            </a:r>
          </a:p>
          <a:p>
            <a:r>
              <a:rPr lang="en-US" b="1" i="0" dirty="0">
                <a:effectLst/>
                <a:latin typeface="Verdana" panose="020B0604030504040204" pitchFamily="34" charset="0"/>
              </a:rPr>
              <a:t>Notes:</a:t>
            </a:r>
            <a:r>
              <a:rPr lang="en-US" b="0" i="0" dirty="0">
                <a:effectLst/>
                <a:latin typeface="Verdana" panose="020B0604030504040204" pitchFamily="34" charset="0"/>
              </a:rPr>
              <a:t> External images might be under copyright. If you do not get permission to use it, you may be in violation of copyright laws. In addition, you cannot control external images; it can suddenly be removed or changed.</a:t>
            </a:r>
            <a:endParaRPr lang="en-US" dirty="0">
              <a:latin typeface="Verdana" panose="020B0604030504040204" pitchFamily="34" charset="0"/>
            </a:endParaRPr>
          </a:p>
          <a:p>
            <a:r>
              <a:rPr lang="en-US" b="1" i="0" dirty="0">
                <a:effectLst/>
                <a:latin typeface="Verdana" panose="020B0604030504040204" pitchFamily="34" charset="0"/>
              </a:rPr>
              <a:t>2. Relative URL</a:t>
            </a:r>
            <a:r>
              <a:rPr lang="en-US" b="0" i="0" dirty="0">
                <a:effectLst/>
                <a:latin typeface="Verdana" panose="020B0604030504040204" pitchFamily="34" charset="0"/>
              </a:rPr>
              <a:t> - Links to an image that is hosted within the website. Here, the URL does not include the domain name. If the URL begins without a slash, it will be relative to the current page. Example: </a:t>
            </a:r>
            <a:r>
              <a:rPr lang="en-US" b="0" i="0" dirty="0" err="1">
                <a:effectLst/>
                <a:latin typeface="Verdana" panose="020B0604030504040204" pitchFamily="34" charset="0"/>
              </a:rPr>
              <a:t>src</a:t>
            </a:r>
            <a:r>
              <a:rPr lang="en-US" b="0" i="0" dirty="0">
                <a:effectLst/>
                <a:latin typeface="Verdana" panose="020B0604030504040204" pitchFamily="34" charset="0"/>
              </a:rPr>
              <a:t>="img_girl.jpg". If the URL begins with a slash, it will be relative to the domain. Example: </a:t>
            </a:r>
            <a:r>
              <a:rPr lang="en-US" b="0" i="0" dirty="0" err="1">
                <a:effectLst/>
                <a:latin typeface="Verdana" panose="020B0604030504040204" pitchFamily="34" charset="0"/>
              </a:rPr>
              <a:t>src</a:t>
            </a:r>
            <a:r>
              <a:rPr lang="en-US" b="0" i="0" dirty="0">
                <a:effectLst/>
                <a:latin typeface="Verdana" panose="020B0604030504040204" pitchFamily="34" charset="0"/>
              </a:rPr>
              <a:t>="/images/img_girl.jpg".</a:t>
            </a:r>
          </a:p>
          <a:p>
            <a:r>
              <a:rPr lang="en-US" b="1" i="0" dirty="0">
                <a:effectLst/>
                <a:latin typeface="Verdana" panose="020B0604030504040204" pitchFamily="34" charset="0"/>
              </a:rPr>
              <a:t>Tip:</a:t>
            </a:r>
            <a:r>
              <a:rPr lang="en-US" b="0" i="0" dirty="0">
                <a:effectLst/>
                <a:latin typeface="Verdana" panose="020B0604030504040204" pitchFamily="34" charset="0"/>
              </a:rPr>
              <a:t> It is almost always best to use relative URLs. They will not break if you change domain.</a:t>
            </a:r>
            <a:endParaRPr lang="hr-HR" dirty="0"/>
          </a:p>
        </p:txBody>
      </p:sp>
    </p:spTree>
    <p:extLst>
      <p:ext uri="{BB962C8B-B14F-4D97-AF65-F5344CB8AC3E}">
        <p14:creationId xmlns:p14="http://schemas.microsoft.com/office/powerpoint/2010/main" val="3299374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0DAC099-DD3E-1615-4140-57C0ACC111D4}"/>
              </a:ext>
            </a:extLst>
          </p:cNvPr>
          <p:cNvSpPr>
            <a:spLocks noGrp="1"/>
          </p:cNvSpPr>
          <p:nvPr>
            <p:ph type="title"/>
          </p:nvPr>
        </p:nvSpPr>
        <p:spPr/>
        <p:txBody>
          <a:bodyPr/>
          <a:lstStyle/>
          <a:p>
            <a:r>
              <a:rPr lang="en-US" b="0" i="0" dirty="0">
                <a:effectLst/>
                <a:latin typeface="Segoe UI" panose="020B0502040204020203" pitchFamily="34" charset="0"/>
              </a:rPr>
              <a:t>Other image Attributes</a:t>
            </a:r>
            <a:endParaRPr lang="hr-HR" dirty="0"/>
          </a:p>
        </p:txBody>
      </p:sp>
      <p:sp>
        <p:nvSpPr>
          <p:cNvPr id="3" name="Rezervirano mjesto sadržaja 2">
            <a:extLst>
              <a:ext uri="{FF2B5EF4-FFF2-40B4-BE49-F238E27FC236}">
                <a16:creationId xmlns:a16="http://schemas.microsoft.com/office/drawing/2014/main" id="{76CA4614-B5DF-55EF-5AF5-B56DC810CE54}"/>
              </a:ext>
            </a:extLst>
          </p:cNvPr>
          <p:cNvSpPr>
            <a:spLocks noGrp="1"/>
          </p:cNvSpPr>
          <p:nvPr>
            <p:ph idx="1"/>
          </p:nvPr>
        </p:nvSpPr>
        <p:spPr/>
        <p:txBody>
          <a:bodyPr/>
          <a:lstStyle/>
          <a:p>
            <a:r>
              <a:rPr kumimoji="0" lang="sr-Latn-RS" altLang="sr-Latn-RS" sz="1800" b="0" i="0" u="none" strike="noStrike" cap="none" normalizeH="0" baseline="0" dirty="0" err="1">
                <a:ln>
                  <a:noFill/>
                </a:ln>
                <a:effectLst/>
                <a:latin typeface="Verdana" panose="020B0604030504040204" pitchFamily="34" charset="0"/>
              </a:rPr>
              <a:t>The</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a:ln>
                  <a:noFill/>
                </a:ln>
                <a:solidFill>
                  <a:srgbClr val="DC143C"/>
                </a:solidFill>
                <a:effectLst/>
                <a:latin typeface="Consolas" panose="020B0609020204030204" pitchFamily="49" charset="0"/>
              </a:rPr>
              <a:t>&lt;</a:t>
            </a:r>
            <a:r>
              <a:rPr kumimoji="0" lang="sr-Latn-RS" altLang="sr-Latn-RS" sz="1800" b="0" i="0" u="none" strike="noStrike" cap="none" normalizeH="0" baseline="0" dirty="0" err="1">
                <a:ln>
                  <a:noFill/>
                </a:ln>
                <a:solidFill>
                  <a:srgbClr val="DC143C"/>
                </a:solidFill>
                <a:effectLst/>
                <a:latin typeface="Consolas" panose="020B0609020204030204" pitchFamily="49" charset="0"/>
              </a:rPr>
              <a:t>img</a:t>
            </a:r>
            <a:r>
              <a:rPr kumimoji="0" lang="sr-Latn-RS" altLang="sr-Latn-RS" sz="1800" b="0" i="0" u="none" strike="noStrike" cap="none" normalizeH="0" baseline="0" dirty="0">
                <a:ln>
                  <a:noFill/>
                </a:ln>
                <a:solidFill>
                  <a:srgbClr val="DC143C"/>
                </a:solidFill>
                <a:effectLst/>
                <a:latin typeface="Consolas" panose="020B0609020204030204" pitchFamily="49" charset="0"/>
              </a:rPr>
              <a:t>&gt;</a:t>
            </a:r>
            <a:r>
              <a:rPr kumimoji="0" lang="sr-Latn-RS" altLang="sr-Latn-RS" sz="1800" b="0" i="0" u="none" strike="noStrike" cap="none" normalizeH="0" baseline="0" dirty="0">
                <a:ln>
                  <a:noFill/>
                </a:ln>
                <a:solidFill>
                  <a:srgbClr val="000000"/>
                </a:solidFill>
                <a:effectLst/>
                <a:latin typeface="Verdana" panose="020B0604030504040204" pitchFamily="34" charset="0"/>
              </a:rPr>
              <a:t> </a:t>
            </a:r>
            <a:r>
              <a:rPr kumimoji="0" lang="sr-Latn-RS" altLang="sr-Latn-RS" sz="1800" b="0" i="0" u="none" strike="noStrike" cap="none" normalizeH="0" baseline="0" dirty="0">
                <a:ln>
                  <a:noFill/>
                </a:ln>
                <a:effectLst/>
                <a:latin typeface="Verdana" panose="020B0604030504040204" pitchFamily="34" charset="0"/>
              </a:rPr>
              <a:t>tag </a:t>
            </a:r>
            <a:r>
              <a:rPr kumimoji="0" lang="sr-Latn-RS" altLang="sr-Latn-RS" sz="1800" b="0" i="0" u="none" strike="noStrike" cap="none" normalizeH="0" baseline="0" dirty="0" err="1">
                <a:ln>
                  <a:noFill/>
                </a:ln>
                <a:effectLst/>
                <a:latin typeface="Verdana" panose="020B0604030504040204" pitchFamily="34" charset="0"/>
              </a:rPr>
              <a:t>should</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also</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contain</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the</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solidFill>
                  <a:srgbClr val="DC143C"/>
                </a:solidFill>
                <a:effectLst/>
                <a:latin typeface="Consolas" panose="020B0609020204030204" pitchFamily="49" charset="0"/>
              </a:rPr>
              <a:t>width</a:t>
            </a:r>
            <a:r>
              <a:rPr kumimoji="0" lang="sr-Latn-RS" altLang="sr-Latn-RS" sz="1800" b="0" i="0" u="none" strike="noStrike" cap="none" normalizeH="0" baseline="0" dirty="0">
                <a:ln>
                  <a:noFill/>
                </a:ln>
                <a:solidFill>
                  <a:srgbClr val="000000"/>
                </a:solidFill>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and</a:t>
            </a:r>
            <a:r>
              <a:rPr kumimoji="0" lang="sr-Latn-RS" altLang="sr-Latn-RS" sz="1800" b="0" i="0" u="none" strike="noStrike" cap="none" normalizeH="0" baseline="0" dirty="0">
                <a:ln>
                  <a:noFill/>
                </a:ln>
                <a:solidFill>
                  <a:srgbClr val="000000"/>
                </a:solidFill>
                <a:effectLst/>
                <a:latin typeface="Verdana" panose="020B0604030504040204" pitchFamily="34" charset="0"/>
              </a:rPr>
              <a:t> </a:t>
            </a:r>
            <a:r>
              <a:rPr kumimoji="0" lang="sr-Latn-RS" altLang="sr-Latn-RS" sz="1800" b="0" i="0" u="none" strike="noStrike" cap="none" normalizeH="0" baseline="0" dirty="0" err="1">
                <a:ln>
                  <a:noFill/>
                </a:ln>
                <a:solidFill>
                  <a:srgbClr val="DC143C"/>
                </a:solidFill>
                <a:effectLst/>
                <a:latin typeface="Consolas" panose="020B0609020204030204" pitchFamily="49" charset="0"/>
              </a:rPr>
              <a:t>height</a:t>
            </a:r>
            <a:r>
              <a:rPr kumimoji="0" lang="sr-Latn-RS" altLang="sr-Latn-RS" sz="1800" b="0" i="0" u="none" strike="noStrike" cap="none" normalizeH="0" baseline="0" dirty="0">
                <a:ln>
                  <a:noFill/>
                </a:ln>
                <a:solidFill>
                  <a:srgbClr val="000000"/>
                </a:solidFill>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attributes</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which</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specify</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the</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width</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and</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height</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of</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the</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image</a:t>
            </a:r>
            <a:r>
              <a:rPr kumimoji="0" lang="sr-Latn-RS" altLang="sr-Latn-RS" sz="1800" b="0" i="0" u="none" strike="noStrike" cap="none" normalizeH="0" baseline="0" dirty="0">
                <a:ln>
                  <a:noFill/>
                </a:ln>
                <a:effectLst/>
                <a:latin typeface="Verdana" panose="020B0604030504040204" pitchFamily="34" charset="0"/>
              </a:rPr>
              <a:t> (in </a:t>
            </a:r>
            <a:r>
              <a:rPr kumimoji="0" lang="sr-Latn-RS" altLang="sr-Latn-RS" sz="1800" b="0" i="0" u="none" strike="noStrike" cap="none" normalizeH="0" baseline="0" dirty="0" err="1">
                <a:ln>
                  <a:noFill/>
                </a:ln>
                <a:effectLst/>
                <a:latin typeface="Verdana" panose="020B0604030504040204" pitchFamily="34" charset="0"/>
              </a:rPr>
              <a:t>pixels</a:t>
            </a:r>
            <a:r>
              <a:rPr kumimoji="0" lang="en-US" altLang="sr-Latn-RS" sz="1800" b="0" i="0" u="none" strike="noStrike" cap="none" normalizeH="0" baseline="0" dirty="0">
                <a:ln>
                  <a:noFill/>
                </a:ln>
                <a:effectLst/>
                <a:latin typeface="Verdana" panose="020B0604030504040204" pitchFamily="34" charset="0"/>
              </a:rPr>
              <a:t>).</a:t>
            </a:r>
          </a:p>
          <a:p>
            <a:r>
              <a:rPr kumimoji="0" lang="en-US" altLang="sr-Latn-RS" sz="1800" b="0" i="0" u="none" strike="noStrike" cap="none" normalizeH="0" baseline="0" dirty="0">
                <a:ln>
                  <a:noFill/>
                </a:ln>
                <a:effectLst/>
                <a:latin typeface="Verdana" panose="020B0604030504040204" pitchFamily="34" charset="0"/>
              </a:rPr>
              <a:t>T</a:t>
            </a:r>
            <a:r>
              <a:rPr kumimoji="0" lang="sr-Latn-RS" altLang="sr-Latn-RS" sz="1800" b="0" i="0" u="none" strike="noStrike" cap="none" normalizeH="0" baseline="0" dirty="0">
                <a:ln>
                  <a:noFill/>
                </a:ln>
                <a:effectLst/>
                <a:latin typeface="Verdana" panose="020B0604030504040204" pitchFamily="34" charset="0"/>
              </a:rPr>
              <a:t>he </a:t>
            </a:r>
            <a:r>
              <a:rPr kumimoji="0" lang="sr-Latn-RS" altLang="sr-Latn-RS" sz="1800" b="0" i="0" u="none" strike="noStrike" cap="none" normalizeH="0" baseline="0" dirty="0" err="1">
                <a:ln>
                  <a:noFill/>
                </a:ln>
                <a:effectLst/>
                <a:latin typeface="Verdana" panose="020B0604030504040204" pitchFamily="34" charset="0"/>
              </a:rPr>
              <a:t>required</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a:ln>
                  <a:noFill/>
                </a:ln>
                <a:solidFill>
                  <a:srgbClr val="DC143C"/>
                </a:solidFill>
                <a:effectLst/>
                <a:latin typeface="Consolas" panose="020B0609020204030204" pitchFamily="49" charset="0"/>
              </a:rPr>
              <a:t>alt</a:t>
            </a:r>
            <a:r>
              <a:rPr kumimoji="0" lang="sr-Latn-RS" altLang="sr-Latn-RS" sz="1800" b="0" i="0" u="none" strike="noStrike" cap="none" normalizeH="0" baseline="0" dirty="0">
                <a:ln>
                  <a:noFill/>
                </a:ln>
                <a:solidFill>
                  <a:srgbClr val="000000"/>
                </a:solidFill>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attribute</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for</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the</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a:ln>
                  <a:noFill/>
                </a:ln>
                <a:solidFill>
                  <a:srgbClr val="DC143C"/>
                </a:solidFill>
                <a:effectLst/>
                <a:latin typeface="Consolas" panose="020B0609020204030204" pitchFamily="49" charset="0"/>
              </a:rPr>
              <a:t>&lt;</a:t>
            </a:r>
            <a:r>
              <a:rPr kumimoji="0" lang="sr-Latn-RS" altLang="sr-Latn-RS" sz="1800" b="0" i="0" u="none" strike="noStrike" cap="none" normalizeH="0" baseline="0" dirty="0" err="1">
                <a:ln>
                  <a:noFill/>
                </a:ln>
                <a:solidFill>
                  <a:srgbClr val="DC143C"/>
                </a:solidFill>
                <a:effectLst/>
                <a:latin typeface="Consolas" panose="020B0609020204030204" pitchFamily="49" charset="0"/>
              </a:rPr>
              <a:t>img</a:t>
            </a:r>
            <a:r>
              <a:rPr kumimoji="0" lang="sr-Latn-RS" altLang="sr-Latn-RS" sz="1800" b="0" i="0" u="none" strike="noStrike" cap="none" normalizeH="0" baseline="0" dirty="0">
                <a:ln>
                  <a:noFill/>
                </a:ln>
                <a:solidFill>
                  <a:srgbClr val="DC143C"/>
                </a:solidFill>
                <a:effectLst/>
                <a:latin typeface="Consolas" panose="020B0609020204030204" pitchFamily="49" charset="0"/>
              </a:rPr>
              <a:t>&gt;</a:t>
            </a:r>
            <a:r>
              <a:rPr kumimoji="0" lang="sr-Latn-RS" altLang="sr-Latn-RS" sz="1800" b="0" i="0" u="none" strike="noStrike" cap="none" normalizeH="0" baseline="0" dirty="0">
                <a:ln>
                  <a:noFill/>
                </a:ln>
                <a:solidFill>
                  <a:srgbClr val="000000"/>
                </a:solidFill>
                <a:effectLst/>
                <a:latin typeface="Verdana" panose="020B0604030504040204" pitchFamily="34" charset="0"/>
              </a:rPr>
              <a:t> </a:t>
            </a:r>
            <a:r>
              <a:rPr kumimoji="0" lang="sr-Latn-RS" altLang="sr-Latn-RS" sz="1800" b="0" i="0" u="none" strike="noStrike" cap="none" normalizeH="0" baseline="0" dirty="0">
                <a:ln>
                  <a:noFill/>
                </a:ln>
                <a:effectLst/>
                <a:latin typeface="Verdana" panose="020B0604030504040204" pitchFamily="34" charset="0"/>
              </a:rPr>
              <a:t>tag </a:t>
            </a:r>
            <a:r>
              <a:rPr kumimoji="0" lang="sr-Latn-RS" altLang="sr-Latn-RS" sz="1800" b="0" i="0" u="none" strike="noStrike" cap="none" normalizeH="0" baseline="0" dirty="0" err="1">
                <a:ln>
                  <a:noFill/>
                </a:ln>
                <a:effectLst/>
                <a:latin typeface="Verdana" panose="020B0604030504040204" pitchFamily="34" charset="0"/>
              </a:rPr>
              <a:t>specifies</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an</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alternate</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text</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for</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an</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image</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if</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the</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image</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for</a:t>
            </a:r>
            <a:r>
              <a:rPr kumimoji="0" lang="sr-Latn-RS" altLang="sr-Latn-RS" sz="1800" b="0" i="0" u="none" strike="noStrike" cap="none" normalizeH="0" baseline="0" dirty="0">
                <a:ln>
                  <a:noFill/>
                </a:ln>
                <a:effectLst/>
                <a:latin typeface="Verdana" panose="020B0604030504040204" pitchFamily="34" charset="0"/>
              </a:rPr>
              <a:t> some </a:t>
            </a:r>
            <a:r>
              <a:rPr kumimoji="0" lang="sr-Latn-RS" altLang="sr-Latn-RS" sz="1800" b="0" i="0" u="none" strike="noStrike" cap="none" normalizeH="0" baseline="0" dirty="0" err="1">
                <a:ln>
                  <a:noFill/>
                </a:ln>
                <a:effectLst/>
                <a:latin typeface="Verdana" panose="020B0604030504040204" pitchFamily="34" charset="0"/>
              </a:rPr>
              <a:t>reason</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cannot</a:t>
            </a:r>
            <a:r>
              <a:rPr kumimoji="0" lang="sr-Latn-RS" altLang="sr-Latn-RS" sz="1800" b="0" i="0" u="none" strike="noStrike" cap="none" normalizeH="0" baseline="0" dirty="0">
                <a:ln>
                  <a:noFill/>
                </a:ln>
                <a:effectLst/>
                <a:latin typeface="Verdana" panose="020B0604030504040204" pitchFamily="34" charset="0"/>
              </a:rPr>
              <a:t> be </a:t>
            </a:r>
            <a:r>
              <a:rPr kumimoji="0" lang="sr-Latn-RS" altLang="sr-Latn-RS" sz="1800" b="0" i="0" u="none" strike="noStrike" cap="none" normalizeH="0" baseline="0" dirty="0" err="1">
                <a:ln>
                  <a:noFill/>
                </a:ln>
                <a:effectLst/>
                <a:latin typeface="Verdana" panose="020B0604030504040204" pitchFamily="34" charset="0"/>
              </a:rPr>
              <a:t>displayed</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This</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can</a:t>
            </a:r>
            <a:r>
              <a:rPr kumimoji="0" lang="sr-Latn-RS" altLang="sr-Latn-RS" sz="1800" b="0" i="0" u="none" strike="noStrike" cap="none" normalizeH="0" baseline="0" dirty="0">
                <a:ln>
                  <a:noFill/>
                </a:ln>
                <a:effectLst/>
                <a:latin typeface="Verdana" panose="020B0604030504040204" pitchFamily="34" charset="0"/>
              </a:rPr>
              <a:t> be due to a </a:t>
            </a:r>
            <a:r>
              <a:rPr kumimoji="0" lang="sr-Latn-RS" altLang="sr-Latn-RS" sz="1800" b="0" i="0" u="none" strike="noStrike" cap="none" normalizeH="0" baseline="0" dirty="0" err="1">
                <a:ln>
                  <a:noFill/>
                </a:ln>
                <a:effectLst/>
                <a:latin typeface="Verdana" panose="020B0604030504040204" pitchFamily="34" charset="0"/>
              </a:rPr>
              <a:t>slow</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connection</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or</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an</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error</a:t>
            </a:r>
            <a:r>
              <a:rPr kumimoji="0" lang="sr-Latn-RS" altLang="sr-Latn-RS" sz="1800" b="0" i="0" u="none" strike="noStrike" cap="none" normalizeH="0" baseline="0" dirty="0">
                <a:ln>
                  <a:noFill/>
                </a:ln>
                <a:effectLst/>
                <a:latin typeface="Verdana" panose="020B0604030504040204" pitchFamily="34" charset="0"/>
              </a:rPr>
              <a:t> in </a:t>
            </a:r>
            <a:r>
              <a:rPr kumimoji="0" lang="sr-Latn-RS" altLang="sr-Latn-RS" sz="1800" b="0" i="0" u="none" strike="noStrike" cap="none" normalizeH="0" baseline="0" dirty="0" err="1">
                <a:ln>
                  <a:noFill/>
                </a:ln>
                <a:effectLst/>
                <a:latin typeface="Verdana" panose="020B0604030504040204" pitchFamily="34" charset="0"/>
              </a:rPr>
              <a:t>the</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solidFill>
                  <a:srgbClr val="DC143C"/>
                </a:solidFill>
                <a:effectLst/>
                <a:latin typeface="Consolas" panose="020B0609020204030204" pitchFamily="49" charset="0"/>
              </a:rPr>
              <a:t>src</a:t>
            </a:r>
            <a:r>
              <a:rPr kumimoji="0" lang="sr-Latn-RS" altLang="sr-Latn-RS" sz="1800" b="0" i="0" u="none" strike="noStrike" cap="none" normalizeH="0" baseline="0" dirty="0">
                <a:ln>
                  <a:noFill/>
                </a:ln>
                <a:solidFill>
                  <a:srgbClr val="000000"/>
                </a:solidFill>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attribute</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or</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if</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the</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user</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uses</a:t>
            </a:r>
            <a:r>
              <a:rPr kumimoji="0" lang="sr-Latn-RS" altLang="sr-Latn-RS" sz="1800" b="0" i="0" u="none" strike="noStrike" cap="none" normalizeH="0" baseline="0" dirty="0">
                <a:ln>
                  <a:noFill/>
                </a:ln>
                <a:effectLst/>
                <a:latin typeface="Verdana" panose="020B0604030504040204" pitchFamily="34" charset="0"/>
              </a:rPr>
              <a:t> a </a:t>
            </a:r>
            <a:r>
              <a:rPr kumimoji="0" lang="sr-Latn-RS" altLang="sr-Latn-RS" sz="1800" b="0" i="0" u="none" strike="noStrike" cap="none" normalizeH="0" baseline="0" dirty="0" err="1">
                <a:ln>
                  <a:noFill/>
                </a:ln>
                <a:effectLst/>
                <a:latin typeface="Verdana" panose="020B0604030504040204" pitchFamily="34" charset="0"/>
              </a:rPr>
              <a:t>screen</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reader</a:t>
            </a:r>
            <a:r>
              <a:rPr kumimoji="0" lang="en-US" altLang="sr-Latn-RS" sz="1800" b="0" i="0" u="none" strike="noStrike" cap="none" normalizeH="0" baseline="0" dirty="0">
                <a:ln>
                  <a:noFill/>
                </a:ln>
                <a:effectLst/>
                <a:latin typeface="Verdana" panose="020B0604030504040204" pitchFamily="34" charset="0"/>
              </a:rPr>
              <a:t>.</a:t>
            </a:r>
          </a:p>
          <a:p>
            <a:r>
              <a:rPr lang="hr-HR" b="0" i="0" dirty="0">
                <a:solidFill>
                  <a:schemeClr val="bg1"/>
                </a:solidFill>
                <a:effectLst/>
                <a:latin typeface="Consolas" panose="020B0609020204030204" pitchFamily="49" charset="0"/>
              </a:rPr>
              <a:t>&lt;</a:t>
            </a:r>
            <a:r>
              <a:rPr lang="hr-HR" b="0" i="0" dirty="0" err="1">
                <a:solidFill>
                  <a:schemeClr val="bg1"/>
                </a:solidFill>
                <a:effectLst/>
                <a:latin typeface="Consolas" panose="020B0609020204030204" pitchFamily="49" charset="0"/>
              </a:rPr>
              <a:t>img</a:t>
            </a:r>
            <a:r>
              <a:rPr lang="hr-HR" b="0" i="0" dirty="0">
                <a:solidFill>
                  <a:schemeClr val="bg1"/>
                </a:solidFill>
                <a:effectLst/>
                <a:latin typeface="Consolas" panose="020B0609020204030204" pitchFamily="49" charset="0"/>
              </a:rPr>
              <a:t> </a:t>
            </a:r>
            <a:r>
              <a:rPr lang="hr-HR" b="0" i="0" dirty="0" err="1">
                <a:solidFill>
                  <a:schemeClr val="bg1"/>
                </a:solidFill>
                <a:effectLst/>
                <a:latin typeface="Consolas" panose="020B0609020204030204" pitchFamily="49" charset="0"/>
              </a:rPr>
              <a:t>src</a:t>
            </a:r>
            <a:r>
              <a:rPr lang="hr-HR" b="0" i="0" dirty="0">
                <a:solidFill>
                  <a:schemeClr val="bg1"/>
                </a:solidFill>
                <a:effectLst/>
                <a:latin typeface="Consolas" panose="020B0609020204030204" pitchFamily="49" charset="0"/>
              </a:rPr>
              <a:t>="img_typo.jpg" </a:t>
            </a:r>
            <a:r>
              <a:rPr lang="hr-HR" b="0" i="0" dirty="0" err="1">
                <a:solidFill>
                  <a:schemeClr val="bg1"/>
                </a:solidFill>
                <a:effectLst/>
                <a:latin typeface="Consolas" panose="020B0609020204030204" pitchFamily="49" charset="0"/>
              </a:rPr>
              <a:t>width</a:t>
            </a:r>
            <a:r>
              <a:rPr lang="hr-HR" b="0" i="0" dirty="0">
                <a:solidFill>
                  <a:schemeClr val="bg1"/>
                </a:solidFill>
                <a:effectLst/>
                <a:latin typeface="Consolas" panose="020B0609020204030204" pitchFamily="49" charset="0"/>
              </a:rPr>
              <a:t>="500" </a:t>
            </a:r>
            <a:r>
              <a:rPr lang="hr-HR" b="0" i="0" dirty="0" err="1">
                <a:solidFill>
                  <a:schemeClr val="bg1"/>
                </a:solidFill>
                <a:effectLst/>
                <a:latin typeface="Consolas" panose="020B0609020204030204" pitchFamily="49" charset="0"/>
              </a:rPr>
              <a:t>height</a:t>
            </a:r>
            <a:r>
              <a:rPr lang="hr-HR" b="0" i="0" dirty="0">
                <a:solidFill>
                  <a:schemeClr val="bg1"/>
                </a:solidFill>
                <a:effectLst/>
                <a:latin typeface="Consolas" panose="020B0609020204030204" pitchFamily="49" charset="0"/>
              </a:rPr>
              <a:t>="600“</a:t>
            </a:r>
            <a:r>
              <a:rPr lang="en-US" b="0" i="0" dirty="0">
                <a:solidFill>
                  <a:schemeClr val="bg1"/>
                </a:solidFill>
                <a:effectLst/>
                <a:latin typeface="Consolas" panose="020B0609020204030204" pitchFamily="49" charset="0"/>
              </a:rPr>
              <a:t> </a:t>
            </a:r>
            <a:r>
              <a:rPr lang="hr-HR" b="0" i="0" dirty="0">
                <a:solidFill>
                  <a:schemeClr val="bg1"/>
                </a:solidFill>
                <a:effectLst/>
                <a:latin typeface="Consolas" panose="020B0609020204030204" pitchFamily="49" charset="0"/>
              </a:rPr>
              <a:t>alt="</a:t>
            </a:r>
            <a:r>
              <a:rPr lang="hr-HR" b="0" i="0" dirty="0" err="1">
                <a:solidFill>
                  <a:schemeClr val="bg1"/>
                </a:solidFill>
                <a:effectLst/>
                <a:latin typeface="Consolas" panose="020B0609020204030204" pitchFamily="49" charset="0"/>
              </a:rPr>
              <a:t>Girl</a:t>
            </a:r>
            <a:r>
              <a:rPr lang="hr-HR" b="0" i="0" dirty="0">
                <a:solidFill>
                  <a:schemeClr val="bg1"/>
                </a:solidFill>
                <a:effectLst/>
                <a:latin typeface="Consolas" panose="020B0609020204030204" pitchFamily="49" charset="0"/>
              </a:rPr>
              <a:t> </a:t>
            </a:r>
            <a:r>
              <a:rPr lang="hr-HR" b="0" i="0" dirty="0" err="1">
                <a:solidFill>
                  <a:schemeClr val="bg1"/>
                </a:solidFill>
                <a:effectLst/>
                <a:latin typeface="Consolas" panose="020B0609020204030204" pitchFamily="49" charset="0"/>
              </a:rPr>
              <a:t>with</a:t>
            </a:r>
            <a:r>
              <a:rPr lang="hr-HR" b="0" i="0" dirty="0">
                <a:solidFill>
                  <a:schemeClr val="bg1"/>
                </a:solidFill>
                <a:effectLst/>
                <a:latin typeface="Consolas" panose="020B0609020204030204" pitchFamily="49" charset="0"/>
              </a:rPr>
              <a:t> a </a:t>
            </a:r>
            <a:r>
              <a:rPr lang="hr-HR" b="0" i="0" dirty="0" err="1">
                <a:solidFill>
                  <a:schemeClr val="bg1"/>
                </a:solidFill>
                <a:effectLst/>
                <a:latin typeface="Consolas" panose="020B0609020204030204" pitchFamily="49" charset="0"/>
              </a:rPr>
              <a:t>jacket</a:t>
            </a:r>
            <a:r>
              <a:rPr lang="hr-HR" b="0" i="0" dirty="0">
                <a:solidFill>
                  <a:schemeClr val="bg1"/>
                </a:solidFill>
                <a:effectLst/>
                <a:latin typeface="Consolas" panose="020B0609020204030204" pitchFamily="49" charset="0"/>
              </a:rPr>
              <a:t>"&gt;</a:t>
            </a:r>
            <a:endParaRPr kumimoji="0" lang="en-US" altLang="sr-Latn-RS" sz="1800" b="0" i="0" u="none" strike="noStrike" cap="none" normalizeH="0" baseline="0" dirty="0">
              <a:ln>
                <a:noFill/>
              </a:ln>
              <a:solidFill>
                <a:schemeClr val="bg1"/>
              </a:solidFill>
              <a:effectLst/>
              <a:latin typeface="Verdana" panose="020B0604030504040204" pitchFamily="34" charset="0"/>
            </a:endParaRPr>
          </a:p>
        </p:txBody>
      </p:sp>
    </p:spTree>
    <p:extLst>
      <p:ext uri="{BB962C8B-B14F-4D97-AF65-F5344CB8AC3E}">
        <p14:creationId xmlns:p14="http://schemas.microsoft.com/office/powerpoint/2010/main" val="3173627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zervirano mjesto sadržaja 2">
            <a:extLst>
              <a:ext uri="{FF2B5EF4-FFF2-40B4-BE49-F238E27FC236}">
                <a16:creationId xmlns:a16="http://schemas.microsoft.com/office/drawing/2014/main" id="{71763D02-BC43-2711-6BE5-DEA44AFC3CAD}"/>
              </a:ext>
            </a:extLst>
          </p:cNvPr>
          <p:cNvSpPr>
            <a:spLocks noGrp="1"/>
          </p:cNvSpPr>
          <p:nvPr>
            <p:ph idx="1"/>
          </p:nvPr>
        </p:nvSpPr>
        <p:spPr>
          <a:xfrm>
            <a:off x="685801" y="806117"/>
            <a:ext cx="10131425" cy="4985084"/>
          </a:xfrm>
        </p:spPr>
        <p:txBody>
          <a:bodyPr/>
          <a:lstStyle/>
          <a:p>
            <a:r>
              <a:rPr lang="sr-Latn-RS" altLang="sr-Latn-RS" dirty="0" err="1">
                <a:latin typeface="Verdana" panose="020B0604030504040204" pitchFamily="34" charset="0"/>
              </a:rPr>
              <a:t>The</a:t>
            </a:r>
            <a:r>
              <a:rPr lang="sr-Latn-RS" altLang="sr-Latn-RS" dirty="0">
                <a:latin typeface="Verdana" panose="020B0604030504040204" pitchFamily="34" charset="0"/>
              </a:rPr>
              <a:t> </a:t>
            </a:r>
            <a:r>
              <a:rPr lang="sr-Latn-RS" altLang="sr-Latn-RS" dirty="0" err="1">
                <a:latin typeface="Verdana" panose="020B0604030504040204" pitchFamily="34" charset="0"/>
              </a:rPr>
              <a:t>style</a:t>
            </a:r>
            <a:r>
              <a:rPr lang="sr-Latn-RS" altLang="sr-Latn-RS" dirty="0">
                <a:latin typeface="Verdana" panose="020B0604030504040204" pitchFamily="34" charset="0"/>
              </a:rPr>
              <a:t> </a:t>
            </a:r>
            <a:r>
              <a:rPr lang="sr-Latn-RS" altLang="sr-Latn-RS" dirty="0" err="1">
                <a:latin typeface="Verdana" panose="020B0604030504040204" pitchFamily="34" charset="0"/>
              </a:rPr>
              <a:t>attribute</a:t>
            </a:r>
            <a:r>
              <a:rPr lang="sr-Latn-RS" altLang="sr-Latn-RS" dirty="0">
                <a:latin typeface="Verdana" panose="020B0604030504040204" pitchFamily="34" charset="0"/>
              </a:rPr>
              <a:t> is </a:t>
            </a:r>
            <a:r>
              <a:rPr lang="sr-Latn-RS" altLang="sr-Latn-RS" dirty="0" err="1">
                <a:latin typeface="Verdana" panose="020B0604030504040204" pitchFamily="34" charset="0"/>
              </a:rPr>
              <a:t>used</a:t>
            </a:r>
            <a:r>
              <a:rPr lang="sr-Latn-RS" altLang="sr-Latn-RS" dirty="0">
                <a:latin typeface="Verdana" panose="020B0604030504040204" pitchFamily="34" charset="0"/>
              </a:rPr>
              <a:t> to </a:t>
            </a:r>
            <a:r>
              <a:rPr lang="sr-Latn-RS" altLang="sr-Latn-RS" dirty="0" err="1">
                <a:latin typeface="Verdana" panose="020B0604030504040204" pitchFamily="34" charset="0"/>
              </a:rPr>
              <a:t>add</a:t>
            </a:r>
            <a:r>
              <a:rPr lang="sr-Latn-RS" altLang="sr-Latn-RS" dirty="0">
                <a:latin typeface="Verdana" panose="020B0604030504040204" pitchFamily="34" charset="0"/>
              </a:rPr>
              <a:t> </a:t>
            </a:r>
            <a:r>
              <a:rPr lang="sr-Latn-RS" altLang="sr-Latn-RS" dirty="0" err="1">
                <a:latin typeface="Verdana" panose="020B0604030504040204" pitchFamily="34" charset="0"/>
              </a:rPr>
              <a:t>styles</a:t>
            </a:r>
            <a:r>
              <a:rPr lang="sr-Latn-RS" altLang="sr-Latn-RS" dirty="0">
                <a:latin typeface="Verdana" panose="020B0604030504040204" pitchFamily="34" charset="0"/>
              </a:rPr>
              <a:t> to </a:t>
            </a:r>
            <a:r>
              <a:rPr lang="sr-Latn-RS" altLang="sr-Latn-RS" dirty="0" err="1">
                <a:latin typeface="Verdana" panose="020B0604030504040204" pitchFamily="34" charset="0"/>
              </a:rPr>
              <a:t>an</a:t>
            </a:r>
            <a:r>
              <a:rPr lang="sr-Latn-RS" altLang="sr-Latn-RS" dirty="0">
                <a:latin typeface="Verdana" panose="020B0604030504040204" pitchFamily="34" charset="0"/>
              </a:rPr>
              <a:t> element, </a:t>
            </a:r>
            <a:r>
              <a:rPr lang="sr-Latn-RS" altLang="sr-Latn-RS" dirty="0" err="1">
                <a:latin typeface="Verdana" panose="020B0604030504040204" pitchFamily="34" charset="0"/>
              </a:rPr>
              <a:t>such</a:t>
            </a:r>
            <a:r>
              <a:rPr lang="sr-Latn-RS" altLang="sr-Latn-RS" dirty="0">
                <a:latin typeface="Verdana" panose="020B0604030504040204" pitchFamily="34" charset="0"/>
              </a:rPr>
              <a:t> as </a:t>
            </a:r>
            <a:r>
              <a:rPr lang="sr-Latn-RS" altLang="sr-Latn-RS" dirty="0" err="1">
                <a:latin typeface="Verdana" panose="020B0604030504040204" pitchFamily="34" charset="0"/>
              </a:rPr>
              <a:t>color</a:t>
            </a:r>
            <a:r>
              <a:rPr lang="sr-Latn-RS" altLang="sr-Latn-RS" dirty="0">
                <a:latin typeface="Verdana" panose="020B0604030504040204" pitchFamily="34" charset="0"/>
              </a:rPr>
              <a:t>, font, </a:t>
            </a:r>
            <a:r>
              <a:rPr lang="sr-Latn-RS" altLang="sr-Latn-RS" dirty="0" err="1">
                <a:latin typeface="Verdana" panose="020B0604030504040204" pitchFamily="34" charset="0"/>
              </a:rPr>
              <a:t>size</a:t>
            </a:r>
            <a:r>
              <a:rPr lang="sr-Latn-RS" altLang="sr-Latn-RS" dirty="0">
                <a:latin typeface="Verdana" panose="020B0604030504040204" pitchFamily="34" charset="0"/>
              </a:rPr>
              <a:t>, </a:t>
            </a:r>
            <a:r>
              <a:rPr lang="sr-Latn-RS" altLang="sr-Latn-RS" dirty="0" err="1">
                <a:latin typeface="Verdana" panose="020B0604030504040204" pitchFamily="34" charset="0"/>
              </a:rPr>
              <a:t>and</a:t>
            </a:r>
            <a:r>
              <a:rPr lang="sr-Latn-RS" altLang="sr-Latn-RS" dirty="0">
                <a:latin typeface="Verdana" panose="020B0604030504040204" pitchFamily="34" charset="0"/>
              </a:rPr>
              <a:t> more. </a:t>
            </a:r>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color:red</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red paragraph.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sr-Latn-RS" altLang="sr-Latn-RS" dirty="0">
              <a:latin typeface="Verdana" panose="020B0604030504040204" pitchFamily="34" charset="0"/>
            </a:endParaRPr>
          </a:p>
          <a:p>
            <a:pPr defTabSz="914400" eaLnBrk="0" fontAlgn="base" hangingPunct="0">
              <a:spcBef>
                <a:spcPct val="0"/>
              </a:spcBef>
              <a:spcAft>
                <a:spcPct val="0"/>
              </a:spcAft>
              <a:buClrTx/>
              <a:buSzTx/>
            </a:pPr>
            <a:r>
              <a:rPr lang="sr-Latn-RS" altLang="sr-Latn-RS" dirty="0" err="1">
                <a:latin typeface="Verdana" panose="020B0604030504040204" pitchFamily="34" charset="0"/>
              </a:rPr>
              <a:t>The</a:t>
            </a:r>
            <a:r>
              <a:rPr lang="sr-Latn-RS" altLang="sr-Latn-RS" dirty="0">
                <a:latin typeface="Verdana" panose="020B0604030504040204" pitchFamily="34" charset="0"/>
              </a:rPr>
              <a:t> title </a:t>
            </a:r>
            <a:r>
              <a:rPr lang="sr-Latn-RS" altLang="sr-Latn-RS" dirty="0" err="1">
                <a:latin typeface="Verdana" panose="020B0604030504040204" pitchFamily="34" charset="0"/>
              </a:rPr>
              <a:t>attribute</a:t>
            </a:r>
            <a:r>
              <a:rPr lang="sr-Latn-RS" altLang="sr-Latn-RS" dirty="0">
                <a:latin typeface="Verdana" panose="020B0604030504040204" pitchFamily="34" charset="0"/>
              </a:rPr>
              <a:t> </a:t>
            </a:r>
            <a:r>
              <a:rPr lang="sr-Latn-RS" altLang="sr-Latn-RS" dirty="0" err="1">
                <a:latin typeface="Verdana" panose="020B0604030504040204" pitchFamily="34" charset="0"/>
              </a:rPr>
              <a:t>defines</a:t>
            </a:r>
            <a:r>
              <a:rPr lang="sr-Latn-RS" altLang="sr-Latn-RS" dirty="0">
                <a:latin typeface="Verdana" panose="020B0604030504040204" pitchFamily="34" charset="0"/>
              </a:rPr>
              <a:t> some </a:t>
            </a:r>
            <a:r>
              <a:rPr lang="sr-Latn-RS" altLang="sr-Latn-RS" dirty="0" err="1">
                <a:latin typeface="Verdana" panose="020B0604030504040204" pitchFamily="34" charset="0"/>
              </a:rPr>
              <a:t>extra</a:t>
            </a:r>
            <a:r>
              <a:rPr lang="sr-Latn-RS" altLang="sr-Latn-RS" dirty="0">
                <a:latin typeface="Verdana" panose="020B0604030504040204" pitchFamily="34" charset="0"/>
              </a:rPr>
              <a:t> </a:t>
            </a:r>
            <a:r>
              <a:rPr lang="sr-Latn-RS" altLang="sr-Latn-RS" dirty="0" err="1">
                <a:latin typeface="Verdana" panose="020B0604030504040204" pitchFamily="34" charset="0"/>
              </a:rPr>
              <a:t>information</a:t>
            </a:r>
            <a:r>
              <a:rPr lang="sr-Latn-RS" altLang="sr-Latn-RS" dirty="0">
                <a:latin typeface="Verdana" panose="020B0604030504040204" pitchFamily="34" charset="0"/>
              </a:rPr>
              <a:t> </a:t>
            </a:r>
            <a:r>
              <a:rPr lang="sr-Latn-RS" altLang="sr-Latn-RS" dirty="0" err="1">
                <a:latin typeface="Verdana" panose="020B0604030504040204" pitchFamily="34" charset="0"/>
              </a:rPr>
              <a:t>about</a:t>
            </a:r>
            <a:r>
              <a:rPr lang="sr-Latn-RS" altLang="sr-Latn-RS" dirty="0">
                <a:latin typeface="Verdana" panose="020B0604030504040204" pitchFamily="34" charset="0"/>
              </a:rPr>
              <a:t> </a:t>
            </a:r>
            <a:r>
              <a:rPr lang="sr-Latn-RS" altLang="sr-Latn-RS" dirty="0" err="1">
                <a:latin typeface="Verdana" panose="020B0604030504040204" pitchFamily="34" charset="0"/>
              </a:rPr>
              <a:t>an</a:t>
            </a:r>
            <a:r>
              <a:rPr lang="sr-Latn-RS" altLang="sr-Latn-RS" dirty="0">
                <a:latin typeface="Verdana" panose="020B0604030504040204" pitchFamily="34" charset="0"/>
              </a:rPr>
              <a:t> element.</a:t>
            </a:r>
          </a:p>
          <a:p>
            <a:pPr defTabSz="914400" eaLnBrk="0" fontAlgn="base" hangingPunct="0">
              <a:spcBef>
                <a:spcPct val="0"/>
              </a:spcBef>
              <a:spcAft>
                <a:spcPct val="0"/>
              </a:spcAft>
              <a:buClrTx/>
              <a:buSzTx/>
            </a:pPr>
            <a:r>
              <a:rPr lang="sr-Latn-RS" altLang="sr-Latn-RS" dirty="0" err="1">
                <a:latin typeface="Verdana" panose="020B0604030504040204" pitchFamily="34" charset="0"/>
              </a:rPr>
              <a:t>The</a:t>
            </a:r>
            <a:r>
              <a:rPr lang="sr-Latn-RS" altLang="sr-Latn-RS" dirty="0">
                <a:latin typeface="Verdana" panose="020B0604030504040204" pitchFamily="34" charset="0"/>
              </a:rPr>
              <a:t> </a:t>
            </a:r>
            <a:r>
              <a:rPr lang="sr-Latn-RS" altLang="sr-Latn-RS" dirty="0" err="1">
                <a:latin typeface="Verdana" panose="020B0604030504040204" pitchFamily="34" charset="0"/>
              </a:rPr>
              <a:t>value</a:t>
            </a:r>
            <a:r>
              <a:rPr lang="sr-Latn-RS" altLang="sr-Latn-RS" dirty="0">
                <a:latin typeface="Verdana" panose="020B0604030504040204" pitchFamily="34" charset="0"/>
              </a:rPr>
              <a:t> </a:t>
            </a:r>
            <a:r>
              <a:rPr lang="sr-Latn-RS" altLang="sr-Latn-RS" dirty="0" err="1">
                <a:latin typeface="Verdana" panose="020B0604030504040204" pitchFamily="34" charset="0"/>
              </a:rPr>
              <a:t>of</a:t>
            </a:r>
            <a:r>
              <a:rPr lang="sr-Latn-RS" altLang="sr-Latn-RS" dirty="0">
                <a:latin typeface="Verdana" panose="020B0604030504040204" pitchFamily="34" charset="0"/>
              </a:rPr>
              <a:t> </a:t>
            </a:r>
            <a:r>
              <a:rPr lang="sr-Latn-RS" altLang="sr-Latn-RS" dirty="0" err="1">
                <a:latin typeface="Verdana" panose="020B0604030504040204" pitchFamily="34" charset="0"/>
              </a:rPr>
              <a:t>the</a:t>
            </a:r>
            <a:r>
              <a:rPr lang="sr-Latn-RS" altLang="sr-Latn-RS" dirty="0">
                <a:latin typeface="Verdana" panose="020B0604030504040204" pitchFamily="34" charset="0"/>
              </a:rPr>
              <a:t> title </a:t>
            </a:r>
            <a:r>
              <a:rPr lang="sr-Latn-RS" altLang="sr-Latn-RS" dirty="0" err="1">
                <a:latin typeface="Verdana" panose="020B0604030504040204" pitchFamily="34" charset="0"/>
              </a:rPr>
              <a:t>attribute</a:t>
            </a:r>
            <a:r>
              <a:rPr lang="sr-Latn-RS" altLang="sr-Latn-RS" dirty="0">
                <a:latin typeface="Verdana" panose="020B0604030504040204" pitchFamily="34" charset="0"/>
              </a:rPr>
              <a:t> </a:t>
            </a:r>
            <a:r>
              <a:rPr lang="sr-Latn-RS" altLang="sr-Latn-RS" dirty="0" err="1">
                <a:latin typeface="Verdana" panose="020B0604030504040204" pitchFamily="34" charset="0"/>
              </a:rPr>
              <a:t>will</a:t>
            </a:r>
            <a:r>
              <a:rPr lang="sr-Latn-RS" altLang="sr-Latn-RS" dirty="0">
                <a:latin typeface="Verdana" panose="020B0604030504040204" pitchFamily="34" charset="0"/>
              </a:rPr>
              <a:t> be </a:t>
            </a:r>
            <a:r>
              <a:rPr lang="sr-Latn-RS" altLang="sr-Latn-RS" dirty="0" err="1">
                <a:latin typeface="Verdana" panose="020B0604030504040204" pitchFamily="34" charset="0"/>
              </a:rPr>
              <a:t>displayed</a:t>
            </a:r>
            <a:r>
              <a:rPr lang="sr-Latn-RS" altLang="sr-Latn-RS" dirty="0">
                <a:latin typeface="Verdana" panose="020B0604030504040204" pitchFamily="34" charset="0"/>
              </a:rPr>
              <a:t> as a </a:t>
            </a:r>
            <a:r>
              <a:rPr lang="sr-Latn-RS" altLang="sr-Latn-RS" dirty="0" err="1">
                <a:latin typeface="Verdana" panose="020B0604030504040204" pitchFamily="34" charset="0"/>
              </a:rPr>
              <a:t>tooltip</a:t>
            </a:r>
            <a:r>
              <a:rPr lang="sr-Latn-RS" altLang="sr-Latn-RS" dirty="0">
                <a:latin typeface="Verdana" panose="020B0604030504040204" pitchFamily="34" charset="0"/>
              </a:rPr>
              <a:t> </a:t>
            </a:r>
            <a:r>
              <a:rPr lang="sr-Latn-RS" altLang="sr-Latn-RS" dirty="0" err="1">
                <a:latin typeface="Verdana" panose="020B0604030504040204" pitchFamily="34" charset="0"/>
              </a:rPr>
              <a:t>when</a:t>
            </a:r>
            <a:r>
              <a:rPr lang="sr-Latn-RS" altLang="sr-Latn-RS" dirty="0">
                <a:latin typeface="Verdana" panose="020B0604030504040204" pitchFamily="34" charset="0"/>
              </a:rPr>
              <a:t> </a:t>
            </a:r>
            <a:r>
              <a:rPr lang="sr-Latn-RS" altLang="sr-Latn-RS" dirty="0" err="1">
                <a:latin typeface="Verdana" panose="020B0604030504040204" pitchFamily="34" charset="0"/>
              </a:rPr>
              <a:t>you</a:t>
            </a:r>
            <a:r>
              <a:rPr lang="sr-Latn-RS" altLang="sr-Latn-RS" dirty="0">
                <a:latin typeface="Verdana" panose="020B0604030504040204" pitchFamily="34" charset="0"/>
              </a:rPr>
              <a:t> </a:t>
            </a:r>
            <a:r>
              <a:rPr lang="sr-Latn-RS" altLang="sr-Latn-RS" dirty="0" err="1">
                <a:latin typeface="Verdana" panose="020B0604030504040204" pitchFamily="34" charset="0"/>
              </a:rPr>
              <a:t>mouse</a:t>
            </a:r>
            <a:r>
              <a:rPr lang="sr-Latn-RS" altLang="sr-Latn-RS" dirty="0">
                <a:latin typeface="Verdana" panose="020B0604030504040204" pitchFamily="34" charset="0"/>
              </a:rPr>
              <a:t> </a:t>
            </a:r>
            <a:r>
              <a:rPr lang="sr-Latn-RS" altLang="sr-Latn-RS" dirty="0" err="1">
                <a:latin typeface="Verdana" panose="020B0604030504040204" pitchFamily="34" charset="0"/>
              </a:rPr>
              <a:t>over</a:t>
            </a:r>
            <a:r>
              <a:rPr lang="sr-Latn-RS" altLang="sr-Latn-RS" dirty="0">
                <a:latin typeface="Verdana" panose="020B0604030504040204" pitchFamily="34" charset="0"/>
              </a:rPr>
              <a:t> </a:t>
            </a:r>
            <a:r>
              <a:rPr lang="sr-Latn-RS" altLang="sr-Latn-RS" dirty="0" err="1">
                <a:latin typeface="Verdana" panose="020B0604030504040204" pitchFamily="34" charset="0"/>
              </a:rPr>
              <a:t>the</a:t>
            </a:r>
            <a:r>
              <a:rPr lang="sr-Latn-RS" altLang="sr-Latn-RS" dirty="0">
                <a:latin typeface="Verdana" panose="020B0604030504040204" pitchFamily="34" charset="0"/>
              </a:rPr>
              <a:t> element</a:t>
            </a:r>
          </a:p>
          <a:p>
            <a:pPr defTabSz="914400" eaLnBrk="0" fontAlgn="base" hangingPunct="0">
              <a:spcBef>
                <a:spcPct val="0"/>
              </a:spcBef>
              <a:spcAft>
                <a:spcPct val="0"/>
              </a:spcAft>
              <a:buClrTx/>
              <a:buSzTx/>
            </a:pPr>
            <a:r>
              <a:rPr lang="sr-Latn-RS" altLang="sr-Latn-RS" dirty="0" err="1">
                <a:latin typeface="Verdana" panose="020B0604030504040204" pitchFamily="34" charset="0"/>
              </a:rPr>
              <a:t>Common</a:t>
            </a:r>
            <a:r>
              <a:rPr lang="sr-Latn-RS" altLang="sr-Latn-RS" dirty="0">
                <a:latin typeface="Verdana" panose="020B0604030504040204" pitchFamily="34" charset="0"/>
              </a:rPr>
              <a:t> </a:t>
            </a:r>
            <a:r>
              <a:rPr lang="sr-Latn-RS" altLang="sr-Latn-RS" dirty="0" err="1">
                <a:latin typeface="Verdana" panose="020B0604030504040204" pitchFamily="34" charset="0"/>
              </a:rPr>
              <a:t>practice</a:t>
            </a:r>
            <a:r>
              <a:rPr lang="en-US" altLang="sr-Latn-RS" dirty="0">
                <a:latin typeface="Verdana" panose="020B0604030504040204" pitchFamily="34" charset="0"/>
              </a:rPr>
              <a:t>: Use lowercase letters for most of the stuff, and double quotes</a:t>
            </a:r>
            <a:endParaRPr lang="sr-Latn-RS" altLang="sr-Latn-RS" dirty="0">
              <a:latin typeface="Verdana" panose="020B0604030504040204" pitchFamily="34" charset="0"/>
            </a:endParaRPr>
          </a:p>
          <a:p>
            <a:pPr defTabSz="914400" eaLnBrk="0" fontAlgn="base" hangingPunct="0">
              <a:spcBef>
                <a:spcPct val="0"/>
              </a:spcBef>
              <a:spcAft>
                <a:spcPct val="0"/>
              </a:spcAft>
              <a:buClrTx/>
              <a:buSzTx/>
            </a:pPr>
            <a:endParaRPr lang="hr-HR" dirty="0"/>
          </a:p>
          <a:p>
            <a:endParaRPr lang="sr-Latn-RS" altLang="sr-Latn-RS" dirty="0">
              <a:latin typeface="Verdana" panose="020B0604030504040204" pitchFamily="34" charset="0"/>
            </a:endParaRPr>
          </a:p>
        </p:txBody>
      </p:sp>
    </p:spTree>
    <p:extLst>
      <p:ext uri="{BB962C8B-B14F-4D97-AF65-F5344CB8AC3E}">
        <p14:creationId xmlns:p14="http://schemas.microsoft.com/office/powerpoint/2010/main" val="4151386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D09964E-07A3-38B8-E1D9-D2BABCDDE30E}"/>
              </a:ext>
            </a:extLst>
          </p:cNvPr>
          <p:cNvSpPr>
            <a:spLocks noGrp="1"/>
          </p:cNvSpPr>
          <p:nvPr>
            <p:ph type="title"/>
          </p:nvPr>
        </p:nvSpPr>
        <p:spPr/>
        <p:txBody>
          <a:bodyPr/>
          <a:lstStyle/>
          <a:p>
            <a:r>
              <a:rPr lang="en-US" dirty="0"/>
              <a:t>What is HTML</a:t>
            </a:r>
            <a:endParaRPr lang="hr-HR" dirty="0"/>
          </a:p>
        </p:txBody>
      </p:sp>
      <p:sp>
        <p:nvSpPr>
          <p:cNvPr id="3" name="Rezervirano mjesto sadržaja 2">
            <a:extLst>
              <a:ext uri="{FF2B5EF4-FFF2-40B4-BE49-F238E27FC236}">
                <a16:creationId xmlns:a16="http://schemas.microsoft.com/office/drawing/2014/main" id="{DF0497D2-74EB-C319-31C8-B33952A4E669}"/>
              </a:ext>
            </a:extLst>
          </p:cNvPr>
          <p:cNvSpPr>
            <a:spLocks noGrp="1"/>
          </p:cNvSpPr>
          <p:nvPr>
            <p:ph idx="1"/>
          </p:nvPr>
        </p:nvSpPr>
        <p:spPr/>
        <p:txBody>
          <a:bodyPr/>
          <a:lstStyle/>
          <a:p>
            <a:pPr algn="l">
              <a:buFont typeface="Arial" panose="020B0604020202020204" pitchFamily="34" charset="0"/>
              <a:buChar char="•"/>
            </a:pPr>
            <a:r>
              <a:rPr lang="en-US" dirty="0">
                <a:latin typeface="Verdana" panose="020B0604030504040204" pitchFamily="34" charset="0"/>
              </a:rPr>
              <a:t>HTML stands for Hyper Text Markup Language</a:t>
            </a:r>
          </a:p>
          <a:p>
            <a:pPr algn="l">
              <a:buFont typeface="Arial" panose="020B0604020202020204" pitchFamily="34" charset="0"/>
              <a:buChar char="•"/>
            </a:pPr>
            <a:r>
              <a:rPr lang="en-US" dirty="0">
                <a:latin typeface="Verdana" panose="020B0604030504040204" pitchFamily="34" charset="0"/>
              </a:rPr>
              <a:t>HTML is the standard markup language for creating Web pages</a:t>
            </a:r>
          </a:p>
          <a:p>
            <a:pPr algn="l">
              <a:buFont typeface="Arial" panose="020B0604020202020204" pitchFamily="34" charset="0"/>
              <a:buChar char="•"/>
            </a:pPr>
            <a:r>
              <a:rPr lang="en-US" dirty="0">
                <a:latin typeface="Verdana" panose="020B0604030504040204" pitchFamily="34" charset="0"/>
              </a:rPr>
              <a:t>HTML describes the structure of a Web page</a:t>
            </a:r>
          </a:p>
          <a:p>
            <a:pPr algn="l">
              <a:buFont typeface="Arial" panose="020B0604020202020204" pitchFamily="34" charset="0"/>
              <a:buChar char="•"/>
            </a:pPr>
            <a:r>
              <a:rPr lang="en-US" dirty="0">
                <a:latin typeface="Verdana" panose="020B0604030504040204" pitchFamily="34" charset="0"/>
              </a:rPr>
              <a:t>HTML consists of a series of elements</a:t>
            </a:r>
          </a:p>
          <a:p>
            <a:pPr algn="l">
              <a:buFont typeface="Arial" panose="020B0604020202020204" pitchFamily="34" charset="0"/>
              <a:buChar char="•"/>
            </a:pPr>
            <a:r>
              <a:rPr lang="en-US" dirty="0">
                <a:latin typeface="Verdana" panose="020B0604030504040204" pitchFamily="34" charset="0"/>
              </a:rPr>
              <a:t>HTML elements tell the browser how to display the content</a:t>
            </a:r>
          </a:p>
          <a:p>
            <a:pPr algn="l">
              <a:buFont typeface="Arial" panose="020B0604020202020204" pitchFamily="34" charset="0"/>
              <a:buChar char="•"/>
            </a:pPr>
            <a:r>
              <a:rPr lang="en-US" dirty="0">
                <a:latin typeface="Verdana" panose="020B0604030504040204" pitchFamily="34" charset="0"/>
              </a:rPr>
              <a:t>HTML elements label pieces of content such as "this is a heading", "this is a paragraph", "this is a link", etc.</a:t>
            </a:r>
          </a:p>
        </p:txBody>
      </p:sp>
    </p:spTree>
    <p:extLst>
      <p:ext uri="{BB962C8B-B14F-4D97-AF65-F5344CB8AC3E}">
        <p14:creationId xmlns:p14="http://schemas.microsoft.com/office/powerpoint/2010/main" val="2919925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7BC644A-FD62-873A-9057-D6B57596F5AF}"/>
              </a:ext>
            </a:extLst>
          </p:cNvPr>
          <p:cNvSpPr>
            <a:spLocks noGrp="1"/>
          </p:cNvSpPr>
          <p:nvPr>
            <p:ph type="title"/>
          </p:nvPr>
        </p:nvSpPr>
        <p:spPr/>
        <p:txBody>
          <a:bodyPr/>
          <a:lstStyle/>
          <a:p>
            <a:r>
              <a:rPr lang="en-US" dirty="0"/>
              <a:t>Task no2</a:t>
            </a:r>
            <a:endParaRPr lang="hr-HR" dirty="0"/>
          </a:p>
        </p:txBody>
      </p:sp>
      <p:sp>
        <p:nvSpPr>
          <p:cNvPr id="3" name="Rezervirano mjesto sadržaja 2">
            <a:extLst>
              <a:ext uri="{FF2B5EF4-FFF2-40B4-BE49-F238E27FC236}">
                <a16:creationId xmlns:a16="http://schemas.microsoft.com/office/drawing/2014/main" id="{DF065F90-88D3-E0EB-BFB1-EA5C8AE3F018}"/>
              </a:ext>
            </a:extLst>
          </p:cNvPr>
          <p:cNvSpPr>
            <a:spLocks noGrp="1"/>
          </p:cNvSpPr>
          <p:nvPr>
            <p:ph idx="1"/>
          </p:nvPr>
        </p:nvSpPr>
        <p:spPr/>
        <p:txBody>
          <a:bodyPr/>
          <a:lstStyle/>
          <a:p>
            <a:r>
              <a:rPr lang="en-US" dirty="0"/>
              <a:t>Make webpage which contains image with relative </a:t>
            </a:r>
            <a:r>
              <a:rPr lang="en-US" dirty="0" err="1"/>
              <a:t>url</a:t>
            </a:r>
            <a:r>
              <a:rPr lang="en-US" dirty="0"/>
              <a:t>. Also, include head, title, heading and paragraph as well. Heading and image should have title tag included as well.</a:t>
            </a:r>
          </a:p>
          <a:p>
            <a:r>
              <a:rPr lang="en-US" dirty="0"/>
              <a:t>Page could look like this:</a:t>
            </a:r>
          </a:p>
          <a:p>
            <a:endParaRPr lang="en-US" dirty="0"/>
          </a:p>
          <a:p>
            <a:endParaRPr lang="en-US" dirty="0"/>
          </a:p>
          <a:p>
            <a:endParaRPr lang="en-US" dirty="0"/>
          </a:p>
          <a:p>
            <a:endParaRPr lang="en-US" dirty="0"/>
          </a:p>
          <a:p>
            <a:endParaRPr lang="en-US" dirty="0"/>
          </a:p>
          <a:p>
            <a:endParaRPr lang="en-US" dirty="0"/>
          </a:p>
          <a:p>
            <a:endParaRPr lang="en-US" dirty="0"/>
          </a:p>
          <a:p>
            <a:endParaRPr lang="hr-HR" dirty="0"/>
          </a:p>
        </p:txBody>
      </p:sp>
      <p:pic>
        <p:nvPicPr>
          <p:cNvPr id="5" name="Slika 4">
            <a:extLst>
              <a:ext uri="{FF2B5EF4-FFF2-40B4-BE49-F238E27FC236}">
                <a16:creationId xmlns:a16="http://schemas.microsoft.com/office/drawing/2014/main" id="{2A99F6E3-895D-4268-47F7-524D03FBDECA}"/>
              </a:ext>
            </a:extLst>
          </p:cNvPr>
          <p:cNvPicPr>
            <a:picLocks noChangeAspect="1"/>
          </p:cNvPicPr>
          <p:nvPr/>
        </p:nvPicPr>
        <p:blipFill>
          <a:blip r:embed="rId2"/>
          <a:stretch>
            <a:fillRect/>
          </a:stretch>
        </p:blipFill>
        <p:spPr>
          <a:xfrm>
            <a:off x="685801" y="3197374"/>
            <a:ext cx="5410199" cy="2593826"/>
          </a:xfrm>
          <a:prstGeom prst="rect">
            <a:avLst/>
          </a:prstGeom>
        </p:spPr>
      </p:pic>
      <p:pic>
        <p:nvPicPr>
          <p:cNvPr id="7" name="Slika 6">
            <a:extLst>
              <a:ext uri="{FF2B5EF4-FFF2-40B4-BE49-F238E27FC236}">
                <a16:creationId xmlns:a16="http://schemas.microsoft.com/office/drawing/2014/main" id="{272288E7-2387-4710-1F42-DDDEF28F0207}"/>
              </a:ext>
            </a:extLst>
          </p:cNvPr>
          <p:cNvPicPr>
            <a:picLocks noChangeAspect="1"/>
          </p:cNvPicPr>
          <p:nvPr/>
        </p:nvPicPr>
        <p:blipFill>
          <a:blip r:embed="rId3"/>
          <a:stretch>
            <a:fillRect/>
          </a:stretch>
        </p:blipFill>
        <p:spPr>
          <a:xfrm>
            <a:off x="5076825" y="2959249"/>
            <a:ext cx="1019175" cy="238125"/>
          </a:xfrm>
          <a:prstGeom prst="rect">
            <a:avLst/>
          </a:prstGeom>
        </p:spPr>
      </p:pic>
    </p:spTree>
    <p:extLst>
      <p:ext uri="{BB962C8B-B14F-4D97-AF65-F5344CB8AC3E}">
        <p14:creationId xmlns:p14="http://schemas.microsoft.com/office/powerpoint/2010/main" val="759933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7890352-3DEE-6C2F-B330-47EE3944628C}"/>
              </a:ext>
            </a:extLst>
          </p:cNvPr>
          <p:cNvSpPr>
            <a:spLocks noGrp="1"/>
          </p:cNvSpPr>
          <p:nvPr>
            <p:ph type="title"/>
          </p:nvPr>
        </p:nvSpPr>
        <p:spPr/>
        <p:txBody>
          <a:bodyPr/>
          <a:lstStyle/>
          <a:p>
            <a:r>
              <a:rPr lang="en-US" dirty="0"/>
              <a:t>Headings</a:t>
            </a:r>
            <a:endParaRPr lang="hr-HR" dirty="0"/>
          </a:p>
        </p:txBody>
      </p:sp>
      <p:sp>
        <p:nvSpPr>
          <p:cNvPr id="3" name="Rezervirano mjesto sadržaja 2">
            <a:extLst>
              <a:ext uri="{FF2B5EF4-FFF2-40B4-BE49-F238E27FC236}">
                <a16:creationId xmlns:a16="http://schemas.microsoft.com/office/drawing/2014/main" id="{B1D155B7-B164-446D-B1D1-060C9F61EEF4}"/>
              </a:ext>
            </a:extLst>
          </p:cNvPr>
          <p:cNvSpPr>
            <a:spLocks noGrp="1"/>
          </p:cNvSpPr>
          <p:nvPr>
            <p:ph idx="1"/>
          </p:nvPr>
        </p:nvSpPr>
        <p:spPr/>
        <p:txBody>
          <a:bodyPr/>
          <a:lstStyle/>
          <a:p>
            <a:r>
              <a:rPr lang="en-US" dirty="0"/>
              <a:t>HTML headings are titles or subtitles that you want to display on a webpage.</a:t>
            </a:r>
          </a:p>
          <a:p>
            <a:pPr defTabSz="914400" eaLnBrk="0" fontAlgn="base" hangingPunct="0">
              <a:spcBef>
                <a:spcPct val="0"/>
              </a:spcBef>
              <a:spcAft>
                <a:spcPct val="0"/>
              </a:spcAft>
              <a:buClrTx/>
              <a:buSzTx/>
            </a:pPr>
            <a:r>
              <a:rPr lang="sr-Latn-RS" altLang="sr-Latn-RS" dirty="0"/>
              <a:t>HTML </a:t>
            </a:r>
            <a:r>
              <a:rPr lang="sr-Latn-RS" altLang="sr-Latn-RS" dirty="0" err="1"/>
              <a:t>headings</a:t>
            </a:r>
            <a:r>
              <a:rPr lang="sr-Latn-RS" altLang="sr-Latn-RS" dirty="0"/>
              <a:t> are </a:t>
            </a:r>
            <a:r>
              <a:rPr lang="sr-Latn-RS" altLang="sr-Latn-RS" dirty="0" err="1"/>
              <a:t>defined</a:t>
            </a:r>
            <a:r>
              <a:rPr lang="sr-Latn-RS" altLang="sr-Latn-RS" dirty="0"/>
              <a:t> </a:t>
            </a:r>
            <a:r>
              <a:rPr lang="sr-Latn-RS" altLang="sr-Latn-RS" dirty="0" err="1"/>
              <a:t>with</a:t>
            </a:r>
            <a:r>
              <a:rPr lang="sr-Latn-RS" altLang="sr-Latn-RS" dirty="0"/>
              <a:t> </a:t>
            </a:r>
            <a:r>
              <a:rPr lang="sr-Latn-RS" altLang="sr-Latn-RS" dirty="0" err="1"/>
              <a:t>the</a:t>
            </a:r>
            <a:r>
              <a:rPr lang="sr-Latn-RS" altLang="sr-Latn-RS" dirty="0"/>
              <a:t> </a:t>
            </a:r>
            <a:r>
              <a:rPr lang="sr-Latn-RS" altLang="sr-Latn-RS" dirty="0">
                <a:solidFill>
                  <a:srgbClr val="FF0000"/>
                </a:solidFill>
              </a:rPr>
              <a:t>&lt;h1&gt; </a:t>
            </a:r>
            <a:r>
              <a:rPr lang="sr-Latn-RS" altLang="sr-Latn-RS" dirty="0"/>
              <a:t>to </a:t>
            </a:r>
            <a:r>
              <a:rPr lang="sr-Latn-RS" altLang="sr-Latn-RS" dirty="0">
                <a:solidFill>
                  <a:srgbClr val="FF0000"/>
                </a:solidFill>
              </a:rPr>
              <a:t>&lt;h6&gt; </a:t>
            </a:r>
            <a:r>
              <a:rPr lang="sr-Latn-RS" altLang="sr-Latn-RS" dirty="0" err="1"/>
              <a:t>tags</a:t>
            </a:r>
            <a:r>
              <a:rPr lang="sr-Latn-RS" altLang="sr-Latn-RS" dirty="0"/>
              <a:t>.</a:t>
            </a:r>
          </a:p>
          <a:p>
            <a:pPr defTabSz="914400" eaLnBrk="0" fontAlgn="base" hangingPunct="0">
              <a:spcBef>
                <a:spcPct val="0"/>
              </a:spcBef>
              <a:spcAft>
                <a:spcPct val="0"/>
              </a:spcAft>
              <a:buClrTx/>
              <a:buSzTx/>
            </a:pPr>
            <a:r>
              <a:rPr lang="en-US" altLang="sr-Latn-RS" dirty="0"/>
              <a:t>Tag </a:t>
            </a:r>
            <a:r>
              <a:rPr lang="sr-Latn-RS" altLang="sr-Latn-RS" dirty="0">
                <a:solidFill>
                  <a:srgbClr val="FF0000"/>
                </a:solidFill>
              </a:rPr>
              <a:t>&lt;h1&gt; </a:t>
            </a:r>
            <a:r>
              <a:rPr lang="sr-Latn-RS" altLang="sr-Latn-RS" dirty="0" err="1"/>
              <a:t>defines</a:t>
            </a:r>
            <a:r>
              <a:rPr lang="sr-Latn-RS" altLang="sr-Latn-RS" dirty="0"/>
              <a:t> </a:t>
            </a:r>
            <a:r>
              <a:rPr lang="sr-Latn-RS" altLang="sr-Latn-RS" dirty="0" err="1"/>
              <a:t>the</a:t>
            </a:r>
            <a:r>
              <a:rPr lang="sr-Latn-RS" altLang="sr-Latn-RS" dirty="0"/>
              <a:t> most </a:t>
            </a:r>
            <a:r>
              <a:rPr lang="sr-Latn-RS" altLang="sr-Latn-RS" dirty="0" err="1"/>
              <a:t>important</a:t>
            </a:r>
            <a:r>
              <a:rPr lang="sr-Latn-RS" altLang="sr-Latn-RS" dirty="0"/>
              <a:t> </a:t>
            </a:r>
            <a:r>
              <a:rPr lang="sr-Latn-RS" altLang="sr-Latn-RS" dirty="0" err="1"/>
              <a:t>heading</a:t>
            </a:r>
            <a:r>
              <a:rPr lang="sr-Latn-RS" altLang="sr-Latn-RS" dirty="0"/>
              <a:t>. </a:t>
            </a:r>
            <a:r>
              <a:rPr lang="sr-Latn-RS" altLang="sr-Latn-RS" dirty="0">
                <a:solidFill>
                  <a:srgbClr val="FF0000"/>
                </a:solidFill>
              </a:rPr>
              <a:t>&lt;h6&gt; </a:t>
            </a:r>
            <a:r>
              <a:rPr lang="sr-Latn-RS" altLang="sr-Latn-RS" dirty="0" err="1"/>
              <a:t>defines</a:t>
            </a:r>
            <a:r>
              <a:rPr lang="sr-Latn-RS" altLang="sr-Latn-RS" dirty="0"/>
              <a:t> </a:t>
            </a:r>
            <a:r>
              <a:rPr lang="sr-Latn-RS" altLang="sr-Latn-RS" dirty="0" err="1"/>
              <a:t>the</a:t>
            </a:r>
            <a:r>
              <a:rPr lang="sr-Latn-RS" altLang="sr-Latn-RS" dirty="0"/>
              <a:t> </a:t>
            </a:r>
            <a:r>
              <a:rPr lang="sr-Latn-RS" altLang="sr-Latn-RS" dirty="0" err="1"/>
              <a:t>least</a:t>
            </a:r>
            <a:r>
              <a:rPr lang="sr-Latn-RS" altLang="sr-Latn-RS" dirty="0"/>
              <a:t> </a:t>
            </a:r>
            <a:r>
              <a:rPr lang="sr-Latn-RS" altLang="sr-Latn-RS" dirty="0" err="1"/>
              <a:t>important</a:t>
            </a:r>
            <a:r>
              <a:rPr lang="sr-Latn-RS" altLang="sr-Latn-RS" dirty="0"/>
              <a:t> </a:t>
            </a:r>
            <a:r>
              <a:rPr lang="sr-Latn-RS" altLang="sr-Latn-RS" dirty="0" err="1"/>
              <a:t>heading</a:t>
            </a:r>
            <a:r>
              <a:rPr lang="sr-Latn-RS" altLang="sr-Latn-RS" dirty="0"/>
              <a:t>.</a:t>
            </a:r>
          </a:p>
          <a:p>
            <a:r>
              <a:rPr lang="en-US" dirty="0"/>
              <a:t>Used by search engine to index structure and content of your page</a:t>
            </a:r>
          </a:p>
          <a:p>
            <a:r>
              <a:rPr lang="en-US" dirty="0"/>
              <a:t>They come with default size(even so they can be adjusted as user prefers)</a:t>
            </a:r>
            <a:endParaRPr lang="hr-HR" dirty="0"/>
          </a:p>
        </p:txBody>
      </p:sp>
    </p:spTree>
    <p:extLst>
      <p:ext uri="{BB962C8B-B14F-4D97-AF65-F5344CB8AC3E}">
        <p14:creationId xmlns:p14="http://schemas.microsoft.com/office/powerpoint/2010/main" val="4144324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34CFDA-02B9-1DD9-73A3-D74645035B40}"/>
              </a:ext>
            </a:extLst>
          </p:cNvPr>
          <p:cNvSpPr>
            <a:spLocks noGrp="1"/>
          </p:cNvSpPr>
          <p:nvPr>
            <p:ph type="title"/>
          </p:nvPr>
        </p:nvSpPr>
        <p:spPr/>
        <p:txBody>
          <a:bodyPr/>
          <a:lstStyle/>
          <a:p>
            <a:r>
              <a:rPr lang="en-US" dirty="0" err="1"/>
              <a:t>Pharagraph</a:t>
            </a:r>
            <a:endParaRPr lang="hr-HR" dirty="0"/>
          </a:p>
        </p:txBody>
      </p:sp>
      <p:sp>
        <p:nvSpPr>
          <p:cNvPr id="3" name="Rezervirano mjesto sadržaja 2">
            <a:extLst>
              <a:ext uri="{FF2B5EF4-FFF2-40B4-BE49-F238E27FC236}">
                <a16:creationId xmlns:a16="http://schemas.microsoft.com/office/drawing/2014/main" id="{0EC8C68E-E480-504B-E92B-FE2345795EA3}"/>
              </a:ext>
            </a:extLst>
          </p:cNvPr>
          <p:cNvSpPr>
            <a:spLocks noGrp="1"/>
          </p:cNvSpPr>
          <p:nvPr>
            <p:ph idx="1"/>
          </p:nvPr>
        </p:nvSpPr>
        <p:spPr/>
        <p:txBody>
          <a:bodyPr/>
          <a:lstStyle/>
          <a:p>
            <a:r>
              <a:rPr lang="en-US" dirty="0"/>
              <a:t>A paragraph always starts on a new line, and is usually a block of text.</a:t>
            </a:r>
          </a:p>
          <a:p>
            <a:r>
              <a:rPr lang="sr-Latn-RS" altLang="sr-Latn-RS" dirty="0" err="1"/>
              <a:t>The</a:t>
            </a:r>
            <a:r>
              <a:rPr lang="sr-Latn-RS" altLang="sr-Latn-RS" dirty="0"/>
              <a:t> HTML </a:t>
            </a:r>
            <a:r>
              <a:rPr kumimoji="0" lang="sr-Latn-RS" altLang="sr-Latn-RS" sz="1800" b="0" i="0" u="none" strike="noStrike" cap="none" normalizeH="0" baseline="0" dirty="0">
                <a:ln>
                  <a:noFill/>
                </a:ln>
                <a:solidFill>
                  <a:srgbClr val="DC143C"/>
                </a:solidFill>
                <a:effectLst/>
                <a:latin typeface="Consolas" panose="020B0609020204030204" pitchFamily="49" charset="0"/>
              </a:rPr>
              <a:t>&lt;p&gt;</a:t>
            </a:r>
            <a:r>
              <a:rPr kumimoji="0" lang="sr-Latn-RS" altLang="sr-Latn-RS" sz="1800" b="0" i="0" u="none" strike="noStrike" cap="none" normalizeH="0" baseline="0" dirty="0">
                <a:ln>
                  <a:noFill/>
                </a:ln>
                <a:solidFill>
                  <a:srgbClr val="000000"/>
                </a:solidFill>
                <a:effectLst/>
                <a:latin typeface="Verdana" panose="020B0604030504040204" pitchFamily="34" charset="0"/>
              </a:rPr>
              <a:t> </a:t>
            </a:r>
            <a:r>
              <a:rPr lang="sr-Latn-RS" altLang="sr-Latn-RS" dirty="0"/>
              <a:t>element </a:t>
            </a:r>
            <a:r>
              <a:rPr lang="sr-Latn-RS" altLang="sr-Latn-RS" dirty="0" err="1"/>
              <a:t>defines</a:t>
            </a:r>
            <a:r>
              <a:rPr lang="sr-Latn-RS" altLang="sr-Latn-RS" dirty="0"/>
              <a:t> a </a:t>
            </a:r>
            <a:r>
              <a:rPr lang="sr-Latn-RS" altLang="sr-Latn-RS" dirty="0" err="1"/>
              <a:t>paragraph</a:t>
            </a:r>
            <a:r>
              <a:rPr lang="sr-Latn-RS" altLang="sr-Latn-RS" dirty="0"/>
              <a:t>. </a:t>
            </a:r>
          </a:p>
          <a:p>
            <a:endParaRPr lang="hr-HR" dirty="0"/>
          </a:p>
        </p:txBody>
      </p:sp>
    </p:spTree>
    <p:extLst>
      <p:ext uri="{BB962C8B-B14F-4D97-AF65-F5344CB8AC3E}">
        <p14:creationId xmlns:p14="http://schemas.microsoft.com/office/powerpoint/2010/main" val="4101948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1A19431-D694-A2C9-0A93-20EF13EA68F4}"/>
              </a:ext>
            </a:extLst>
          </p:cNvPr>
          <p:cNvSpPr>
            <a:spLocks noGrp="1"/>
          </p:cNvSpPr>
          <p:nvPr>
            <p:ph type="title"/>
          </p:nvPr>
        </p:nvSpPr>
        <p:spPr/>
        <p:txBody>
          <a:bodyPr/>
          <a:lstStyle/>
          <a:p>
            <a:r>
              <a:rPr lang="en-US" dirty="0"/>
              <a:t>Html horizontal rules</a:t>
            </a:r>
            <a:endParaRPr lang="hr-HR" dirty="0"/>
          </a:p>
        </p:txBody>
      </p:sp>
      <p:sp>
        <p:nvSpPr>
          <p:cNvPr id="3" name="Rezervirano mjesto sadržaja 2">
            <a:extLst>
              <a:ext uri="{FF2B5EF4-FFF2-40B4-BE49-F238E27FC236}">
                <a16:creationId xmlns:a16="http://schemas.microsoft.com/office/drawing/2014/main" id="{F2ABB5D4-E251-8DDB-0CD6-D0997C82BC39}"/>
              </a:ext>
            </a:extLst>
          </p:cNvPr>
          <p:cNvSpPr>
            <a:spLocks noGrp="1"/>
          </p:cNvSpPr>
          <p:nvPr>
            <p:ph idx="1"/>
          </p:nvPr>
        </p:nvSpPr>
        <p:spPr/>
        <p:txBody>
          <a:bodyPr/>
          <a:lstStyle/>
          <a:p>
            <a:r>
              <a:rPr lang="sr-Latn-RS" altLang="sr-Latn-RS" dirty="0" err="1"/>
              <a:t>The</a:t>
            </a:r>
            <a:r>
              <a:rPr lang="sr-Latn-RS" altLang="sr-Latn-RS" dirty="0"/>
              <a:t> </a:t>
            </a:r>
            <a:r>
              <a:rPr kumimoji="0" lang="sr-Latn-RS" altLang="sr-Latn-RS" sz="1800" b="0" i="0" u="none" strike="noStrike" cap="none" normalizeH="0" baseline="0" dirty="0">
                <a:ln>
                  <a:noFill/>
                </a:ln>
                <a:solidFill>
                  <a:srgbClr val="DC143C"/>
                </a:solidFill>
                <a:effectLst/>
                <a:latin typeface="Consolas" panose="020B0609020204030204" pitchFamily="49" charset="0"/>
              </a:rPr>
              <a:t>&lt;</a:t>
            </a:r>
            <a:r>
              <a:rPr kumimoji="0" lang="sr-Latn-RS" altLang="sr-Latn-RS" sz="1800" b="0" i="0" u="none" strike="noStrike" cap="none" normalizeH="0" baseline="0" dirty="0" err="1">
                <a:ln>
                  <a:noFill/>
                </a:ln>
                <a:solidFill>
                  <a:srgbClr val="DC143C"/>
                </a:solidFill>
                <a:effectLst/>
                <a:latin typeface="Consolas" panose="020B0609020204030204" pitchFamily="49" charset="0"/>
              </a:rPr>
              <a:t>hr</a:t>
            </a:r>
            <a:r>
              <a:rPr kumimoji="0" lang="sr-Latn-RS" altLang="sr-Latn-RS" sz="1800" b="0" i="0" u="none" strike="noStrike" cap="none" normalizeH="0" baseline="0" dirty="0">
                <a:ln>
                  <a:noFill/>
                </a:ln>
                <a:solidFill>
                  <a:srgbClr val="DC143C"/>
                </a:solidFill>
                <a:effectLst/>
                <a:latin typeface="Consolas" panose="020B0609020204030204" pitchFamily="49" charset="0"/>
              </a:rPr>
              <a:t>&gt;</a:t>
            </a:r>
            <a:r>
              <a:rPr lang="sr-Latn-RS" altLang="sr-Latn-RS" dirty="0"/>
              <a:t> tag </a:t>
            </a:r>
            <a:r>
              <a:rPr lang="sr-Latn-RS" altLang="sr-Latn-RS" dirty="0" err="1"/>
              <a:t>defines</a:t>
            </a:r>
            <a:r>
              <a:rPr lang="sr-Latn-RS" altLang="sr-Latn-RS" dirty="0"/>
              <a:t> a </a:t>
            </a:r>
            <a:r>
              <a:rPr lang="sr-Latn-RS" altLang="sr-Latn-RS" dirty="0" err="1"/>
              <a:t>thematic</a:t>
            </a:r>
            <a:r>
              <a:rPr lang="sr-Latn-RS" altLang="sr-Latn-RS" dirty="0"/>
              <a:t> </a:t>
            </a:r>
            <a:r>
              <a:rPr lang="sr-Latn-RS" altLang="sr-Latn-RS" dirty="0" err="1"/>
              <a:t>break</a:t>
            </a:r>
            <a:r>
              <a:rPr lang="sr-Latn-RS" altLang="sr-Latn-RS" dirty="0"/>
              <a:t> in </a:t>
            </a:r>
            <a:r>
              <a:rPr lang="sr-Latn-RS" altLang="sr-Latn-RS" dirty="0" err="1"/>
              <a:t>an</a:t>
            </a:r>
            <a:r>
              <a:rPr lang="sr-Latn-RS" altLang="sr-Latn-RS" dirty="0"/>
              <a:t> HTML </a:t>
            </a:r>
            <a:r>
              <a:rPr lang="sr-Latn-RS" altLang="sr-Latn-RS" dirty="0" err="1"/>
              <a:t>page</a:t>
            </a:r>
            <a:r>
              <a:rPr lang="sr-Latn-RS" altLang="sr-Latn-RS" dirty="0"/>
              <a:t>, </a:t>
            </a:r>
            <a:r>
              <a:rPr lang="sr-Latn-RS" altLang="sr-Latn-RS" dirty="0" err="1"/>
              <a:t>and</a:t>
            </a:r>
            <a:r>
              <a:rPr lang="sr-Latn-RS" altLang="sr-Latn-RS" dirty="0"/>
              <a:t> is most </a:t>
            </a:r>
            <a:r>
              <a:rPr lang="sr-Latn-RS" altLang="sr-Latn-RS" dirty="0" err="1"/>
              <a:t>often</a:t>
            </a:r>
            <a:r>
              <a:rPr lang="sr-Latn-RS" altLang="sr-Latn-RS" dirty="0"/>
              <a:t> </a:t>
            </a:r>
            <a:r>
              <a:rPr lang="sr-Latn-RS" altLang="sr-Latn-RS" dirty="0" err="1"/>
              <a:t>displayed</a:t>
            </a:r>
            <a:r>
              <a:rPr lang="sr-Latn-RS" altLang="sr-Latn-RS" dirty="0"/>
              <a:t> as a </a:t>
            </a:r>
            <a:r>
              <a:rPr lang="sr-Latn-RS" altLang="sr-Latn-RS" dirty="0" err="1"/>
              <a:t>horizontal</a:t>
            </a:r>
            <a:r>
              <a:rPr lang="sr-Latn-RS" altLang="sr-Latn-RS" dirty="0"/>
              <a:t> </a:t>
            </a:r>
            <a:r>
              <a:rPr lang="sr-Latn-RS" altLang="sr-Latn-RS" dirty="0" err="1"/>
              <a:t>rule</a:t>
            </a:r>
            <a:r>
              <a:rPr lang="sr-Latn-RS" altLang="sr-Latn-RS" dirty="0"/>
              <a:t>. </a:t>
            </a:r>
          </a:p>
          <a:p>
            <a:r>
              <a:rPr lang="sr-Latn-RS" altLang="sr-Latn-RS" dirty="0" err="1"/>
              <a:t>The</a:t>
            </a:r>
            <a:r>
              <a:rPr lang="sr-Latn-RS" altLang="sr-Latn-RS" dirty="0"/>
              <a:t> </a:t>
            </a:r>
            <a:r>
              <a:rPr kumimoji="0" lang="sr-Latn-RS" altLang="sr-Latn-RS" sz="1800" b="0" i="0" u="none" strike="noStrike" cap="none" normalizeH="0" baseline="0" dirty="0">
                <a:ln>
                  <a:noFill/>
                </a:ln>
                <a:solidFill>
                  <a:srgbClr val="DC143C"/>
                </a:solidFill>
                <a:effectLst/>
                <a:latin typeface="Consolas" panose="020B0609020204030204" pitchFamily="49" charset="0"/>
              </a:rPr>
              <a:t>&lt;</a:t>
            </a:r>
            <a:r>
              <a:rPr kumimoji="0" lang="sr-Latn-RS" altLang="sr-Latn-RS" sz="1800" b="0" i="0" u="none" strike="noStrike" cap="none" normalizeH="0" baseline="0" dirty="0" err="1">
                <a:ln>
                  <a:noFill/>
                </a:ln>
                <a:solidFill>
                  <a:srgbClr val="DC143C"/>
                </a:solidFill>
                <a:effectLst/>
                <a:latin typeface="Consolas" panose="020B0609020204030204" pitchFamily="49" charset="0"/>
              </a:rPr>
              <a:t>hr</a:t>
            </a:r>
            <a:r>
              <a:rPr kumimoji="0" lang="sr-Latn-RS" altLang="sr-Latn-RS" sz="1800" b="0" i="0" u="none" strike="noStrike" cap="none" normalizeH="0" baseline="0" dirty="0">
                <a:ln>
                  <a:noFill/>
                </a:ln>
                <a:solidFill>
                  <a:srgbClr val="DC143C"/>
                </a:solidFill>
                <a:effectLst/>
                <a:latin typeface="Consolas" panose="020B0609020204030204" pitchFamily="49" charset="0"/>
              </a:rPr>
              <a:t>&gt;</a:t>
            </a:r>
            <a:r>
              <a:rPr lang="sr-Latn-RS" altLang="sr-Latn-RS" dirty="0"/>
              <a:t> element is </a:t>
            </a:r>
            <a:r>
              <a:rPr lang="sr-Latn-RS" altLang="sr-Latn-RS" dirty="0" err="1"/>
              <a:t>used</a:t>
            </a:r>
            <a:r>
              <a:rPr lang="sr-Latn-RS" altLang="sr-Latn-RS" dirty="0"/>
              <a:t> to separate </a:t>
            </a:r>
            <a:r>
              <a:rPr lang="sr-Latn-RS" altLang="sr-Latn-RS" dirty="0" err="1"/>
              <a:t>content</a:t>
            </a:r>
            <a:r>
              <a:rPr lang="sr-Latn-RS" altLang="sr-Latn-RS" dirty="0"/>
              <a:t> (</a:t>
            </a:r>
            <a:r>
              <a:rPr lang="sr-Latn-RS" altLang="sr-Latn-RS" dirty="0" err="1"/>
              <a:t>or</a:t>
            </a:r>
            <a:r>
              <a:rPr lang="sr-Latn-RS" altLang="sr-Latn-RS" dirty="0"/>
              <a:t> </a:t>
            </a:r>
            <a:r>
              <a:rPr lang="sr-Latn-RS" altLang="sr-Latn-RS" dirty="0" err="1"/>
              <a:t>define</a:t>
            </a:r>
            <a:r>
              <a:rPr lang="sr-Latn-RS" altLang="sr-Latn-RS" dirty="0"/>
              <a:t> a </a:t>
            </a:r>
            <a:r>
              <a:rPr lang="sr-Latn-RS" altLang="sr-Latn-RS" dirty="0" err="1"/>
              <a:t>change</a:t>
            </a:r>
            <a:r>
              <a:rPr lang="sr-Latn-RS" altLang="sr-Latn-RS" dirty="0"/>
              <a:t>) in </a:t>
            </a:r>
            <a:r>
              <a:rPr lang="sr-Latn-RS" altLang="sr-Latn-RS" dirty="0" err="1"/>
              <a:t>an</a:t>
            </a:r>
            <a:r>
              <a:rPr lang="sr-Latn-RS" altLang="sr-Latn-RS" dirty="0"/>
              <a:t> HTML </a:t>
            </a:r>
            <a:r>
              <a:rPr lang="sr-Latn-RS" altLang="sr-Latn-RS" dirty="0" err="1"/>
              <a:t>page</a:t>
            </a:r>
            <a:r>
              <a:rPr lang="en-US" altLang="sr-Latn-RS" dirty="0"/>
              <a:t>.</a:t>
            </a:r>
            <a:endParaRPr lang="sr-Latn-RS" altLang="sr-Latn-RS" dirty="0"/>
          </a:p>
          <a:p>
            <a:endParaRPr lang="hr-HR" dirty="0"/>
          </a:p>
          <a:p>
            <a:endParaRPr lang="hr-HR" dirty="0"/>
          </a:p>
        </p:txBody>
      </p:sp>
    </p:spTree>
    <p:extLst>
      <p:ext uri="{BB962C8B-B14F-4D97-AF65-F5344CB8AC3E}">
        <p14:creationId xmlns:p14="http://schemas.microsoft.com/office/powerpoint/2010/main" val="3013421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CCF0143-2154-9A3E-3718-2E0B3746B742}"/>
              </a:ext>
            </a:extLst>
          </p:cNvPr>
          <p:cNvSpPr>
            <a:spLocks noGrp="1"/>
          </p:cNvSpPr>
          <p:nvPr>
            <p:ph type="title"/>
          </p:nvPr>
        </p:nvSpPr>
        <p:spPr/>
        <p:txBody>
          <a:bodyPr/>
          <a:lstStyle/>
          <a:p>
            <a:r>
              <a:rPr lang="en-US" dirty="0"/>
              <a:t>HTML line breaks</a:t>
            </a:r>
            <a:endParaRPr lang="hr-HR" dirty="0"/>
          </a:p>
        </p:txBody>
      </p:sp>
      <p:sp>
        <p:nvSpPr>
          <p:cNvPr id="3" name="Rezervirano mjesto sadržaja 2">
            <a:extLst>
              <a:ext uri="{FF2B5EF4-FFF2-40B4-BE49-F238E27FC236}">
                <a16:creationId xmlns:a16="http://schemas.microsoft.com/office/drawing/2014/main" id="{A94215A5-CAEC-166B-25B8-83B54E34C4C5}"/>
              </a:ext>
            </a:extLst>
          </p:cNvPr>
          <p:cNvSpPr>
            <a:spLocks noGrp="1"/>
          </p:cNvSpPr>
          <p:nvPr>
            <p:ph idx="1"/>
          </p:nvPr>
        </p:nvSpPr>
        <p:spPr/>
        <p:txBody>
          <a:bodyPr/>
          <a:lstStyle/>
          <a:p>
            <a:r>
              <a:rPr lang="sr-Latn-RS" altLang="sr-Latn-RS" dirty="0" err="1"/>
              <a:t>The</a:t>
            </a:r>
            <a:r>
              <a:rPr lang="sr-Latn-RS" altLang="sr-Latn-RS" dirty="0"/>
              <a:t> HTML </a:t>
            </a:r>
            <a:r>
              <a:rPr kumimoji="0" lang="sr-Latn-RS" altLang="sr-Latn-RS" sz="1800" b="0" i="0" u="none" strike="noStrike" cap="none" normalizeH="0" baseline="0" dirty="0">
                <a:ln>
                  <a:noFill/>
                </a:ln>
                <a:solidFill>
                  <a:srgbClr val="DC143C"/>
                </a:solidFill>
                <a:effectLst/>
                <a:latin typeface="Consolas" panose="020B0609020204030204" pitchFamily="49" charset="0"/>
              </a:rPr>
              <a:t>&lt;br&gt;</a:t>
            </a:r>
            <a:r>
              <a:rPr lang="sr-Latn-RS" altLang="sr-Latn-RS" dirty="0"/>
              <a:t> element </a:t>
            </a:r>
            <a:r>
              <a:rPr lang="sr-Latn-RS" altLang="sr-Latn-RS" dirty="0" err="1"/>
              <a:t>defines</a:t>
            </a:r>
            <a:r>
              <a:rPr lang="sr-Latn-RS" altLang="sr-Latn-RS" dirty="0"/>
              <a:t> a line </a:t>
            </a:r>
            <a:r>
              <a:rPr lang="sr-Latn-RS" altLang="sr-Latn-RS" dirty="0" err="1"/>
              <a:t>break</a:t>
            </a:r>
            <a:r>
              <a:rPr lang="sr-Latn-RS" altLang="sr-Latn-RS" dirty="0"/>
              <a:t>. </a:t>
            </a:r>
          </a:p>
          <a:p>
            <a:r>
              <a:rPr lang="sr-Latn-RS" altLang="sr-Latn-RS" dirty="0" err="1"/>
              <a:t>Use</a:t>
            </a:r>
            <a:r>
              <a:rPr lang="sr-Latn-RS" altLang="sr-Latn-RS" dirty="0"/>
              <a:t> </a:t>
            </a:r>
            <a:r>
              <a:rPr kumimoji="0" lang="sr-Latn-RS" altLang="sr-Latn-RS" sz="1800" b="0" i="0" u="none" strike="noStrike" cap="none" normalizeH="0" baseline="0" dirty="0">
                <a:ln>
                  <a:noFill/>
                </a:ln>
                <a:solidFill>
                  <a:srgbClr val="DC143C"/>
                </a:solidFill>
                <a:effectLst/>
                <a:latin typeface="Consolas" panose="020B0609020204030204" pitchFamily="49" charset="0"/>
              </a:rPr>
              <a:t>&lt;br&gt;</a:t>
            </a:r>
            <a:r>
              <a:rPr lang="sr-Latn-RS" altLang="sr-Latn-RS" dirty="0"/>
              <a:t> </a:t>
            </a:r>
            <a:r>
              <a:rPr lang="sr-Latn-RS" altLang="sr-Latn-RS" dirty="0" err="1"/>
              <a:t>if</a:t>
            </a:r>
            <a:r>
              <a:rPr lang="sr-Latn-RS" altLang="sr-Latn-RS" dirty="0"/>
              <a:t> </a:t>
            </a:r>
            <a:r>
              <a:rPr lang="sr-Latn-RS" altLang="sr-Latn-RS" dirty="0" err="1"/>
              <a:t>you</a:t>
            </a:r>
            <a:r>
              <a:rPr lang="sr-Latn-RS" altLang="sr-Latn-RS" dirty="0"/>
              <a:t> </a:t>
            </a:r>
            <a:r>
              <a:rPr lang="sr-Latn-RS" altLang="sr-Latn-RS" dirty="0" err="1"/>
              <a:t>want</a:t>
            </a:r>
            <a:r>
              <a:rPr lang="sr-Latn-RS" altLang="sr-Latn-RS" dirty="0"/>
              <a:t> a line </a:t>
            </a:r>
            <a:r>
              <a:rPr lang="sr-Latn-RS" altLang="sr-Latn-RS" dirty="0" err="1"/>
              <a:t>break</a:t>
            </a:r>
            <a:r>
              <a:rPr lang="sr-Latn-RS" altLang="sr-Latn-RS" dirty="0"/>
              <a:t> (a </a:t>
            </a:r>
            <a:r>
              <a:rPr lang="sr-Latn-RS" altLang="sr-Latn-RS" dirty="0" err="1"/>
              <a:t>new</a:t>
            </a:r>
            <a:r>
              <a:rPr lang="sr-Latn-RS" altLang="sr-Latn-RS" dirty="0"/>
              <a:t> line) </a:t>
            </a:r>
            <a:r>
              <a:rPr lang="sr-Latn-RS" altLang="sr-Latn-RS" dirty="0" err="1"/>
              <a:t>without</a:t>
            </a:r>
            <a:r>
              <a:rPr lang="sr-Latn-RS" altLang="sr-Latn-RS" dirty="0"/>
              <a:t> </a:t>
            </a:r>
            <a:r>
              <a:rPr lang="sr-Latn-RS" altLang="sr-Latn-RS" dirty="0" err="1"/>
              <a:t>starting</a:t>
            </a:r>
            <a:r>
              <a:rPr lang="sr-Latn-RS" altLang="sr-Latn-RS" dirty="0"/>
              <a:t> a </a:t>
            </a:r>
            <a:r>
              <a:rPr lang="sr-Latn-RS" altLang="sr-Latn-RS" dirty="0" err="1"/>
              <a:t>new</a:t>
            </a:r>
            <a:r>
              <a:rPr lang="sr-Latn-RS" altLang="sr-Latn-RS" dirty="0"/>
              <a:t> </a:t>
            </a:r>
            <a:r>
              <a:rPr lang="sr-Latn-RS" altLang="sr-Latn-RS" dirty="0" err="1"/>
              <a:t>paragraph</a:t>
            </a:r>
            <a:r>
              <a:rPr lang="en-US" altLang="sr-Latn-RS" dirty="0"/>
              <a:t>.</a:t>
            </a:r>
            <a:endParaRPr lang="sr-Latn-RS" altLang="sr-Latn-RS" dirty="0"/>
          </a:p>
          <a:p>
            <a:endParaRPr lang="hr-HR" dirty="0"/>
          </a:p>
        </p:txBody>
      </p:sp>
    </p:spTree>
    <p:extLst>
      <p:ext uri="{BB962C8B-B14F-4D97-AF65-F5344CB8AC3E}">
        <p14:creationId xmlns:p14="http://schemas.microsoft.com/office/powerpoint/2010/main" val="301845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35B8123-A9D0-A3B9-E7F1-523FBA9062DA}"/>
              </a:ext>
            </a:extLst>
          </p:cNvPr>
          <p:cNvSpPr>
            <a:spLocks noGrp="1"/>
          </p:cNvSpPr>
          <p:nvPr>
            <p:ph type="title"/>
          </p:nvPr>
        </p:nvSpPr>
        <p:spPr/>
        <p:txBody>
          <a:bodyPr/>
          <a:lstStyle/>
          <a:p>
            <a:r>
              <a:rPr lang="en-US" dirty="0"/>
              <a:t>Pre tag</a:t>
            </a:r>
            <a:endParaRPr lang="hr-HR" dirty="0"/>
          </a:p>
        </p:txBody>
      </p:sp>
      <p:sp>
        <p:nvSpPr>
          <p:cNvPr id="3" name="Rezervirano mjesto sadržaja 2">
            <a:extLst>
              <a:ext uri="{FF2B5EF4-FFF2-40B4-BE49-F238E27FC236}">
                <a16:creationId xmlns:a16="http://schemas.microsoft.com/office/drawing/2014/main" id="{515F9F4F-F5FD-4255-1A2F-A6C183B3219C}"/>
              </a:ext>
            </a:extLst>
          </p:cNvPr>
          <p:cNvSpPr>
            <a:spLocks noGrp="1"/>
          </p:cNvSpPr>
          <p:nvPr>
            <p:ph idx="1"/>
          </p:nvPr>
        </p:nvSpPr>
        <p:spPr/>
        <p:txBody>
          <a:bodyPr/>
          <a:lstStyle/>
          <a:p>
            <a:r>
              <a:rPr lang="sr-Latn-RS" altLang="sr-Latn-RS" dirty="0" err="1"/>
              <a:t>The</a:t>
            </a:r>
            <a:r>
              <a:rPr lang="sr-Latn-RS" altLang="sr-Latn-RS" dirty="0"/>
              <a:t> HTML </a:t>
            </a:r>
            <a:r>
              <a:rPr kumimoji="0" lang="sr-Latn-RS" altLang="sr-Latn-RS" sz="1800" b="0" i="0" u="none" strike="noStrike" cap="none" normalizeH="0" baseline="0" dirty="0">
                <a:ln>
                  <a:noFill/>
                </a:ln>
                <a:solidFill>
                  <a:srgbClr val="DC143C"/>
                </a:solidFill>
                <a:effectLst/>
                <a:latin typeface="Consolas" panose="020B0609020204030204" pitchFamily="49" charset="0"/>
              </a:rPr>
              <a:t>&lt;pre&gt;</a:t>
            </a:r>
            <a:r>
              <a:rPr lang="sr-Latn-RS" altLang="sr-Latn-RS" dirty="0"/>
              <a:t> element </a:t>
            </a:r>
            <a:r>
              <a:rPr lang="sr-Latn-RS" altLang="sr-Latn-RS" dirty="0" err="1"/>
              <a:t>defines</a:t>
            </a:r>
            <a:r>
              <a:rPr lang="sr-Latn-RS" altLang="sr-Latn-RS" dirty="0"/>
              <a:t> </a:t>
            </a:r>
            <a:r>
              <a:rPr lang="sr-Latn-RS" altLang="sr-Latn-RS" dirty="0" err="1"/>
              <a:t>preformatted</a:t>
            </a:r>
            <a:r>
              <a:rPr lang="sr-Latn-RS" altLang="sr-Latn-RS" dirty="0"/>
              <a:t> </a:t>
            </a:r>
            <a:r>
              <a:rPr lang="sr-Latn-RS" altLang="sr-Latn-RS" dirty="0" err="1"/>
              <a:t>text</a:t>
            </a:r>
            <a:r>
              <a:rPr lang="sr-Latn-RS" altLang="sr-Latn-RS" dirty="0"/>
              <a:t>. </a:t>
            </a:r>
            <a:endParaRPr lang="en-US" altLang="sr-Latn-RS" dirty="0"/>
          </a:p>
          <a:p>
            <a:r>
              <a:rPr lang="sr-Latn-RS" altLang="sr-Latn-RS" dirty="0" err="1"/>
              <a:t>The</a:t>
            </a:r>
            <a:r>
              <a:rPr lang="sr-Latn-RS" altLang="sr-Latn-RS" dirty="0"/>
              <a:t> </a:t>
            </a:r>
            <a:r>
              <a:rPr lang="sr-Latn-RS" altLang="sr-Latn-RS" dirty="0" err="1"/>
              <a:t>text</a:t>
            </a:r>
            <a:r>
              <a:rPr lang="sr-Latn-RS" altLang="sr-Latn-RS" dirty="0"/>
              <a:t> </a:t>
            </a:r>
            <a:r>
              <a:rPr lang="sr-Latn-RS" altLang="sr-Latn-RS" dirty="0" err="1"/>
              <a:t>inside</a:t>
            </a:r>
            <a:r>
              <a:rPr lang="sr-Latn-RS" altLang="sr-Latn-RS" dirty="0"/>
              <a:t> a </a:t>
            </a:r>
            <a:r>
              <a:rPr kumimoji="0" lang="sr-Latn-RS" altLang="sr-Latn-RS" sz="1800" b="0" i="0" u="none" strike="noStrike" cap="none" normalizeH="0" baseline="0" dirty="0">
                <a:ln>
                  <a:noFill/>
                </a:ln>
                <a:solidFill>
                  <a:srgbClr val="DC143C"/>
                </a:solidFill>
                <a:effectLst/>
                <a:latin typeface="Consolas" panose="020B0609020204030204" pitchFamily="49" charset="0"/>
              </a:rPr>
              <a:t>&lt;pre&gt;</a:t>
            </a:r>
            <a:r>
              <a:rPr lang="sr-Latn-RS" altLang="sr-Latn-RS" dirty="0"/>
              <a:t> element is </a:t>
            </a:r>
            <a:r>
              <a:rPr lang="sr-Latn-RS" altLang="sr-Latn-RS" dirty="0" err="1"/>
              <a:t>displayed</a:t>
            </a:r>
            <a:r>
              <a:rPr lang="sr-Latn-RS" altLang="sr-Latn-RS" dirty="0"/>
              <a:t> in a </a:t>
            </a:r>
            <a:r>
              <a:rPr lang="sr-Latn-RS" altLang="sr-Latn-RS" dirty="0" err="1"/>
              <a:t>fixed-width</a:t>
            </a:r>
            <a:r>
              <a:rPr lang="sr-Latn-RS" altLang="sr-Latn-RS" dirty="0"/>
              <a:t> font (</a:t>
            </a:r>
            <a:r>
              <a:rPr lang="sr-Latn-RS" altLang="sr-Latn-RS" dirty="0" err="1"/>
              <a:t>usually</a:t>
            </a:r>
            <a:r>
              <a:rPr lang="sr-Latn-RS" altLang="sr-Latn-RS" dirty="0"/>
              <a:t> </a:t>
            </a:r>
            <a:r>
              <a:rPr lang="sr-Latn-RS" altLang="sr-Latn-RS" dirty="0" err="1"/>
              <a:t>Courier</a:t>
            </a:r>
            <a:r>
              <a:rPr lang="sr-Latn-RS" altLang="sr-Latn-RS" dirty="0"/>
              <a:t>), </a:t>
            </a:r>
            <a:r>
              <a:rPr lang="sr-Latn-RS" altLang="sr-Latn-RS" dirty="0" err="1"/>
              <a:t>and</a:t>
            </a:r>
            <a:r>
              <a:rPr lang="sr-Latn-RS" altLang="sr-Latn-RS" dirty="0"/>
              <a:t> </a:t>
            </a:r>
            <a:r>
              <a:rPr lang="sr-Latn-RS" altLang="sr-Latn-RS" dirty="0" err="1"/>
              <a:t>it</a:t>
            </a:r>
            <a:r>
              <a:rPr lang="sr-Latn-RS" altLang="sr-Latn-RS" dirty="0"/>
              <a:t> </a:t>
            </a:r>
            <a:r>
              <a:rPr lang="sr-Latn-RS" altLang="sr-Latn-RS" dirty="0" err="1"/>
              <a:t>preserves</a:t>
            </a:r>
            <a:r>
              <a:rPr lang="sr-Latn-RS" altLang="sr-Latn-RS" dirty="0"/>
              <a:t> </a:t>
            </a:r>
            <a:r>
              <a:rPr lang="sr-Latn-RS" altLang="sr-Latn-RS" dirty="0" err="1"/>
              <a:t>both</a:t>
            </a:r>
            <a:r>
              <a:rPr lang="sr-Latn-RS" altLang="sr-Latn-RS" dirty="0"/>
              <a:t> </a:t>
            </a:r>
            <a:r>
              <a:rPr lang="sr-Latn-RS" altLang="sr-Latn-RS" dirty="0" err="1"/>
              <a:t>spaces</a:t>
            </a:r>
            <a:r>
              <a:rPr lang="sr-Latn-RS" altLang="sr-Latn-RS" dirty="0"/>
              <a:t> </a:t>
            </a:r>
            <a:r>
              <a:rPr lang="sr-Latn-RS" altLang="sr-Latn-RS" dirty="0" err="1"/>
              <a:t>and</a:t>
            </a:r>
            <a:r>
              <a:rPr lang="sr-Latn-RS" altLang="sr-Latn-RS" dirty="0"/>
              <a:t> line </a:t>
            </a:r>
            <a:r>
              <a:rPr lang="sr-Latn-RS" altLang="sr-Latn-RS" dirty="0" err="1"/>
              <a:t>breaks</a:t>
            </a:r>
            <a:r>
              <a:rPr lang="sr-Latn-RS" altLang="sr-Latn-RS" dirty="0"/>
              <a:t>: </a:t>
            </a:r>
          </a:p>
          <a:p>
            <a:endParaRPr lang="sr-Latn-RS" altLang="sr-Latn-RS" dirty="0"/>
          </a:p>
          <a:p>
            <a:endParaRPr lang="hr-HR" dirty="0"/>
          </a:p>
        </p:txBody>
      </p:sp>
    </p:spTree>
    <p:extLst>
      <p:ext uri="{BB962C8B-B14F-4D97-AF65-F5344CB8AC3E}">
        <p14:creationId xmlns:p14="http://schemas.microsoft.com/office/powerpoint/2010/main" val="2564681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DC525F6-782D-DCBA-3448-06193F951B2F}"/>
              </a:ext>
            </a:extLst>
          </p:cNvPr>
          <p:cNvSpPr>
            <a:spLocks noGrp="1"/>
          </p:cNvSpPr>
          <p:nvPr>
            <p:ph type="title"/>
          </p:nvPr>
        </p:nvSpPr>
        <p:spPr/>
        <p:txBody>
          <a:bodyPr/>
          <a:lstStyle/>
          <a:p>
            <a:r>
              <a:rPr lang="en-US" dirty="0"/>
              <a:t>&lt;b&gt; and &lt;strong&gt;</a:t>
            </a:r>
            <a:endParaRPr lang="hr-HR" dirty="0"/>
          </a:p>
        </p:txBody>
      </p:sp>
      <p:sp>
        <p:nvSpPr>
          <p:cNvPr id="3" name="Rezervirano mjesto sadržaja 2">
            <a:extLst>
              <a:ext uri="{FF2B5EF4-FFF2-40B4-BE49-F238E27FC236}">
                <a16:creationId xmlns:a16="http://schemas.microsoft.com/office/drawing/2014/main" id="{FFA5B9AF-9C6F-3728-0F4B-964D4B3606A9}"/>
              </a:ext>
            </a:extLst>
          </p:cNvPr>
          <p:cNvSpPr>
            <a:spLocks noGrp="1"/>
          </p:cNvSpPr>
          <p:nvPr>
            <p:ph idx="1"/>
          </p:nvPr>
        </p:nvSpPr>
        <p:spPr/>
        <p:txBody>
          <a:bodyPr/>
          <a:lstStyle/>
          <a:p>
            <a:r>
              <a:rPr lang="en-US" dirty="0"/>
              <a:t>&lt;b&gt; tag is for bold text</a:t>
            </a:r>
          </a:p>
          <a:p>
            <a:r>
              <a:rPr lang="en-US" dirty="0"/>
              <a:t>&lt;strong&gt; is also for bold text, although it suggests that text inside is text of importance</a:t>
            </a:r>
            <a:endParaRPr lang="hr-HR" dirty="0"/>
          </a:p>
        </p:txBody>
      </p:sp>
    </p:spTree>
    <p:extLst>
      <p:ext uri="{BB962C8B-B14F-4D97-AF65-F5344CB8AC3E}">
        <p14:creationId xmlns:p14="http://schemas.microsoft.com/office/powerpoint/2010/main" val="93963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F3E8DD5-3EC2-741F-586C-51D6C39839B1}"/>
              </a:ext>
            </a:extLst>
          </p:cNvPr>
          <p:cNvSpPr>
            <a:spLocks noGrp="1"/>
          </p:cNvSpPr>
          <p:nvPr>
            <p:ph type="title"/>
          </p:nvPr>
        </p:nvSpPr>
        <p:spPr/>
        <p:txBody>
          <a:bodyPr/>
          <a:lstStyle/>
          <a:p>
            <a:r>
              <a:rPr lang="en-US" dirty="0"/>
              <a:t>&lt;</a:t>
            </a:r>
            <a:r>
              <a:rPr lang="en-US" dirty="0" err="1"/>
              <a:t>i</a:t>
            </a:r>
            <a:r>
              <a:rPr lang="en-US" dirty="0"/>
              <a:t>&gt; and &lt;</a:t>
            </a:r>
            <a:r>
              <a:rPr lang="en-US" dirty="0" err="1"/>
              <a:t>em</a:t>
            </a:r>
            <a:r>
              <a:rPr lang="en-US" dirty="0"/>
              <a:t>&gt;</a:t>
            </a:r>
            <a:endParaRPr lang="hr-HR" dirty="0"/>
          </a:p>
        </p:txBody>
      </p:sp>
      <p:sp>
        <p:nvSpPr>
          <p:cNvPr id="3" name="Rezervirano mjesto sadržaja 2">
            <a:extLst>
              <a:ext uri="{FF2B5EF4-FFF2-40B4-BE49-F238E27FC236}">
                <a16:creationId xmlns:a16="http://schemas.microsoft.com/office/drawing/2014/main" id="{2AAC94E6-9965-42FC-73E6-85909AFB3E30}"/>
              </a:ext>
            </a:extLst>
          </p:cNvPr>
          <p:cNvSpPr>
            <a:spLocks noGrp="1"/>
          </p:cNvSpPr>
          <p:nvPr>
            <p:ph idx="1"/>
          </p:nvPr>
        </p:nvSpPr>
        <p:spPr/>
        <p:txBody>
          <a:bodyPr/>
          <a:lstStyle/>
          <a:p>
            <a:r>
              <a:rPr lang="en-US" dirty="0"/>
              <a:t>&lt;</a:t>
            </a:r>
            <a:r>
              <a:rPr lang="en-US" dirty="0" err="1"/>
              <a:t>i</a:t>
            </a:r>
            <a:r>
              <a:rPr lang="en-US" dirty="0"/>
              <a:t>&gt; element defines text in alternate voice or mood.</a:t>
            </a:r>
          </a:p>
          <a:p>
            <a:r>
              <a:rPr lang="en-US" dirty="0"/>
              <a:t>It is typically displayed in italic</a:t>
            </a:r>
          </a:p>
          <a:p>
            <a:r>
              <a:rPr lang="en-US" dirty="0"/>
              <a:t>Used to indicate technical term, phrase from another language, a thought (something that steps up from current way of expression)</a:t>
            </a:r>
          </a:p>
          <a:p>
            <a:endParaRPr lang="en-US" dirty="0"/>
          </a:p>
          <a:p>
            <a:r>
              <a:rPr lang="en-US" dirty="0"/>
              <a:t>&lt;</a:t>
            </a:r>
            <a:r>
              <a:rPr lang="en-US" dirty="0" err="1"/>
              <a:t>em</a:t>
            </a:r>
            <a:r>
              <a:rPr lang="en-US" dirty="0"/>
              <a:t>&gt; displays emphasized text.</a:t>
            </a:r>
          </a:p>
          <a:p>
            <a:r>
              <a:rPr lang="en-US" dirty="0"/>
              <a:t>Also, typically in italic</a:t>
            </a:r>
          </a:p>
          <a:p>
            <a:r>
              <a:rPr lang="en-US" dirty="0"/>
              <a:t>Used to give emphasis to the word, using verbal stress</a:t>
            </a:r>
            <a:endParaRPr lang="hr-HR" dirty="0"/>
          </a:p>
        </p:txBody>
      </p:sp>
    </p:spTree>
    <p:extLst>
      <p:ext uri="{BB962C8B-B14F-4D97-AF65-F5344CB8AC3E}">
        <p14:creationId xmlns:p14="http://schemas.microsoft.com/office/powerpoint/2010/main" val="3912165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676DF1B-E768-DE3B-AC72-239AA56F7D62}"/>
              </a:ext>
            </a:extLst>
          </p:cNvPr>
          <p:cNvSpPr>
            <a:spLocks noGrp="1"/>
          </p:cNvSpPr>
          <p:nvPr>
            <p:ph type="title"/>
          </p:nvPr>
        </p:nvSpPr>
        <p:spPr/>
        <p:txBody>
          <a:bodyPr/>
          <a:lstStyle/>
          <a:p>
            <a:r>
              <a:rPr lang="en-US" dirty="0"/>
              <a:t>&lt;small&gt;</a:t>
            </a:r>
            <a:endParaRPr lang="hr-HR" dirty="0"/>
          </a:p>
        </p:txBody>
      </p:sp>
      <p:sp>
        <p:nvSpPr>
          <p:cNvPr id="3" name="Rezervirano mjesto sadržaja 2">
            <a:extLst>
              <a:ext uri="{FF2B5EF4-FFF2-40B4-BE49-F238E27FC236}">
                <a16:creationId xmlns:a16="http://schemas.microsoft.com/office/drawing/2014/main" id="{A1CEBA6B-4E29-C411-AF69-6BD1E5349C16}"/>
              </a:ext>
            </a:extLst>
          </p:cNvPr>
          <p:cNvSpPr>
            <a:spLocks noGrp="1"/>
          </p:cNvSpPr>
          <p:nvPr>
            <p:ph idx="1"/>
          </p:nvPr>
        </p:nvSpPr>
        <p:spPr/>
        <p:txBody>
          <a:bodyPr/>
          <a:lstStyle/>
          <a:p>
            <a:r>
              <a:rPr lang="en-US" dirty="0"/>
              <a:t>&lt;defines some smaller text</a:t>
            </a:r>
            <a:endParaRPr lang="hr-HR" dirty="0"/>
          </a:p>
        </p:txBody>
      </p:sp>
    </p:spTree>
    <p:extLst>
      <p:ext uri="{BB962C8B-B14F-4D97-AF65-F5344CB8AC3E}">
        <p14:creationId xmlns:p14="http://schemas.microsoft.com/office/powerpoint/2010/main" val="2897944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375799C-A1B6-950E-2CD5-5368F7BCE2B2}"/>
              </a:ext>
            </a:extLst>
          </p:cNvPr>
          <p:cNvSpPr>
            <a:spLocks noGrp="1"/>
          </p:cNvSpPr>
          <p:nvPr>
            <p:ph type="title"/>
          </p:nvPr>
        </p:nvSpPr>
        <p:spPr/>
        <p:txBody>
          <a:bodyPr/>
          <a:lstStyle/>
          <a:p>
            <a:r>
              <a:rPr lang="en-US" dirty="0"/>
              <a:t>&lt;mark&gt;</a:t>
            </a:r>
            <a:endParaRPr lang="hr-HR" dirty="0"/>
          </a:p>
        </p:txBody>
      </p:sp>
      <p:sp>
        <p:nvSpPr>
          <p:cNvPr id="3" name="Rezervirano mjesto sadržaja 2">
            <a:extLst>
              <a:ext uri="{FF2B5EF4-FFF2-40B4-BE49-F238E27FC236}">
                <a16:creationId xmlns:a16="http://schemas.microsoft.com/office/drawing/2014/main" id="{BEAC1D54-495D-7555-E4C5-0514737B8AE6}"/>
              </a:ext>
            </a:extLst>
          </p:cNvPr>
          <p:cNvSpPr>
            <a:spLocks noGrp="1"/>
          </p:cNvSpPr>
          <p:nvPr>
            <p:ph idx="1"/>
          </p:nvPr>
        </p:nvSpPr>
        <p:spPr/>
        <p:txBody>
          <a:bodyPr/>
          <a:lstStyle/>
          <a:p>
            <a:r>
              <a:rPr lang="en-US" dirty="0"/>
              <a:t>Defines text that should be marked or highlighted</a:t>
            </a:r>
            <a:endParaRPr lang="hr-HR" dirty="0"/>
          </a:p>
        </p:txBody>
      </p:sp>
    </p:spTree>
    <p:extLst>
      <p:ext uri="{BB962C8B-B14F-4D97-AF65-F5344CB8AC3E}">
        <p14:creationId xmlns:p14="http://schemas.microsoft.com/office/powerpoint/2010/main" val="3544710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CA6393-30BB-241D-6C02-B0AE4A53B526}"/>
              </a:ext>
            </a:extLst>
          </p:cNvPr>
          <p:cNvSpPr>
            <a:spLocks noGrp="1"/>
          </p:cNvSpPr>
          <p:nvPr>
            <p:ph type="title"/>
          </p:nvPr>
        </p:nvSpPr>
        <p:spPr/>
        <p:txBody>
          <a:bodyPr/>
          <a:lstStyle/>
          <a:p>
            <a:r>
              <a:rPr lang="en-US" dirty="0"/>
              <a:t>Example</a:t>
            </a:r>
            <a:endParaRPr lang="hr-HR" dirty="0"/>
          </a:p>
        </p:txBody>
      </p:sp>
      <p:sp>
        <p:nvSpPr>
          <p:cNvPr id="3" name="Rezervirano mjesto sadržaja 2">
            <a:extLst>
              <a:ext uri="{FF2B5EF4-FFF2-40B4-BE49-F238E27FC236}">
                <a16:creationId xmlns:a16="http://schemas.microsoft.com/office/drawing/2014/main" id="{0BFE7B7B-4A31-17D7-03F7-3FD1B9A29294}"/>
              </a:ext>
            </a:extLst>
          </p:cNvPr>
          <p:cNvSpPr>
            <a:spLocks noGrp="1"/>
          </p:cNvSpPr>
          <p:nvPr>
            <p:ph idx="1"/>
          </p:nvPr>
        </p:nvSpPr>
        <p:spPr/>
        <p:txBody>
          <a:bodyPr/>
          <a:lstStyle/>
          <a:p>
            <a:r>
              <a:rPr lang="en-US" dirty="0">
                <a:latin typeface="Verdana" panose="020B0604030504040204" pitchFamily="34" charset="0"/>
              </a:rPr>
              <a:t>&lt;!DOCTYPE html&gt;</a:t>
            </a:r>
            <a:br>
              <a:rPr lang="en-US" dirty="0">
                <a:latin typeface="Verdana" panose="020B0604030504040204" pitchFamily="34" charset="0"/>
              </a:rPr>
            </a:br>
            <a:r>
              <a:rPr lang="en-US" dirty="0">
                <a:latin typeface="Verdana" panose="020B0604030504040204" pitchFamily="34" charset="0"/>
              </a:rPr>
              <a:t>&lt;html&gt;</a:t>
            </a:r>
            <a:br>
              <a:rPr lang="en-US" dirty="0">
                <a:latin typeface="Verdana" panose="020B0604030504040204" pitchFamily="34" charset="0"/>
              </a:rPr>
            </a:br>
            <a:r>
              <a:rPr lang="en-US" dirty="0">
                <a:latin typeface="Verdana" panose="020B0604030504040204" pitchFamily="34" charset="0"/>
              </a:rPr>
              <a:t>&lt;head&gt;</a:t>
            </a:r>
            <a:br>
              <a:rPr lang="en-US" dirty="0">
                <a:latin typeface="Verdana" panose="020B0604030504040204" pitchFamily="34" charset="0"/>
              </a:rPr>
            </a:br>
            <a:r>
              <a:rPr lang="en-US" dirty="0">
                <a:latin typeface="Verdana" panose="020B0604030504040204" pitchFamily="34" charset="0"/>
              </a:rPr>
              <a:t>&lt;title&gt;First Page&lt;/title&gt;</a:t>
            </a:r>
            <a:br>
              <a:rPr lang="en-US" dirty="0">
                <a:latin typeface="Verdana" panose="020B0604030504040204" pitchFamily="34" charset="0"/>
              </a:rPr>
            </a:br>
            <a:r>
              <a:rPr lang="en-US" dirty="0">
                <a:latin typeface="Verdana" panose="020B0604030504040204" pitchFamily="34" charset="0"/>
              </a:rPr>
              <a:t>&lt;/head&gt;</a:t>
            </a:r>
            <a:br>
              <a:rPr lang="en-US" dirty="0">
                <a:latin typeface="Verdana" panose="020B0604030504040204" pitchFamily="34" charset="0"/>
              </a:rPr>
            </a:br>
            <a:r>
              <a:rPr lang="en-US" dirty="0">
                <a:latin typeface="Verdana" panose="020B0604030504040204" pitchFamily="34" charset="0"/>
              </a:rPr>
              <a:t>&lt;body&gt;</a:t>
            </a:r>
            <a:br>
              <a:rPr lang="en-US" dirty="0">
                <a:latin typeface="Verdana" panose="020B0604030504040204" pitchFamily="34" charset="0"/>
              </a:rPr>
            </a:br>
            <a:br>
              <a:rPr lang="en-US" dirty="0">
                <a:latin typeface="Verdana" panose="020B0604030504040204" pitchFamily="34" charset="0"/>
              </a:rPr>
            </a:br>
            <a:r>
              <a:rPr lang="en-US" dirty="0">
                <a:latin typeface="Verdana" panose="020B0604030504040204" pitchFamily="34" charset="0"/>
              </a:rPr>
              <a:t>&lt;h1&gt;My First Heading&lt;/h1&gt;</a:t>
            </a:r>
            <a:br>
              <a:rPr lang="en-US" dirty="0">
                <a:latin typeface="Verdana" panose="020B0604030504040204" pitchFamily="34" charset="0"/>
              </a:rPr>
            </a:br>
            <a:r>
              <a:rPr lang="en-US" dirty="0">
                <a:latin typeface="Verdana" panose="020B0604030504040204" pitchFamily="34" charset="0"/>
              </a:rPr>
              <a:t>&lt;p&gt;My first paragraph.&lt;/p&gt;</a:t>
            </a:r>
            <a:br>
              <a:rPr lang="en-US" dirty="0">
                <a:latin typeface="Verdana" panose="020B0604030504040204" pitchFamily="34" charset="0"/>
              </a:rPr>
            </a:br>
            <a:br>
              <a:rPr lang="en-US" dirty="0">
                <a:latin typeface="Verdana" panose="020B0604030504040204" pitchFamily="34" charset="0"/>
              </a:rPr>
            </a:br>
            <a:r>
              <a:rPr lang="en-US" dirty="0">
                <a:latin typeface="Verdana" panose="020B0604030504040204" pitchFamily="34" charset="0"/>
              </a:rPr>
              <a:t>&lt;/body&gt;</a:t>
            </a:r>
            <a:br>
              <a:rPr lang="en-US" dirty="0">
                <a:latin typeface="Verdana" panose="020B0604030504040204" pitchFamily="34" charset="0"/>
              </a:rPr>
            </a:br>
            <a:r>
              <a:rPr lang="en-US" dirty="0">
                <a:latin typeface="Verdana" panose="020B0604030504040204" pitchFamily="34" charset="0"/>
              </a:rPr>
              <a:t>&lt;/html&gt;</a:t>
            </a:r>
            <a:endParaRPr lang="hr-HR" dirty="0">
              <a:latin typeface="Verdana" panose="020B0604030504040204" pitchFamily="34" charset="0"/>
            </a:endParaRPr>
          </a:p>
        </p:txBody>
      </p:sp>
    </p:spTree>
    <p:extLst>
      <p:ext uri="{BB962C8B-B14F-4D97-AF65-F5344CB8AC3E}">
        <p14:creationId xmlns:p14="http://schemas.microsoft.com/office/powerpoint/2010/main" val="2704017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3163AD-0259-C2AB-588E-BEAA443B22FF}"/>
              </a:ext>
            </a:extLst>
          </p:cNvPr>
          <p:cNvSpPr>
            <a:spLocks noGrp="1"/>
          </p:cNvSpPr>
          <p:nvPr>
            <p:ph type="title"/>
          </p:nvPr>
        </p:nvSpPr>
        <p:spPr/>
        <p:txBody>
          <a:bodyPr/>
          <a:lstStyle/>
          <a:p>
            <a:r>
              <a:rPr lang="en-US" dirty="0"/>
              <a:t>&lt;del&gt;</a:t>
            </a:r>
            <a:endParaRPr lang="hr-HR" dirty="0"/>
          </a:p>
        </p:txBody>
      </p:sp>
      <p:sp>
        <p:nvSpPr>
          <p:cNvPr id="3" name="Rezervirano mjesto sadržaja 2">
            <a:extLst>
              <a:ext uri="{FF2B5EF4-FFF2-40B4-BE49-F238E27FC236}">
                <a16:creationId xmlns:a16="http://schemas.microsoft.com/office/drawing/2014/main" id="{6D6E860C-CEF1-CB57-F24B-0452FE53EF5E}"/>
              </a:ext>
            </a:extLst>
          </p:cNvPr>
          <p:cNvSpPr>
            <a:spLocks noGrp="1"/>
          </p:cNvSpPr>
          <p:nvPr>
            <p:ph idx="1"/>
          </p:nvPr>
        </p:nvSpPr>
        <p:spPr/>
        <p:txBody>
          <a:bodyPr/>
          <a:lstStyle/>
          <a:p>
            <a:r>
              <a:rPr lang="en-US" dirty="0"/>
              <a:t>Text with line through it</a:t>
            </a:r>
          </a:p>
          <a:p>
            <a:r>
              <a:rPr lang="en-US" dirty="0"/>
              <a:t>Indicates text that has been removed</a:t>
            </a:r>
            <a:endParaRPr lang="hr-HR" dirty="0"/>
          </a:p>
        </p:txBody>
      </p:sp>
    </p:spTree>
    <p:extLst>
      <p:ext uri="{BB962C8B-B14F-4D97-AF65-F5344CB8AC3E}">
        <p14:creationId xmlns:p14="http://schemas.microsoft.com/office/powerpoint/2010/main" val="1518092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C2E6039-86C1-69DA-A16A-9C89A4674BBF}"/>
              </a:ext>
            </a:extLst>
          </p:cNvPr>
          <p:cNvSpPr>
            <a:spLocks noGrp="1"/>
          </p:cNvSpPr>
          <p:nvPr>
            <p:ph type="title"/>
          </p:nvPr>
        </p:nvSpPr>
        <p:spPr/>
        <p:txBody>
          <a:bodyPr/>
          <a:lstStyle/>
          <a:p>
            <a:r>
              <a:rPr lang="en-US" dirty="0"/>
              <a:t>&lt;ins&gt;</a:t>
            </a:r>
            <a:endParaRPr lang="hr-HR" dirty="0"/>
          </a:p>
        </p:txBody>
      </p:sp>
      <p:sp>
        <p:nvSpPr>
          <p:cNvPr id="3" name="Rezervirano mjesto sadržaja 2">
            <a:extLst>
              <a:ext uri="{FF2B5EF4-FFF2-40B4-BE49-F238E27FC236}">
                <a16:creationId xmlns:a16="http://schemas.microsoft.com/office/drawing/2014/main" id="{E9F34036-E5EA-6508-E995-8BB3335FC555}"/>
              </a:ext>
            </a:extLst>
          </p:cNvPr>
          <p:cNvSpPr>
            <a:spLocks noGrp="1"/>
          </p:cNvSpPr>
          <p:nvPr>
            <p:ph idx="1"/>
          </p:nvPr>
        </p:nvSpPr>
        <p:spPr/>
        <p:txBody>
          <a:bodyPr/>
          <a:lstStyle/>
          <a:p>
            <a:r>
              <a:rPr lang="en-US" dirty="0"/>
              <a:t>Defines text that have been inserted into document</a:t>
            </a:r>
          </a:p>
          <a:p>
            <a:r>
              <a:rPr lang="en-US" dirty="0"/>
              <a:t>Usually is underlined</a:t>
            </a:r>
            <a:endParaRPr lang="hr-HR" dirty="0"/>
          </a:p>
        </p:txBody>
      </p:sp>
    </p:spTree>
    <p:extLst>
      <p:ext uri="{BB962C8B-B14F-4D97-AF65-F5344CB8AC3E}">
        <p14:creationId xmlns:p14="http://schemas.microsoft.com/office/powerpoint/2010/main" val="31558945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901A35-F785-8C43-1477-564C9DCFDE1E}"/>
              </a:ext>
            </a:extLst>
          </p:cNvPr>
          <p:cNvSpPr>
            <a:spLocks noGrp="1"/>
          </p:cNvSpPr>
          <p:nvPr>
            <p:ph type="title"/>
          </p:nvPr>
        </p:nvSpPr>
        <p:spPr/>
        <p:txBody>
          <a:bodyPr/>
          <a:lstStyle/>
          <a:p>
            <a:r>
              <a:rPr lang="en-US" dirty="0"/>
              <a:t>&lt;sub&gt;</a:t>
            </a:r>
            <a:endParaRPr lang="hr-HR" dirty="0"/>
          </a:p>
        </p:txBody>
      </p:sp>
      <p:sp>
        <p:nvSpPr>
          <p:cNvPr id="3" name="Rezervirano mjesto sadržaja 2">
            <a:extLst>
              <a:ext uri="{FF2B5EF4-FFF2-40B4-BE49-F238E27FC236}">
                <a16:creationId xmlns:a16="http://schemas.microsoft.com/office/drawing/2014/main" id="{F3C7A4EC-EB2B-B527-8239-329B411EE5CF}"/>
              </a:ext>
            </a:extLst>
          </p:cNvPr>
          <p:cNvSpPr>
            <a:spLocks noGrp="1"/>
          </p:cNvSpPr>
          <p:nvPr>
            <p:ph idx="1"/>
          </p:nvPr>
        </p:nvSpPr>
        <p:spPr/>
        <p:txBody>
          <a:bodyPr/>
          <a:lstStyle/>
          <a:p>
            <a:r>
              <a:rPr lang="en-US" dirty="0"/>
              <a:t>Defines subscript text</a:t>
            </a:r>
          </a:p>
          <a:p>
            <a:r>
              <a:rPr lang="en-US" dirty="0"/>
              <a:t>Useful for formulas (mathematical or chemicals)</a:t>
            </a:r>
            <a:endParaRPr lang="hr-HR" dirty="0"/>
          </a:p>
        </p:txBody>
      </p:sp>
    </p:spTree>
    <p:extLst>
      <p:ext uri="{BB962C8B-B14F-4D97-AF65-F5344CB8AC3E}">
        <p14:creationId xmlns:p14="http://schemas.microsoft.com/office/powerpoint/2010/main" val="3508360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87A7A5-0886-C63E-A727-92AB4D0519B7}"/>
              </a:ext>
            </a:extLst>
          </p:cNvPr>
          <p:cNvSpPr>
            <a:spLocks noGrp="1"/>
          </p:cNvSpPr>
          <p:nvPr>
            <p:ph type="title"/>
          </p:nvPr>
        </p:nvSpPr>
        <p:spPr/>
        <p:txBody>
          <a:bodyPr/>
          <a:lstStyle/>
          <a:p>
            <a:r>
              <a:rPr lang="en-US" dirty="0"/>
              <a:t>&lt;sup&gt;</a:t>
            </a:r>
            <a:endParaRPr lang="hr-HR" dirty="0"/>
          </a:p>
        </p:txBody>
      </p:sp>
      <p:sp>
        <p:nvSpPr>
          <p:cNvPr id="3" name="Rezervirano mjesto sadržaja 2">
            <a:extLst>
              <a:ext uri="{FF2B5EF4-FFF2-40B4-BE49-F238E27FC236}">
                <a16:creationId xmlns:a16="http://schemas.microsoft.com/office/drawing/2014/main" id="{6A1E173F-C9B2-2243-A5B0-D54D8B5BDAF1}"/>
              </a:ext>
            </a:extLst>
          </p:cNvPr>
          <p:cNvSpPr>
            <a:spLocks noGrp="1"/>
          </p:cNvSpPr>
          <p:nvPr>
            <p:ph idx="1"/>
          </p:nvPr>
        </p:nvSpPr>
        <p:spPr/>
        <p:txBody>
          <a:bodyPr/>
          <a:lstStyle/>
          <a:p>
            <a:r>
              <a:rPr lang="en-US" dirty="0"/>
              <a:t>Superscript text</a:t>
            </a:r>
          </a:p>
          <a:p>
            <a:r>
              <a:rPr lang="en-US" dirty="0"/>
              <a:t>Appears half above the normal line</a:t>
            </a:r>
            <a:endParaRPr lang="hr-HR" dirty="0"/>
          </a:p>
        </p:txBody>
      </p:sp>
    </p:spTree>
    <p:extLst>
      <p:ext uri="{BB962C8B-B14F-4D97-AF65-F5344CB8AC3E}">
        <p14:creationId xmlns:p14="http://schemas.microsoft.com/office/powerpoint/2010/main" val="22165929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BBF26D7-0B68-F75B-C55A-1CC518961C58}"/>
              </a:ext>
            </a:extLst>
          </p:cNvPr>
          <p:cNvSpPr>
            <a:spLocks noGrp="1"/>
          </p:cNvSpPr>
          <p:nvPr>
            <p:ph type="title"/>
          </p:nvPr>
        </p:nvSpPr>
        <p:spPr/>
        <p:txBody>
          <a:bodyPr/>
          <a:lstStyle/>
          <a:p>
            <a:r>
              <a:rPr lang="en-US" dirty="0"/>
              <a:t>Task no3</a:t>
            </a:r>
            <a:endParaRPr lang="hr-HR" dirty="0"/>
          </a:p>
        </p:txBody>
      </p:sp>
      <p:sp>
        <p:nvSpPr>
          <p:cNvPr id="3" name="Rezervirano mjesto sadržaja 2">
            <a:extLst>
              <a:ext uri="{FF2B5EF4-FFF2-40B4-BE49-F238E27FC236}">
                <a16:creationId xmlns:a16="http://schemas.microsoft.com/office/drawing/2014/main" id="{F4FDA77C-580D-1E7F-7B02-8EBE183AF220}"/>
              </a:ext>
            </a:extLst>
          </p:cNvPr>
          <p:cNvSpPr>
            <a:spLocks noGrp="1"/>
          </p:cNvSpPr>
          <p:nvPr>
            <p:ph idx="1"/>
          </p:nvPr>
        </p:nvSpPr>
        <p:spPr/>
        <p:txBody>
          <a:bodyPr/>
          <a:lstStyle/>
          <a:p>
            <a:r>
              <a:rPr lang="en-US" dirty="0"/>
              <a:t>Create page that will look like this:</a:t>
            </a:r>
          </a:p>
          <a:p>
            <a:r>
              <a:rPr lang="en-US" dirty="0"/>
              <a:t>Page should have deleted, inserted, bolded, italic, marked, superscript and subscript text</a:t>
            </a:r>
          </a:p>
          <a:p>
            <a:endParaRPr lang="en-US" dirty="0"/>
          </a:p>
          <a:p>
            <a:endParaRPr lang="en-US" dirty="0"/>
          </a:p>
          <a:p>
            <a:endParaRPr lang="en-US" dirty="0"/>
          </a:p>
          <a:p>
            <a:endParaRPr lang="en-US" dirty="0"/>
          </a:p>
          <a:p>
            <a:endParaRPr lang="en-US" dirty="0"/>
          </a:p>
          <a:p>
            <a:endParaRPr lang="en-US" dirty="0"/>
          </a:p>
          <a:p>
            <a:endParaRPr lang="hr-HR" dirty="0"/>
          </a:p>
        </p:txBody>
      </p:sp>
      <p:pic>
        <p:nvPicPr>
          <p:cNvPr id="5" name="Slika 4">
            <a:extLst>
              <a:ext uri="{FF2B5EF4-FFF2-40B4-BE49-F238E27FC236}">
                <a16:creationId xmlns:a16="http://schemas.microsoft.com/office/drawing/2014/main" id="{AC08ABD5-0712-E11F-5CAC-5CB6557289D3}"/>
              </a:ext>
            </a:extLst>
          </p:cNvPr>
          <p:cNvPicPr>
            <a:picLocks noChangeAspect="1"/>
          </p:cNvPicPr>
          <p:nvPr/>
        </p:nvPicPr>
        <p:blipFill>
          <a:blip r:embed="rId2"/>
          <a:stretch>
            <a:fillRect/>
          </a:stretch>
        </p:blipFill>
        <p:spPr>
          <a:xfrm>
            <a:off x="685801" y="3119566"/>
            <a:ext cx="6572391" cy="2671634"/>
          </a:xfrm>
          <a:prstGeom prst="rect">
            <a:avLst/>
          </a:prstGeom>
        </p:spPr>
      </p:pic>
    </p:spTree>
    <p:extLst>
      <p:ext uri="{BB962C8B-B14F-4D97-AF65-F5344CB8AC3E}">
        <p14:creationId xmlns:p14="http://schemas.microsoft.com/office/powerpoint/2010/main" val="33875034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96ABC5E-1200-4E3B-1E61-CAEDCDD2762C}"/>
              </a:ext>
            </a:extLst>
          </p:cNvPr>
          <p:cNvSpPr>
            <a:spLocks noGrp="1"/>
          </p:cNvSpPr>
          <p:nvPr>
            <p:ph type="title"/>
          </p:nvPr>
        </p:nvSpPr>
        <p:spPr/>
        <p:txBody>
          <a:bodyPr/>
          <a:lstStyle/>
          <a:p>
            <a:r>
              <a:rPr lang="en-US" dirty="0"/>
              <a:t>Quotations and citations</a:t>
            </a:r>
            <a:endParaRPr lang="hr-HR" dirty="0"/>
          </a:p>
        </p:txBody>
      </p:sp>
      <p:sp>
        <p:nvSpPr>
          <p:cNvPr id="3" name="Rezervirano mjesto sadržaja 2">
            <a:extLst>
              <a:ext uri="{FF2B5EF4-FFF2-40B4-BE49-F238E27FC236}">
                <a16:creationId xmlns:a16="http://schemas.microsoft.com/office/drawing/2014/main" id="{5C414B87-3FFC-2334-00B5-F85898DBC45F}"/>
              </a:ext>
            </a:extLst>
          </p:cNvPr>
          <p:cNvSpPr>
            <a:spLocks noGrp="1"/>
          </p:cNvSpPr>
          <p:nvPr>
            <p:ph idx="1"/>
          </p:nvPr>
        </p:nvSpPr>
        <p:spPr/>
        <p:txBody>
          <a:bodyPr/>
          <a:lstStyle/>
          <a:p>
            <a:r>
              <a:rPr lang="en-US" dirty="0"/>
              <a:t>&lt;blockquote&gt; goes with cite attribute</a:t>
            </a:r>
          </a:p>
          <a:p>
            <a:r>
              <a:rPr lang="en-US" dirty="0"/>
              <a:t>Usually is indented</a:t>
            </a:r>
          </a:p>
          <a:p>
            <a:r>
              <a:rPr lang="en-US" dirty="0"/>
              <a:t>Cite attribute points to a page from which text was quoted</a:t>
            </a:r>
            <a:endParaRPr lang="hr-HR" dirty="0"/>
          </a:p>
        </p:txBody>
      </p:sp>
    </p:spTree>
    <p:extLst>
      <p:ext uri="{BB962C8B-B14F-4D97-AF65-F5344CB8AC3E}">
        <p14:creationId xmlns:p14="http://schemas.microsoft.com/office/powerpoint/2010/main" val="1951575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2E83041-FFA7-326C-448D-F1ECC079EF10}"/>
              </a:ext>
            </a:extLst>
          </p:cNvPr>
          <p:cNvSpPr>
            <a:spLocks noGrp="1"/>
          </p:cNvSpPr>
          <p:nvPr>
            <p:ph type="title"/>
          </p:nvPr>
        </p:nvSpPr>
        <p:spPr/>
        <p:txBody>
          <a:bodyPr/>
          <a:lstStyle/>
          <a:p>
            <a:r>
              <a:rPr lang="en-US" dirty="0"/>
              <a:t>&lt;q&gt;</a:t>
            </a:r>
            <a:endParaRPr lang="hr-HR" dirty="0"/>
          </a:p>
        </p:txBody>
      </p:sp>
      <p:sp>
        <p:nvSpPr>
          <p:cNvPr id="3" name="Rezervirano mjesto sadržaja 2">
            <a:extLst>
              <a:ext uri="{FF2B5EF4-FFF2-40B4-BE49-F238E27FC236}">
                <a16:creationId xmlns:a16="http://schemas.microsoft.com/office/drawing/2014/main" id="{8BD41095-0D25-3478-DF2F-41FAB999F7AA}"/>
              </a:ext>
            </a:extLst>
          </p:cNvPr>
          <p:cNvSpPr>
            <a:spLocks noGrp="1"/>
          </p:cNvSpPr>
          <p:nvPr>
            <p:ph idx="1"/>
          </p:nvPr>
        </p:nvSpPr>
        <p:spPr/>
        <p:txBody>
          <a:bodyPr/>
          <a:lstStyle/>
          <a:p>
            <a:r>
              <a:rPr lang="en-US" dirty="0"/>
              <a:t>Short quotation</a:t>
            </a:r>
          </a:p>
          <a:p>
            <a:r>
              <a:rPr lang="en-US" dirty="0"/>
              <a:t>No indent, normal quotes</a:t>
            </a:r>
            <a:endParaRPr lang="hr-HR" dirty="0"/>
          </a:p>
        </p:txBody>
      </p:sp>
    </p:spTree>
    <p:extLst>
      <p:ext uri="{BB962C8B-B14F-4D97-AF65-F5344CB8AC3E}">
        <p14:creationId xmlns:p14="http://schemas.microsoft.com/office/powerpoint/2010/main" val="32114119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7DFE3DE-31A7-C3F3-C1F3-6E601CC8DF51}"/>
              </a:ext>
            </a:extLst>
          </p:cNvPr>
          <p:cNvSpPr>
            <a:spLocks noGrp="1"/>
          </p:cNvSpPr>
          <p:nvPr>
            <p:ph type="title"/>
          </p:nvPr>
        </p:nvSpPr>
        <p:spPr/>
        <p:txBody>
          <a:bodyPr/>
          <a:lstStyle/>
          <a:p>
            <a:r>
              <a:rPr lang="en-US" dirty="0"/>
              <a:t>&lt;</a:t>
            </a:r>
            <a:r>
              <a:rPr lang="en-US" dirty="0" err="1"/>
              <a:t>abbr</a:t>
            </a:r>
            <a:r>
              <a:rPr lang="en-US" dirty="0"/>
              <a:t>&gt;</a:t>
            </a:r>
            <a:endParaRPr lang="hr-HR" dirty="0"/>
          </a:p>
        </p:txBody>
      </p:sp>
      <p:sp>
        <p:nvSpPr>
          <p:cNvPr id="3" name="Rezervirano mjesto sadržaja 2">
            <a:extLst>
              <a:ext uri="{FF2B5EF4-FFF2-40B4-BE49-F238E27FC236}">
                <a16:creationId xmlns:a16="http://schemas.microsoft.com/office/drawing/2014/main" id="{03678664-E6BB-C0D9-CB7E-D011727CB411}"/>
              </a:ext>
            </a:extLst>
          </p:cNvPr>
          <p:cNvSpPr>
            <a:spLocks noGrp="1"/>
          </p:cNvSpPr>
          <p:nvPr>
            <p:ph idx="1"/>
          </p:nvPr>
        </p:nvSpPr>
        <p:spPr/>
        <p:txBody>
          <a:bodyPr/>
          <a:lstStyle/>
          <a:p>
            <a:r>
              <a:rPr lang="en-US" dirty="0"/>
              <a:t>Defines abbreviations or acronym like HTML, CSS, Dr.</a:t>
            </a:r>
          </a:p>
          <a:p>
            <a:r>
              <a:rPr lang="en-US" dirty="0"/>
              <a:t>Can be combined with attribute title</a:t>
            </a:r>
            <a:endParaRPr lang="hr-HR" dirty="0"/>
          </a:p>
        </p:txBody>
      </p:sp>
    </p:spTree>
    <p:extLst>
      <p:ext uri="{BB962C8B-B14F-4D97-AF65-F5344CB8AC3E}">
        <p14:creationId xmlns:p14="http://schemas.microsoft.com/office/powerpoint/2010/main" val="28856094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21BDFB2-02DE-2E5A-920A-920D4BB3BA87}"/>
              </a:ext>
            </a:extLst>
          </p:cNvPr>
          <p:cNvSpPr>
            <a:spLocks noGrp="1"/>
          </p:cNvSpPr>
          <p:nvPr>
            <p:ph type="title"/>
          </p:nvPr>
        </p:nvSpPr>
        <p:spPr/>
        <p:txBody>
          <a:bodyPr/>
          <a:lstStyle/>
          <a:p>
            <a:r>
              <a:rPr lang="en-US" dirty="0"/>
              <a:t>&lt;address&gt;</a:t>
            </a:r>
            <a:endParaRPr lang="hr-HR" dirty="0"/>
          </a:p>
        </p:txBody>
      </p:sp>
      <p:sp>
        <p:nvSpPr>
          <p:cNvPr id="3" name="Rezervirano mjesto sadržaja 2">
            <a:extLst>
              <a:ext uri="{FF2B5EF4-FFF2-40B4-BE49-F238E27FC236}">
                <a16:creationId xmlns:a16="http://schemas.microsoft.com/office/drawing/2014/main" id="{E4EEE816-FBA8-D97C-BC1B-85E2C10A6AE8}"/>
              </a:ext>
            </a:extLst>
          </p:cNvPr>
          <p:cNvSpPr>
            <a:spLocks noGrp="1"/>
          </p:cNvSpPr>
          <p:nvPr>
            <p:ph idx="1"/>
          </p:nvPr>
        </p:nvSpPr>
        <p:spPr/>
        <p:txBody>
          <a:bodyPr/>
          <a:lstStyle/>
          <a:p>
            <a:r>
              <a:rPr lang="en-US" dirty="0"/>
              <a:t>Defines contact information for author or owner of the page/document</a:t>
            </a:r>
          </a:p>
          <a:p>
            <a:r>
              <a:rPr lang="en-US" dirty="0"/>
              <a:t>Email, phone, address, name </a:t>
            </a:r>
            <a:r>
              <a:rPr lang="en-US" dirty="0" err="1"/>
              <a:t>etc</a:t>
            </a:r>
            <a:endParaRPr lang="hr-HR" dirty="0"/>
          </a:p>
        </p:txBody>
      </p:sp>
    </p:spTree>
    <p:extLst>
      <p:ext uri="{BB962C8B-B14F-4D97-AF65-F5344CB8AC3E}">
        <p14:creationId xmlns:p14="http://schemas.microsoft.com/office/powerpoint/2010/main" val="36062972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9781DB9-7839-C311-4216-B47DF147E5FF}"/>
              </a:ext>
            </a:extLst>
          </p:cNvPr>
          <p:cNvSpPr>
            <a:spLocks noGrp="1"/>
          </p:cNvSpPr>
          <p:nvPr>
            <p:ph type="title"/>
          </p:nvPr>
        </p:nvSpPr>
        <p:spPr/>
        <p:txBody>
          <a:bodyPr/>
          <a:lstStyle/>
          <a:p>
            <a:r>
              <a:rPr lang="en-US" dirty="0"/>
              <a:t>&lt;cite&gt;</a:t>
            </a:r>
            <a:endParaRPr lang="hr-HR" dirty="0"/>
          </a:p>
        </p:txBody>
      </p:sp>
      <p:sp>
        <p:nvSpPr>
          <p:cNvPr id="3" name="Rezervirano mjesto sadržaja 2">
            <a:extLst>
              <a:ext uri="{FF2B5EF4-FFF2-40B4-BE49-F238E27FC236}">
                <a16:creationId xmlns:a16="http://schemas.microsoft.com/office/drawing/2014/main" id="{3C7F0F90-068B-128C-30CD-0A3980C3BA4A}"/>
              </a:ext>
            </a:extLst>
          </p:cNvPr>
          <p:cNvSpPr>
            <a:spLocks noGrp="1"/>
          </p:cNvSpPr>
          <p:nvPr>
            <p:ph idx="1"/>
          </p:nvPr>
        </p:nvSpPr>
        <p:spPr/>
        <p:txBody>
          <a:bodyPr/>
          <a:lstStyle/>
          <a:p>
            <a:r>
              <a:rPr lang="en-US" dirty="0"/>
              <a:t>Defines creative work like book, music, art etc.</a:t>
            </a:r>
          </a:p>
          <a:p>
            <a:r>
              <a:rPr lang="en-US" dirty="0"/>
              <a:t>Usually renders in italic</a:t>
            </a:r>
            <a:endParaRPr lang="hr-HR" dirty="0"/>
          </a:p>
        </p:txBody>
      </p:sp>
    </p:spTree>
    <p:extLst>
      <p:ext uri="{BB962C8B-B14F-4D97-AF65-F5344CB8AC3E}">
        <p14:creationId xmlns:p14="http://schemas.microsoft.com/office/powerpoint/2010/main" val="1288019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EDB5096-E06D-7A24-E1B0-603D4338A666}"/>
              </a:ext>
            </a:extLst>
          </p:cNvPr>
          <p:cNvSpPr>
            <a:spLocks noGrp="1"/>
          </p:cNvSpPr>
          <p:nvPr>
            <p:ph type="title"/>
          </p:nvPr>
        </p:nvSpPr>
        <p:spPr/>
        <p:txBody>
          <a:bodyPr/>
          <a:lstStyle/>
          <a:p>
            <a:r>
              <a:rPr lang="en-US" dirty="0"/>
              <a:t>Example explained</a:t>
            </a:r>
            <a:endParaRPr lang="hr-HR" dirty="0"/>
          </a:p>
        </p:txBody>
      </p:sp>
      <p:sp>
        <p:nvSpPr>
          <p:cNvPr id="3" name="Rezervirano mjesto sadržaja 2">
            <a:extLst>
              <a:ext uri="{FF2B5EF4-FFF2-40B4-BE49-F238E27FC236}">
                <a16:creationId xmlns:a16="http://schemas.microsoft.com/office/drawing/2014/main" id="{440C7B86-CF9D-6BB3-1D74-95012225AD6B}"/>
              </a:ext>
            </a:extLst>
          </p:cNvPr>
          <p:cNvSpPr>
            <a:spLocks noGrp="1"/>
          </p:cNvSpPr>
          <p:nvPr>
            <p:ph idx="1"/>
          </p:nvPr>
        </p:nvSpPr>
        <p:spPr/>
        <p:txBody>
          <a:bodyPr>
            <a:normAutofit fontScale="92500"/>
          </a:bodyPr>
          <a:lstStyle/>
          <a:p>
            <a:r>
              <a:rPr lang="sr-Latn-RS" altLang="sr-Latn-RS" dirty="0" err="1">
                <a:latin typeface="Verdana" panose="020B0604030504040204" pitchFamily="34" charset="0"/>
              </a:rPr>
              <a:t>The</a:t>
            </a:r>
            <a:r>
              <a:rPr lang="sr-Latn-RS" altLang="sr-Latn-RS" dirty="0">
                <a:latin typeface="Verdana" panose="020B0604030504040204" pitchFamily="34" charset="0"/>
              </a:rPr>
              <a:t> &lt;!DOCTYPE </a:t>
            </a:r>
            <a:r>
              <a:rPr lang="sr-Latn-RS" altLang="sr-Latn-RS" dirty="0" err="1">
                <a:latin typeface="Verdana" panose="020B0604030504040204" pitchFamily="34" charset="0"/>
              </a:rPr>
              <a:t>html</a:t>
            </a:r>
            <a:r>
              <a:rPr lang="sr-Latn-RS" altLang="sr-Latn-RS" dirty="0">
                <a:latin typeface="Verdana" panose="020B0604030504040204" pitchFamily="34" charset="0"/>
              </a:rPr>
              <a:t>&gt; </a:t>
            </a:r>
            <a:r>
              <a:rPr lang="sr-Latn-RS" altLang="sr-Latn-RS" dirty="0" err="1">
                <a:latin typeface="Verdana" panose="020B0604030504040204" pitchFamily="34" charset="0"/>
              </a:rPr>
              <a:t>declaration</a:t>
            </a:r>
            <a:r>
              <a:rPr lang="sr-Latn-RS" altLang="sr-Latn-RS" dirty="0">
                <a:latin typeface="Verdana" panose="020B0604030504040204" pitchFamily="34" charset="0"/>
              </a:rPr>
              <a:t> </a:t>
            </a:r>
            <a:r>
              <a:rPr lang="sr-Latn-RS" altLang="sr-Latn-RS" dirty="0" err="1">
                <a:latin typeface="Verdana" panose="020B0604030504040204" pitchFamily="34" charset="0"/>
              </a:rPr>
              <a:t>defines</a:t>
            </a:r>
            <a:r>
              <a:rPr lang="sr-Latn-RS" altLang="sr-Latn-RS" dirty="0">
                <a:latin typeface="Verdana" panose="020B0604030504040204" pitchFamily="34" charset="0"/>
              </a:rPr>
              <a:t> </a:t>
            </a:r>
            <a:r>
              <a:rPr lang="sr-Latn-RS" altLang="sr-Latn-RS" dirty="0" err="1">
                <a:latin typeface="Verdana" panose="020B0604030504040204" pitchFamily="34" charset="0"/>
              </a:rPr>
              <a:t>that</a:t>
            </a:r>
            <a:r>
              <a:rPr lang="sr-Latn-RS" altLang="sr-Latn-RS" dirty="0">
                <a:latin typeface="Verdana" panose="020B0604030504040204" pitchFamily="34" charset="0"/>
              </a:rPr>
              <a:t> </a:t>
            </a:r>
            <a:r>
              <a:rPr lang="sr-Latn-RS" altLang="sr-Latn-RS" dirty="0" err="1">
                <a:latin typeface="Verdana" panose="020B0604030504040204" pitchFamily="34" charset="0"/>
              </a:rPr>
              <a:t>this</a:t>
            </a:r>
            <a:r>
              <a:rPr lang="sr-Latn-RS" altLang="sr-Latn-RS" dirty="0">
                <a:latin typeface="Verdana" panose="020B0604030504040204" pitchFamily="34" charset="0"/>
              </a:rPr>
              <a:t> </a:t>
            </a:r>
            <a:r>
              <a:rPr lang="sr-Latn-RS" altLang="sr-Latn-RS" dirty="0" err="1">
                <a:latin typeface="Verdana" panose="020B0604030504040204" pitchFamily="34" charset="0"/>
              </a:rPr>
              <a:t>document</a:t>
            </a:r>
            <a:r>
              <a:rPr lang="sr-Latn-RS" altLang="sr-Latn-RS" dirty="0">
                <a:latin typeface="Verdana" panose="020B0604030504040204" pitchFamily="34" charset="0"/>
              </a:rPr>
              <a:t> is </a:t>
            </a:r>
            <a:r>
              <a:rPr lang="sr-Latn-RS" altLang="sr-Latn-RS" dirty="0" err="1">
                <a:latin typeface="Verdana" panose="020B0604030504040204" pitchFamily="34" charset="0"/>
              </a:rPr>
              <a:t>an</a:t>
            </a:r>
            <a:r>
              <a:rPr lang="sr-Latn-RS" altLang="sr-Latn-RS" dirty="0">
                <a:latin typeface="Verdana" panose="020B0604030504040204" pitchFamily="34" charset="0"/>
              </a:rPr>
              <a:t> HTML5 </a:t>
            </a:r>
            <a:r>
              <a:rPr lang="sr-Latn-RS" altLang="sr-Latn-RS" dirty="0" err="1">
                <a:latin typeface="Verdana" panose="020B0604030504040204" pitchFamily="34" charset="0"/>
              </a:rPr>
              <a:t>document</a:t>
            </a:r>
            <a:endParaRPr lang="en-US" altLang="sr-Latn-RS" dirty="0">
              <a:latin typeface="Verdana" panose="020B0604030504040204" pitchFamily="34" charset="0"/>
            </a:endParaRPr>
          </a:p>
          <a:p>
            <a:r>
              <a:rPr lang="sr-Latn-RS" altLang="sr-Latn-RS" dirty="0" err="1">
                <a:latin typeface="Verdana" panose="020B0604030504040204" pitchFamily="34" charset="0"/>
              </a:rPr>
              <a:t>The</a:t>
            </a:r>
            <a:r>
              <a:rPr lang="sr-Latn-RS" altLang="sr-Latn-RS" dirty="0">
                <a:latin typeface="Verdana" panose="020B0604030504040204" pitchFamily="34" charset="0"/>
              </a:rPr>
              <a:t> &lt;</a:t>
            </a:r>
            <a:r>
              <a:rPr lang="sr-Latn-RS" altLang="sr-Latn-RS" dirty="0" err="1">
                <a:latin typeface="Verdana" panose="020B0604030504040204" pitchFamily="34" charset="0"/>
              </a:rPr>
              <a:t>html</a:t>
            </a:r>
            <a:r>
              <a:rPr lang="sr-Latn-RS" altLang="sr-Latn-RS" dirty="0">
                <a:latin typeface="Verdana" panose="020B0604030504040204" pitchFamily="34" charset="0"/>
              </a:rPr>
              <a:t>&gt; element is </a:t>
            </a:r>
            <a:r>
              <a:rPr lang="sr-Latn-RS" altLang="sr-Latn-RS" dirty="0" err="1">
                <a:latin typeface="Verdana" panose="020B0604030504040204" pitchFamily="34" charset="0"/>
              </a:rPr>
              <a:t>the</a:t>
            </a:r>
            <a:r>
              <a:rPr lang="sr-Latn-RS" altLang="sr-Latn-RS" dirty="0">
                <a:latin typeface="Verdana" panose="020B0604030504040204" pitchFamily="34" charset="0"/>
              </a:rPr>
              <a:t> </a:t>
            </a:r>
            <a:r>
              <a:rPr lang="sr-Latn-RS" altLang="sr-Latn-RS" dirty="0" err="1">
                <a:latin typeface="Verdana" panose="020B0604030504040204" pitchFamily="34" charset="0"/>
              </a:rPr>
              <a:t>root</a:t>
            </a:r>
            <a:r>
              <a:rPr lang="sr-Latn-RS" altLang="sr-Latn-RS" dirty="0">
                <a:latin typeface="Verdana" panose="020B0604030504040204" pitchFamily="34" charset="0"/>
              </a:rPr>
              <a:t> element </a:t>
            </a:r>
            <a:r>
              <a:rPr lang="sr-Latn-RS" altLang="sr-Latn-RS" dirty="0" err="1">
                <a:latin typeface="Verdana" panose="020B0604030504040204" pitchFamily="34" charset="0"/>
              </a:rPr>
              <a:t>of</a:t>
            </a:r>
            <a:r>
              <a:rPr lang="sr-Latn-RS" altLang="sr-Latn-RS" dirty="0">
                <a:latin typeface="Verdana" panose="020B0604030504040204" pitchFamily="34" charset="0"/>
              </a:rPr>
              <a:t> </a:t>
            </a:r>
            <a:r>
              <a:rPr lang="sr-Latn-RS" altLang="sr-Latn-RS" dirty="0" err="1">
                <a:latin typeface="Verdana" panose="020B0604030504040204" pitchFamily="34" charset="0"/>
              </a:rPr>
              <a:t>an</a:t>
            </a:r>
            <a:r>
              <a:rPr lang="sr-Latn-RS" altLang="sr-Latn-RS" dirty="0">
                <a:latin typeface="Verdana" panose="020B0604030504040204" pitchFamily="34" charset="0"/>
              </a:rPr>
              <a:t> HTML </a:t>
            </a:r>
            <a:r>
              <a:rPr lang="sr-Latn-RS" altLang="sr-Latn-RS" dirty="0" err="1">
                <a:latin typeface="Verdana" panose="020B0604030504040204" pitchFamily="34" charset="0"/>
              </a:rPr>
              <a:t>page</a:t>
            </a:r>
            <a:endParaRPr lang="en-US" altLang="sr-Latn-RS" dirty="0">
              <a:latin typeface="Verdana" panose="020B0604030504040204" pitchFamily="34" charset="0"/>
            </a:endParaRPr>
          </a:p>
          <a:p>
            <a:r>
              <a:rPr lang="sr-Latn-RS" altLang="sr-Latn-RS" dirty="0" err="1">
                <a:latin typeface="Verdana" panose="020B0604030504040204" pitchFamily="34" charset="0"/>
              </a:rPr>
              <a:t>The</a:t>
            </a:r>
            <a:r>
              <a:rPr lang="sr-Latn-RS" altLang="sr-Latn-RS" dirty="0">
                <a:latin typeface="Verdana" panose="020B0604030504040204" pitchFamily="34" charset="0"/>
              </a:rPr>
              <a:t> &lt;</a:t>
            </a:r>
            <a:r>
              <a:rPr lang="sr-Latn-RS" altLang="sr-Latn-RS" dirty="0" err="1">
                <a:latin typeface="Verdana" panose="020B0604030504040204" pitchFamily="34" charset="0"/>
              </a:rPr>
              <a:t>head</a:t>
            </a:r>
            <a:r>
              <a:rPr lang="sr-Latn-RS" altLang="sr-Latn-RS" dirty="0">
                <a:latin typeface="Verdana" panose="020B0604030504040204" pitchFamily="34" charset="0"/>
              </a:rPr>
              <a:t>&gt; element </a:t>
            </a:r>
            <a:r>
              <a:rPr lang="sr-Latn-RS" altLang="sr-Latn-RS" dirty="0" err="1">
                <a:latin typeface="Verdana" panose="020B0604030504040204" pitchFamily="34" charset="0"/>
              </a:rPr>
              <a:t>contains</a:t>
            </a:r>
            <a:r>
              <a:rPr lang="sr-Latn-RS" altLang="sr-Latn-RS" dirty="0">
                <a:latin typeface="Verdana" panose="020B0604030504040204" pitchFamily="34" charset="0"/>
              </a:rPr>
              <a:t> meta </a:t>
            </a:r>
            <a:r>
              <a:rPr lang="sr-Latn-RS" altLang="sr-Latn-RS" dirty="0" err="1">
                <a:latin typeface="Verdana" panose="020B0604030504040204" pitchFamily="34" charset="0"/>
              </a:rPr>
              <a:t>information</a:t>
            </a:r>
            <a:r>
              <a:rPr lang="sr-Latn-RS" altLang="sr-Latn-RS" dirty="0">
                <a:latin typeface="Verdana" panose="020B0604030504040204" pitchFamily="34" charset="0"/>
              </a:rPr>
              <a:t> </a:t>
            </a:r>
            <a:r>
              <a:rPr lang="sr-Latn-RS" altLang="sr-Latn-RS" dirty="0" err="1">
                <a:latin typeface="Verdana" panose="020B0604030504040204" pitchFamily="34" charset="0"/>
              </a:rPr>
              <a:t>about</a:t>
            </a:r>
            <a:r>
              <a:rPr lang="sr-Latn-RS" altLang="sr-Latn-RS" dirty="0">
                <a:latin typeface="Verdana" panose="020B0604030504040204" pitchFamily="34" charset="0"/>
              </a:rPr>
              <a:t> </a:t>
            </a:r>
            <a:r>
              <a:rPr lang="sr-Latn-RS" altLang="sr-Latn-RS" dirty="0" err="1">
                <a:latin typeface="Verdana" panose="020B0604030504040204" pitchFamily="34" charset="0"/>
              </a:rPr>
              <a:t>the</a:t>
            </a:r>
            <a:r>
              <a:rPr lang="sr-Latn-RS" altLang="sr-Latn-RS" dirty="0">
                <a:latin typeface="Verdana" panose="020B0604030504040204" pitchFamily="34" charset="0"/>
              </a:rPr>
              <a:t> HTML </a:t>
            </a:r>
            <a:r>
              <a:rPr lang="sr-Latn-RS" altLang="sr-Latn-RS" dirty="0" err="1">
                <a:latin typeface="Verdana" panose="020B0604030504040204" pitchFamily="34" charset="0"/>
              </a:rPr>
              <a:t>page</a:t>
            </a:r>
            <a:endParaRPr lang="en-US" altLang="sr-Latn-RS" dirty="0">
              <a:latin typeface="Verdana" panose="020B0604030504040204" pitchFamily="34" charset="0"/>
            </a:endParaRPr>
          </a:p>
          <a:p>
            <a:r>
              <a:rPr lang="sr-Latn-RS" altLang="sr-Latn-RS" dirty="0" err="1">
                <a:latin typeface="Verdana" panose="020B0604030504040204" pitchFamily="34" charset="0"/>
              </a:rPr>
              <a:t>The</a:t>
            </a:r>
            <a:r>
              <a:rPr lang="sr-Latn-RS" altLang="sr-Latn-RS" dirty="0">
                <a:latin typeface="Verdana" panose="020B0604030504040204" pitchFamily="34" charset="0"/>
              </a:rPr>
              <a:t> &lt;title&gt; element </a:t>
            </a:r>
            <a:r>
              <a:rPr lang="sr-Latn-RS" altLang="sr-Latn-RS" dirty="0" err="1">
                <a:latin typeface="Verdana" panose="020B0604030504040204" pitchFamily="34" charset="0"/>
              </a:rPr>
              <a:t>specifies</a:t>
            </a:r>
            <a:r>
              <a:rPr lang="sr-Latn-RS" altLang="sr-Latn-RS" dirty="0">
                <a:latin typeface="Verdana" panose="020B0604030504040204" pitchFamily="34" charset="0"/>
              </a:rPr>
              <a:t> a title </a:t>
            </a:r>
            <a:r>
              <a:rPr lang="sr-Latn-RS" altLang="sr-Latn-RS" dirty="0" err="1">
                <a:latin typeface="Verdana" panose="020B0604030504040204" pitchFamily="34" charset="0"/>
              </a:rPr>
              <a:t>for</a:t>
            </a:r>
            <a:r>
              <a:rPr lang="sr-Latn-RS" altLang="sr-Latn-RS" dirty="0">
                <a:latin typeface="Verdana" panose="020B0604030504040204" pitchFamily="34" charset="0"/>
              </a:rPr>
              <a:t> </a:t>
            </a:r>
            <a:r>
              <a:rPr lang="sr-Latn-RS" altLang="sr-Latn-RS" dirty="0" err="1">
                <a:latin typeface="Verdana" panose="020B0604030504040204" pitchFamily="34" charset="0"/>
              </a:rPr>
              <a:t>the</a:t>
            </a:r>
            <a:r>
              <a:rPr lang="sr-Latn-RS" altLang="sr-Latn-RS" dirty="0">
                <a:latin typeface="Verdana" panose="020B0604030504040204" pitchFamily="34" charset="0"/>
              </a:rPr>
              <a:t> HTML </a:t>
            </a:r>
            <a:r>
              <a:rPr lang="sr-Latn-RS" altLang="sr-Latn-RS" dirty="0" err="1">
                <a:latin typeface="Verdana" panose="020B0604030504040204" pitchFamily="34" charset="0"/>
              </a:rPr>
              <a:t>page</a:t>
            </a:r>
            <a:r>
              <a:rPr lang="sr-Latn-RS" altLang="sr-Latn-RS" dirty="0">
                <a:latin typeface="Verdana" panose="020B0604030504040204" pitchFamily="34" charset="0"/>
              </a:rPr>
              <a:t> (</a:t>
            </a:r>
            <a:r>
              <a:rPr lang="sr-Latn-RS" altLang="sr-Latn-RS" dirty="0" err="1">
                <a:latin typeface="Verdana" panose="020B0604030504040204" pitchFamily="34" charset="0"/>
              </a:rPr>
              <a:t>which</a:t>
            </a:r>
            <a:r>
              <a:rPr lang="sr-Latn-RS" altLang="sr-Latn-RS" dirty="0">
                <a:latin typeface="Verdana" panose="020B0604030504040204" pitchFamily="34" charset="0"/>
              </a:rPr>
              <a:t> is </a:t>
            </a:r>
            <a:r>
              <a:rPr lang="sr-Latn-RS" altLang="sr-Latn-RS" dirty="0" err="1">
                <a:latin typeface="Verdana" panose="020B0604030504040204" pitchFamily="34" charset="0"/>
              </a:rPr>
              <a:t>shown</a:t>
            </a:r>
            <a:r>
              <a:rPr lang="sr-Latn-RS" altLang="sr-Latn-RS" dirty="0">
                <a:latin typeface="Verdana" panose="020B0604030504040204" pitchFamily="34" charset="0"/>
              </a:rPr>
              <a:t> in </a:t>
            </a:r>
            <a:r>
              <a:rPr lang="sr-Latn-RS" altLang="sr-Latn-RS" dirty="0" err="1">
                <a:latin typeface="Verdana" panose="020B0604030504040204" pitchFamily="34" charset="0"/>
              </a:rPr>
              <a:t>the</a:t>
            </a:r>
            <a:r>
              <a:rPr lang="sr-Latn-RS" altLang="sr-Latn-RS" dirty="0">
                <a:latin typeface="Verdana" panose="020B0604030504040204" pitchFamily="34" charset="0"/>
              </a:rPr>
              <a:t> </a:t>
            </a:r>
            <a:r>
              <a:rPr lang="sr-Latn-RS" altLang="sr-Latn-RS" dirty="0" err="1">
                <a:latin typeface="Verdana" panose="020B0604030504040204" pitchFamily="34" charset="0"/>
              </a:rPr>
              <a:t>browser's</a:t>
            </a:r>
            <a:r>
              <a:rPr lang="sr-Latn-RS" altLang="sr-Latn-RS" dirty="0">
                <a:latin typeface="Verdana" panose="020B0604030504040204" pitchFamily="34" charset="0"/>
              </a:rPr>
              <a:t> title bar </a:t>
            </a:r>
            <a:r>
              <a:rPr lang="sr-Latn-RS" altLang="sr-Latn-RS" dirty="0" err="1">
                <a:latin typeface="Verdana" panose="020B0604030504040204" pitchFamily="34" charset="0"/>
              </a:rPr>
              <a:t>or</a:t>
            </a:r>
            <a:r>
              <a:rPr lang="sr-Latn-RS" altLang="sr-Latn-RS" dirty="0">
                <a:latin typeface="Verdana" panose="020B0604030504040204" pitchFamily="34" charset="0"/>
              </a:rPr>
              <a:t> in </a:t>
            </a:r>
            <a:r>
              <a:rPr lang="sr-Latn-RS" altLang="sr-Latn-RS" dirty="0" err="1">
                <a:latin typeface="Verdana" panose="020B0604030504040204" pitchFamily="34" charset="0"/>
              </a:rPr>
              <a:t>the</a:t>
            </a:r>
            <a:r>
              <a:rPr lang="sr-Latn-RS" altLang="sr-Latn-RS" dirty="0">
                <a:latin typeface="Verdana" panose="020B0604030504040204" pitchFamily="34" charset="0"/>
              </a:rPr>
              <a:t> </a:t>
            </a:r>
            <a:r>
              <a:rPr lang="sr-Latn-RS" altLang="sr-Latn-RS" dirty="0" err="1">
                <a:latin typeface="Verdana" panose="020B0604030504040204" pitchFamily="34" charset="0"/>
              </a:rPr>
              <a:t>page's</a:t>
            </a:r>
            <a:r>
              <a:rPr lang="sr-Latn-RS" altLang="sr-Latn-RS" dirty="0">
                <a:latin typeface="Verdana" panose="020B0604030504040204" pitchFamily="34" charset="0"/>
              </a:rPr>
              <a:t> tab)</a:t>
            </a:r>
            <a:endParaRPr lang="en-US" altLang="sr-Latn-RS" dirty="0">
              <a:latin typeface="Verdana" panose="020B0604030504040204" pitchFamily="34" charset="0"/>
            </a:endParaRPr>
          </a:p>
          <a:p>
            <a:r>
              <a:rPr lang="sr-Latn-RS" altLang="sr-Latn-RS" dirty="0" err="1">
                <a:latin typeface="Verdana" panose="020B0604030504040204" pitchFamily="34" charset="0"/>
              </a:rPr>
              <a:t>The</a:t>
            </a:r>
            <a:r>
              <a:rPr lang="sr-Latn-RS" altLang="sr-Latn-RS" dirty="0">
                <a:latin typeface="Verdana" panose="020B0604030504040204" pitchFamily="34" charset="0"/>
              </a:rPr>
              <a:t> &lt;</a:t>
            </a:r>
            <a:r>
              <a:rPr lang="sr-Latn-RS" altLang="sr-Latn-RS" dirty="0" err="1">
                <a:latin typeface="Verdana" panose="020B0604030504040204" pitchFamily="34" charset="0"/>
              </a:rPr>
              <a:t>body</a:t>
            </a:r>
            <a:r>
              <a:rPr lang="sr-Latn-RS" altLang="sr-Latn-RS" dirty="0">
                <a:latin typeface="Verdana" panose="020B0604030504040204" pitchFamily="34" charset="0"/>
              </a:rPr>
              <a:t>&gt; element </a:t>
            </a:r>
            <a:r>
              <a:rPr lang="sr-Latn-RS" altLang="sr-Latn-RS" dirty="0" err="1">
                <a:latin typeface="Verdana" panose="020B0604030504040204" pitchFamily="34" charset="0"/>
              </a:rPr>
              <a:t>defines</a:t>
            </a:r>
            <a:r>
              <a:rPr lang="sr-Latn-RS" altLang="sr-Latn-RS" dirty="0">
                <a:latin typeface="Verdana" panose="020B0604030504040204" pitchFamily="34" charset="0"/>
              </a:rPr>
              <a:t> </a:t>
            </a:r>
            <a:r>
              <a:rPr lang="sr-Latn-RS" altLang="sr-Latn-RS" dirty="0" err="1">
                <a:latin typeface="Verdana" panose="020B0604030504040204" pitchFamily="34" charset="0"/>
              </a:rPr>
              <a:t>the</a:t>
            </a:r>
            <a:r>
              <a:rPr lang="sr-Latn-RS" altLang="sr-Latn-RS" dirty="0">
                <a:latin typeface="Verdana" panose="020B0604030504040204" pitchFamily="34" charset="0"/>
              </a:rPr>
              <a:t> </a:t>
            </a:r>
            <a:r>
              <a:rPr lang="sr-Latn-RS" altLang="sr-Latn-RS" dirty="0" err="1">
                <a:latin typeface="Verdana" panose="020B0604030504040204" pitchFamily="34" charset="0"/>
              </a:rPr>
              <a:t>document's</a:t>
            </a:r>
            <a:r>
              <a:rPr lang="sr-Latn-RS" altLang="sr-Latn-RS" dirty="0">
                <a:latin typeface="Verdana" panose="020B0604030504040204" pitchFamily="34" charset="0"/>
              </a:rPr>
              <a:t> </a:t>
            </a:r>
            <a:r>
              <a:rPr lang="sr-Latn-RS" altLang="sr-Latn-RS" dirty="0" err="1">
                <a:latin typeface="Verdana" panose="020B0604030504040204" pitchFamily="34" charset="0"/>
              </a:rPr>
              <a:t>body</a:t>
            </a:r>
            <a:r>
              <a:rPr lang="sr-Latn-RS" altLang="sr-Latn-RS" dirty="0">
                <a:latin typeface="Verdana" panose="020B0604030504040204" pitchFamily="34" charset="0"/>
              </a:rPr>
              <a:t>, </a:t>
            </a:r>
            <a:r>
              <a:rPr lang="sr-Latn-RS" altLang="sr-Latn-RS" dirty="0" err="1">
                <a:latin typeface="Verdana" panose="020B0604030504040204" pitchFamily="34" charset="0"/>
              </a:rPr>
              <a:t>and</a:t>
            </a:r>
            <a:r>
              <a:rPr lang="sr-Latn-RS" altLang="sr-Latn-RS" dirty="0">
                <a:latin typeface="Verdana" panose="020B0604030504040204" pitchFamily="34" charset="0"/>
              </a:rPr>
              <a:t> is a </a:t>
            </a:r>
            <a:r>
              <a:rPr lang="sr-Latn-RS" altLang="sr-Latn-RS" dirty="0" err="1">
                <a:latin typeface="Verdana" panose="020B0604030504040204" pitchFamily="34" charset="0"/>
              </a:rPr>
              <a:t>container</a:t>
            </a:r>
            <a:r>
              <a:rPr lang="sr-Latn-RS" altLang="sr-Latn-RS" dirty="0">
                <a:latin typeface="Verdana" panose="020B0604030504040204" pitchFamily="34" charset="0"/>
              </a:rPr>
              <a:t> </a:t>
            </a:r>
            <a:r>
              <a:rPr lang="sr-Latn-RS" altLang="sr-Latn-RS" dirty="0" err="1">
                <a:latin typeface="Verdana" panose="020B0604030504040204" pitchFamily="34" charset="0"/>
              </a:rPr>
              <a:t>for</a:t>
            </a:r>
            <a:r>
              <a:rPr lang="sr-Latn-RS" altLang="sr-Latn-RS" dirty="0">
                <a:latin typeface="Verdana" panose="020B0604030504040204" pitchFamily="34" charset="0"/>
              </a:rPr>
              <a:t> </a:t>
            </a:r>
            <a:r>
              <a:rPr lang="sr-Latn-RS" altLang="sr-Latn-RS" dirty="0" err="1">
                <a:latin typeface="Verdana" panose="020B0604030504040204" pitchFamily="34" charset="0"/>
              </a:rPr>
              <a:t>all</a:t>
            </a:r>
            <a:r>
              <a:rPr lang="sr-Latn-RS" altLang="sr-Latn-RS" dirty="0">
                <a:latin typeface="Verdana" panose="020B0604030504040204" pitchFamily="34" charset="0"/>
              </a:rPr>
              <a:t> </a:t>
            </a:r>
            <a:r>
              <a:rPr lang="sr-Latn-RS" altLang="sr-Latn-RS" dirty="0" err="1">
                <a:latin typeface="Verdana" panose="020B0604030504040204" pitchFamily="34" charset="0"/>
              </a:rPr>
              <a:t>the</a:t>
            </a:r>
            <a:r>
              <a:rPr lang="sr-Latn-RS" altLang="sr-Latn-RS" dirty="0">
                <a:latin typeface="Verdana" panose="020B0604030504040204" pitchFamily="34" charset="0"/>
              </a:rPr>
              <a:t> </a:t>
            </a:r>
            <a:r>
              <a:rPr lang="sr-Latn-RS" altLang="sr-Latn-RS" dirty="0" err="1">
                <a:latin typeface="Verdana" panose="020B0604030504040204" pitchFamily="34" charset="0"/>
              </a:rPr>
              <a:t>visible</a:t>
            </a:r>
            <a:r>
              <a:rPr lang="sr-Latn-RS" altLang="sr-Latn-RS" dirty="0">
                <a:latin typeface="Verdana" panose="020B0604030504040204" pitchFamily="34" charset="0"/>
              </a:rPr>
              <a:t> </a:t>
            </a:r>
            <a:r>
              <a:rPr lang="sr-Latn-RS" altLang="sr-Latn-RS" dirty="0" err="1">
                <a:latin typeface="Verdana" panose="020B0604030504040204" pitchFamily="34" charset="0"/>
              </a:rPr>
              <a:t>contents</a:t>
            </a:r>
            <a:r>
              <a:rPr lang="sr-Latn-RS" altLang="sr-Latn-RS" dirty="0">
                <a:latin typeface="Verdana" panose="020B0604030504040204" pitchFamily="34" charset="0"/>
              </a:rPr>
              <a:t>, </a:t>
            </a:r>
            <a:r>
              <a:rPr lang="sr-Latn-RS" altLang="sr-Latn-RS" dirty="0" err="1">
                <a:latin typeface="Verdana" panose="020B0604030504040204" pitchFamily="34" charset="0"/>
              </a:rPr>
              <a:t>such</a:t>
            </a:r>
            <a:r>
              <a:rPr lang="sr-Latn-RS" altLang="sr-Latn-RS" dirty="0">
                <a:latin typeface="Verdana" panose="020B0604030504040204" pitchFamily="34" charset="0"/>
              </a:rPr>
              <a:t> as </a:t>
            </a:r>
            <a:r>
              <a:rPr lang="sr-Latn-RS" altLang="sr-Latn-RS" dirty="0" err="1">
                <a:latin typeface="Verdana" panose="020B0604030504040204" pitchFamily="34" charset="0"/>
              </a:rPr>
              <a:t>headings</a:t>
            </a:r>
            <a:r>
              <a:rPr lang="sr-Latn-RS" altLang="sr-Latn-RS" dirty="0">
                <a:latin typeface="Verdana" panose="020B0604030504040204" pitchFamily="34" charset="0"/>
              </a:rPr>
              <a:t>, </a:t>
            </a:r>
            <a:r>
              <a:rPr lang="sr-Latn-RS" altLang="sr-Latn-RS" dirty="0" err="1">
                <a:latin typeface="Verdana" panose="020B0604030504040204" pitchFamily="34" charset="0"/>
              </a:rPr>
              <a:t>paragraphs</a:t>
            </a:r>
            <a:r>
              <a:rPr lang="sr-Latn-RS" altLang="sr-Latn-RS" dirty="0">
                <a:latin typeface="Verdana" panose="020B0604030504040204" pitchFamily="34" charset="0"/>
              </a:rPr>
              <a:t>, </a:t>
            </a:r>
            <a:r>
              <a:rPr lang="sr-Latn-RS" altLang="sr-Latn-RS" dirty="0" err="1">
                <a:latin typeface="Verdana" panose="020B0604030504040204" pitchFamily="34" charset="0"/>
              </a:rPr>
              <a:t>images</a:t>
            </a:r>
            <a:r>
              <a:rPr lang="sr-Latn-RS" altLang="sr-Latn-RS" dirty="0">
                <a:latin typeface="Verdana" panose="020B0604030504040204" pitchFamily="34" charset="0"/>
              </a:rPr>
              <a:t>, </a:t>
            </a:r>
            <a:r>
              <a:rPr lang="sr-Latn-RS" altLang="sr-Latn-RS" dirty="0" err="1">
                <a:latin typeface="Verdana" panose="020B0604030504040204" pitchFamily="34" charset="0"/>
              </a:rPr>
              <a:t>hyperlinks</a:t>
            </a:r>
            <a:r>
              <a:rPr lang="sr-Latn-RS" altLang="sr-Latn-RS" dirty="0">
                <a:latin typeface="Verdana" panose="020B0604030504040204" pitchFamily="34" charset="0"/>
              </a:rPr>
              <a:t>, </a:t>
            </a:r>
            <a:r>
              <a:rPr lang="sr-Latn-RS" altLang="sr-Latn-RS" dirty="0" err="1">
                <a:latin typeface="Verdana" panose="020B0604030504040204" pitchFamily="34" charset="0"/>
              </a:rPr>
              <a:t>tables</a:t>
            </a:r>
            <a:r>
              <a:rPr lang="sr-Latn-RS" altLang="sr-Latn-RS" dirty="0">
                <a:latin typeface="Verdana" panose="020B0604030504040204" pitchFamily="34" charset="0"/>
              </a:rPr>
              <a:t>, </a:t>
            </a:r>
            <a:r>
              <a:rPr lang="sr-Latn-RS" altLang="sr-Latn-RS" dirty="0" err="1">
                <a:latin typeface="Verdana" panose="020B0604030504040204" pitchFamily="34" charset="0"/>
              </a:rPr>
              <a:t>lists</a:t>
            </a:r>
            <a:r>
              <a:rPr lang="sr-Latn-RS" altLang="sr-Latn-RS" dirty="0">
                <a:latin typeface="Verdana" panose="020B0604030504040204" pitchFamily="34" charset="0"/>
              </a:rPr>
              <a:t>, </a:t>
            </a:r>
            <a:r>
              <a:rPr lang="sr-Latn-RS" altLang="sr-Latn-RS" dirty="0" err="1">
                <a:latin typeface="Verdana" panose="020B0604030504040204" pitchFamily="34" charset="0"/>
              </a:rPr>
              <a:t>etc</a:t>
            </a:r>
            <a:r>
              <a:rPr lang="sr-Latn-RS" altLang="sr-Latn-RS" dirty="0">
                <a:latin typeface="Verdana" panose="020B0604030504040204" pitchFamily="34" charset="0"/>
              </a:rPr>
              <a:t>.</a:t>
            </a:r>
            <a:endParaRPr lang="en-US" altLang="sr-Latn-RS" dirty="0">
              <a:latin typeface="Verdana" panose="020B0604030504040204" pitchFamily="34" charset="0"/>
            </a:endParaRPr>
          </a:p>
          <a:p>
            <a:r>
              <a:rPr lang="sr-Latn-RS" altLang="sr-Latn-RS" dirty="0" err="1">
                <a:latin typeface="Verdana" panose="020B0604030504040204" pitchFamily="34" charset="0"/>
              </a:rPr>
              <a:t>The</a:t>
            </a:r>
            <a:r>
              <a:rPr lang="sr-Latn-RS" altLang="sr-Latn-RS" dirty="0">
                <a:latin typeface="Verdana" panose="020B0604030504040204" pitchFamily="34" charset="0"/>
              </a:rPr>
              <a:t> &lt;h1&gt; element </a:t>
            </a:r>
            <a:r>
              <a:rPr lang="sr-Latn-RS" altLang="sr-Latn-RS" dirty="0" err="1">
                <a:latin typeface="Verdana" panose="020B0604030504040204" pitchFamily="34" charset="0"/>
              </a:rPr>
              <a:t>defines</a:t>
            </a:r>
            <a:r>
              <a:rPr lang="sr-Latn-RS" altLang="sr-Latn-RS" dirty="0">
                <a:latin typeface="Verdana" panose="020B0604030504040204" pitchFamily="34" charset="0"/>
              </a:rPr>
              <a:t> a </a:t>
            </a:r>
            <a:r>
              <a:rPr lang="sr-Latn-RS" altLang="sr-Latn-RS" dirty="0" err="1">
                <a:latin typeface="Verdana" panose="020B0604030504040204" pitchFamily="34" charset="0"/>
              </a:rPr>
              <a:t>large</a:t>
            </a:r>
            <a:r>
              <a:rPr lang="sr-Latn-RS" altLang="sr-Latn-RS" dirty="0">
                <a:latin typeface="Verdana" panose="020B0604030504040204" pitchFamily="34" charset="0"/>
              </a:rPr>
              <a:t> </a:t>
            </a:r>
            <a:r>
              <a:rPr lang="sr-Latn-RS" altLang="sr-Latn-RS" dirty="0" err="1">
                <a:latin typeface="Verdana" panose="020B0604030504040204" pitchFamily="34" charset="0"/>
              </a:rPr>
              <a:t>heading</a:t>
            </a:r>
            <a:endParaRPr lang="en-US" altLang="sr-Latn-RS" dirty="0">
              <a:latin typeface="Verdana" panose="020B0604030504040204" pitchFamily="34" charset="0"/>
            </a:endParaRPr>
          </a:p>
          <a:p>
            <a:r>
              <a:rPr lang="sr-Latn-RS" altLang="sr-Latn-RS" dirty="0" err="1">
                <a:latin typeface="Verdana" panose="020B0604030504040204" pitchFamily="34" charset="0"/>
              </a:rPr>
              <a:t>The</a:t>
            </a:r>
            <a:r>
              <a:rPr lang="sr-Latn-RS" altLang="sr-Latn-RS" dirty="0">
                <a:latin typeface="Verdana" panose="020B0604030504040204" pitchFamily="34" charset="0"/>
              </a:rPr>
              <a:t> &lt;p&gt; element </a:t>
            </a:r>
            <a:r>
              <a:rPr lang="sr-Latn-RS" altLang="sr-Latn-RS" dirty="0" err="1">
                <a:latin typeface="Verdana" panose="020B0604030504040204" pitchFamily="34" charset="0"/>
              </a:rPr>
              <a:t>defines</a:t>
            </a:r>
            <a:r>
              <a:rPr lang="sr-Latn-RS" altLang="sr-Latn-RS" dirty="0">
                <a:latin typeface="Verdana" panose="020B0604030504040204" pitchFamily="34" charset="0"/>
              </a:rPr>
              <a:t> a </a:t>
            </a:r>
            <a:r>
              <a:rPr lang="sr-Latn-RS" altLang="sr-Latn-RS" dirty="0" err="1">
                <a:latin typeface="Verdana" panose="020B0604030504040204" pitchFamily="34" charset="0"/>
              </a:rPr>
              <a:t>paragraph</a:t>
            </a:r>
            <a:endParaRPr lang="sr-Latn-RS" altLang="sr-Latn-RS" dirty="0">
              <a:latin typeface="Verdana" panose="020B0604030504040204" pitchFamily="34" charset="0"/>
            </a:endParaRPr>
          </a:p>
          <a:p>
            <a:endParaRPr kumimoji="0" lang="sr-Latn-RS" altLang="sr-Latn-RS" sz="1800" b="0" i="0" u="none" strike="noStrike" cap="none" normalizeH="0" baseline="0" dirty="0">
              <a:ln>
                <a:noFill/>
              </a:ln>
              <a:solidFill>
                <a:srgbClr val="000000"/>
              </a:solidFill>
              <a:effectLst/>
              <a:latin typeface="Verdana" panose="020B0604030504040204" pitchFamily="34" charset="0"/>
            </a:endParaRPr>
          </a:p>
          <a:p>
            <a:endParaRPr lang="hr-HR" dirty="0"/>
          </a:p>
        </p:txBody>
      </p:sp>
    </p:spTree>
    <p:extLst>
      <p:ext uri="{BB962C8B-B14F-4D97-AF65-F5344CB8AC3E}">
        <p14:creationId xmlns:p14="http://schemas.microsoft.com/office/powerpoint/2010/main" val="35897133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E539AFA-18B1-8B82-4D9B-3D903B73F202}"/>
              </a:ext>
            </a:extLst>
          </p:cNvPr>
          <p:cNvSpPr>
            <a:spLocks noGrp="1"/>
          </p:cNvSpPr>
          <p:nvPr>
            <p:ph type="title"/>
          </p:nvPr>
        </p:nvSpPr>
        <p:spPr/>
        <p:txBody>
          <a:bodyPr/>
          <a:lstStyle/>
          <a:p>
            <a:r>
              <a:rPr lang="en-US" dirty="0"/>
              <a:t>&lt;</a:t>
            </a:r>
            <a:r>
              <a:rPr lang="en-US" dirty="0" err="1"/>
              <a:t>bdo</a:t>
            </a:r>
            <a:r>
              <a:rPr lang="en-US" dirty="0"/>
              <a:t>&gt;</a:t>
            </a:r>
            <a:endParaRPr lang="hr-HR" dirty="0"/>
          </a:p>
        </p:txBody>
      </p:sp>
      <p:sp>
        <p:nvSpPr>
          <p:cNvPr id="3" name="Rezervirano mjesto sadržaja 2">
            <a:extLst>
              <a:ext uri="{FF2B5EF4-FFF2-40B4-BE49-F238E27FC236}">
                <a16:creationId xmlns:a16="http://schemas.microsoft.com/office/drawing/2014/main" id="{DB6C15D9-2DCB-CA48-E4EA-8E15CE1A3C48}"/>
              </a:ext>
            </a:extLst>
          </p:cNvPr>
          <p:cNvSpPr>
            <a:spLocks noGrp="1"/>
          </p:cNvSpPr>
          <p:nvPr>
            <p:ph idx="1"/>
          </p:nvPr>
        </p:nvSpPr>
        <p:spPr/>
        <p:txBody>
          <a:bodyPr/>
          <a:lstStyle/>
          <a:p>
            <a:r>
              <a:rPr lang="en-US" dirty="0"/>
              <a:t>Stands for bi-directional override</a:t>
            </a:r>
          </a:p>
          <a:p>
            <a:r>
              <a:rPr lang="en-US" dirty="0"/>
              <a:t>Overrides current text direction</a:t>
            </a:r>
            <a:endParaRPr lang="hr-HR" dirty="0"/>
          </a:p>
        </p:txBody>
      </p:sp>
    </p:spTree>
    <p:extLst>
      <p:ext uri="{BB962C8B-B14F-4D97-AF65-F5344CB8AC3E}">
        <p14:creationId xmlns:p14="http://schemas.microsoft.com/office/powerpoint/2010/main" val="30858182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57D218B-AD9F-79CC-673C-629A4701F410}"/>
              </a:ext>
            </a:extLst>
          </p:cNvPr>
          <p:cNvSpPr>
            <a:spLocks noGrp="1"/>
          </p:cNvSpPr>
          <p:nvPr>
            <p:ph type="title"/>
          </p:nvPr>
        </p:nvSpPr>
        <p:spPr/>
        <p:txBody>
          <a:bodyPr/>
          <a:lstStyle/>
          <a:p>
            <a:r>
              <a:rPr lang="en-US" dirty="0"/>
              <a:t>HTML Comments</a:t>
            </a:r>
            <a:endParaRPr lang="hr-HR" dirty="0"/>
          </a:p>
        </p:txBody>
      </p:sp>
      <p:sp>
        <p:nvSpPr>
          <p:cNvPr id="3" name="Rezervirano mjesto sadržaja 2">
            <a:extLst>
              <a:ext uri="{FF2B5EF4-FFF2-40B4-BE49-F238E27FC236}">
                <a16:creationId xmlns:a16="http://schemas.microsoft.com/office/drawing/2014/main" id="{E18AC483-5643-FA76-D529-060F1E35AC2A}"/>
              </a:ext>
            </a:extLst>
          </p:cNvPr>
          <p:cNvSpPr>
            <a:spLocks noGrp="1"/>
          </p:cNvSpPr>
          <p:nvPr>
            <p:ph idx="1"/>
          </p:nvPr>
        </p:nvSpPr>
        <p:spPr/>
        <p:txBody>
          <a:bodyPr/>
          <a:lstStyle/>
          <a:p>
            <a:r>
              <a:rPr lang="en-US" dirty="0"/>
              <a:t>Text that makes no impact on render and is of no significance to the machine</a:t>
            </a:r>
          </a:p>
          <a:p>
            <a:r>
              <a:rPr lang="en-US" dirty="0"/>
              <a:t>Used to make comments about section of code/text to improve code readability</a:t>
            </a:r>
          </a:p>
          <a:p>
            <a:r>
              <a:rPr lang="en-US" b="0" i="0">
                <a:solidFill>
                  <a:srgbClr val="008000"/>
                </a:solidFill>
                <a:effectLst/>
                <a:latin typeface="Consolas" panose="020B0609020204030204" pitchFamily="49" charset="0"/>
              </a:rPr>
              <a:t>&lt;!-- &lt;p&gt;This is another paragraph &lt;/p&gt; --&gt;</a:t>
            </a:r>
            <a:endParaRPr lang="hr-HR"/>
          </a:p>
        </p:txBody>
      </p:sp>
    </p:spTree>
    <p:extLst>
      <p:ext uri="{BB962C8B-B14F-4D97-AF65-F5344CB8AC3E}">
        <p14:creationId xmlns:p14="http://schemas.microsoft.com/office/powerpoint/2010/main" val="35583049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55B5B17-DACA-8511-DE37-6E5BEEE98BA3}"/>
              </a:ext>
            </a:extLst>
          </p:cNvPr>
          <p:cNvSpPr>
            <a:spLocks noGrp="1"/>
          </p:cNvSpPr>
          <p:nvPr>
            <p:ph type="title"/>
          </p:nvPr>
        </p:nvSpPr>
        <p:spPr/>
        <p:txBody>
          <a:bodyPr/>
          <a:lstStyle/>
          <a:p>
            <a:r>
              <a:rPr lang="bs-Latn-BA" dirty="0"/>
              <a:t>HTML LINKS</a:t>
            </a:r>
            <a:endParaRPr lang="hr-HR" dirty="0"/>
          </a:p>
        </p:txBody>
      </p:sp>
      <p:sp>
        <p:nvSpPr>
          <p:cNvPr id="3" name="Rezervirano mjesto sadržaja 2">
            <a:extLst>
              <a:ext uri="{FF2B5EF4-FFF2-40B4-BE49-F238E27FC236}">
                <a16:creationId xmlns:a16="http://schemas.microsoft.com/office/drawing/2014/main" id="{B7852C3A-71CC-CAF0-B145-BC08211182AF}"/>
              </a:ext>
            </a:extLst>
          </p:cNvPr>
          <p:cNvSpPr>
            <a:spLocks noGrp="1"/>
          </p:cNvSpPr>
          <p:nvPr>
            <p:ph idx="1"/>
          </p:nvPr>
        </p:nvSpPr>
        <p:spPr/>
        <p:txBody>
          <a:bodyPr/>
          <a:lstStyle/>
          <a:p>
            <a:r>
              <a:rPr lang="en-US" dirty="0"/>
              <a:t>&lt;a </a:t>
            </a:r>
            <a:r>
              <a:rPr lang="en-US" dirty="0" err="1"/>
              <a:t>href</a:t>
            </a:r>
            <a:r>
              <a:rPr lang="en-US" dirty="0"/>
              <a:t>=“</a:t>
            </a:r>
            <a:r>
              <a:rPr lang="en-US" dirty="0" err="1"/>
              <a:t>url</a:t>
            </a:r>
            <a:r>
              <a:rPr lang="en-US" dirty="0"/>
              <a:t>”&gt;Text link&lt;a&gt;</a:t>
            </a:r>
          </a:p>
          <a:p>
            <a:r>
              <a:rPr lang="en-US" dirty="0" err="1"/>
              <a:t>Href</a:t>
            </a:r>
            <a:r>
              <a:rPr lang="en-US" dirty="0"/>
              <a:t> – links destination</a:t>
            </a:r>
          </a:p>
          <a:p>
            <a:endParaRPr lang="hr-HR" dirty="0"/>
          </a:p>
        </p:txBody>
      </p:sp>
    </p:spTree>
    <p:extLst>
      <p:ext uri="{BB962C8B-B14F-4D97-AF65-F5344CB8AC3E}">
        <p14:creationId xmlns:p14="http://schemas.microsoft.com/office/powerpoint/2010/main" val="3865228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1E2B924-DC71-51BB-B7EB-1882705623B7}"/>
              </a:ext>
            </a:extLst>
          </p:cNvPr>
          <p:cNvSpPr>
            <a:spLocks noGrp="1"/>
          </p:cNvSpPr>
          <p:nvPr>
            <p:ph type="title"/>
          </p:nvPr>
        </p:nvSpPr>
        <p:spPr/>
        <p:txBody>
          <a:bodyPr/>
          <a:lstStyle/>
          <a:p>
            <a:r>
              <a:rPr lang="en-US" dirty="0"/>
              <a:t>HTML IMAGES</a:t>
            </a:r>
            <a:endParaRPr lang="hr-HR" dirty="0"/>
          </a:p>
        </p:txBody>
      </p:sp>
      <p:sp>
        <p:nvSpPr>
          <p:cNvPr id="3" name="Rezervirano mjesto sadržaja 2">
            <a:extLst>
              <a:ext uri="{FF2B5EF4-FFF2-40B4-BE49-F238E27FC236}">
                <a16:creationId xmlns:a16="http://schemas.microsoft.com/office/drawing/2014/main" id="{C34BBE2F-1485-6266-7AF6-932D1939B0B1}"/>
              </a:ext>
            </a:extLst>
          </p:cNvPr>
          <p:cNvSpPr>
            <a:spLocks noGrp="1"/>
          </p:cNvSpPr>
          <p:nvPr>
            <p:ph idx="1"/>
          </p:nvPr>
        </p:nvSpPr>
        <p:spPr/>
        <p:txBody>
          <a:bodyPr/>
          <a:lstStyle/>
          <a:p>
            <a:r>
              <a:rPr lang="en-US" dirty="0"/>
              <a:t>&lt;</a:t>
            </a:r>
            <a:r>
              <a:rPr lang="en-US" dirty="0" err="1"/>
              <a:t>img</a:t>
            </a:r>
            <a:r>
              <a:rPr lang="en-US" dirty="0"/>
              <a:t> </a:t>
            </a:r>
            <a:r>
              <a:rPr lang="en-US" dirty="0" err="1"/>
              <a:t>src</a:t>
            </a:r>
            <a:r>
              <a:rPr lang="en-US" dirty="0"/>
              <a:t>=“</a:t>
            </a:r>
            <a:r>
              <a:rPr lang="en-US" dirty="0" err="1"/>
              <a:t>image_url</a:t>
            </a:r>
            <a:r>
              <a:rPr lang="en-US" dirty="0"/>
              <a:t>” alt=“text to show if image cant be loaded” /&gt;</a:t>
            </a:r>
          </a:p>
          <a:p>
            <a:r>
              <a:rPr lang="en-US" dirty="0"/>
              <a:t>Can be combined with map to define parts of the image where you can specify different </a:t>
            </a:r>
            <a:r>
              <a:rPr lang="en-US" dirty="0" err="1"/>
              <a:t>url</a:t>
            </a:r>
            <a:r>
              <a:rPr lang="en-US" dirty="0"/>
              <a:t> to go to on click</a:t>
            </a:r>
          </a:p>
          <a:p>
            <a:r>
              <a:rPr lang="en-US" dirty="0"/>
              <a:t>&lt;picture&gt;&lt;source media=“(min-width: 650px)” </a:t>
            </a:r>
            <a:r>
              <a:rPr lang="en-US" dirty="0" err="1"/>
              <a:t>srcset</a:t>
            </a:r>
            <a:r>
              <a:rPr lang="en-US" dirty="0"/>
              <a:t>=“</a:t>
            </a:r>
            <a:r>
              <a:rPr lang="en-US" dirty="0" err="1"/>
              <a:t>imgurl</a:t>
            </a:r>
            <a:r>
              <a:rPr lang="en-US" dirty="0"/>
              <a:t>” /&gt; &lt;/picture&gt;</a:t>
            </a:r>
          </a:p>
          <a:p>
            <a:r>
              <a:rPr lang="en-US" dirty="0"/>
              <a:t>When to use picture tag? When we </a:t>
            </a:r>
            <a:r>
              <a:rPr lang="en-US"/>
              <a:t>use small screens </a:t>
            </a:r>
            <a:r>
              <a:rPr lang="en-US" dirty="0"/>
              <a:t>where we load first specified image or when we want to specify different format supports for browsers</a:t>
            </a:r>
          </a:p>
        </p:txBody>
      </p:sp>
    </p:spTree>
    <p:extLst>
      <p:ext uri="{BB962C8B-B14F-4D97-AF65-F5344CB8AC3E}">
        <p14:creationId xmlns:p14="http://schemas.microsoft.com/office/powerpoint/2010/main" val="18263490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A8F1257-9EB3-CDEC-B0DC-5903A9A12F88}"/>
              </a:ext>
            </a:extLst>
          </p:cNvPr>
          <p:cNvSpPr>
            <a:spLocks noGrp="1"/>
          </p:cNvSpPr>
          <p:nvPr>
            <p:ph type="title"/>
          </p:nvPr>
        </p:nvSpPr>
        <p:spPr/>
        <p:txBody>
          <a:bodyPr/>
          <a:lstStyle/>
          <a:p>
            <a:r>
              <a:rPr lang="en-US" dirty="0"/>
              <a:t>HTML tables</a:t>
            </a:r>
            <a:endParaRPr lang="hr-HR" dirty="0"/>
          </a:p>
        </p:txBody>
      </p:sp>
      <p:pic>
        <p:nvPicPr>
          <p:cNvPr id="5" name="Rezervirano mjesto sadržaja 4">
            <a:extLst>
              <a:ext uri="{FF2B5EF4-FFF2-40B4-BE49-F238E27FC236}">
                <a16:creationId xmlns:a16="http://schemas.microsoft.com/office/drawing/2014/main" id="{E3769659-ADA4-D818-175A-B7D10112E94F}"/>
              </a:ext>
            </a:extLst>
          </p:cNvPr>
          <p:cNvPicPr>
            <a:picLocks noGrp="1" noChangeAspect="1"/>
          </p:cNvPicPr>
          <p:nvPr>
            <p:ph idx="1"/>
          </p:nvPr>
        </p:nvPicPr>
        <p:blipFill>
          <a:blip r:embed="rId2"/>
          <a:stretch>
            <a:fillRect/>
          </a:stretch>
        </p:blipFill>
        <p:spPr>
          <a:xfrm>
            <a:off x="685800" y="2182890"/>
            <a:ext cx="10131425" cy="3566957"/>
          </a:xfrm>
        </p:spPr>
      </p:pic>
    </p:spTree>
    <p:extLst>
      <p:ext uri="{BB962C8B-B14F-4D97-AF65-F5344CB8AC3E}">
        <p14:creationId xmlns:p14="http://schemas.microsoft.com/office/powerpoint/2010/main" val="5713690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3DE3796-851C-423A-2DEB-76DDDA99142F}"/>
              </a:ext>
            </a:extLst>
          </p:cNvPr>
          <p:cNvSpPr>
            <a:spLocks noGrp="1"/>
          </p:cNvSpPr>
          <p:nvPr>
            <p:ph type="title"/>
          </p:nvPr>
        </p:nvSpPr>
        <p:spPr/>
        <p:txBody>
          <a:bodyPr/>
          <a:lstStyle/>
          <a:p>
            <a:r>
              <a:rPr lang="en-US" dirty="0"/>
              <a:t>Table tag attributes</a:t>
            </a:r>
            <a:endParaRPr lang="hr-HR" dirty="0"/>
          </a:p>
        </p:txBody>
      </p:sp>
      <p:sp>
        <p:nvSpPr>
          <p:cNvPr id="3" name="Rezervirano mjesto sadržaja 2">
            <a:extLst>
              <a:ext uri="{FF2B5EF4-FFF2-40B4-BE49-F238E27FC236}">
                <a16:creationId xmlns:a16="http://schemas.microsoft.com/office/drawing/2014/main" id="{AB6BCF76-B8D7-5074-8F61-0BBDD67D5D12}"/>
              </a:ext>
            </a:extLst>
          </p:cNvPr>
          <p:cNvSpPr>
            <a:spLocks noGrp="1"/>
          </p:cNvSpPr>
          <p:nvPr>
            <p:ph idx="1"/>
          </p:nvPr>
        </p:nvSpPr>
        <p:spPr/>
        <p:txBody>
          <a:bodyPr/>
          <a:lstStyle/>
          <a:p>
            <a:r>
              <a:rPr lang="en-US" dirty="0" err="1"/>
              <a:t>Colspan</a:t>
            </a:r>
            <a:r>
              <a:rPr lang="en-US" dirty="0"/>
              <a:t> – to make one cell span over multiple columns</a:t>
            </a:r>
          </a:p>
          <a:p>
            <a:r>
              <a:rPr lang="en-US" dirty="0" err="1"/>
              <a:t>Rowspan</a:t>
            </a:r>
            <a:r>
              <a:rPr lang="en-US" dirty="0"/>
              <a:t> – to make one cell span over multiple rows</a:t>
            </a:r>
          </a:p>
          <a:p>
            <a:r>
              <a:rPr lang="en-US" dirty="0"/>
              <a:t>Span(for col tag) – to specify column span for column group</a:t>
            </a:r>
            <a:endParaRPr lang="hr-HR" dirty="0"/>
          </a:p>
        </p:txBody>
      </p:sp>
    </p:spTree>
    <p:extLst>
      <p:ext uri="{BB962C8B-B14F-4D97-AF65-F5344CB8AC3E}">
        <p14:creationId xmlns:p14="http://schemas.microsoft.com/office/powerpoint/2010/main" val="11585695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6B68DC4-C384-209D-97C0-7DA176453570}"/>
              </a:ext>
            </a:extLst>
          </p:cNvPr>
          <p:cNvSpPr>
            <a:spLocks noGrp="1"/>
          </p:cNvSpPr>
          <p:nvPr>
            <p:ph type="title"/>
          </p:nvPr>
        </p:nvSpPr>
        <p:spPr/>
        <p:txBody>
          <a:bodyPr/>
          <a:lstStyle/>
          <a:p>
            <a:r>
              <a:rPr lang="en-US" dirty="0"/>
              <a:t>Task no4</a:t>
            </a:r>
            <a:endParaRPr lang="hr-HR" dirty="0"/>
          </a:p>
        </p:txBody>
      </p:sp>
      <p:sp>
        <p:nvSpPr>
          <p:cNvPr id="3" name="Rezervirano mjesto sadržaja 2">
            <a:extLst>
              <a:ext uri="{FF2B5EF4-FFF2-40B4-BE49-F238E27FC236}">
                <a16:creationId xmlns:a16="http://schemas.microsoft.com/office/drawing/2014/main" id="{53D1991C-7BFC-857F-E998-B9A2E545D7A3}"/>
              </a:ext>
            </a:extLst>
          </p:cNvPr>
          <p:cNvSpPr>
            <a:spLocks noGrp="1"/>
          </p:cNvSpPr>
          <p:nvPr>
            <p:ph idx="1"/>
          </p:nvPr>
        </p:nvSpPr>
        <p:spPr/>
        <p:txBody>
          <a:bodyPr/>
          <a:lstStyle/>
          <a:p>
            <a:r>
              <a:rPr lang="bs-Latn-BA" dirty="0"/>
              <a:t>Make table with 4 rows and columns so that it looks like this</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hr-HR" dirty="0"/>
          </a:p>
        </p:txBody>
      </p:sp>
      <p:pic>
        <p:nvPicPr>
          <p:cNvPr id="7" name="Slika 6">
            <a:extLst>
              <a:ext uri="{FF2B5EF4-FFF2-40B4-BE49-F238E27FC236}">
                <a16:creationId xmlns:a16="http://schemas.microsoft.com/office/drawing/2014/main" id="{FC920C46-6FE9-8C70-174F-191C060AD81A}"/>
              </a:ext>
            </a:extLst>
          </p:cNvPr>
          <p:cNvPicPr>
            <a:picLocks noChangeAspect="1"/>
          </p:cNvPicPr>
          <p:nvPr/>
        </p:nvPicPr>
        <p:blipFill>
          <a:blip r:embed="rId2"/>
          <a:stretch>
            <a:fillRect/>
          </a:stretch>
        </p:blipFill>
        <p:spPr>
          <a:xfrm>
            <a:off x="685801" y="2711617"/>
            <a:ext cx="4133850" cy="2000250"/>
          </a:xfrm>
          <a:prstGeom prst="rect">
            <a:avLst/>
          </a:prstGeom>
        </p:spPr>
      </p:pic>
    </p:spTree>
    <p:extLst>
      <p:ext uri="{BB962C8B-B14F-4D97-AF65-F5344CB8AC3E}">
        <p14:creationId xmlns:p14="http://schemas.microsoft.com/office/powerpoint/2010/main" val="6949410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DAAC59C-9E70-EA25-01B7-31264B242DA6}"/>
              </a:ext>
            </a:extLst>
          </p:cNvPr>
          <p:cNvSpPr>
            <a:spLocks noGrp="1"/>
          </p:cNvSpPr>
          <p:nvPr>
            <p:ph type="title"/>
          </p:nvPr>
        </p:nvSpPr>
        <p:spPr/>
        <p:txBody>
          <a:bodyPr/>
          <a:lstStyle/>
          <a:p>
            <a:r>
              <a:rPr lang="en-US" dirty="0"/>
              <a:t>Lists</a:t>
            </a:r>
            <a:endParaRPr lang="hr-HR" dirty="0"/>
          </a:p>
        </p:txBody>
      </p:sp>
      <p:sp>
        <p:nvSpPr>
          <p:cNvPr id="3" name="Rezervirano mjesto sadržaja 2">
            <a:extLst>
              <a:ext uri="{FF2B5EF4-FFF2-40B4-BE49-F238E27FC236}">
                <a16:creationId xmlns:a16="http://schemas.microsoft.com/office/drawing/2014/main" id="{E54DB8F3-06D6-33B0-AA58-D1A60D5D43CB}"/>
              </a:ext>
            </a:extLst>
          </p:cNvPr>
          <p:cNvSpPr>
            <a:spLocks noGrp="1"/>
          </p:cNvSpPr>
          <p:nvPr>
            <p:ph idx="1"/>
          </p:nvPr>
        </p:nvSpPr>
        <p:spPr/>
        <p:txBody>
          <a:bodyPr/>
          <a:lstStyle/>
          <a:p>
            <a:r>
              <a:rPr lang="en-US" dirty="0"/>
              <a:t>Unordered list - &lt;</a:t>
            </a:r>
            <a:r>
              <a:rPr lang="en-US" dirty="0" err="1"/>
              <a:t>ul</a:t>
            </a:r>
            <a:r>
              <a:rPr lang="en-US" dirty="0"/>
              <a:t>&gt;&lt;/</a:t>
            </a:r>
            <a:r>
              <a:rPr lang="en-US" dirty="0" err="1"/>
              <a:t>ul</a:t>
            </a:r>
            <a:r>
              <a:rPr lang="en-US" dirty="0"/>
              <a:t>&gt;</a:t>
            </a:r>
          </a:p>
          <a:p>
            <a:r>
              <a:rPr lang="en-US" dirty="0"/>
              <a:t>Ordered list - &lt;</a:t>
            </a:r>
            <a:r>
              <a:rPr lang="en-US" dirty="0" err="1"/>
              <a:t>ol</a:t>
            </a:r>
            <a:r>
              <a:rPr lang="en-US" dirty="0"/>
              <a:t>&gt;&lt;/</a:t>
            </a:r>
            <a:r>
              <a:rPr lang="en-US" dirty="0" err="1"/>
              <a:t>ol</a:t>
            </a:r>
            <a:r>
              <a:rPr lang="en-US" dirty="0"/>
              <a:t>&gt;</a:t>
            </a:r>
          </a:p>
          <a:p>
            <a:r>
              <a:rPr lang="en-US" dirty="0"/>
              <a:t>&lt;li&gt;&lt;/li&gt; - element of the list</a:t>
            </a:r>
          </a:p>
          <a:p>
            <a:r>
              <a:rPr lang="en-US" dirty="0"/>
              <a:t>&lt;dl&gt;&lt;/dl&gt; - description list</a:t>
            </a:r>
          </a:p>
          <a:p>
            <a:r>
              <a:rPr lang="en-US" dirty="0"/>
              <a:t>&lt;dt&gt; - term name</a:t>
            </a:r>
          </a:p>
          <a:p>
            <a:r>
              <a:rPr lang="en-US" dirty="0"/>
              <a:t>&lt;dd&gt; - describes each term</a:t>
            </a:r>
            <a:endParaRPr lang="hr-HR" dirty="0"/>
          </a:p>
        </p:txBody>
      </p:sp>
    </p:spTree>
    <p:extLst>
      <p:ext uri="{BB962C8B-B14F-4D97-AF65-F5344CB8AC3E}">
        <p14:creationId xmlns:p14="http://schemas.microsoft.com/office/powerpoint/2010/main" val="7324309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62E2B31-06D4-B328-36B3-024AD624A841}"/>
              </a:ext>
            </a:extLst>
          </p:cNvPr>
          <p:cNvSpPr>
            <a:spLocks noGrp="1"/>
          </p:cNvSpPr>
          <p:nvPr>
            <p:ph type="title"/>
          </p:nvPr>
        </p:nvSpPr>
        <p:spPr/>
        <p:txBody>
          <a:bodyPr/>
          <a:lstStyle/>
          <a:p>
            <a:r>
              <a:rPr lang="en-US" dirty="0"/>
              <a:t>Block and inline elements</a:t>
            </a:r>
            <a:endParaRPr lang="hr-HR" dirty="0"/>
          </a:p>
        </p:txBody>
      </p:sp>
      <p:sp>
        <p:nvSpPr>
          <p:cNvPr id="3" name="Rezervirano mjesto sadržaja 2">
            <a:extLst>
              <a:ext uri="{FF2B5EF4-FFF2-40B4-BE49-F238E27FC236}">
                <a16:creationId xmlns:a16="http://schemas.microsoft.com/office/drawing/2014/main" id="{C8D2075B-3F69-4A6F-B8B9-55C608736100}"/>
              </a:ext>
            </a:extLst>
          </p:cNvPr>
          <p:cNvSpPr>
            <a:spLocks noGrp="1"/>
          </p:cNvSpPr>
          <p:nvPr>
            <p:ph idx="1"/>
          </p:nvPr>
        </p:nvSpPr>
        <p:spPr/>
        <p:txBody>
          <a:bodyPr/>
          <a:lstStyle/>
          <a:p>
            <a:r>
              <a:rPr lang="en-US" dirty="0"/>
              <a:t>Inline elements take up only as much width as necessary, while block elements can take more and start in newline – they take all available width.</a:t>
            </a:r>
            <a:endParaRPr lang="hr-HR" dirty="0"/>
          </a:p>
        </p:txBody>
      </p:sp>
      <p:pic>
        <p:nvPicPr>
          <p:cNvPr id="11" name="Slika 10">
            <a:extLst>
              <a:ext uri="{FF2B5EF4-FFF2-40B4-BE49-F238E27FC236}">
                <a16:creationId xmlns:a16="http://schemas.microsoft.com/office/drawing/2014/main" id="{EF9C16CB-1B84-B609-8C63-9FF8717B5EE6}"/>
              </a:ext>
            </a:extLst>
          </p:cNvPr>
          <p:cNvPicPr>
            <a:picLocks noChangeAspect="1"/>
          </p:cNvPicPr>
          <p:nvPr/>
        </p:nvPicPr>
        <p:blipFill>
          <a:blip r:embed="rId2"/>
          <a:stretch>
            <a:fillRect/>
          </a:stretch>
        </p:blipFill>
        <p:spPr>
          <a:xfrm>
            <a:off x="685801" y="4467225"/>
            <a:ext cx="10820398" cy="1336637"/>
          </a:xfrm>
          <a:prstGeom prst="rect">
            <a:avLst/>
          </a:prstGeom>
        </p:spPr>
      </p:pic>
      <p:pic>
        <p:nvPicPr>
          <p:cNvPr id="13" name="Slika 12">
            <a:extLst>
              <a:ext uri="{FF2B5EF4-FFF2-40B4-BE49-F238E27FC236}">
                <a16:creationId xmlns:a16="http://schemas.microsoft.com/office/drawing/2014/main" id="{4F1BC551-85D7-FCBD-9D9D-6215B61A6E6B}"/>
              </a:ext>
            </a:extLst>
          </p:cNvPr>
          <p:cNvPicPr>
            <a:picLocks noChangeAspect="1"/>
          </p:cNvPicPr>
          <p:nvPr/>
        </p:nvPicPr>
        <p:blipFill>
          <a:blip r:embed="rId3"/>
          <a:stretch>
            <a:fillRect/>
          </a:stretch>
        </p:blipFill>
        <p:spPr>
          <a:xfrm>
            <a:off x="685801" y="1834565"/>
            <a:ext cx="10820398" cy="1259661"/>
          </a:xfrm>
          <a:prstGeom prst="rect">
            <a:avLst/>
          </a:prstGeom>
        </p:spPr>
      </p:pic>
    </p:spTree>
    <p:extLst>
      <p:ext uri="{BB962C8B-B14F-4D97-AF65-F5344CB8AC3E}">
        <p14:creationId xmlns:p14="http://schemas.microsoft.com/office/powerpoint/2010/main" val="30423751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8E5CCBA-0FCC-CE81-873F-173A58E6BAB0}"/>
              </a:ext>
            </a:extLst>
          </p:cNvPr>
          <p:cNvSpPr>
            <a:spLocks noGrp="1"/>
          </p:cNvSpPr>
          <p:nvPr>
            <p:ph type="title"/>
          </p:nvPr>
        </p:nvSpPr>
        <p:spPr/>
        <p:txBody>
          <a:bodyPr>
            <a:normAutofit/>
          </a:bodyPr>
          <a:lstStyle/>
          <a:p>
            <a:r>
              <a:rPr lang="en-US" dirty="0"/>
              <a:t>FORMS</a:t>
            </a:r>
            <a:endParaRPr lang="hr-HR" dirty="0"/>
          </a:p>
        </p:txBody>
      </p:sp>
      <p:sp>
        <p:nvSpPr>
          <p:cNvPr id="3" name="Rezervirano mjesto sadržaja 2">
            <a:extLst>
              <a:ext uri="{FF2B5EF4-FFF2-40B4-BE49-F238E27FC236}">
                <a16:creationId xmlns:a16="http://schemas.microsoft.com/office/drawing/2014/main" id="{F171F56A-C64B-96C8-9D23-14C01494BE08}"/>
              </a:ext>
            </a:extLst>
          </p:cNvPr>
          <p:cNvSpPr>
            <a:spLocks noGrp="1"/>
          </p:cNvSpPr>
          <p:nvPr>
            <p:ph idx="1"/>
          </p:nvPr>
        </p:nvSpPr>
        <p:spPr>
          <a:xfrm>
            <a:off x="685800" y="2148083"/>
            <a:ext cx="10131425" cy="3649133"/>
          </a:xfrm>
        </p:spPr>
        <p:txBody>
          <a:bodyPr>
            <a:normAutofit fontScale="92500" lnSpcReduction="20000"/>
          </a:bodyPr>
          <a:lstStyle/>
          <a:p>
            <a:r>
              <a:rPr lang="en-US" dirty="0"/>
              <a:t>&lt;form&gt;&lt;/form&gt;</a:t>
            </a:r>
          </a:p>
          <a:p>
            <a:r>
              <a:rPr lang="en-US" dirty="0"/>
              <a:t>&lt;input&gt;&lt;/input&gt;</a:t>
            </a:r>
          </a:p>
          <a:p>
            <a:r>
              <a:rPr lang="en-US" dirty="0"/>
              <a:t>&lt;label&gt;&lt;/label&gt;</a:t>
            </a:r>
          </a:p>
          <a:p>
            <a:r>
              <a:rPr lang="en-US" dirty="0"/>
              <a:t>&lt;select&gt;&lt;option&gt;</a:t>
            </a:r>
            <a:br>
              <a:rPr lang="en-US" dirty="0"/>
            </a:br>
            <a:r>
              <a:rPr lang="en-US" dirty="0"/>
              <a:t>&lt;/option&gt;&lt;/select&gt;</a:t>
            </a:r>
          </a:p>
          <a:p>
            <a:r>
              <a:rPr lang="en-US" dirty="0"/>
              <a:t>&lt;</a:t>
            </a:r>
            <a:r>
              <a:rPr lang="en-US" dirty="0" err="1"/>
              <a:t>textarea</a:t>
            </a:r>
            <a:r>
              <a:rPr lang="en-US" dirty="0"/>
              <a:t>&gt;&lt;/</a:t>
            </a:r>
            <a:r>
              <a:rPr lang="en-US" dirty="0" err="1"/>
              <a:t>textarea</a:t>
            </a:r>
            <a:r>
              <a:rPr lang="en-US" dirty="0"/>
              <a:t>&gt;</a:t>
            </a:r>
          </a:p>
          <a:p>
            <a:r>
              <a:rPr lang="en-US" dirty="0"/>
              <a:t>&lt;button&gt;&lt;/button&gt;</a:t>
            </a:r>
          </a:p>
          <a:p>
            <a:r>
              <a:rPr lang="en-US" dirty="0"/>
              <a:t>&lt;</a:t>
            </a:r>
            <a:r>
              <a:rPr lang="en-US" dirty="0" err="1"/>
              <a:t>fieldset</a:t>
            </a:r>
            <a:r>
              <a:rPr lang="en-US" dirty="0"/>
              <a:t>&gt;&lt;/</a:t>
            </a:r>
            <a:r>
              <a:rPr lang="en-US" dirty="0" err="1"/>
              <a:t>fieldset</a:t>
            </a:r>
            <a:r>
              <a:rPr lang="en-US" dirty="0"/>
              <a:t>&gt;</a:t>
            </a:r>
          </a:p>
          <a:p>
            <a:r>
              <a:rPr lang="en-US" dirty="0"/>
              <a:t>&lt;legend&gt;&lt;/legend&gt;</a:t>
            </a:r>
          </a:p>
          <a:p>
            <a:r>
              <a:rPr lang="en-US" dirty="0"/>
              <a:t>&lt;</a:t>
            </a:r>
            <a:r>
              <a:rPr lang="en-US" dirty="0" err="1"/>
              <a:t>datalist</a:t>
            </a:r>
            <a:r>
              <a:rPr lang="en-US" dirty="0"/>
              <a:t>&gt;&lt;/</a:t>
            </a:r>
            <a:r>
              <a:rPr lang="en-US" dirty="0" err="1"/>
              <a:t>datalist</a:t>
            </a:r>
            <a:r>
              <a:rPr lang="en-US" dirty="0"/>
              <a:t>&gt;</a:t>
            </a:r>
          </a:p>
          <a:p>
            <a:r>
              <a:rPr lang="en-US" dirty="0"/>
              <a:t>&lt;</a:t>
            </a:r>
            <a:r>
              <a:rPr lang="bs-Latn-BA" dirty="0"/>
              <a:t>optgroup</a:t>
            </a:r>
            <a:r>
              <a:rPr lang="en-US" dirty="0"/>
              <a:t>&gt;&lt;/</a:t>
            </a:r>
            <a:r>
              <a:rPr lang="en-US" dirty="0" err="1"/>
              <a:t>optgroup</a:t>
            </a:r>
            <a:r>
              <a:rPr lang="en-US" dirty="0"/>
              <a:t>&gt;</a:t>
            </a:r>
          </a:p>
          <a:p>
            <a:endParaRPr lang="hr-HR" dirty="0"/>
          </a:p>
        </p:txBody>
      </p:sp>
      <p:pic>
        <p:nvPicPr>
          <p:cNvPr id="5" name="Slika 4">
            <a:extLst>
              <a:ext uri="{FF2B5EF4-FFF2-40B4-BE49-F238E27FC236}">
                <a16:creationId xmlns:a16="http://schemas.microsoft.com/office/drawing/2014/main" id="{F22F8DC6-2DF4-5A49-9E75-AA04C6CB8800}"/>
              </a:ext>
            </a:extLst>
          </p:cNvPr>
          <p:cNvPicPr>
            <a:picLocks noChangeAspect="1"/>
          </p:cNvPicPr>
          <p:nvPr/>
        </p:nvPicPr>
        <p:blipFill>
          <a:blip r:embed="rId2"/>
          <a:stretch>
            <a:fillRect/>
          </a:stretch>
        </p:blipFill>
        <p:spPr>
          <a:xfrm>
            <a:off x="3694197" y="2242636"/>
            <a:ext cx="6284254" cy="1186364"/>
          </a:xfrm>
          <a:prstGeom prst="rect">
            <a:avLst/>
          </a:prstGeom>
        </p:spPr>
      </p:pic>
      <p:pic>
        <p:nvPicPr>
          <p:cNvPr id="7" name="Slika 6">
            <a:extLst>
              <a:ext uri="{FF2B5EF4-FFF2-40B4-BE49-F238E27FC236}">
                <a16:creationId xmlns:a16="http://schemas.microsoft.com/office/drawing/2014/main" id="{D949E892-80BB-E851-AC14-D6C7921AFC23}"/>
              </a:ext>
            </a:extLst>
          </p:cNvPr>
          <p:cNvPicPr>
            <a:picLocks noChangeAspect="1"/>
          </p:cNvPicPr>
          <p:nvPr/>
        </p:nvPicPr>
        <p:blipFill>
          <a:blip r:embed="rId3"/>
          <a:stretch>
            <a:fillRect/>
          </a:stretch>
        </p:blipFill>
        <p:spPr>
          <a:xfrm>
            <a:off x="3694196" y="3523553"/>
            <a:ext cx="6284253" cy="1623912"/>
          </a:xfrm>
          <a:prstGeom prst="rect">
            <a:avLst/>
          </a:prstGeom>
        </p:spPr>
      </p:pic>
    </p:spTree>
    <p:extLst>
      <p:ext uri="{BB962C8B-B14F-4D97-AF65-F5344CB8AC3E}">
        <p14:creationId xmlns:p14="http://schemas.microsoft.com/office/powerpoint/2010/main" val="1621068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853E836-56E6-0B24-5647-74E2F3FED3EE}"/>
              </a:ext>
            </a:extLst>
          </p:cNvPr>
          <p:cNvSpPr>
            <a:spLocks noGrp="1"/>
          </p:cNvSpPr>
          <p:nvPr>
            <p:ph type="title"/>
          </p:nvPr>
        </p:nvSpPr>
        <p:spPr/>
        <p:txBody>
          <a:bodyPr/>
          <a:lstStyle/>
          <a:p>
            <a:r>
              <a:rPr lang="en-US" dirty="0"/>
              <a:t>What is an HTML Element?</a:t>
            </a:r>
            <a:endParaRPr lang="hr-HR" dirty="0"/>
          </a:p>
        </p:txBody>
      </p:sp>
      <p:sp>
        <p:nvSpPr>
          <p:cNvPr id="3" name="Rezervirano mjesto sadržaja 2">
            <a:extLst>
              <a:ext uri="{FF2B5EF4-FFF2-40B4-BE49-F238E27FC236}">
                <a16:creationId xmlns:a16="http://schemas.microsoft.com/office/drawing/2014/main" id="{01B8543F-3C91-F64B-2485-99B14983DB69}"/>
              </a:ext>
            </a:extLst>
          </p:cNvPr>
          <p:cNvSpPr>
            <a:spLocks noGrp="1"/>
          </p:cNvSpPr>
          <p:nvPr>
            <p:ph idx="1"/>
          </p:nvPr>
        </p:nvSpPr>
        <p:spPr/>
        <p:txBody>
          <a:bodyPr/>
          <a:lstStyle/>
          <a:p>
            <a:pPr algn="l"/>
            <a:r>
              <a:rPr lang="en-US" b="0" i="0" dirty="0">
                <a:effectLst/>
                <a:latin typeface="Verdana" panose="020B0604030504040204" pitchFamily="34" charset="0"/>
              </a:rPr>
              <a:t>An HTML element is defined by a start tag, some content, and an end tag:</a:t>
            </a:r>
          </a:p>
          <a:p>
            <a:pPr algn="l"/>
            <a:r>
              <a:rPr lang="en-US" dirty="0">
                <a:solidFill>
                  <a:srgbClr val="A52A2A"/>
                </a:solidFill>
                <a:latin typeface="Verdana" panose="020B0604030504040204" pitchFamily="34" charset="0"/>
              </a:rPr>
              <a:t>&lt;</a:t>
            </a:r>
            <a:r>
              <a:rPr lang="en-US" dirty="0" err="1">
                <a:solidFill>
                  <a:srgbClr val="A52A2A"/>
                </a:solidFill>
                <a:latin typeface="Verdana" panose="020B0604030504040204" pitchFamily="34" charset="0"/>
              </a:rPr>
              <a:t>tagname</a:t>
            </a:r>
            <a:r>
              <a:rPr lang="bs-Latn-BA" dirty="0">
                <a:solidFill>
                  <a:srgbClr val="A52A2A"/>
                </a:solidFill>
                <a:latin typeface="Verdana" panose="020B0604030504040204" pitchFamily="34" charset="0"/>
              </a:rPr>
              <a:t> </a:t>
            </a:r>
            <a:r>
              <a:rPr lang="en-US" dirty="0">
                <a:solidFill>
                  <a:srgbClr val="A52A2A"/>
                </a:solidFill>
                <a:latin typeface="Verdana" panose="020B0604030504040204" pitchFamily="34" charset="0"/>
              </a:rPr>
              <a:t>&gt; </a:t>
            </a:r>
            <a:r>
              <a:rPr lang="en-US" b="0" i="0" dirty="0">
                <a:effectLst/>
                <a:latin typeface="Verdana" panose="020B0604030504040204" pitchFamily="34" charset="0"/>
              </a:rPr>
              <a:t>Content goes here... </a:t>
            </a:r>
            <a:r>
              <a:rPr lang="en-US" dirty="0">
                <a:solidFill>
                  <a:srgbClr val="A52A2A"/>
                </a:solidFill>
                <a:latin typeface="Verdana" panose="020B0604030504040204" pitchFamily="34" charset="0"/>
              </a:rPr>
              <a:t>&lt;/</a:t>
            </a:r>
            <a:r>
              <a:rPr lang="en-US" dirty="0" err="1">
                <a:solidFill>
                  <a:srgbClr val="A52A2A"/>
                </a:solidFill>
                <a:latin typeface="Verdana" panose="020B0604030504040204" pitchFamily="34" charset="0"/>
              </a:rPr>
              <a:t>tagname</a:t>
            </a:r>
            <a:r>
              <a:rPr lang="en-US" dirty="0">
                <a:solidFill>
                  <a:srgbClr val="A52A2A"/>
                </a:solidFill>
                <a:latin typeface="Verdana" panose="020B0604030504040204" pitchFamily="34" charset="0"/>
              </a:rPr>
              <a:t>&gt;</a:t>
            </a:r>
          </a:p>
        </p:txBody>
      </p:sp>
    </p:spTree>
    <p:extLst>
      <p:ext uri="{BB962C8B-B14F-4D97-AF65-F5344CB8AC3E}">
        <p14:creationId xmlns:p14="http://schemas.microsoft.com/office/powerpoint/2010/main" val="1904995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C31AC0E-06F4-B1E6-005F-1B03057CA0BF}"/>
              </a:ext>
            </a:extLst>
          </p:cNvPr>
          <p:cNvSpPr>
            <a:spLocks noGrp="1"/>
          </p:cNvSpPr>
          <p:nvPr>
            <p:ph type="title"/>
          </p:nvPr>
        </p:nvSpPr>
        <p:spPr/>
        <p:txBody>
          <a:bodyPr/>
          <a:lstStyle/>
          <a:p>
            <a:r>
              <a:rPr lang="en-US" dirty="0"/>
              <a:t>input and label Elements</a:t>
            </a:r>
            <a:endParaRPr lang="hr-HR" dirty="0"/>
          </a:p>
        </p:txBody>
      </p:sp>
      <p:sp>
        <p:nvSpPr>
          <p:cNvPr id="3" name="Rezervirano mjesto sadržaja 2">
            <a:extLst>
              <a:ext uri="{FF2B5EF4-FFF2-40B4-BE49-F238E27FC236}">
                <a16:creationId xmlns:a16="http://schemas.microsoft.com/office/drawing/2014/main" id="{D7DD4A96-E73F-1A38-0233-904C87E061BD}"/>
              </a:ext>
            </a:extLst>
          </p:cNvPr>
          <p:cNvSpPr>
            <a:spLocks noGrp="1"/>
          </p:cNvSpPr>
          <p:nvPr>
            <p:ph idx="1"/>
          </p:nvPr>
        </p:nvSpPr>
        <p:spPr/>
        <p:txBody>
          <a:bodyPr/>
          <a:lstStyle/>
          <a:p>
            <a:r>
              <a:rPr lang="en-US" dirty="0"/>
              <a:t>Main attribute: type (checkbox, submit, number, text, datetime…)</a:t>
            </a:r>
          </a:p>
          <a:p>
            <a:r>
              <a:rPr lang="en-US" dirty="0"/>
              <a:t>Label mainly connected with input</a:t>
            </a:r>
          </a:p>
          <a:p>
            <a:r>
              <a:rPr lang="en-US" dirty="0"/>
              <a:t>Gives better description, and if you click on it works as if you have clicked on connected input element</a:t>
            </a:r>
          </a:p>
          <a:p>
            <a:endParaRPr lang="hr-HR" dirty="0"/>
          </a:p>
        </p:txBody>
      </p:sp>
    </p:spTree>
    <p:extLst>
      <p:ext uri="{BB962C8B-B14F-4D97-AF65-F5344CB8AC3E}">
        <p14:creationId xmlns:p14="http://schemas.microsoft.com/office/powerpoint/2010/main" val="3421677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92A1BE2-0023-26AA-DCA8-6658EF2CB215}"/>
              </a:ext>
            </a:extLst>
          </p:cNvPr>
          <p:cNvSpPr>
            <a:spLocks noGrp="1"/>
          </p:cNvSpPr>
          <p:nvPr>
            <p:ph type="title"/>
          </p:nvPr>
        </p:nvSpPr>
        <p:spPr/>
        <p:txBody>
          <a:bodyPr/>
          <a:lstStyle/>
          <a:p>
            <a:r>
              <a:rPr lang="en-US" dirty="0"/>
              <a:t>Input types</a:t>
            </a:r>
            <a:endParaRPr lang="hr-HR" dirty="0"/>
          </a:p>
        </p:txBody>
      </p:sp>
      <p:sp>
        <p:nvSpPr>
          <p:cNvPr id="3" name="Rezervirano mjesto sadržaja 2">
            <a:extLst>
              <a:ext uri="{FF2B5EF4-FFF2-40B4-BE49-F238E27FC236}">
                <a16:creationId xmlns:a16="http://schemas.microsoft.com/office/drawing/2014/main" id="{E4A67FAA-6037-E612-49F1-2C58427CAFA0}"/>
              </a:ext>
            </a:extLst>
          </p:cNvPr>
          <p:cNvSpPr>
            <a:spLocks noGrp="1"/>
          </p:cNvSpPr>
          <p:nvPr>
            <p:ph idx="1"/>
          </p:nvPr>
        </p:nvSpPr>
        <p:spPr/>
        <p:txBody>
          <a:bodyPr/>
          <a:lstStyle/>
          <a:p>
            <a:endParaRPr lang="hr-HR"/>
          </a:p>
        </p:txBody>
      </p:sp>
      <p:pic>
        <p:nvPicPr>
          <p:cNvPr id="13" name="Slika 12">
            <a:extLst>
              <a:ext uri="{FF2B5EF4-FFF2-40B4-BE49-F238E27FC236}">
                <a16:creationId xmlns:a16="http://schemas.microsoft.com/office/drawing/2014/main" id="{6E4CD8E6-5932-6547-D98F-EEC9135D6FE6}"/>
              </a:ext>
            </a:extLst>
          </p:cNvPr>
          <p:cNvPicPr>
            <a:picLocks noChangeAspect="1"/>
          </p:cNvPicPr>
          <p:nvPr/>
        </p:nvPicPr>
        <p:blipFill>
          <a:blip r:embed="rId2"/>
          <a:stretch>
            <a:fillRect/>
          </a:stretch>
        </p:blipFill>
        <p:spPr>
          <a:xfrm>
            <a:off x="1374774" y="2394786"/>
            <a:ext cx="3352800" cy="2609850"/>
          </a:xfrm>
          <a:prstGeom prst="rect">
            <a:avLst/>
          </a:prstGeom>
        </p:spPr>
      </p:pic>
      <p:pic>
        <p:nvPicPr>
          <p:cNvPr id="15" name="Slika 14">
            <a:extLst>
              <a:ext uri="{FF2B5EF4-FFF2-40B4-BE49-F238E27FC236}">
                <a16:creationId xmlns:a16="http://schemas.microsoft.com/office/drawing/2014/main" id="{6070C87C-4BEE-BF4F-DE80-68B99F3959E2}"/>
              </a:ext>
            </a:extLst>
          </p:cNvPr>
          <p:cNvPicPr>
            <a:picLocks noChangeAspect="1"/>
          </p:cNvPicPr>
          <p:nvPr/>
        </p:nvPicPr>
        <p:blipFill>
          <a:blip r:embed="rId3"/>
          <a:stretch>
            <a:fillRect/>
          </a:stretch>
        </p:blipFill>
        <p:spPr>
          <a:xfrm>
            <a:off x="5358815" y="2392608"/>
            <a:ext cx="2389522" cy="2612028"/>
          </a:xfrm>
          <a:prstGeom prst="rect">
            <a:avLst/>
          </a:prstGeom>
        </p:spPr>
      </p:pic>
    </p:spTree>
    <p:extLst>
      <p:ext uri="{BB962C8B-B14F-4D97-AF65-F5344CB8AC3E}">
        <p14:creationId xmlns:p14="http://schemas.microsoft.com/office/powerpoint/2010/main" val="32619192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8DEA86D-F7C9-64AE-B896-CC5BE6D5C784}"/>
              </a:ext>
            </a:extLst>
          </p:cNvPr>
          <p:cNvSpPr>
            <a:spLocks noGrp="1"/>
          </p:cNvSpPr>
          <p:nvPr>
            <p:ph type="title"/>
          </p:nvPr>
        </p:nvSpPr>
        <p:spPr/>
        <p:txBody>
          <a:bodyPr/>
          <a:lstStyle/>
          <a:p>
            <a:r>
              <a:rPr lang="en-US" dirty="0"/>
              <a:t>Input restrictions</a:t>
            </a:r>
            <a:endParaRPr lang="hr-HR" dirty="0"/>
          </a:p>
        </p:txBody>
      </p:sp>
      <p:sp>
        <p:nvSpPr>
          <p:cNvPr id="3" name="Rezervirano mjesto sadržaja 2">
            <a:extLst>
              <a:ext uri="{FF2B5EF4-FFF2-40B4-BE49-F238E27FC236}">
                <a16:creationId xmlns:a16="http://schemas.microsoft.com/office/drawing/2014/main" id="{1DD5153B-4092-C379-1EFC-60417788434A}"/>
              </a:ext>
            </a:extLst>
          </p:cNvPr>
          <p:cNvSpPr>
            <a:spLocks noGrp="1"/>
          </p:cNvSpPr>
          <p:nvPr>
            <p:ph idx="1"/>
          </p:nvPr>
        </p:nvSpPr>
        <p:spPr/>
        <p:txBody>
          <a:bodyPr/>
          <a:lstStyle/>
          <a:p>
            <a:endParaRPr lang="hr-HR"/>
          </a:p>
        </p:txBody>
      </p:sp>
      <p:pic>
        <p:nvPicPr>
          <p:cNvPr id="5" name="Slika 4">
            <a:extLst>
              <a:ext uri="{FF2B5EF4-FFF2-40B4-BE49-F238E27FC236}">
                <a16:creationId xmlns:a16="http://schemas.microsoft.com/office/drawing/2014/main" id="{C9A97850-D28D-B416-DCDD-EA542CD0347F}"/>
              </a:ext>
            </a:extLst>
          </p:cNvPr>
          <p:cNvPicPr>
            <a:picLocks noChangeAspect="1"/>
          </p:cNvPicPr>
          <p:nvPr/>
        </p:nvPicPr>
        <p:blipFill>
          <a:blip r:embed="rId2"/>
          <a:stretch>
            <a:fillRect/>
          </a:stretch>
        </p:blipFill>
        <p:spPr>
          <a:xfrm>
            <a:off x="685801" y="2142067"/>
            <a:ext cx="9091618" cy="3711296"/>
          </a:xfrm>
          <a:prstGeom prst="rect">
            <a:avLst/>
          </a:prstGeom>
        </p:spPr>
      </p:pic>
    </p:spTree>
    <p:extLst>
      <p:ext uri="{BB962C8B-B14F-4D97-AF65-F5344CB8AC3E}">
        <p14:creationId xmlns:p14="http://schemas.microsoft.com/office/powerpoint/2010/main" val="42857158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86AF665-5160-8190-002A-2A1F44C0ED8F}"/>
              </a:ext>
            </a:extLst>
          </p:cNvPr>
          <p:cNvSpPr>
            <a:spLocks noGrp="1"/>
          </p:cNvSpPr>
          <p:nvPr>
            <p:ph type="title"/>
          </p:nvPr>
        </p:nvSpPr>
        <p:spPr/>
        <p:txBody>
          <a:bodyPr/>
          <a:lstStyle/>
          <a:p>
            <a:r>
              <a:rPr lang="en-US" dirty="0"/>
              <a:t>Task no5</a:t>
            </a:r>
            <a:endParaRPr lang="hr-HR" dirty="0"/>
          </a:p>
        </p:txBody>
      </p:sp>
      <p:sp>
        <p:nvSpPr>
          <p:cNvPr id="3" name="Rezervirano mjesto sadržaja 2">
            <a:extLst>
              <a:ext uri="{FF2B5EF4-FFF2-40B4-BE49-F238E27FC236}">
                <a16:creationId xmlns:a16="http://schemas.microsoft.com/office/drawing/2014/main" id="{82362F18-18FF-7C4D-3857-00BC1690CBCB}"/>
              </a:ext>
            </a:extLst>
          </p:cNvPr>
          <p:cNvSpPr>
            <a:spLocks noGrp="1"/>
          </p:cNvSpPr>
          <p:nvPr>
            <p:ph idx="1"/>
          </p:nvPr>
        </p:nvSpPr>
        <p:spPr/>
        <p:txBody>
          <a:bodyPr/>
          <a:lstStyle/>
          <a:p>
            <a:r>
              <a:rPr lang="en-US" dirty="0"/>
              <a:t>Create form which will look like form on images</a:t>
            </a:r>
            <a:br>
              <a:rPr lang="en-US" dirty="0"/>
            </a:br>
            <a:r>
              <a:rPr lang="en-US" dirty="0"/>
              <a:t>provided</a:t>
            </a:r>
          </a:p>
          <a:p>
            <a:r>
              <a:rPr lang="en-US" dirty="0"/>
              <a:t>Use form, label, input, select, </a:t>
            </a:r>
            <a:r>
              <a:rPr lang="en-US" dirty="0" err="1"/>
              <a:t>optgroup</a:t>
            </a:r>
            <a:r>
              <a:rPr lang="en-US" dirty="0"/>
              <a:t>, option,</a:t>
            </a:r>
            <a:br>
              <a:rPr lang="en-US" dirty="0"/>
            </a:br>
            <a:r>
              <a:rPr lang="en-US" dirty="0" err="1"/>
              <a:t>fieldset</a:t>
            </a:r>
            <a:r>
              <a:rPr lang="en-US" dirty="0"/>
              <a:t>, legend, </a:t>
            </a:r>
            <a:r>
              <a:rPr lang="en-US" dirty="0" err="1"/>
              <a:t>br</a:t>
            </a:r>
            <a:r>
              <a:rPr lang="en-US" dirty="0"/>
              <a:t>, </a:t>
            </a:r>
            <a:r>
              <a:rPr lang="en-US" dirty="0" err="1"/>
              <a:t>textarea</a:t>
            </a:r>
            <a:r>
              <a:rPr lang="en-US" dirty="0"/>
              <a:t> tags to create it.</a:t>
            </a:r>
          </a:p>
          <a:p>
            <a:r>
              <a:rPr lang="en-US" dirty="0"/>
              <a:t>Input types: submit, text, password, email, phone,</a:t>
            </a:r>
            <a:br>
              <a:rPr lang="en-US" dirty="0"/>
            </a:br>
            <a:r>
              <a:rPr lang="en-US" dirty="0"/>
              <a:t>datetime-local</a:t>
            </a:r>
            <a:endParaRPr lang="hr-HR" dirty="0"/>
          </a:p>
        </p:txBody>
      </p:sp>
      <p:pic>
        <p:nvPicPr>
          <p:cNvPr id="11" name="Slika 10">
            <a:extLst>
              <a:ext uri="{FF2B5EF4-FFF2-40B4-BE49-F238E27FC236}">
                <a16:creationId xmlns:a16="http://schemas.microsoft.com/office/drawing/2014/main" id="{F7A8F0A2-4925-C888-08E5-3D4D2FD8205A}"/>
              </a:ext>
            </a:extLst>
          </p:cNvPr>
          <p:cNvPicPr>
            <a:picLocks noChangeAspect="1"/>
          </p:cNvPicPr>
          <p:nvPr/>
        </p:nvPicPr>
        <p:blipFill>
          <a:blip r:embed="rId2"/>
          <a:stretch>
            <a:fillRect/>
          </a:stretch>
        </p:blipFill>
        <p:spPr>
          <a:xfrm>
            <a:off x="6232359" y="2142066"/>
            <a:ext cx="2537016" cy="3649133"/>
          </a:xfrm>
          <a:prstGeom prst="rect">
            <a:avLst/>
          </a:prstGeom>
        </p:spPr>
      </p:pic>
      <p:pic>
        <p:nvPicPr>
          <p:cNvPr id="13" name="Slika 12">
            <a:extLst>
              <a:ext uri="{FF2B5EF4-FFF2-40B4-BE49-F238E27FC236}">
                <a16:creationId xmlns:a16="http://schemas.microsoft.com/office/drawing/2014/main" id="{87A9FD58-0789-C3E8-EAB5-3E6936FFA0E9}"/>
              </a:ext>
            </a:extLst>
          </p:cNvPr>
          <p:cNvPicPr>
            <a:picLocks noChangeAspect="1"/>
          </p:cNvPicPr>
          <p:nvPr/>
        </p:nvPicPr>
        <p:blipFill>
          <a:blip r:embed="rId3"/>
          <a:stretch>
            <a:fillRect/>
          </a:stretch>
        </p:blipFill>
        <p:spPr>
          <a:xfrm>
            <a:off x="8967551" y="2142066"/>
            <a:ext cx="1849675" cy="3649133"/>
          </a:xfrm>
          <a:prstGeom prst="rect">
            <a:avLst/>
          </a:prstGeom>
        </p:spPr>
      </p:pic>
    </p:spTree>
    <p:extLst>
      <p:ext uri="{BB962C8B-B14F-4D97-AF65-F5344CB8AC3E}">
        <p14:creationId xmlns:p14="http://schemas.microsoft.com/office/powerpoint/2010/main" val="5429919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DB261AF-D44A-25E9-BFFB-158B9C15E5E1}"/>
              </a:ext>
            </a:extLst>
          </p:cNvPr>
          <p:cNvSpPr>
            <a:spLocks noGrp="1"/>
          </p:cNvSpPr>
          <p:nvPr>
            <p:ph type="title"/>
          </p:nvPr>
        </p:nvSpPr>
        <p:spPr/>
        <p:txBody>
          <a:bodyPr/>
          <a:lstStyle/>
          <a:p>
            <a:r>
              <a:rPr lang="en-US" dirty="0"/>
              <a:t>Html head</a:t>
            </a:r>
            <a:endParaRPr lang="hr-HR" dirty="0"/>
          </a:p>
        </p:txBody>
      </p:sp>
      <p:sp>
        <p:nvSpPr>
          <p:cNvPr id="3" name="Rezervirano mjesto sadržaja 2">
            <a:extLst>
              <a:ext uri="{FF2B5EF4-FFF2-40B4-BE49-F238E27FC236}">
                <a16:creationId xmlns:a16="http://schemas.microsoft.com/office/drawing/2014/main" id="{A8631B74-8ED1-EC78-CBE3-A6B2DF85C80C}"/>
              </a:ext>
            </a:extLst>
          </p:cNvPr>
          <p:cNvSpPr>
            <a:spLocks noGrp="1"/>
          </p:cNvSpPr>
          <p:nvPr>
            <p:ph idx="1"/>
          </p:nvPr>
        </p:nvSpPr>
        <p:spPr/>
        <p:txBody>
          <a:bodyPr/>
          <a:lstStyle/>
          <a:p>
            <a:pPr marR="0" lvl="0" fontAlgn="base">
              <a:lnSpc>
                <a:spcPct val="100000"/>
              </a:lnSpc>
              <a:tabLst/>
            </a:pPr>
            <a:r>
              <a:rPr lang="sr-Latn-RS" altLang="sr-Latn-RS" dirty="0" err="1"/>
              <a:t>The</a:t>
            </a:r>
            <a:r>
              <a:rPr lang="sr-Latn-RS" altLang="sr-Latn-RS" dirty="0"/>
              <a:t> &lt;</a:t>
            </a:r>
            <a:r>
              <a:rPr lang="sr-Latn-RS" altLang="sr-Latn-RS" dirty="0" err="1"/>
              <a:t>head</a:t>
            </a:r>
            <a:r>
              <a:rPr lang="sr-Latn-RS" altLang="sr-Latn-RS" dirty="0"/>
              <a:t>&gt; element is a </a:t>
            </a:r>
            <a:r>
              <a:rPr lang="sr-Latn-RS" altLang="sr-Latn-RS" dirty="0" err="1"/>
              <a:t>container</a:t>
            </a:r>
            <a:r>
              <a:rPr lang="sr-Latn-RS" altLang="sr-Latn-RS" dirty="0"/>
              <a:t> </a:t>
            </a:r>
            <a:r>
              <a:rPr lang="sr-Latn-RS" altLang="sr-Latn-RS" dirty="0" err="1"/>
              <a:t>for</a:t>
            </a:r>
            <a:r>
              <a:rPr lang="sr-Latn-RS" altLang="sr-Latn-RS" dirty="0"/>
              <a:t> </a:t>
            </a:r>
            <a:r>
              <a:rPr lang="sr-Latn-RS" altLang="sr-Latn-RS" dirty="0" err="1"/>
              <a:t>metadata</a:t>
            </a:r>
            <a:r>
              <a:rPr lang="sr-Latn-RS" altLang="sr-Latn-RS" dirty="0"/>
              <a:t> (data </a:t>
            </a:r>
            <a:r>
              <a:rPr lang="sr-Latn-RS" altLang="sr-Latn-RS" dirty="0" err="1"/>
              <a:t>about</a:t>
            </a:r>
            <a:r>
              <a:rPr lang="sr-Latn-RS" altLang="sr-Latn-RS" dirty="0"/>
              <a:t> data)</a:t>
            </a:r>
          </a:p>
          <a:p>
            <a:pPr marR="0" lvl="0" fontAlgn="base">
              <a:lnSpc>
                <a:spcPct val="100000"/>
              </a:lnSpc>
              <a:tabLst/>
            </a:pPr>
            <a:r>
              <a:rPr lang="sr-Latn-RS" altLang="sr-Latn-RS" dirty="0" err="1"/>
              <a:t>The</a:t>
            </a:r>
            <a:r>
              <a:rPr lang="sr-Latn-RS" altLang="sr-Latn-RS" dirty="0"/>
              <a:t> &lt;</a:t>
            </a:r>
            <a:r>
              <a:rPr lang="sr-Latn-RS" altLang="sr-Latn-RS" dirty="0" err="1"/>
              <a:t>head</a:t>
            </a:r>
            <a:r>
              <a:rPr lang="sr-Latn-RS" altLang="sr-Latn-RS" dirty="0"/>
              <a:t>&gt; element is </a:t>
            </a:r>
            <a:r>
              <a:rPr lang="sr-Latn-RS" altLang="sr-Latn-RS" dirty="0" err="1"/>
              <a:t>placed</a:t>
            </a:r>
            <a:r>
              <a:rPr lang="sr-Latn-RS" altLang="sr-Latn-RS" dirty="0"/>
              <a:t> </a:t>
            </a:r>
            <a:r>
              <a:rPr lang="sr-Latn-RS" altLang="sr-Latn-RS" dirty="0" err="1"/>
              <a:t>between</a:t>
            </a:r>
            <a:r>
              <a:rPr lang="sr-Latn-RS" altLang="sr-Latn-RS" dirty="0"/>
              <a:t> </a:t>
            </a:r>
            <a:r>
              <a:rPr lang="sr-Latn-RS" altLang="sr-Latn-RS" dirty="0" err="1"/>
              <a:t>the</a:t>
            </a:r>
            <a:r>
              <a:rPr lang="sr-Latn-RS" altLang="sr-Latn-RS" dirty="0"/>
              <a:t> &lt;</a:t>
            </a:r>
            <a:r>
              <a:rPr lang="sr-Latn-RS" altLang="sr-Latn-RS" dirty="0" err="1"/>
              <a:t>html</a:t>
            </a:r>
            <a:r>
              <a:rPr lang="sr-Latn-RS" altLang="sr-Latn-RS" dirty="0"/>
              <a:t>&gt; tag </a:t>
            </a:r>
            <a:r>
              <a:rPr lang="sr-Latn-RS" altLang="sr-Latn-RS" dirty="0" err="1"/>
              <a:t>and</a:t>
            </a:r>
            <a:r>
              <a:rPr lang="sr-Latn-RS" altLang="sr-Latn-RS" dirty="0"/>
              <a:t> </a:t>
            </a:r>
            <a:r>
              <a:rPr lang="sr-Latn-RS" altLang="sr-Latn-RS" dirty="0" err="1"/>
              <a:t>the</a:t>
            </a:r>
            <a:r>
              <a:rPr lang="sr-Latn-RS" altLang="sr-Latn-RS" dirty="0"/>
              <a:t> &lt;</a:t>
            </a:r>
            <a:r>
              <a:rPr lang="sr-Latn-RS" altLang="sr-Latn-RS" dirty="0" err="1"/>
              <a:t>body</a:t>
            </a:r>
            <a:r>
              <a:rPr lang="sr-Latn-RS" altLang="sr-Latn-RS" dirty="0"/>
              <a:t>&gt; tag</a:t>
            </a:r>
          </a:p>
          <a:p>
            <a:pPr marR="0" lvl="0" fontAlgn="base">
              <a:lnSpc>
                <a:spcPct val="100000"/>
              </a:lnSpc>
              <a:tabLst/>
            </a:pPr>
            <a:r>
              <a:rPr lang="sr-Latn-RS" altLang="sr-Latn-RS" dirty="0" err="1"/>
              <a:t>The</a:t>
            </a:r>
            <a:r>
              <a:rPr lang="sr-Latn-RS" altLang="sr-Latn-RS" dirty="0"/>
              <a:t> &lt;title&gt; element is </a:t>
            </a:r>
            <a:r>
              <a:rPr lang="sr-Latn-RS" altLang="sr-Latn-RS" dirty="0" err="1"/>
              <a:t>required</a:t>
            </a:r>
            <a:r>
              <a:rPr lang="sr-Latn-RS" altLang="sr-Latn-RS" dirty="0"/>
              <a:t> </a:t>
            </a:r>
            <a:r>
              <a:rPr lang="sr-Latn-RS" altLang="sr-Latn-RS" dirty="0" err="1"/>
              <a:t>and</a:t>
            </a:r>
            <a:r>
              <a:rPr lang="sr-Latn-RS" altLang="sr-Latn-RS" dirty="0"/>
              <a:t> </a:t>
            </a:r>
            <a:r>
              <a:rPr lang="sr-Latn-RS" altLang="sr-Latn-RS" dirty="0" err="1"/>
              <a:t>it</a:t>
            </a:r>
            <a:r>
              <a:rPr lang="sr-Latn-RS" altLang="sr-Latn-RS" dirty="0"/>
              <a:t> </a:t>
            </a:r>
            <a:r>
              <a:rPr lang="sr-Latn-RS" altLang="sr-Latn-RS" dirty="0" err="1"/>
              <a:t>defines</a:t>
            </a:r>
            <a:r>
              <a:rPr lang="sr-Latn-RS" altLang="sr-Latn-RS" dirty="0"/>
              <a:t> </a:t>
            </a:r>
            <a:r>
              <a:rPr lang="sr-Latn-RS" altLang="sr-Latn-RS" dirty="0" err="1"/>
              <a:t>the</a:t>
            </a:r>
            <a:r>
              <a:rPr lang="sr-Latn-RS" altLang="sr-Latn-RS" dirty="0"/>
              <a:t> title </a:t>
            </a:r>
            <a:r>
              <a:rPr lang="sr-Latn-RS" altLang="sr-Latn-RS" dirty="0" err="1"/>
              <a:t>of</a:t>
            </a:r>
            <a:r>
              <a:rPr lang="sr-Latn-RS" altLang="sr-Latn-RS" dirty="0"/>
              <a:t> </a:t>
            </a:r>
            <a:r>
              <a:rPr lang="sr-Latn-RS" altLang="sr-Latn-RS" dirty="0" err="1"/>
              <a:t>the</a:t>
            </a:r>
            <a:r>
              <a:rPr lang="sr-Latn-RS" altLang="sr-Latn-RS" dirty="0"/>
              <a:t> </a:t>
            </a:r>
            <a:r>
              <a:rPr lang="sr-Latn-RS" altLang="sr-Latn-RS" dirty="0" err="1"/>
              <a:t>document</a:t>
            </a:r>
            <a:endParaRPr lang="sr-Latn-RS" altLang="sr-Latn-RS" dirty="0"/>
          </a:p>
          <a:p>
            <a:pPr marR="0" lvl="0" fontAlgn="base">
              <a:lnSpc>
                <a:spcPct val="100000"/>
              </a:lnSpc>
              <a:tabLst/>
            </a:pPr>
            <a:r>
              <a:rPr lang="sr-Latn-RS" altLang="sr-Latn-RS" dirty="0" err="1"/>
              <a:t>The</a:t>
            </a:r>
            <a:r>
              <a:rPr lang="sr-Latn-RS" altLang="sr-Latn-RS" dirty="0"/>
              <a:t> &lt;</a:t>
            </a:r>
            <a:r>
              <a:rPr lang="sr-Latn-RS" altLang="sr-Latn-RS" dirty="0" err="1"/>
              <a:t>style</a:t>
            </a:r>
            <a:r>
              <a:rPr lang="sr-Latn-RS" altLang="sr-Latn-RS" dirty="0"/>
              <a:t>&gt; element is </a:t>
            </a:r>
            <a:r>
              <a:rPr lang="sr-Latn-RS" altLang="sr-Latn-RS" dirty="0" err="1"/>
              <a:t>used</a:t>
            </a:r>
            <a:r>
              <a:rPr lang="sr-Latn-RS" altLang="sr-Latn-RS" dirty="0"/>
              <a:t> to </a:t>
            </a:r>
            <a:r>
              <a:rPr lang="sr-Latn-RS" altLang="sr-Latn-RS" dirty="0" err="1"/>
              <a:t>define</a:t>
            </a:r>
            <a:r>
              <a:rPr lang="sr-Latn-RS" altLang="sr-Latn-RS" dirty="0"/>
              <a:t> </a:t>
            </a:r>
            <a:r>
              <a:rPr lang="sr-Latn-RS" altLang="sr-Latn-RS" dirty="0" err="1"/>
              <a:t>style</a:t>
            </a:r>
            <a:r>
              <a:rPr lang="sr-Latn-RS" altLang="sr-Latn-RS" dirty="0"/>
              <a:t> </a:t>
            </a:r>
            <a:r>
              <a:rPr lang="sr-Latn-RS" altLang="sr-Latn-RS" dirty="0" err="1"/>
              <a:t>information</a:t>
            </a:r>
            <a:r>
              <a:rPr lang="sr-Latn-RS" altLang="sr-Latn-RS" dirty="0"/>
              <a:t> </a:t>
            </a:r>
            <a:r>
              <a:rPr lang="sr-Latn-RS" altLang="sr-Latn-RS" dirty="0" err="1"/>
              <a:t>for</a:t>
            </a:r>
            <a:r>
              <a:rPr lang="sr-Latn-RS" altLang="sr-Latn-RS" dirty="0"/>
              <a:t> a single </a:t>
            </a:r>
            <a:r>
              <a:rPr lang="sr-Latn-RS" altLang="sr-Latn-RS" dirty="0" err="1"/>
              <a:t>document</a:t>
            </a:r>
            <a:endParaRPr lang="sr-Latn-RS" altLang="sr-Latn-RS" dirty="0"/>
          </a:p>
          <a:p>
            <a:pPr marR="0" lvl="0" fontAlgn="base">
              <a:lnSpc>
                <a:spcPct val="100000"/>
              </a:lnSpc>
              <a:tabLst/>
            </a:pPr>
            <a:r>
              <a:rPr lang="sr-Latn-RS" altLang="sr-Latn-RS" dirty="0" err="1"/>
              <a:t>The</a:t>
            </a:r>
            <a:r>
              <a:rPr lang="sr-Latn-RS" altLang="sr-Latn-RS" dirty="0"/>
              <a:t> &lt;link&gt; tag is most </a:t>
            </a:r>
            <a:r>
              <a:rPr lang="sr-Latn-RS" altLang="sr-Latn-RS" dirty="0" err="1"/>
              <a:t>often</a:t>
            </a:r>
            <a:r>
              <a:rPr lang="sr-Latn-RS" altLang="sr-Latn-RS" dirty="0"/>
              <a:t> </a:t>
            </a:r>
            <a:r>
              <a:rPr lang="sr-Latn-RS" altLang="sr-Latn-RS" dirty="0" err="1"/>
              <a:t>used</a:t>
            </a:r>
            <a:r>
              <a:rPr lang="sr-Latn-RS" altLang="sr-Latn-RS" dirty="0"/>
              <a:t> to link to </a:t>
            </a:r>
            <a:r>
              <a:rPr lang="sr-Latn-RS" altLang="sr-Latn-RS" dirty="0" err="1"/>
              <a:t>external</a:t>
            </a:r>
            <a:r>
              <a:rPr lang="sr-Latn-RS" altLang="sr-Latn-RS" dirty="0"/>
              <a:t> </a:t>
            </a:r>
            <a:r>
              <a:rPr lang="sr-Latn-RS" altLang="sr-Latn-RS" dirty="0" err="1"/>
              <a:t>style</a:t>
            </a:r>
            <a:r>
              <a:rPr lang="sr-Latn-RS" altLang="sr-Latn-RS" dirty="0"/>
              <a:t> </a:t>
            </a:r>
            <a:r>
              <a:rPr lang="sr-Latn-RS" altLang="sr-Latn-RS" dirty="0" err="1"/>
              <a:t>sheets</a:t>
            </a:r>
            <a:endParaRPr lang="sr-Latn-RS" altLang="sr-Latn-RS" dirty="0"/>
          </a:p>
          <a:p>
            <a:pPr marR="0" lvl="0" fontAlgn="base">
              <a:lnSpc>
                <a:spcPct val="100000"/>
              </a:lnSpc>
              <a:tabLst/>
            </a:pPr>
            <a:r>
              <a:rPr lang="sr-Latn-RS" altLang="sr-Latn-RS" dirty="0" err="1"/>
              <a:t>The</a:t>
            </a:r>
            <a:r>
              <a:rPr lang="sr-Latn-RS" altLang="sr-Latn-RS" dirty="0"/>
              <a:t> &lt;meta&gt; element is </a:t>
            </a:r>
            <a:r>
              <a:rPr lang="sr-Latn-RS" altLang="sr-Latn-RS" dirty="0" err="1"/>
              <a:t>typically</a:t>
            </a:r>
            <a:r>
              <a:rPr lang="sr-Latn-RS" altLang="sr-Latn-RS" dirty="0"/>
              <a:t> </a:t>
            </a:r>
            <a:r>
              <a:rPr lang="sr-Latn-RS" altLang="sr-Latn-RS" dirty="0" err="1"/>
              <a:t>used</a:t>
            </a:r>
            <a:r>
              <a:rPr lang="sr-Latn-RS" altLang="sr-Latn-RS" dirty="0"/>
              <a:t> to </a:t>
            </a:r>
            <a:r>
              <a:rPr lang="sr-Latn-RS" altLang="sr-Latn-RS" dirty="0" err="1"/>
              <a:t>specify</a:t>
            </a:r>
            <a:r>
              <a:rPr lang="sr-Latn-RS" altLang="sr-Latn-RS" dirty="0"/>
              <a:t> </a:t>
            </a:r>
            <a:r>
              <a:rPr lang="sr-Latn-RS" altLang="sr-Latn-RS" dirty="0" err="1"/>
              <a:t>the</a:t>
            </a:r>
            <a:r>
              <a:rPr lang="sr-Latn-RS" altLang="sr-Latn-RS" dirty="0"/>
              <a:t> </a:t>
            </a:r>
            <a:r>
              <a:rPr lang="sr-Latn-RS" altLang="sr-Latn-RS" dirty="0" err="1"/>
              <a:t>character</a:t>
            </a:r>
            <a:r>
              <a:rPr lang="sr-Latn-RS" altLang="sr-Latn-RS" dirty="0"/>
              <a:t> set, </a:t>
            </a:r>
            <a:r>
              <a:rPr lang="sr-Latn-RS" altLang="sr-Latn-RS" dirty="0" err="1"/>
              <a:t>page</a:t>
            </a:r>
            <a:r>
              <a:rPr lang="sr-Latn-RS" altLang="sr-Latn-RS" dirty="0"/>
              <a:t> </a:t>
            </a:r>
            <a:r>
              <a:rPr lang="sr-Latn-RS" altLang="sr-Latn-RS" dirty="0" err="1"/>
              <a:t>description</a:t>
            </a:r>
            <a:r>
              <a:rPr lang="sr-Latn-RS" altLang="sr-Latn-RS" dirty="0"/>
              <a:t>, </a:t>
            </a:r>
            <a:r>
              <a:rPr lang="sr-Latn-RS" altLang="sr-Latn-RS" dirty="0" err="1"/>
              <a:t>keywords</a:t>
            </a:r>
            <a:r>
              <a:rPr lang="sr-Latn-RS" altLang="sr-Latn-RS" dirty="0"/>
              <a:t>, </a:t>
            </a:r>
            <a:r>
              <a:rPr lang="sr-Latn-RS" altLang="sr-Latn-RS" dirty="0" err="1"/>
              <a:t>author</a:t>
            </a:r>
            <a:r>
              <a:rPr lang="sr-Latn-RS" altLang="sr-Latn-RS" dirty="0"/>
              <a:t> </a:t>
            </a:r>
            <a:r>
              <a:rPr lang="sr-Latn-RS" altLang="sr-Latn-RS" dirty="0" err="1"/>
              <a:t>of</a:t>
            </a:r>
            <a:r>
              <a:rPr lang="sr-Latn-RS" altLang="sr-Latn-RS" dirty="0"/>
              <a:t> </a:t>
            </a:r>
            <a:r>
              <a:rPr lang="sr-Latn-RS" altLang="sr-Latn-RS" dirty="0" err="1"/>
              <a:t>the</a:t>
            </a:r>
            <a:r>
              <a:rPr lang="sr-Latn-RS" altLang="sr-Latn-RS" dirty="0"/>
              <a:t> </a:t>
            </a:r>
            <a:r>
              <a:rPr lang="sr-Latn-RS" altLang="sr-Latn-RS" dirty="0" err="1"/>
              <a:t>document</a:t>
            </a:r>
            <a:r>
              <a:rPr lang="sr-Latn-RS" altLang="sr-Latn-RS" dirty="0"/>
              <a:t>, </a:t>
            </a:r>
            <a:r>
              <a:rPr lang="sr-Latn-RS" altLang="sr-Latn-RS" dirty="0" err="1"/>
              <a:t>and</a:t>
            </a:r>
            <a:r>
              <a:rPr lang="sr-Latn-RS" altLang="sr-Latn-RS" dirty="0"/>
              <a:t> </a:t>
            </a:r>
            <a:r>
              <a:rPr lang="sr-Latn-RS" altLang="sr-Latn-RS" dirty="0" err="1"/>
              <a:t>viewport</a:t>
            </a:r>
            <a:r>
              <a:rPr lang="sr-Latn-RS" altLang="sr-Latn-RS" dirty="0"/>
              <a:t> settings</a:t>
            </a:r>
          </a:p>
          <a:p>
            <a:pPr marR="0" lvl="0" fontAlgn="base">
              <a:lnSpc>
                <a:spcPct val="100000"/>
              </a:lnSpc>
              <a:tabLst/>
            </a:pPr>
            <a:r>
              <a:rPr lang="sr-Latn-RS" altLang="sr-Latn-RS" dirty="0" err="1"/>
              <a:t>The</a:t>
            </a:r>
            <a:r>
              <a:rPr lang="sr-Latn-RS" altLang="sr-Latn-RS" dirty="0"/>
              <a:t> &lt;</a:t>
            </a:r>
            <a:r>
              <a:rPr lang="sr-Latn-RS" altLang="sr-Latn-RS" dirty="0" err="1"/>
              <a:t>script</a:t>
            </a:r>
            <a:r>
              <a:rPr lang="sr-Latn-RS" altLang="sr-Latn-RS" dirty="0"/>
              <a:t>&gt; element is </a:t>
            </a:r>
            <a:r>
              <a:rPr lang="sr-Latn-RS" altLang="sr-Latn-RS" dirty="0" err="1"/>
              <a:t>used</a:t>
            </a:r>
            <a:r>
              <a:rPr lang="sr-Latn-RS" altLang="sr-Latn-RS" dirty="0"/>
              <a:t> to </a:t>
            </a:r>
            <a:r>
              <a:rPr lang="sr-Latn-RS" altLang="sr-Latn-RS" dirty="0" err="1"/>
              <a:t>define</a:t>
            </a:r>
            <a:r>
              <a:rPr lang="sr-Latn-RS" altLang="sr-Latn-RS" dirty="0"/>
              <a:t> </a:t>
            </a:r>
            <a:r>
              <a:rPr lang="sr-Latn-RS" altLang="sr-Latn-RS" dirty="0" err="1"/>
              <a:t>client</a:t>
            </a:r>
            <a:r>
              <a:rPr lang="sr-Latn-RS" altLang="sr-Latn-RS" dirty="0"/>
              <a:t>-side </a:t>
            </a:r>
            <a:r>
              <a:rPr lang="sr-Latn-RS" altLang="sr-Latn-RS" dirty="0" err="1"/>
              <a:t>JavaScripts</a:t>
            </a:r>
            <a:endParaRPr lang="sr-Latn-RS" altLang="sr-Latn-RS" dirty="0"/>
          </a:p>
          <a:p>
            <a:pPr marR="0" lvl="0" fontAlgn="base">
              <a:lnSpc>
                <a:spcPct val="100000"/>
              </a:lnSpc>
              <a:tabLst/>
            </a:pPr>
            <a:r>
              <a:rPr lang="sr-Latn-RS" altLang="sr-Latn-RS" dirty="0" err="1"/>
              <a:t>The</a:t>
            </a:r>
            <a:r>
              <a:rPr lang="sr-Latn-RS" altLang="sr-Latn-RS" dirty="0"/>
              <a:t> &lt;base&gt; element </a:t>
            </a:r>
            <a:r>
              <a:rPr lang="sr-Latn-RS" altLang="sr-Latn-RS" dirty="0" err="1"/>
              <a:t>specifies</a:t>
            </a:r>
            <a:r>
              <a:rPr lang="sr-Latn-RS" altLang="sr-Latn-RS" dirty="0"/>
              <a:t> </a:t>
            </a:r>
            <a:r>
              <a:rPr lang="sr-Latn-RS" altLang="sr-Latn-RS" dirty="0" err="1"/>
              <a:t>the</a:t>
            </a:r>
            <a:r>
              <a:rPr lang="sr-Latn-RS" altLang="sr-Latn-RS" dirty="0"/>
              <a:t> base URL </a:t>
            </a:r>
            <a:r>
              <a:rPr lang="sr-Latn-RS" altLang="sr-Latn-RS" dirty="0" err="1"/>
              <a:t>and</a:t>
            </a:r>
            <a:r>
              <a:rPr lang="sr-Latn-RS" altLang="sr-Latn-RS" dirty="0"/>
              <a:t>/</a:t>
            </a:r>
            <a:r>
              <a:rPr lang="sr-Latn-RS" altLang="sr-Latn-RS" dirty="0" err="1"/>
              <a:t>or</a:t>
            </a:r>
            <a:r>
              <a:rPr lang="sr-Latn-RS" altLang="sr-Latn-RS" dirty="0"/>
              <a:t> target </a:t>
            </a:r>
            <a:r>
              <a:rPr lang="sr-Latn-RS" altLang="sr-Latn-RS" dirty="0" err="1"/>
              <a:t>for</a:t>
            </a:r>
            <a:r>
              <a:rPr lang="sr-Latn-RS" altLang="sr-Latn-RS" dirty="0"/>
              <a:t> </a:t>
            </a:r>
            <a:r>
              <a:rPr lang="sr-Latn-RS" altLang="sr-Latn-RS" dirty="0" err="1"/>
              <a:t>all</a:t>
            </a:r>
            <a:r>
              <a:rPr lang="sr-Latn-RS" altLang="sr-Latn-RS" dirty="0"/>
              <a:t> </a:t>
            </a:r>
            <a:r>
              <a:rPr lang="sr-Latn-RS" altLang="sr-Latn-RS" dirty="0" err="1"/>
              <a:t>relative</a:t>
            </a:r>
            <a:r>
              <a:rPr lang="sr-Latn-RS" altLang="sr-Latn-RS" dirty="0"/>
              <a:t> </a:t>
            </a:r>
            <a:r>
              <a:rPr lang="sr-Latn-RS" altLang="sr-Latn-RS" dirty="0" err="1"/>
              <a:t>URLs</a:t>
            </a:r>
            <a:r>
              <a:rPr lang="sr-Latn-RS" altLang="sr-Latn-RS" dirty="0"/>
              <a:t> in a </a:t>
            </a:r>
            <a:r>
              <a:rPr lang="sr-Latn-RS" altLang="sr-Latn-RS" dirty="0" err="1"/>
              <a:t>page</a:t>
            </a:r>
            <a:endParaRPr lang="sr-Latn-RS" altLang="sr-Latn-RS" dirty="0"/>
          </a:p>
          <a:p>
            <a:endParaRPr lang="hr-HR" dirty="0"/>
          </a:p>
        </p:txBody>
      </p:sp>
    </p:spTree>
    <p:extLst>
      <p:ext uri="{BB962C8B-B14F-4D97-AF65-F5344CB8AC3E}">
        <p14:creationId xmlns:p14="http://schemas.microsoft.com/office/powerpoint/2010/main" val="23958279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4FBFAFD-F95B-519D-A5F3-DBAF0FAB2FA8}"/>
              </a:ext>
            </a:extLst>
          </p:cNvPr>
          <p:cNvSpPr>
            <a:spLocks noGrp="1"/>
          </p:cNvSpPr>
          <p:nvPr>
            <p:ph type="title"/>
          </p:nvPr>
        </p:nvSpPr>
        <p:spPr/>
        <p:txBody>
          <a:bodyPr/>
          <a:lstStyle/>
          <a:p>
            <a:r>
              <a:rPr lang="en-US" dirty="0"/>
              <a:t>Meta examples</a:t>
            </a:r>
            <a:endParaRPr lang="hr-HR" dirty="0"/>
          </a:p>
        </p:txBody>
      </p:sp>
      <p:sp>
        <p:nvSpPr>
          <p:cNvPr id="3" name="Rezervirano mjesto sadržaja 2">
            <a:extLst>
              <a:ext uri="{FF2B5EF4-FFF2-40B4-BE49-F238E27FC236}">
                <a16:creationId xmlns:a16="http://schemas.microsoft.com/office/drawing/2014/main" id="{D9BDFE95-B89F-E9ED-1550-2A93D855D5E4}"/>
              </a:ext>
            </a:extLst>
          </p:cNvPr>
          <p:cNvSpPr>
            <a:spLocks noGrp="1"/>
          </p:cNvSpPr>
          <p:nvPr>
            <p:ph idx="1"/>
          </p:nvPr>
        </p:nvSpPr>
        <p:spPr/>
        <p:txBody>
          <a:bodyPr/>
          <a:lstStyle/>
          <a:p>
            <a:endParaRPr lang="hr-HR"/>
          </a:p>
        </p:txBody>
      </p:sp>
      <p:pic>
        <p:nvPicPr>
          <p:cNvPr id="5" name="Slika 4">
            <a:extLst>
              <a:ext uri="{FF2B5EF4-FFF2-40B4-BE49-F238E27FC236}">
                <a16:creationId xmlns:a16="http://schemas.microsoft.com/office/drawing/2014/main" id="{82A4415E-CEA6-9D09-C8D8-6C86D8B02C70}"/>
              </a:ext>
            </a:extLst>
          </p:cNvPr>
          <p:cNvPicPr>
            <a:picLocks noChangeAspect="1"/>
          </p:cNvPicPr>
          <p:nvPr/>
        </p:nvPicPr>
        <p:blipFill>
          <a:blip r:embed="rId2"/>
          <a:stretch>
            <a:fillRect/>
          </a:stretch>
        </p:blipFill>
        <p:spPr>
          <a:xfrm>
            <a:off x="685801" y="2142067"/>
            <a:ext cx="3838073" cy="3655906"/>
          </a:xfrm>
          <a:prstGeom prst="rect">
            <a:avLst/>
          </a:prstGeom>
        </p:spPr>
      </p:pic>
    </p:spTree>
    <p:extLst>
      <p:ext uri="{BB962C8B-B14F-4D97-AF65-F5344CB8AC3E}">
        <p14:creationId xmlns:p14="http://schemas.microsoft.com/office/powerpoint/2010/main" val="11386938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3062A75-A5BE-EBE3-AEEF-9B13FEC609D5}"/>
              </a:ext>
            </a:extLst>
          </p:cNvPr>
          <p:cNvSpPr>
            <a:spLocks noGrp="1"/>
          </p:cNvSpPr>
          <p:nvPr>
            <p:ph type="title"/>
          </p:nvPr>
        </p:nvSpPr>
        <p:spPr/>
        <p:txBody>
          <a:bodyPr/>
          <a:lstStyle/>
          <a:p>
            <a:r>
              <a:rPr lang="en-US" dirty="0"/>
              <a:t>Html layout elements</a:t>
            </a:r>
            <a:endParaRPr lang="hr-HR" dirty="0"/>
          </a:p>
        </p:txBody>
      </p:sp>
      <p:sp>
        <p:nvSpPr>
          <p:cNvPr id="3" name="Rezervirano mjesto sadržaja 2">
            <a:extLst>
              <a:ext uri="{FF2B5EF4-FFF2-40B4-BE49-F238E27FC236}">
                <a16:creationId xmlns:a16="http://schemas.microsoft.com/office/drawing/2014/main" id="{D4F618DB-46B6-F88F-49A7-70CF5E00B28F}"/>
              </a:ext>
            </a:extLst>
          </p:cNvPr>
          <p:cNvSpPr>
            <a:spLocks noGrp="1"/>
          </p:cNvSpPr>
          <p:nvPr>
            <p:ph idx="1"/>
          </p:nvPr>
        </p:nvSpPr>
        <p:spPr/>
        <p:txBody>
          <a:bodyPr/>
          <a:lstStyle/>
          <a:p>
            <a:pPr marR="0" lvl="0" fontAlgn="base">
              <a:lnSpc>
                <a:spcPct val="100000"/>
              </a:lnSpc>
              <a:tabLst/>
            </a:pPr>
            <a:r>
              <a:rPr lang="sr-Latn-RS" altLang="sr-Latn-RS" dirty="0"/>
              <a:t>&lt;</a:t>
            </a:r>
            <a:r>
              <a:rPr lang="sr-Latn-RS" altLang="sr-Latn-RS" dirty="0" err="1"/>
              <a:t>header</a:t>
            </a:r>
            <a:r>
              <a:rPr lang="sr-Latn-RS" altLang="sr-Latn-RS" dirty="0"/>
              <a:t>&gt; - </a:t>
            </a:r>
            <a:r>
              <a:rPr lang="sr-Latn-RS" altLang="sr-Latn-RS" dirty="0" err="1"/>
              <a:t>Defines</a:t>
            </a:r>
            <a:r>
              <a:rPr lang="sr-Latn-RS" altLang="sr-Latn-RS" dirty="0"/>
              <a:t> a </a:t>
            </a:r>
            <a:r>
              <a:rPr lang="sr-Latn-RS" altLang="sr-Latn-RS" dirty="0" err="1"/>
              <a:t>header</a:t>
            </a:r>
            <a:r>
              <a:rPr lang="sr-Latn-RS" altLang="sr-Latn-RS" dirty="0"/>
              <a:t> </a:t>
            </a:r>
            <a:r>
              <a:rPr lang="sr-Latn-RS" altLang="sr-Latn-RS" dirty="0" err="1"/>
              <a:t>for</a:t>
            </a:r>
            <a:r>
              <a:rPr lang="sr-Latn-RS" altLang="sr-Latn-RS" dirty="0"/>
              <a:t> a </a:t>
            </a:r>
            <a:r>
              <a:rPr lang="sr-Latn-RS" altLang="sr-Latn-RS" dirty="0" err="1"/>
              <a:t>document</a:t>
            </a:r>
            <a:r>
              <a:rPr lang="sr-Latn-RS" altLang="sr-Latn-RS" dirty="0"/>
              <a:t> </a:t>
            </a:r>
            <a:r>
              <a:rPr lang="sr-Latn-RS" altLang="sr-Latn-RS" dirty="0" err="1"/>
              <a:t>or</a:t>
            </a:r>
            <a:r>
              <a:rPr lang="sr-Latn-RS" altLang="sr-Latn-RS" dirty="0"/>
              <a:t> a </a:t>
            </a:r>
            <a:r>
              <a:rPr lang="sr-Latn-RS" altLang="sr-Latn-RS" dirty="0" err="1"/>
              <a:t>section</a:t>
            </a:r>
            <a:endParaRPr lang="sr-Latn-RS" altLang="sr-Latn-RS" dirty="0"/>
          </a:p>
          <a:p>
            <a:pPr marR="0" lvl="0" fontAlgn="base">
              <a:lnSpc>
                <a:spcPct val="100000"/>
              </a:lnSpc>
              <a:tabLst/>
            </a:pPr>
            <a:r>
              <a:rPr lang="sr-Latn-RS" altLang="sr-Latn-RS" dirty="0"/>
              <a:t>&lt;</a:t>
            </a:r>
            <a:r>
              <a:rPr lang="sr-Latn-RS" altLang="sr-Latn-RS" dirty="0" err="1"/>
              <a:t>nav</a:t>
            </a:r>
            <a:r>
              <a:rPr lang="sr-Latn-RS" altLang="sr-Latn-RS" dirty="0"/>
              <a:t>&gt; - </a:t>
            </a:r>
            <a:r>
              <a:rPr lang="sr-Latn-RS" altLang="sr-Latn-RS" dirty="0" err="1"/>
              <a:t>Defines</a:t>
            </a:r>
            <a:r>
              <a:rPr lang="sr-Latn-RS" altLang="sr-Latn-RS" dirty="0"/>
              <a:t> a set </a:t>
            </a:r>
            <a:r>
              <a:rPr lang="sr-Latn-RS" altLang="sr-Latn-RS" dirty="0" err="1"/>
              <a:t>of</a:t>
            </a:r>
            <a:r>
              <a:rPr lang="sr-Latn-RS" altLang="sr-Latn-RS" dirty="0"/>
              <a:t> </a:t>
            </a:r>
            <a:r>
              <a:rPr lang="sr-Latn-RS" altLang="sr-Latn-RS" dirty="0" err="1"/>
              <a:t>navigation</a:t>
            </a:r>
            <a:r>
              <a:rPr lang="sr-Latn-RS" altLang="sr-Latn-RS" dirty="0"/>
              <a:t> </a:t>
            </a:r>
            <a:r>
              <a:rPr lang="sr-Latn-RS" altLang="sr-Latn-RS" dirty="0" err="1"/>
              <a:t>links</a:t>
            </a:r>
            <a:endParaRPr lang="sr-Latn-RS" altLang="sr-Latn-RS" dirty="0"/>
          </a:p>
          <a:p>
            <a:pPr marR="0" lvl="0" fontAlgn="base">
              <a:lnSpc>
                <a:spcPct val="100000"/>
              </a:lnSpc>
              <a:tabLst/>
            </a:pPr>
            <a:r>
              <a:rPr lang="sr-Latn-RS" altLang="sr-Latn-RS" dirty="0"/>
              <a:t>&lt;</a:t>
            </a:r>
            <a:r>
              <a:rPr lang="sr-Latn-RS" altLang="sr-Latn-RS" dirty="0" err="1"/>
              <a:t>section</a:t>
            </a:r>
            <a:r>
              <a:rPr lang="sr-Latn-RS" altLang="sr-Latn-RS" dirty="0"/>
              <a:t>&gt; - </a:t>
            </a:r>
            <a:r>
              <a:rPr lang="sr-Latn-RS" altLang="sr-Latn-RS" dirty="0" err="1"/>
              <a:t>Defines</a:t>
            </a:r>
            <a:r>
              <a:rPr lang="sr-Latn-RS" altLang="sr-Latn-RS" dirty="0"/>
              <a:t> a </a:t>
            </a:r>
            <a:r>
              <a:rPr lang="sr-Latn-RS" altLang="sr-Latn-RS" dirty="0" err="1"/>
              <a:t>section</a:t>
            </a:r>
            <a:r>
              <a:rPr lang="sr-Latn-RS" altLang="sr-Latn-RS" dirty="0"/>
              <a:t> in a </a:t>
            </a:r>
            <a:r>
              <a:rPr lang="sr-Latn-RS" altLang="sr-Latn-RS" dirty="0" err="1"/>
              <a:t>document</a:t>
            </a:r>
            <a:endParaRPr lang="sr-Latn-RS" altLang="sr-Latn-RS" dirty="0"/>
          </a:p>
          <a:p>
            <a:pPr marR="0" lvl="0" fontAlgn="base">
              <a:lnSpc>
                <a:spcPct val="100000"/>
              </a:lnSpc>
              <a:tabLst/>
            </a:pPr>
            <a:r>
              <a:rPr lang="sr-Latn-RS" altLang="sr-Latn-RS" dirty="0"/>
              <a:t>&lt;</a:t>
            </a:r>
            <a:r>
              <a:rPr lang="sr-Latn-RS" altLang="sr-Latn-RS" dirty="0" err="1"/>
              <a:t>article</a:t>
            </a:r>
            <a:r>
              <a:rPr lang="sr-Latn-RS" altLang="sr-Latn-RS" dirty="0"/>
              <a:t>&gt; - </a:t>
            </a:r>
            <a:r>
              <a:rPr lang="sr-Latn-RS" altLang="sr-Latn-RS" dirty="0" err="1"/>
              <a:t>Defines</a:t>
            </a:r>
            <a:r>
              <a:rPr lang="sr-Latn-RS" altLang="sr-Latn-RS" dirty="0"/>
              <a:t> </a:t>
            </a:r>
            <a:r>
              <a:rPr lang="sr-Latn-RS" altLang="sr-Latn-RS" dirty="0" err="1"/>
              <a:t>an</a:t>
            </a:r>
            <a:r>
              <a:rPr lang="sr-Latn-RS" altLang="sr-Latn-RS" dirty="0"/>
              <a:t> </a:t>
            </a:r>
            <a:r>
              <a:rPr lang="sr-Latn-RS" altLang="sr-Latn-RS" dirty="0" err="1"/>
              <a:t>independent</a:t>
            </a:r>
            <a:r>
              <a:rPr lang="sr-Latn-RS" altLang="sr-Latn-RS" dirty="0"/>
              <a:t>, </a:t>
            </a:r>
            <a:r>
              <a:rPr lang="sr-Latn-RS" altLang="sr-Latn-RS" dirty="0" err="1"/>
              <a:t>self-contained</a:t>
            </a:r>
            <a:r>
              <a:rPr lang="sr-Latn-RS" altLang="sr-Latn-RS" dirty="0"/>
              <a:t> </a:t>
            </a:r>
            <a:r>
              <a:rPr lang="sr-Latn-RS" altLang="sr-Latn-RS" dirty="0" err="1"/>
              <a:t>content</a:t>
            </a:r>
            <a:endParaRPr lang="sr-Latn-RS" altLang="sr-Latn-RS" dirty="0"/>
          </a:p>
          <a:p>
            <a:pPr marR="0" lvl="0" fontAlgn="base">
              <a:lnSpc>
                <a:spcPct val="100000"/>
              </a:lnSpc>
              <a:tabLst/>
            </a:pPr>
            <a:r>
              <a:rPr lang="sr-Latn-RS" altLang="sr-Latn-RS" dirty="0"/>
              <a:t>&lt;</a:t>
            </a:r>
            <a:r>
              <a:rPr lang="sr-Latn-RS" altLang="sr-Latn-RS" dirty="0" err="1"/>
              <a:t>aside</a:t>
            </a:r>
            <a:r>
              <a:rPr lang="sr-Latn-RS" altLang="sr-Latn-RS" dirty="0"/>
              <a:t>&gt; - </a:t>
            </a:r>
            <a:r>
              <a:rPr lang="sr-Latn-RS" altLang="sr-Latn-RS" dirty="0" err="1"/>
              <a:t>Defines</a:t>
            </a:r>
            <a:r>
              <a:rPr lang="sr-Latn-RS" altLang="sr-Latn-RS" dirty="0"/>
              <a:t> </a:t>
            </a:r>
            <a:r>
              <a:rPr lang="sr-Latn-RS" altLang="sr-Latn-RS" dirty="0" err="1"/>
              <a:t>content</a:t>
            </a:r>
            <a:r>
              <a:rPr lang="sr-Latn-RS" altLang="sr-Latn-RS" dirty="0"/>
              <a:t> </a:t>
            </a:r>
            <a:r>
              <a:rPr lang="sr-Latn-RS" altLang="sr-Latn-RS" dirty="0" err="1"/>
              <a:t>aside</a:t>
            </a:r>
            <a:r>
              <a:rPr lang="sr-Latn-RS" altLang="sr-Latn-RS" dirty="0"/>
              <a:t> from </a:t>
            </a:r>
            <a:r>
              <a:rPr lang="sr-Latn-RS" altLang="sr-Latn-RS" dirty="0" err="1"/>
              <a:t>the</a:t>
            </a:r>
            <a:r>
              <a:rPr lang="sr-Latn-RS" altLang="sr-Latn-RS" dirty="0"/>
              <a:t> </a:t>
            </a:r>
            <a:r>
              <a:rPr lang="sr-Latn-RS" altLang="sr-Latn-RS" dirty="0" err="1"/>
              <a:t>content</a:t>
            </a:r>
            <a:r>
              <a:rPr lang="sr-Latn-RS" altLang="sr-Latn-RS" dirty="0"/>
              <a:t> (</a:t>
            </a:r>
            <a:r>
              <a:rPr lang="sr-Latn-RS" altLang="sr-Latn-RS" dirty="0" err="1"/>
              <a:t>like</a:t>
            </a:r>
            <a:r>
              <a:rPr lang="sr-Latn-RS" altLang="sr-Latn-RS" dirty="0"/>
              <a:t> a </a:t>
            </a:r>
            <a:r>
              <a:rPr lang="sr-Latn-RS" altLang="sr-Latn-RS" dirty="0" err="1"/>
              <a:t>sidebar</a:t>
            </a:r>
            <a:r>
              <a:rPr lang="sr-Latn-RS" altLang="sr-Latn-RS" dirty="0"/>
              <a:t>)</a:t>
            </a:r>
          </a:p>
          <a:p>
            <a:pPr marR="0" lvl="0" fontAlgn="base">
              <a:lnSpc>
                <a:spcPct val="100000"/>
              </a:lnSpc>
              <a:tabLst/>
            </a:pPr>
            <a:r>
              <a:rPr lang="sr-Latn-RS" altLang="sr-Latn-RS" dirty="0"/>
              <a:t>&lt;</a:t>
            </a:r>
            <a:r>
              <a:rPr lang="sr-Latn-RS" altLang="sr-Latn-RS" dirty="0" err="1"/>
              <a:t>footer</a:t>
            </a:r>
            <a:r>
              <a:rPr lang="sr-Latn-RS" altLang="sr-Latn-RS" dirty="0"/>
              <a:t>&gt; - </a:t>
            </a:r>
            <a:r>
              <a:rPr lang="sr-Latn-RS" altLang="sr-Latn-RS" dirty="0" err="1"/>
              <a:t>Defines</a:t>
            </a:r>
            <a:r>
              <a:rPr lang="sr-Latn-RS" altLang="sr-Latn-RS" dirty="0"/>
              <a:t> a </a:t>
            </a:r>
            <a:r>
              <a:rPr lang="sr-Latn-RS" altLang="sr-Latn-RS" dirty="0" err="1"/>
              <a:t>footer</a:t>
            </a:r>
            <a:r>
              <a:rPr lang="sr-Latn-RS" altLang="sr-Latn-RS" dirty="0"/>
              <a:t> </a:t>
            </a:r>
            <a:r>
              <a:rPr lang="sr-Latn-RS" altLang="sr-Latn-RS" dirty="0" err="1"/>
              <a:t>for</a:t>
            </a:r>
            <a:r>
              <a:rPr lang="sr-Latn-RS" altLang="sr-Latn-RS" dirty="0"/>
              <a:t> a </a:t>
            </a:r>
            <a:r>
              <a:rPr lang="sr-Latn-RS" altLang="sr-Latn-RS" dirty="0" err="1"/>
              <a:t>document</a:t>
            </a:r>
            <a:r>
              <a:rPr lang="sr-Latn-RS" altLang="sr-Latn-RS" dirty="0"/>
              <a:t> </a:t>
            </a:r>
            <a:r>
              <a:rPr lang="sr-Latn-RS" altLang="sr-Latn-RS" dirty="0" err="1"/>
              <a:t>or</a:t>
            </a:r>
            <a:r>
              <a:rPr lang="sr-Latn-RS" altLang="sr-Latn-RS" dirty="0"/>
              <a:t> a </a:t>
            </a:r>
            <a:r>
              <a:rPr lang="sr-Latn-RS" altLang="sr-Latn-RS" dirty="0" err="1"/>
              <a:t>section</a:t>
            </a:r>
            <a:endParaRPr lang="sr-Latn-RS" altLang="sr-Latn-RS" dirty="0"/>
          </a:p>
          <a:p>
            <a:pPr marR="0" lvl="0" fontAlgn="base">
              <a:lnSpc>
                <a:spcPct val="100000"/>
              </a:lnSpc>
              <a:tabLst/>
            </a:pPr>
            <a:r>
              <a:rPr lang="sr-Latn-RS" altLang="sr-Latn-RS" dirty="0"/>
              <a:t>&lt;</a:t>
            </a:r>
            <a:r>
              <a:rPr lang="sr-Latn-RS" altLang="sr-Latn-RS" dirty="0" err="1"/>
              <a:t>details</a:t>
            </a:r>
            <a:r>
              <a:rPr lang="sr-Latn-RS" altLang="sr-Latn-RS" dirty="0"/>
              <a:t>&gt; - </a:t>
            </a:r>
            <a:r>
              <a:rPr lang="sr-Latn-RS" altLang="sr-Latn-RS" dirty="0" err="1"/>
              <a:t>Defines</a:t>
            </a:r>
            <a:r>
              <a:rPr lang="sr-Latn-RS" altLang="sr-Latn-RS" dirty="0"/>
              <a:t> </a:t>
            </a:r>
            <a:r>
              <a:rPr lang="sr-Latn-RS" altLang="sr-Latn-RS" dirty="0" err="1"/>
              <a:t>additional</a:t>
            </a:r>
            <a:r>
              <a:rPr lang="sr-Latn-RS" altLang="sr-Latn-RS" dirty="0"/>
              <a:t> </a:t>
            </a:r>
            <a:r>
              <a:rPr lang="sr-Latn-RS" altLang="sr-Latn-RS" dirty="0" err="1"/>
              <a:t>details</a:t>
            </a:r>
            <a:r>
              <a:rPr lang="sr-Latn-RS" altLang="sr-Latn-RS" dirty="0"/>
              <a:t> </a:t>
            </a:r>
            <a:r>
              <a:rPr lang="sr-Latn-RS" altLang="sr-Latn-RS" dirty="0" err="1"/>
              <a:t>that</a:t>
            </a:r>
            <a:r>
              <a:rPr lang="sr-Latn-RS" altLang="sr-Latn-RS" dirty="0"/>
              <a:t> </a:t>
            </a:r>
            <a:r>
              <a:rPr lang="sr-Latn-RS" altLang="sr-Latn-RS" dirty="0" err="1"/>
              <a:t>the</a:t>
            </a:r>
            <a:r>
              <a:rPr lang="sr-Latn-RS" altLang="sr-Latn-RS" dirty="0"/>
              <a:t> </a:t>
            </a:r>
            <a:r>
              <a:rPr lang="sr-Latn-RS" altLang="sr-Latn-RS" dirty="0" err="1"/>
              <a:t>user</a:t>
            </a:r>
            <a:r>
              <a:rPr lang="sr-Latn-RS" altLang="sr-Latn-RS" dirty="0"/>
              <a:t> </a:t>
            </a:r>
            <a:r>
              <a:rPr lang="sr-Latn-RS" altLang="sr-Latn-RS" dirty="0" err="1"/>
              <a:t>can</a:t>
            </a:r>
            <a:r>
              <a:rPr lang="sr-Latn-RS" altLang="sr-Latn-RS" dirty="0"/>
              <a:t> </a:t>
            </a:r>
            <a:r>
              <a:rPr lang="sr-Latn-RS" altLang="sr-Latn-RS" dirty="0" err="1"/>
              <a:t>open</a:t>
            </a:r>
            <a:r>
              <a:rPr lang="sr-Latn-RS" altLang="sr-Latn-RS" dirty="0"/>
              <a:t> </a:t>
            </a:r>
            <a:r>
              <a:rPr lang="sr-Latn-RS" altLang="sr-Latn-RS" dirty="0" err="1"/>
              <a:t>and</a:t>
            </a:r>
            <a:r>
              <a:rPr lang="sr-Latn-RS" altLang="sr-Latn-RS" dirty="0"/>
              <a:t> </a:t>
            </a:r>
            <a:r>
              <a:rPr lang="sr-Latn-RS" altLang="sr-Latn-RS" dirty="0" err="1"/>
              <a:t>close</a:t>
            </a:r>
            <a:r>
              <a:rPr lang="sr-Latn-RS" altLang="sr-Latn-RS" dirty="0"/>
              <a:t> on </a:t>
            </a:r>
            <a:r>
              <a:rPr lang="sr-Latn-RS" altLang="sr-Latn-RS" dirty="0" err="1"/>
              <a:t>demand</a:t>
            </a:r>
            <a:endParaRPr lang="sr-Latn-RS" altLang="sr-Latn-RS" dirty="0"/>
          </a:p>
          <a:p>
            <a:pPr marR="0" lvl="0" fontAlgn="base">
              <a:lnSpc>
                <a:spcPct val="100000"/>
              </a:lnSpc>
              <a:tabLst/>
            </a:pPr>
            <a:r>
              <a:rPr lang="sr-Latn-RS" altLang="sr-Latn-RS" dirty="0"/>
              <a:t>&lt;</a:t>
            </a:r>
            <a:r>
              <a:rPr lang="sr-Latn-RS" altLang="sr-Latn-RS" dirty="0" err="1"/>
              <a:t>summary</a:t>
            </a:r>
            <a:r>
              <a:rPr lang="sr-Latn-RS" altLang="sr-Latn-RS" dirty="0"/>
              <a:t>&gt; - </a:t>
            </a:r>
            <a:r>
              <a:rPr lang="sr-Latn-RS" altLang="sr-Latn-RS" dirty="0" err="1"/>
              <a:t>Defines</a:t>
            </a:r>
            <a:r>
              <a:rPr lang="sr-Latn-RS" altLang="sr-Latn-RS" dirty="0"/>
              <a:t> a </a:t>
            </a:r>
            <a:r>
              <a:rPr lang="sr-Latn-RS" altLang="sr-Latn-RS" dirty="0" err="1"/>
              <a:t>heading</a:t>
            </a:r>
            <a:r>
              <a:rPr lang="sr-Latn-RS" altLang="sr-Latn-RS" dirty="0"/>
              <a:t> </a:t>
            </a:r>
            <a:r>
              <a:rPr lang="sr-Latn-RS" altLang="sr-Latn-RS" dirty="0" err="1"/>
              <a:t>for</a:t>
            </a:r>
            <a:r>
              <a:rPr lang="sr-Latn-RS" altLang="sr-Latn-RS" dirty="0"/>
              <a:t> </a:t>
            </a:r>
            <a:r>
              <a:rPr lang="sr-Latn-RS" altLang="sr-Latn-RS" dirty="0" err="1"/>
              <a:t>the</a:t>
            </a:r>
            <a:r>
              <a:rPr lang="sr-Latn-RS" altLang="sr-Latn-RS" dirty="0"/>
              <a:t> &lt;</a:t>
            </a:r>
            <a:r>
              <a:rPr lang="sr-Latn-RS" altLang="sr-Latn-RS" dirty="0" err="1"/>
              <a:t>details</a:t>
            </a:r>
            <a:r>
              <a:rPr lang="sr-Latn-RS" altLang="sr-Latn-RS" dirty="0"/>
              <a:t>&gt; element</a:t>
            </a:r>
          </a:p>
          <a:p>
            <a:endParaRPr lang="hr-HR" dirty="0"/>
          </a:p>
        </p:txBody>
      </p:sp>
      <p:pic>
        <p:nvPicPr>
          <p:cNvPr id="8" name="Slika 7">
            <a:extLst>
              <a:ext uri="{FF2B5EF4-FFF2-40B4-BE49-F238E27FC236}">
                <a16:creationId xmlns:a16="http://schemas.microsoft.com/office/drawing/2014/main" id="{D1C4E6DA-6B8F-FE15-FE34-3F1813AA836E}"/>
              </a:ext>
            </a:extLst>
          </p:cNvPr>
          <p:cNvPicPr>
            <a:picLocks noChangeAspect="1"/>
          </p:cNvPicPr>
          <p:nvPr/>
        </p:nvPicPr>
        <p:blipFill>
          <a:blip r:embed="rId2"/>
          <a:stretch>
            <a:fillRect/>
          </a:stretch>
        </p:blipFill>
        <p:spPr>
          <a:xfrm>
            <a:off x="8657597" y="2138362"/>
            <a:ext cx="2159629" cy="2511843"/>
          </a:xfrm>
          <a:prstGeom prst="rect">
            <a:avLst/>
          </a:prstGeom>
        </p:spPr>
      </p:pic>
    </p:spTree>
    <p:extLst>
      <p:ext uri="{BB962C8B-B14F-4D97-AF65-F5344CB8AC3E}">
        <p14:creationId xmlns:p14="http://schemas.microsoft.com/office/powerpoint/2010/main" val="32845797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9F6384A-8ACD-240E-3858-13DE4BFB692C}"/>
              </a:ext>
            </a:extLst>
          </p:cNvPr>
          <p:cNvSpPr>
            <a:spLocks noGrp="1"/>
          </p:cNvSpPr>
          <p:nvPr>
            <p:ph type="title"/>
          </p:nvPr>
        </p:nvSpPr>
        <p:spPr/>
        <p:txBody>
          <a:bodyPr/>
          <a:lstStyle/>
          <a:p>
            <a:r>
              <a:rPr lang="bs-Latn-BA" dirty="0"/>
              <a:t>Html semantic elements</a:t>
            </a:r>
            <a:endParaRPr lang="hr-HR" dirty="0"/>
          </a:p>
        </p:txBody>
      </p:sp>
      <p:sp>
        <p:nvSpPr>
          <p:cNvPr id="3" name="Rezervirano mjesto sadržaja 2">
            <a:extLst>
              <a:ext uri="{FF2B5EF4-FFF2-40B4-BE49-F238E27FC236}">
                <a16:creationId xmlns:a16="http://schemas.microsoft.com/office/drawing/2014/main" id="{FB1FB20F-862C-B1E1-169B-30314061DE53}"/>
              </a:ext>
            </a:extLst>
          </p:cNvPr>
          <p:cNvSpPr>
            <a:spLocks noGrp="1"/>
          </p:cNvSpPr>
          <p:nvPr>
            <p:ph idx="1"/>
          </p:nvPr>
        </p:nvSpPr>
        <p:spPr/>
        <p:txBody>
          <a:bodyPr/>
          <a:lstStyle/>
          <a:p>
            <a:r>
              <a:rPr lang="bs-Latn-BA" dirty="0"/>
              <a:t>Clearl</a:t>
            </a:r>
            <a:r>
              <a:rPr lang="en-US" dirty="0"/>
              <a:t>y</a:t>
            </a:r>
            <a:r>
              <a:rPr lang="bs-Latn-BA" dirty="0"/>
              <a:t> describes its meaning to browser and developer</a:t>
            </a:r>
            <a:endParaRPr lang="en-US" dirty="0"/>
          </a:p>
          <a:p>
            <a:r>
              <a:rPr lang="en-US" dirty="0"/>
              <a:t>Useful for reuse of data across platforms and search engines</a:t>
            </a:r>
          </a:p>
          <a:p>
            <a:r>
              <a:rPr lang="en-US" dirty="0"/>
              <a:t>Article, aside, details, figure, </a:t>
            </a:r>
            <a:r>
              <a:rPr lang="en-US" dirty="0" err="1"/>
              <a:t>figcaption</a:t>
            </a:r>
            <a:r>
              <a:rPr lang="en-US" dirty="0"/>
              <a:t>, footer, header, main, mark, nav, section, summary, time</a:t>
            </a:r>
          </a:p>
          <a:p>
            <a:endParaRPr lang="hr-HR" dirty="0"/>
          </a:p>
        </p:txBody>
      </p:sp>
    </p:spTree>
    <p:extLst>
      <p:ext uri="{BB962C8B-B14F-4D97-AF65-F5344CB8AC3E}">
        <p14:creationId xmlns:p14="http://schemas.microsoft.com/office/powerpoint/2010/main" val="1717557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328C0E1-11FC-9122-2699-CAC6AFA82A79}"/>
              </a:ext>
            </a:extLst>
          </p:cNvPr>
          <p:cNvSpPr>
            <a:spLocks noGrp="1"/>
          </p:cNvSpPr>
          <p:nvPr>
            <p:ph type="title"/>
          </p:nvPr>
        </p:nvSpPr>
        <p:spPr/>
        <p:txBody>
          <a:bodyPr/>
          <a:lstStyle/>
          <a:p>
            <a:r>
              <a:rPr lang="en-US" dirty="0"/>
              <a:t>Further reading</a:t>
            </a:r>
            <a:endParaRPr lang="hr-HR" dirty="0"/>
          </a:p>
        </p:txBody>
      </p:sp>
      <p:sp>
        <p:nvSpPr>
          <p:cNvPr id="3" name="Rezervirano mjesto sadržaja 2">
            <a:extLst>
              <a:ext uri="{FF2B5EF4-FFF2-40B4-BE49-F238E27FC236}">
                <a16:creationId xmlns:a16="http://schemas.microsoft.com/office/drawing/2014/main" id="{05C26FB2-1029-EF6E-E86E-336CFA0C7E68}"/>
              </a:ext>
            </a:extLst>
          </p:cNvPr>
          <p:cNvSpPr>
            <a:spLocks noGrp="1"/>
          </p:cNvSpPr>
          <p:nvPr>
            <p:ph idx="1"/>
          </p:nvPr>
        </p:nvSpPr>
        <p:spPr/>
        <p:txBody>
          <a:bodyPr/>
          <a:lstStyle/>
          <a:p>
            <a:r>
              <a:rPr lang="en-US"/>
              <a:t>https://www.w3schools.com/tags/default.asp</a:t>
            </a:r>
          </a:p>
          <a:p>
            <a:r>
              <a:rPr lang="hr-HR" dirty="0"/>
              <a:t>https://www.w3schools.com/html/html5_svg.asp</a:t>
            </a:r>
          </a:p>
        </p:txBody>
      </p:sp>
    </p:spTree>
    <p:extLst>
      <p:ext uri="{BB962C8B-B14F-4D97-AF65-F5344CB8AC3E}">
        <p14:creationId xmlns:p14="http://schemas.microsoft.com/office/powerpoint/2010/main" val="870181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CE522DD-1B2A-FC23-8D73-E3D53FF7D5C9}"/>
              </a:ext>
            </a:extLst>
          </p:cNvPr>
          <p:cNvSpPr>
            <a:spLocks noGrp="1"/>
          </p:cNvSpPr>
          <p:nvPr>
            <p:ph type="title"/>
          </p:nvPr>
        </p:nvSpPr>
        <p:spPr/>
        <p:txBody>
          <a:bodyPr/>
          <a:lstStyle/>
          <a:p>
            <a:r>
              <a:rPr lang="en-US" dirty="0"/>
              <a:t>How to make html page</a:t>
            </a:r>
            <a:endParaRPr lang="hr-HR" dirty="0"/>
          </a:p>
        </p:txBody>
      </p:sp>
      <p:sp>
        <p:nvSpPr>
          <p:cNvPr id="3" name="Rezervirano mjesto sadržaja 2">
            <a:extLst>
              <a:ext uri="{FF2B5EF4-FFF2-40B4-BE49-F238E27FC236}">
                <a16:creationId xmlns:a16="http://schemas.microsoft.com/office/drawing/2014/main" id="{1CCF98CC-7225-DB44-AD97-AEFE55010E97}"/>
              </a:ext>
            </a:extLst>
          </p:cNvPr>
          <p:cNvSpPr>
            <a:spLocks noGrp="1"/>
          </p:cNvSpPr>
          <p:nvPr>
            <p:ph idx="1"/>
          </p:nvPr>
        </p:nvSpPr>
        <p:spPr/>
        <p:txBody>
          <a:bodyPr/>
          <a:lstStyle/>
          <a:p>
            <a:r>
              <a:rPr lang="en-US" dirty="0"/>
              <a:t>Step 1: Open editor(Notepad/TextEdit on </a:t>
            </a:r>
            <a:r>
              <a:rPr lang="en-US" dirty="0" err="1"/>
              <a:t>widnows</a:t>
            </a:r>
            <a:r>
              <a:rPr lang="en-US" dirty="0"/>
              <a:t>/mac)</a:t>
            </a:r>
          </a:p>
          <a:p>
            <a:r>
              <a:rPr lang="en-US" dirty="0"/>
              <a:t>Step 2: Write some HTML</a:t>
            </a:r>
          </a:p>
          <a:p>
            <a:r>
              <a:rPr lang="en-US" dirty="0"/>
              <a:t>Step 3: Save this file as HTML file</a:t>
            </a:r>
          </a:p>
          <a:p>
            <a:r>
              <a:rPr lang="en-US" dirty="0"/>
              <a:t>Step 4: View Page in browser by typing saved file’s location in browser</a:t>
            </a:r>
            <a:endParaRPr lang="hr-HR" dirty="0"/>
          </a:p>
        </p:txBody>
      </p:sp>
    </p:spTree>
    <p:extLst>
      <p:ext uri="{BB962C8B-B14F-4D97-AF65-F5344CB8AC3E}">
        <p14:creationId xmlns:p14="http://schemas.microsoft.com/office/powerpoint/2010/main" val="3877508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2BB14D7-A212-6443-8A77-D6D16161564F}"/>
              </a:ext>
            </a:extLst>
          </p:cNvPr>
          <p:cNvSpPr>
            <a:spLocks noGrp="1"/>
          </p:cNvSpPr>
          <p:nvPr>
            <p:ph type="title"/>
          </p:nvPr>
        </p:nvSpPr>
        <p:spPr/>
        <p:txBody>
          <a:bodyPr/>
          <a:lstStyle/>
          <a:p>
            <a:r>
              <a:rPr lang="hr-HR" b="0" i="0" dirty="0">
                <a:effectLst/>
                <a:latin typeface="Segoe UI" panose="020B0502040204020203" pitchFamily="34" charset="0"/>
              </a:rPr>
              <a:t>HTML </a:t>
            </a:r>
            <a:r>
              <a:rPr lang="hr-HR" b="0" i="0" dirty="0" err="1">
                <a:effectLst/>
                <a:latin typeface="Segoe UI" panose="020B0502040204020203" pitchFamily="34" charset="0"/>
              </a:rPr>
              <a:t>Documents</a:t>
            </a:r>
            <a:endParaRPr lang="hr-HR" dirty="0"/>
          </a:p>
        </p:txBody>
      </p:sp>
      <p:sp>
        <p:nvSpPr>
          <p:cNvPr id="3" name="Rezervirano mjesto sadržaja 2">
            <a:extLst>
              <a:ext uri="{FF2B5EF4-FFF2-40B4-BE49-F238E27FC236}">
                <a16:creationId xmlns:a16="http://schemas.microsoft.com/office/drawing/2014/main" id="{24FBB3B9-6FE8-6976-B869-51A7B249713B}"/>
              </a:ext>
            </a:extLst>
          </p:cNvPr>
          <p:cNvSpPr>
            <a:spLocks noGrp="1"/>
          </p:cNvSpPr>
          <p:nvPr>
            <p:ph idx="1"/>
          </p:nvPr>
        </p:nvSpPr>
        <p:spPr>
          <a:xfrm>
            <a:off x="619628" y="2218267"/>
            <a:ext cx="10131425" cy="3649133"/>
          </a:xfrm>
        </p:spPr>
        <p:txBody>
          <a:bodyPr>
            <a:normAutofit/>
          </a:bodyPr>
          <a:lstStyle/>
          <a:p>
            <a:r>
              <a:rPr lang="sr-Latn-RS" altLang="sr-Latn-RS" dirty="0" err="1"/>
              <a:t>All</a:t>
            </a:r>
            <a:r>
              <a:rPr lang="sr-Latn-RS" altLang="sr-Latn-RS" dirty="0"/>
              <a:t> HTML </a:t>
            </a:r>
            <a:r>
              <a:rPr lang="sr-Latn-RS" altLang="sr-Latn-RS" dirty="0" err="1"/>
              <a:t>documents</a:t>
            </a:r>
            <a:r>
              <a:rPr lang="sr-Latn-RS" altLang="sr-Latn-RS" dirty="0"/>
              <a:t> </a:t>
            </a:r>
            <a:r>
              <a:rPr lang="sr-Latn-RS" altLang="sr-Latn-RS" dirty="0" err="1"/>
              <a:t>must</a:t>
            </a:r>
            <a:r>
              <a:rPr lang="sr-Latn-RS" altLang="sr-Latn-RS" dirty="0"/>
              <a:t> start </a:t>
            </a:r>
            <a:r>
              <a:rPr lang="sr-Latn-RS" altLang="sr-Latn-RS" dirty="0" err="1"/>
              <a:t>with</a:t>
            </a:r>
            <a:r>
              <a:rPr lang="sr-Latn-RS" altLang="sr-Latn-RS" dirty="0"/>
              <a:t> a </a:t>
            </a:r>
            <a:r>
              <a:rPr lang="sr-Latn-RS" altLang="sr-Latn-RS" dirty="0" err="1"/>
              <a:t>document</a:t>
            </a:r>
            <a:r>
              <a:rPr lang="sr-Latn-RS" altLang="sr-Latn-RS" dirty="0"/>
              <a:t> </a:t>
            </a:r>
            <a:r>
              <a:rPr lang="sr-Latn-RS" altLang="sr-Latn-RS" dirty="0" err="1"/>
              <a:t>type</a:t>
            </a:r>
            <a:r>
              <a:rPr lang="sr-Latn-RS" altLang="sr-Latn-RS" dirty="0"/>
              <a:t> </a:t>
            </a:r>
            <a:r>
              <a:rPr lang="sr-Latn-RS" altLang="sr-Latn-RS" dirty="0" err="1"/>
              <a:t>declaration</a:t>
            </a:r>
            <a:r>
              <a:rPr lang="sr-Latn-RS" altLang="sr-Latn-RS" dirty="0"/>
              <a:t>: </a:t>
            </a:r>
            <a:br>
              <a:rPr lang="en-US" altLang="sr-Latn-RS" dirty="0">
                <a:solidFill>
                  <a:srgbClr val="000000"/>
                </a:solidFill>
                <a:latin typeface="Verdana" panose="020B0604030504040204" pitchFamily="34" charset="0"/>
              </a:rPr>
            </a:br>
            <a:r>
              <a:rPr kumimoji="0" lang="sr-Latn-RS" altLang="sr-Latn-RS" sz="1800" b="0" i="0" u="none" strike="noStrike" cap="none" normalizeH="0" baseline="0" dirty="0">
                <a:ln>
                  <a:noFill/>
                </a:ln>
                <a:solidFill>
                  <a:srgbClr val="DC143C"/>
                </a:solidFill>
                <a:effectLst/>
                <a:latin typeface="Consolas" panose="020B0609020204030204" pitchFamily="49" charset="0"/>
              </a:rPr>
              <a:t>&lt;!DOCTYPE</a:t>
            </a:r>
            <a:r>
              <a:rPr kumimoji="0" lang="en-US" altLang="sr-Latn-RS" sz="1800" b="0" i="0" u="none" strike="noStrike" cap="none" normalizeH="0" baseline="0" dirty="0">
                <a:ln>
                  <a:noFill/>
                </a:ln>
                <a:solidFill>
                  <a:srgbClr val="DC143C"/>
                </a:solidFill>
                <a:effectLst/>
                <a:latin typeface="Consolas" panose="020B0609020204030204" pitchFamily="49" charset="0"/>
              </a:rPr>
              <a:t> </a:t>
            </a:r>
            <a:r>
              <a:rPr kumimoji="0" lang="sr-Latn-RS" altLang="sr-Latn-RS" sz="1800" b="0" i="0" u="none" strike="noStrike" cap="none" normalizeH="0" baseline="0" dirty="0" err="1">
                <a:ln>
                  <a:noFill/>
                </a:ln>
                <a:solidFill>
                  <a:srgbClr val="DC143C"/>
                </a:solidFill>
                <a:effectLst/>
                <a:latin typeface="Consolas" panose="020B0609020204030204" pitchFamily="49" charset="0"/>
              </a:rPr>
              <a:t>html</a:t>
            </a:r>
            <a:r>
              <a:rPr kumimoji="0" lang="sr-Latn-RS" altLang="sr-Latn-RS" sz="1800" b="0" i="0" u="none" strike="noStrike" cap="none" normalizeH="0" baseline="0" dirty="0">
                <a:ln>
                  <a:noFill/>
                </a:ln>
                <a:solidFill>
                  <a:srgbClr val="DC143C"/>
                </a:solidFill>
                <a:effectLst/>
                <a:latin typeface="Consolas" panose="020B0609020204030204" pitchFamily="49" charset="0"/>
              </a:rPr>
              <a:t>&gt;</a:t>
            </a:r>
            <a:r>
              <a:rPr lang="en-US" altLang="sr-Latn-RS" dirty="0">
                <a:latin typeface="Verdana" panose="020B0604030504040204" pitchFamily="34" charset="0"/>
              </a:rPr>
              <a:t>.</a:t>
            </a:r>
            <a:endParaRPr kumimoji="0" lang="en-US" altLang="sr-Latn-RS" sz="1800" b="0" i="0" u="none" strike="noStrike" cap="none" normalizeH="0" baseline="0" dirty="0">
              <a:ln>
                <a:noFill/>
              </a:ln>
              <a:effectLst/>
              <a:latin typeface="Verdana" panose="020B0604030504040204" pitchFamily="34" charset="0"/>
            </a:endParaRPr>
          </a:p>
          <a:p>
            <a:r>
              <a:rPr lang="sr-Latn-RS" altLang="sr-Latn-RS" dirty="0" err="1"/>
              <a:t>The</a:t>
            </a:r>
            <a:r>
              <a:rPr lang="sr-Latn-RS" altLang="sr-Latn-RS" dirty="0"/>
              <a:t> HTML </a:t>
            </a:r>
            <a:r>
              <a:rPr lang="sr-Latn-RS" altLang="sr-Latn-RS" dirty="0" err="1"/>
              <a:t>document</a:t>
            </a:r>
            <a:r>
              <a:rPr lang="sr-Latn-RS" altLang="sr-Latn-RS" dirty="0"/>
              <a:t> </a:t>
            </a:r>
            <a:r>
              <a:rPr lang="sr-Latn-RS" altLang="sr-Latn-RS" dirty="0" err="1"/>
              <a:t>itself</a:t>
            </a:r>
            <a:r>
              <a:rPr lang="sr-Latn-RS" altLang="sr-Latn-RS" dirty="0"/>
              <a:t> </a:t>
            </a:r>
            <a:r>
              <a:rPr lang="sr-Latn-RS" altLang="sr-Latn-RS" dirty="0" err="1"/>
              <a:t>begins</a:t>
            </a:r>
            <a:r>
              <a:rPr lang="sr-Latn-RS" altLang="sr-Latn-RS" dirty="0"/>
              <a:t> </a:t>
            </a:r>
            <a:r>
              <a:rPr lang="sr-Latn-RS" altLang="sr-Latn-RS" dirty="0" err="1"/>
              <a:t>with</a:t>
            </a:r>
            <a:r>
              <a:rPr lang="sr-Latn-RS" altLang="sr-Latn-RS" dirty="0"/>
              <a:t> </a:t>
            </a:r>
            <a:r>
              <a:rPr kumimoji="0" lang="sr-Latn-RS" altLang="sr-Latn-RS" sz="1800" b="0" i="0" u="none" strike="noStrike" cap="none" normalizeH="0" baseline="0" dirty="0">
                <a:ln>
                  <a:noFill/>
                </a:ln>
                <a:solidFill>
                  <a:srgbClr val="DC143C"/>
                </a:solidFill>
                <a:effectLst/>
                <a:latin typeface="Consolas" panose="020B0609020204030204" pitchFamily="49" charset="0"/>
              </a:rPr>
              <a:t>&lt;</a:t>
            </a:r>
            <a:r>
              <a:rPr kumimoji="0" lang="sr-Latn-RS" altLang="sr-Latn-RS" sz="1800" b="0" i="0" u="none" strike="noStrike" cap="none" normalizeH="0" baseline="0" dirty="0" err="1">
                <a:ln>
                  <a:noFill/>
                </a:ln>
                <a:solidFill>
                  <a:srgbClr val="DC143C"/>
                </a:solidFill>
                <a:effectLst/>
                <a:latin typeface="Consolas" panose="020B0609020204030204" pitchFamily="49" charset="0"/>
              </a:rPr>
              <a:t>html</a:t>
            </a:r>
            <a:r>
              <a:rPr kumimoji="0" lang="sr-Latn-RS" altLang="sr-Latn-RS" sz="1800" b="0" i="0" u="none" strike="noStrike" cap="none" normalizeH="0" baseline="0" dirty="0">
                <a:ln>
                  <a:noFill/>
                </a:ln>
                <a:solidFill>
                  <a:srgbClr val="DC143C"/>
                </a:solidFill>
                <a:effectLst/>
                <a:latin typeface="Consolas" panose="020B0609020204030204" pitchFamily="49" charset="0"/>
              </a:rPr>
              <a:t>&gt;</a:t>
            </a:r>
            <a:r>
              <a:rPr lang="sr-Latn-RS" altLang="sr-Latn-RS" dirty="0"/>
              <a:t> </a:t>
            </a:r>
            <a:r>
              <a:rPr lang="sr-Latn-RS" altLang="sr-Latn-RS" dirty="0" err="1"/>
              <a:t>and</a:t>
            </a:r>
            <a:r>
              <a:rPr lang="sr-Latn-RS" altLang="sr-Latn-RS" dirty="0"/>
              <a:t> </a:t>
            </a:r>
            <a:r>
              <a:rPr lang="sr-Latn-RS" altLang="sr-Latn-RS" dirty="0" err="1"/>
              <a:t>ends</a:t>
            </a:r>
            <a:r>
              <a:rPr lang="sr-Latn-RS" altLang="sr-Latn-RS" dirty="0"/>
              <a:t> </a:t>
            </a:r>
            <a:r>
              <a:rPr lang="sr-Latn-RS" altLang="sr-Latn-RS" dirty="0" err="1"/>
              <a:t>with</a:t>
            </a:r>
            <a:r>
              <a:rPr lang="sr-Latn-RS" altLang="sr-Latn-RS" dirty="0"/>
              <a:t> </a:t>
            </a:r>
            <a:r>
              <a:rPr kumimoji="0" lang="sr-Latn-RS" altLang="sr-Latn-RS" sz="1800" b="0" i="0" u="none" strike="noStrike" cap="none" normalizeH="0" baseline="0" dirty="0">
                <a:ln>
                  <a:noFill/>
                </a:ln>
                <a:solidFill>
                  <a:srgbClr val="DC143C"/>
                </a:solidFill>
                <a:effectLst/>
                <a:latin typeface="Consolas" panose="020B0609020204030204" pitchFamily="49" charset="0"/>
              </a:rPr>
              <a:t>&lt;/</a:t>
            </a:r>
            <a:r>
              <a:rPr kumimoji="0" lang="sr-Latn-RS" altLang="sr-Latn-RS" sz="1800" b="0" i="0" u="none" strike="noStrike" cap="none" normalizeH="0" baseline="0" dirty="0" err="1">
                <a:ln>
                  <a:noFill/>
                </a:ln>
                <a:solidFill>
                  <a:srgbClr val="DC143C"/>
                </a:solidFill>
                <a:effectLst/>
                <a:latin typeface="Consolas" panose="020B0609020204030204" pitchFamily="49" charset="0"/>
              </a:rPr>
              <a:t>html</a:t>
            </a:r>
            <a:r>
              <a:rPr kumimoji="0" lang="sr-Latn-RS" altLang="sr-Latn-RS" sz="1800" b="0" i="0" u="none" strike="noStrike" cap="none" normalizeH="0" baseline="0" dirty="0">
                <a:ln>
                  <a:noFill/>
                </a:ln>
                <a:solidFill>
                  <a:srgbClr val="DC143C"/>
                </a:solidFill>
                <a:effectLst/>
                <a:latin typeface="Consolas" panose="020B0609020204030204" pitchFamily="49" charset="0"/>
              </a:rPr>
              <a:t>&gt;</a:t>
            </a:r>
            <a:r>
              <a:rPr kumimoji="0" lang="sr-Latn-RS" altLang="sr-Latn-RS" sz="1800" b="0" i="0" u="none" strike="noStrike" cap="none" normalizeH="0" baseline="0" dirty="0">
                <a:ln>
                  <a:noFill/>
                </a:ln>
                <a:solidFill>
                  <a:srgbClr val="000000"/>
                </a:solidFill>
                <a:effectLst/>
                <a:latin typeface="Verdana" panose="020B0604030504040204" pitchFamily="34" charset="0"/>
              </a:rPr>
              <a:t>.</a:t>
            </a:r>
            <a:endParaRPr kumimoji="0" lang="sr-Latn-RS" altLang="sr-Latn-RS" sz="800" b="0" i="0" u="none" strike="noStrike" cap="none" normalizeH="0" baseline="0" dirty="0">
              <a:ln>
                <a:noFill/>
              </a:ln>
              <a:solidFill>
                <a:schemeClr val="tx1"/>
              </a:solidFill>
              <a:effectLst/>
            </a:endParaRPr>
          </a:p>
          <a:p>
            <a:r>
              <a:rPr lang="sr-Latn-RS" altLang="sr-Latn-RS" dirty="0" err="1"/>
              <a:t>The</a:t>
            </a:r>
            <a:r>
              <a:rPr lang="sr-Latn-RS" altLang="sr-Latn-RS" dirty="0"/>
              <a:t> </a:t>
            </a:r>
            <a:r>
              <a:rPr lang="sr-Latn-RS" altLang="sr-Latn-RS" dirty="0" err="1"/>
              <a:t>visible</a:t>
            </a:r>
            <a:r>
              <a:rPr lang="sr-Latn-RS" altLang="sr-Latn-RS" dirty="0"/>
              <a:t> </a:t>
            </a:r>
            <a:r>
              <a:rPr lang="sr-Latn-RS" altLang="sr-Latn-RS" dirty="0" err="1"/>
              <a:t>part</a:t>
            </a:r>
            <a:r>
              <a:rPr lang="sr-Latn-RS" altLang="sr-Latn-RS" dirty="0"/>
              <a:t> </a:t>
            </a:r>
            <a:r>
              <a:rPr lang="sr-Latn-RS" altLang="sr-Latn-RS" dirty="0" err="1"/>
              <a:t>of</a:t>
            </a:r>
            <a:r>
              <a:rPr lang="sr-Latn-RS" altLang="sr-Latn-RS" dirty="0"/>
              <a:t> </a:t>
            </a:r>
            <a:r>
              <a:rPr lang="sr-Latn-RS" altLang="sr-Latn-RS" dirty="0" err="1"/>
              <a:t>the</a:t>
            </a:r>
            <a:r>
              <a:rPr lang="sr-Latn-RS" altLang="sr-Latn-RS" dirty="0"/>
              <a:t> HTML </a:t>
            </a:r>
            <a:r>
              <a:rPr lang="sr-Latn-RS" altLang="sr-Latn-RS" dirty="0" err="1"/>
              <a:t>document</a:t>
            </a:r>
            <a:r>
              <a:rPr lang="sr-Latn-RS" altLang="sr-Latn-RS" dirty="0"/>
              <a:t> is </a:t>
            </a:r>
            <a:r>
              <a:rPr lang="sr-Latn-RS" altLang="sr-Latn-RS" dirty="0" err="1"/>
              <a:t>between</a:t>
            </a:r>
            <a:r>
              <a:rPr lang="sr-Latn-RS" altLang="sr-Latn-RS" dirty="0"/>
              <a:t> </a:t>
            </a:r>
            <a:r>
              <a:rPr kumimoji="0" lang="sr-Latn-RS" altLang="sr-Latn-RS" sz="1800" b="0" i="0" u="none" strike="noStrike" cap="none" normalizeH="0" baseline="0" dirty="0">
                <a:ln>
                  <a:noFill/>
                </a:ln>
                <a:solidFill>
                  <a:srgbClr val="DC143C"/>
                </a:solidFill>
                <a:effectLst/>
                <a:latin typeface="Consolas" panose="020B0609020204030204" pitchFamily="49" charset="0"/>
              </a:rPr>
              <a:t>&lt;</a:t>
            </a:r>
            <a:r>
              <a:rPr kumimoji="0" lang="sr-Latn-RS" altLang="sr-Latn-RS" sz="1800" b="0" i="0" u="none" strike="noStrike" cap="none" normalizeH="0" baseline="0" dirty="0" err="1">
                <a:ln>
                  <a:noFill/>
                </a:ln>
                <a:solidFill>
                  <a:srgbClr val="DC143C"/>
                </a:solidFill>
                <a:effectLst/>
                <a:latin typeface="Consolas" panose="020B0609020204030204" pitchFamily="49" charset="0"/>
              </a:rPr>
              <a:t>body</a:t>
            </a:r>
            <a:r>
              <a:rPr kumimoji="0" lang="sr-Latn-RS" altLang="sr-Latn-RS" sz="1800" b="0" i="0" u="none" strike="noStrike" cap="none" normalizeH="0" baseline="0" dirty="0">
                <a:ln>
                  <a:noFill/>
                </a:ln>
                <a:solidFill>
                  <a:srgbClr val="DC143C"/>
                </a:solidFill>
                <a:effectLst/>
                <a:latin typeface="Consolas" panose="020B0609020204030204" pitchFamily="49" charset="0"/>
              </a:rPr>
              <a:t>&gt;</a:t>
            </a:r>
            <a:r>
              <a:rPr kumimoji="0" lang="sr-Latn-RS" altLang="sr-Latn-RS" sz="1800" b="0" i="0" u="none" strike="noStrike" cap="none" normalizeH="0" baseline="0" dirty="0">
                <a:ln>
                  <a:noFill/>
                </a:ln>
                <a:solidFill>
                  <a:srgbClr val="000000"/>
                </a:solidFill>
                <a:effectLst/>
                <a:latin typeface="Verdana" panose="020B0604030504040204" pitchFamily="34" charset="0"/>
              </a:rPr>
              <a:t> </a:t>
            </a:r>
            <a:r>
              <a:rPr lang="sr-Latn-RS" altLang="sr-Latn-RS" dirty="0" err="1"/>
              <a:t>and</a:t>
            </a:r>
            <a:r>
              <a:rPr lang="sr-Latn-RS" altLang="sr-Latn-RS" dirty="0"/>
              <a:t> </a:t>
            </a:r>
            <a:r>
              <a:rPr kumimoji="0" lang="sr-Latn-RS" altLang="sr-Latn-RS" sz="1800" b="0" i="0" u="none" strike="noStrike" cap="none" normalizeH="0" baseline="0" dirty="0">
                <a:ln>
                  <a:noFill/>
                </a:ln>
                <a:solidFill>
                  <a:srgbClr val="DC143C"/>
                </a:solidFill>
                <a:effectLst/>
                <a:latin typeface="Consolas" panose="020B0609020204030204" pitchFamily="49" charset="0"/>
              </a:rPr>
              <a:t>&lt;/</a:t>
            </a:r>
            <a:r>
              <a:rPr kumimoji="0" lang="sr-Latn-RS" altLang="sr-Latn-RS" sz="1800" b="0" i="0" u="none" strike="noStrike" cap="none" normalizeH="0" baseline="0" dirty="0" err="1">
                <a:ln>
                  <a:noFill/>
                </a:ln>
                <a:solidFill>
                  <a:srgbClr val="DC143C"/>
                </a:solidFill>
                <a:effectLst/>
                <a:latin typeface="Consolas" panose="020B0609020204030204" pitchFamily="49" charset="0"/>
              </a:rPr>
              <a:t>body</a:t>
            </a:r>
            <a:r>
              <a:rPr kumimoji="0" lang="sr-Latn-RS" altLang="sr-Latn-RS" sz="1800" b="0" i="0" u="none" strike="noStrike" cap="none" normalizeH="0" baseline="0" dirty="0">
                <a:ln>
                  <a:noFill/>
                </a:ln>
                <a:solidFill>
                  <a:srgbClr val="DC143C"/>
                </a:solidFill>
                <a:effectLst/>
                <a:latin typeface="Consolas" panose="020B0609020204030204" pitchFamily="49" charset="0"/>
              </a:rPr>
              <a:t>&gt;</a:t>
            </a:r>
            <a:r>
              <a:rPr kumimoji="0" lang="sr-Latn-RS" altLang="sr-Latn-RS" sz="1800" b="0" i="0" u="none" strike="noStrike" cap="none" normalizeH="0" baseline="0" dirty="0">
                <a:ln>
                  <a:noFill/>
                </a:ln>
                <a:solidFill>
                  <a:srgbClr val="000000"/>
                </a:solidFill>
                <a:effectLst/>
                <a:latin typeface="Verdana" panose="020B0604030504040204" pitchFamily="34" charset="0"/>
              </a:rPr>
              <a:t>.</a:t>
            </a:r>
            <a:endParaRPr kumimoji="0" lang="en-US" altLang="sr-Latn-RS" sz="1800" b="0" i="0" u="none" strike="noStrike" cap="none" normalizeH="0" baseline="0" dirty="0">
              <a:ln>
                <a:noFill/>
              </a:ln>
              <a:solidFill>
                <a:srgbClr val="000000"/>
              </a:solidFill>
              <a:effectLst/>
              <a:latin typeface="Verdana" panose="020B0604030504040204" pitchFamily="34" charset="0"/>
            </a:endParaRPr>
          </a:p>
          <a:p>
            <a:r>
              <a:rPr lang="sr-Latn-RS" altLang="sr-Latn-RS" dirty="0" err="1"/>
              <a:t>The</a:t>
            </a:r>
            <a:r>
              <a:rPr kumimoji="0" lang="sr-Latn-RS" altLang="sr-Latn-RS" b="0" i="0" u="none" strike="noStrike" cap="none" normalizeH="0" baseline="0" dirty="0">
                <a:ln>
                  <a:noFill/>
                </a:ln>
                <a:solidFill>
                  <a:srgbClr val="000000"/>
                </a:solidFill>
                <a:effectLst/>
                <a:latin typeface="Verdana" panose="020B0604030504040204" pitchFamily="34" charset="0"/>
              </a:rPr>
              <a:t> </a:t>
            </a:r>
            <a:r>
              <a:rPr kumimoji="0" lang="sr-Latn-RS" altLang="sr-Latn-RS" b="0" i="0" u="none" strike="noStrike" cap="none" normalizeH="0" baseline="0" dirty="0">
                <a:ln>
                  <a:noFill/>
                </a:ln>
                <a:solidFill>
                  <a:srgbClr val="DC143C"/>
                </a:solidFill>
                <a:effectLst/>
                <a:latin typeface="Consolas" panose="020B0609020204030204" pitchFamily="49" charset="0"/>
              </a:rPr>
              <a:t>&lt;!DOCTYPE&gt;</a:t>
            </a:r>
            <a:r>
              <a:rPr kumimoji="0" lang="sr-Latn-RS" altLang="sr-Latn-RS" b="0" i="0" u="none" strike="noStrike" cap="none" normalizeH="0" baseline="0" dirty="0">
                <a:ln>
                  <a:noFill/>
                </a:ln>
                <a:solidFill>
                  <a:srgbClr val="000000"/>
                </a:solidFill>
                <a:effectLst/>
                <a:latin typeface="Verdana" panose="020B0604030504040204" pitchFamily="34" charset="0"/>
              </a:rPr>
              <a:t> </a:t>
            </a:r>
            <a:r>
              <a:rPr lang="sr-Latn-RS" altLang="sr-Latn-RS" dirty="0" err="1"/>
              <a:t>declaration</a:t>
            </a:r>
            <a:r>
              <a:rPr lang="sr-Latn-RS" altLang="sr-Latn-RS" dirty="0"/>
              <a:t> </a:t>
            </a:r>
            <a:r>
              <a:rPr lang="sr-Latn-RS" altLang="sr-Latn-RS" dirty="0" err="1"/>
              <a:t>represents</a:t>
            </a:r>
            <a:r>
              <a:rPr lang="sr-Latn-RS" altLang="sr-Latn-RS" dirty="0"/>
              <a:t> </a:t>
            </a:r>
            <a:r>
              <a:rPr lang="sr-Latn-RS" altLang="sr-Latn-RS" dirty="0" err="1"/>
              <a:t>the</a:t>
            </a:r>
            <a:r>
              <a:rPr lang="sr-Latn-RS" altLang="sr-Latn-RS" dirty="0"/>
              <a:t> </a:t>
            </a:r>
            <a:r>
              <a:rPr lang="sr-Latn-RS" altLang="sr-Latn-RS" dirty="0" err="1"/>
              <a:t>document</a:t>
            </a:r>
            <a:r>
              <a:rPr lang="sr-Latn-RS" altLang="sr-Latn-RS" dirty="0"/>
              <a:t> </a:t>
            </a:r>
            <a:r>
              <a:rPr lang="sr-Latn-RS" altLang="sr-Latn-RS" dirty="0" err="1"/>
              <a:t>type</a:t>
            </a:r>
            <a:r>
              <a:rPr lang="sr-Latn-RS" altLang="sr-Latn-RS" dirty="0"/>
              <a:t>, </a:t>
            </a:r>
            <a:r>
              <a:rPr lang="sr-Latn-RS" altLang="sr-Latn-RS" dirty="0" err="1"/>
              <a:t>and</a:t>
            </a:r>
            <a:r>
              <a:rPr lang="sr-Latn-RS" altLang="sr-Latn-RS" dirty="0"/>
              <a:t> </a:t>
            </a:r>
            <a:r>
              <a:rPr lang="sr-Latn-RS" altLang="sr-Latn-RS" dirty="0" err="1"/>
              <a:t>helps</a:t>
            </a:r>
            <a:r>
              <a:rPr lang="sr-Latn-RS" altLang="sr-Latn-RS" dirty="0"/>
              <a:t> </a:t>
            </a:r>
            <a:r>
              <a:rPr lang="sr-Latn-RS" altLang="sr-Latn-RS" dirty="0" err="1"/>
              <a:t>browsers</a:t>
            </a:r>
            <a:r>
              <a:rPr lang="sr-Latn-RS" altLang="sr-Latn-RS" dirty="0"/>
              <a:t> to display web </a:t>
            </a:r>
            <a:r>
              <a:rPr lang="sr-Latn-RS" altLang="sr-Latn-RS" dirty="0" err="1"/>
              <a:t>pages</a:t>
            </a:r>
            <a:r>
              <a:rPr lang="sr-Latn-RS" altLang="sr-Latn-RS" dirty="0"/>
              <a:t> </a:t>
            </a:r>
            <a:r>
              <a:rPr lang="sr-Latn-RS" altLang="sr-Latn-RS" dirty="0" err="1"/>
              <a:t>correctly</a:t>
            </a:r>
            <a:r>
              <a:rPr lang="sr-Latn-RS" altLang="sr-Latn-RS" dirty="0"/>
              <a:t>. </a:t>
            </a:r>
          </a:p>
          <a:p>
            <a:r>
              <a:rPr lang="sr-Latn-RS" altLang="sr-Latn-RS" dirty="0" err="1"/>
              <a:t>It</a:t>
            </a:r>
            <a:r>
              <a:rPr lang="sr-Latn-RS" altLang="sr-Latn-RS" dirty="0"/>
              <a:t> </a:t>
            </a:r>
            <a:r>
              <a:rPr lang="sr-Latn-RS" altLang="sr-Latn-RS" dirty="0" err="1"/>
              <a:t>must</a:t>
            </a:r>
            <a:r>
              <a:rPr lang="sr-Latn-RS" altLang="sr-Latn-RS" dirty="0"/>
              <a:t> </a:t>
            </a:r>
            <a:r>
              <a:rPr lang="sr-Latn-RS" altLang="sr-Latn-RS" dirty="0" err="1"/>
              <a:t>only</a:t>
            </a:r>
            <a:r>
              <a:rPr lang="sr-Latn-RS" altLang="sr-Latn-RS" dirty="0"/>
              <a:t> </a:t>
            </a:r>
            <a:r>
              <a:rPr lang="sr-Latn-RS" altLang="sr-Latn-RS" dirty="0" err="1"/>
              <a:t>appear</a:t>
            </a:r>
            <a:r>
              <a:rPr lang="sr-Latn-RS" altLang="sr-Latn-RS" dirty="0"/>
              <a:t> </a:t>
            </a:r>
            <a:r>
              <a:rPr lang="sr-Latn-RS" altLang="sr-Latn-RS" dirty="0" err="1"/>
              <a:t>once</a:t>
            </a:r>
            <a:r>
              <a:rPr lang="sr-Latn-RS" altLang="sr-Latn-RS" dirty="0"/>
              <a:t>, at </a:t>
            </a:r>
            <a:r>
              <a:rPr lang="sr-Latn-RS" altLang="sr-Latn-RS" dirty="0" err="1"/>
              <a:t>the</a:t>
            </a:r>
            <a:r>
              <a:rPr lang="sr-Latn-RS" altLang="sr-Latn-RS" dirty="0"/>
              <a:t> top </a:t>
            </a:r>
            <a:r>
              <a:rPr lang="sr-Latn-RS" altLang="sr-Latn-RS" dirty="0" err="1"/>
              <a:t>of</a:t>
            </a:r>
            <a:r>
              <a:rPr lang="sr-Latn-RS" altLang="sr-Latn-RS" dirty="0"/>
              <a:t> </a:t>
            </a:r>
            <a:r>
              <a:rPr lang="sr-Latn-RS" altLang="sr-Latn-RS" dirty="0" err="1"/>
              <a:t>the</a:t>
            </a:r>
            <a:r>
              <a:rPr lang="sr-Latn-RS" altLang="sr-Latn-RS" dirty="0"/>
              <a:t> </a:t>
            </a:r>
            <a:r>
              <a:rPr lang="sr-Latn-RS" altLang="sr-Latn-RS" dirty="0" err="1"/>
              <a:t>page</a:t>
            </a:r>
            <a:r>
              <a:rPr lang="sr-Latn-RS" altLang="sr-Latn-RS" dirty="0"/>
              <a:t> (</a:t>
            </a:r>
            <a:r>
              <a:rPr lang="sr-Latn-RS" altLang="sr-Latn-RS" dirty="0" err="1"/>
              <a:t>before</a:t>
            </a:r>
            <a:r>
              <a:rPr lang="sr-Latn-RS" altLang="sr-Latn-RS" dirty="0"/>
              <a:t> </a:t>
            </a:r>
            <a:r>
              <a:rPr lang="sr-Latn-RS" altLang="sr-Latn-RS" dirty="0" err="1"/>
              <a:t>any</a:t>
            </a:r>
            <a:r>
              <a:rPr lang="sr-Latn-RS" altLang="sr-Latn-RS" dirty="0"/>
              <a:t> HTML </a:t>
            </a:r>
            <a:r>
              <a:rPr lang="sr-Latn-RS" altLang="sr-Latn-RS" dirty="0" err="1"/>
              <a:t>tags</a:t>
            </a:r>
            <a:r>
              <a:rPr lang="sr-Latn-RS" altLang="sr-Latn-RS" dirty="0"/>
              <a:t>).</a:t>
            </a:r>
            <a:endParaRPr lang="en-US" altLang="sr-Latn-RS" dirty="0"/>
          </a:p>
          <a:p>
            <a:r>
              <a:rPr lang="sr-Latn-RS" altLang="sr-Latn-RS" dirty="0" err="1"/>
              <a:t>The</a:t>
            </a:r>
            <a:r>
              <a:rPr lang="sr-Latn-RS" altLang="sr-Latn-RS" dirty="0"/>
              <a:t> </a:t>
            </a:r>
            <a:r>
              <a:rPr kumimoji="0" lang="sr-Latn-RS" altLang="sr-Latn-RS" sz="1900" b="0" i="0" u="none" strike="noStrike" cap="none" normalizeH="0" baseline="0" dirty="0">
                <a:ln>
                  <a:noFill/>
                </a:ln>
                <a:solidFill>
                  <a:srgbClr val="DC143C"/>
                </a:solidFill>
                <a:effectLst/>
                <a:latin typeface="Consolas" panose="020B0609020204030204" pitchFamily="49" charset="0"/>
              </a:rPr>
              <a:t>&lt;!DOCTYPE&gt;</a:t>
            </a:r>
            <a:r>
              <a:rPr kumimoji="0" lang="sr-Latn-RS" altLang="sr-Latn-RS" sz="1900" b="0" i="0" u="none" strike="noStrike" cap="none" normalizeH="0" baseline="0" dirty="0">
                <a:ln>
                  <a:noFill/>
                </a:ln>
                <a:solidFill>
                  <a:srgbClr val="000000"/>
                </a:solidFill>
                <a:effectLst/>
                <a:latin typeface="Verdana" panose="020B0604030504040204" pitchFamily="34" charset="0"/>
              </a:rPr>
              <a:t> </a:t>
            </a:r>
            <a:r>
              <a:rPr lang="sr-Latn-RS" altLang="sr-Latn-RS" dirty="0" err="1"/>
              <a:t>declaration</a:t>
            </a:r>
            <a:r>
              <a:rPr lang="sr-Latn-RS" altLang="sr-Latn-RS" dirty="0"/>
              <a:t> is </a:t>
            </a:r>
            <a:r>
              <a:rPr lang="sr-Latn-RS" altLang="sr-Latn-RS" dirty="0" err="1"/>
              <a:t>not</a:t>
            </a:r>
            <a:r>
              <a:rPr lang="sr-Latn-RS" altLang="sr-Latn-RS" dirty="0"/>
              <a:t> </a:t>
            </a:r>
            <a:r>
              <a:rPr lang="sr-Latn-RS" altLang="sr-Latn-RS" dirty="0" err="1"/>
              <a:t>case</a:t>
            </a:r>
            <a:r>
              <a:rPr lang="sr-Latn-RS" altLang="sr-Latn-RS" dirty="0"/>
              <a:t> </a:t>
            </a:r>
            <a:r>
              <a:rPr lang="sr-Latn-RS" altLang="sr-Latn-RS" dirty="0" err="1"/>
              <a:t>sensitive</a:t>
            </a:r>
            <a:r>
              <a:rPr lang="sr-Latn-RS" altLang="sr-Latn-RS" dirty="0"/>
              <a:t>.</a:t>
            </a:r>
            <a:endParaRPr kumimoji="0" lang="sr-Latn-RS" altLang="sr-Latn-RS" sz="3200" b="0" i="0" u="none" strike="noStrike" cap="none" normalizeH="0" baseline="0" dirty="0">
              <a:ln>
                <a:noFill/>
              </a:ln>
              <a:solidFill>
                <a:schemeClr val="tx1"/>
              </a:solidFill>
              <a:effectLst/>
              <a:latin typeface="Arial" panose="020B0604020202020204" pitchFamily="34" charset="0"/>
            </a:endParaRPr>
          </a:p>
          <a:p>
            <a:pPr marL="0" indent="0">
              <a:buNone/>
            </a:pPr>
            <a:endParaRPr lang="hr-HR" dirty="0"/>
          </a:p>
        </p:txBody>
      </p:sp>
    </p:spTree>
    <p:extLst>
      <p:ext uri="{BB962C8B-B14F-4D97-AF65-F5344CB8AC3E}">
        <p14:creationId xmlns:p14="http://schemas.microsoft.com/office/powerpoint/2010/main" val="1763769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C58B8C8-1F29-6912-5356-A0E3C3CCF9E8}"/>
              </a:ext>
            </a:extLst>
          </p:cNvPr>
          <p:cNvSpPr>
            <a:spLocks noGrp="1"/>
          </p:cNvSpPr>
          <p:nvPr>
            <p:ph type="title"/>
          </p:nvPr>
        </p:nvSpPr>
        <p:spPr/>
        <p:txBody>
          <a:bodyPr/>
          <a:lstStyle/>
          <a:p>
            <a:r>
              <a:rPr lang="hr-HR" b="0" i="0" dirty="0">
                <a:effectLst/>
                <a:latin typeface="Segoe UI" panose="020B0502040204020203" pitchFamily="34" charset="0"/>
              </a:rPr>
              <a:t>HTML </a:t>
            </a:r>
            <a:r>
              <a:rPr lang="hr-HR" b="0" i="0" dirty="0" err="1">
                <a:effectLst/>
                <a:latin typeface="Segoe UI" panose="020B0502040204020203" pitchFamily="34" charset="0"/>
              </a:rPr>
              <a:t>Headings</a:t>
            </a:r>
            <a:endParaRPr lang="hr-HR" dirty="0"/>
          </a:p>
        </p:txBody>
      </p:sp>
      <p:sp>
        <p:nvSpPr>
          <p:cNvPr id="3" name="Rezervirano mjesto sadržaja 2">
            <a:extLst>
              <a:ext uri="{FF2B5EF4-FFF2-40B4-BE49-F238E27FC236}">
                <a16:creationId xmlns:a16="http://schemas.microsoft.com/office/drawing/2014/main" id="{BDA7688E-670A-62C7-350B-AD50C8EB4774}"/>
              </a:ext>
            </a:extLst>
          </p:cNvPr>
          <p:cNvSpPr>
            <a:spLocks noGrp="1"/>
          </p:cNvSpPr>
          <p:nvPr>
            <p:ph idx="1"/>
          </p:nvPr>
        </p:nvSpPr>
        <p:spPr>
          <a:xfrm>
            <a:off x="685801" y="2142067"/>
            <a:ext cx="10131425" cy="1456267"/>
          </a:xfrm>
        </p:spPr>
        <p:txBody>
          <a:bodyPr/>
          <a:lstStyle/>
          <a:p>
            <a:r>
              <a:rPr kumimoji="0" lang="sr-Latn-RS" altLang="sr-Latn-RS" sz="1800" b="0" i="0" u="none" strike="noStrike" cap="none" normalizeH="0" baseline="0" dirty="0">
                <a:ln>
                  <a:noFill/>
                </a:ln>
                <a:effectLst/>
                <a:latin typeface="Verdana" panose="020B0604030504040204" pitchFamily="34" charset="0"/>
              </a:rPr>
              <a:t>HTML </a:t>
            </a:r>
            <a:r>
              <a:rPr kumimoji="0" lang="sr-Latn-RS" altLang="sr-Latn-RS" sz="1800" b="0" i="0" u="none" strike="noStrike" cap="none" normalizeH="0" baseline="0" dirty="0" err="1">
                <a:ln>
                  <a:noFill/>
                </a:ln>
                <a:effectLst/>
                <a:latin typeface="Verdana" panose="020B0604030504040204" pitchFamily="34" charset="0"/>
              </a:rPr>
              <a:t>headings</a:t>
            </a:r>
            <a:r>
              <a:rPr kumimoji="0" lang="sr-Latn-RS" altLang="sr-Latn-RS" sz="1800" b="0" i="0" u="none" strike="noStrike" cap="none" normalizeH="0" baseline="0" dirty="0">
                <a:ln>
                  <a:noFill/>
                </a:ln>
                <a:effectLst/>
                <a:latin typeface="Verdana" panose="020B0604030504040204" pitchFamily="34" charset="0"/>
              </a:rPr>
              <a:t> are </a:t>
            </a:r>
            <a:r>
              <a:rPr kumimoji="0" lang="sr-Latn-RS" altLang="sr-Latn-RS" sz="1800" b="0" i="0" u="none" strike="noStrike" cap="none" normalizeH="0" baseline="0" dirty="0" err="1">
                <a:ln>
                  <a:noFill/>
                </a:ln>
                <a:effectLst/>
                <a:latin typeface="Verdana" panose="020B0604030504040204" pitchFamily="34" charset="0"/>
              </a:rPr>
              <a:t>defined</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with</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the</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a:ln>
                  <a:noFill/>
                </a:ln>
                <a:solidFill>
                  <a:srgbClr val="DC143C"/>
                </a:solidFill>
                <a:effectLst/>
                <a:latin typeface="Consolas" panose="020B0609020204030204" pitchFamily="49" charset="0"/>
              </a:rPr>
              <a:t>&lt;h1&gt;</a:t>
            </a:r>
            <a:r>
              <a:rPr kumimoji="0" lang="sr-Latn-RS" altLang="sr-Latn-RS" sz="1800" b="0" i="0" u="none" strike="noStrike" cap="none" normalizeH="0" baseline="0" dirty="0">
                <a:ln>
                  <a:noFill/>
                </a:ln>
                <a:solidFill>
                  <a:srgbClr val="000000"/>
                </a:solidFill>
                <a:effectLst/>
                <a:latin typeface="Verdana" panose="020B0604030504040204" pitchFamily="34" charset="0"/>
              </a:rPr>
              <a:t> </a:t>
            </a:r>
            <a:r>
              <a:rPr kumimoji="0" lang="sr-Latn-RS" altLang="sr-Latn-RS" sz="1800" b="0" i="0" u="none" strike="noStrike" cap="none" normalizeH="0" baseline="0" dirty="0">
                <a:ln>
                  <a:noFill/>
                </a:ln>
                <a:effectLst/>
                <a:latin typeface="Verdana" panose="020B0604030504040204" pitchFamily="34" charset="0"/>
              </a:rPr>
              <a:t>to</a:t>
            </a:r>
            <a:r>
              <a:rPr kumimoji="0" lang="sr-Latn-RS" altLang="sr-Latn-RS" sz="1800" b="0" i="0" u="none" strike="noStrike" cap="none" normalizeH="0" baseline="0" dirty="0">
                <a:ln>
                  <a:noFill/>
                </a:ln>
                <a:solidFill>
                  <a:srgbClr val="000000"/>
                </a:solidFill>
                <a:effectLst/>
                <a:latin typeface="Verdana" panose="020B0604030504040204" pitchFamily="34" charset="0"/>
              </a:rPr>
              <a:t> </a:t>
            </a:r>
            <a:r>
              <a:rPr kumimoji="0" lang="sr-Latn-RS" altLang="sr-Latn-RS" sz="1800" b="0" i="0" u="none" strike="noStrike" cap="none" normalizeH="0" baseline="0" dirty="0">
                <a:ln>
                  <a:noFill/>
                </a:ln>
                <a:solidFill>
                  <a:srgbClr val="DC143C"/>
                </a:solidFill>
                <a:effectLst/>
                <a:latin typeface="Consolas" panose="020B0609020204030204" pitchFamily="49" charset="0"/>
              </a:rPr>
              <a:t>&lt;h6&gt;</a:t>
            </a:r>
            <a:r>
              <a:rPr kumimoji="0" lang="sr-Latn-RS" altLang="sr-Latn-RS" sz="1800" b="0" i="0" u="none" strike="noStrike" cap="none" normalizeH="0" baseline="0" dirty="0">
                <a:ln>
                  <a:noFill/>
                </a:ln>
                <a:solidFill>
                  <a:srgbClr val="000000"/>
                </a:solidFill>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tags</a:t>
            </a:r>
            <a:r>
              <a:rPr kumimoji="0" lang="sr-Latn-RS" altLang="sr-Latn-RS" sz="1800" b="0" i="0" u="none" strike="noStrike" cap="none" normalizeH="0" baseline="0" dirty="0">
                <a:ln>
                  <a:noFill/>
                </a:ln>
                <a:effectLst/>
                <a:latin typeface="Verdana" panose="020B0604030504040204" pitchFamily="34" charset="0"/>
              </a:rPr>
              <a:t>.</a:t>
            </a:r>
            <a:endParaRPr kumimoji="0" lang="sr-Latn-RS" altLang="sr-Latn-RS" sz="800" b="0" i="0" u="none" strike="noStrike" cap="none" normalizeH="0" baseline="0" dirty="0">
              <a:ln>
                <a:noFill/>
              </a:ln>
              <a:effectLst/>
            </a:endParaRPr>
          </a:p>
          <a:p>
            <a:r>
              <a:rPr kumimoji="0" lang="sr-Latn-RS" altLang="sr-Latn-RS" sz="1800" b="0" i="0" u="none" strike="noStrike" cap="none" normalizeH="0" baseline="0" dirty="0">
                <a:ln>
                  <a:noFill/>
                </a:ln>
                <a:solidFill>
                  <a:srgbClr val="DC143C"/>
                </a:solidFill>
                <a:effectLst/>
                <a:latin typeface="Consolas" panose="020B0609020204030204" pitchFamily="49" charset="0"/>
              </a:rPr>
              <a:t>&lt;h1&gt;</a:t>
            </a:r>
            <a:r>
              <a:rPr kumimoji="0" lang="sr-Latn-RS" altLang="sr-Latn-RS" sz="1800" b="0" i="0" u="none" strike="noStrike" cap="none" normalizeH="0" baseline="0" dirty="0">
                <a:ln>
                  <a:noFill/>
                </a:ln>
                <a:solidFill>
                  <a:srgbClr val="000000"/>
                </a:solidFill>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defines</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the</a:t>
            </a:r>
            <a:r>
              <a:rPr kumimoji="0" lang="sr-Latn-RS" altLang="sr-Latn-RS" sz="1800" b="0" i="0" u="none" strike="noStrike" cap="none" normalizeH="0" baseline="0" dirty="0">
                <a:ln>
                  <a:noFill/>
                </a:ln>
                <a:effectLst/>
                <a:latin typeface="Verdana" panose="020B0604030504040204" pitchFamily="34" charset="0"/>
              </a:rPr>
              <a:t> most </a:t>
            </a:r>
            <a:r>
              <a:rPr kumimoji="0" lang="sr-Latn-RS" altLang="sr-Latn-RS" sz="1800" b="0" i="0" u="none" strike="noStrike" cap="none" normalizeH="0" baseline="0" dirty="0" err="1">
                <a:ln>
                  <a:noFill/>
                </a:ln>
                <a:effectLst/>
                <a:latin typeface="Verdana" panose="020B0604030504040204" pitchFamily="34" charset="0"/>
              </a:rPr>
              <a:t>important</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heading</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a:ln>
                  <a:noFill/>
                </a:ln>
                <a:solidFill>
                  <a:srgbClr val="DC143C"/>
                </a:solidFill>
                <a:effectLst/>
                <a:latin typeface="Consolas" panose="020B0609020204030204" pitchFamily="49" charset="0"/>
              </a:rPr>
              <a:t>&lt;h6&gt;</a:t>
            </a:r>
            <a:r>
              <a:rPr kumimoji="0" lang="sr-Latn-RS" altLang="sr-Latn-RS" sz="1800" b="0" i="0" u="none" strike="noStrike" cap="none" normalizeH="0" baseline="0" dirty="0">
                <a:ln>
                  <a:noFill/>
                </a:ln>
                <a:solidFill>
                  <a:srgbClr val="000000"/>
                </a:solidFill>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defines</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the</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least</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important</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heading</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800" b="0" i="0" u="none" strike="noStrike" cap="none" normalizeH="0" baseline="0" dirty="0">
                <a:ln>
                  <a:noFill/>
                </a:ln>
                <a:effectLst/>
              </a:rPr>
              <a:t> </a:t>
            </a:r>
            <a:endParaRPr kumimoji="0" lang="sr-Latn-RS" altLang="sr-Latn-RS" sz="3200" b="0" i="0" u="none" strike="noStrike" cap="none" normalizeH="0" baseline="0" dirty="0">
              <a:ln>
                <a:noFill/>
              </a:ln>
              <a:effectLst/>
              <a:latin typeface="Arial" panose="020B0604020202020204" pitchFamily="34" charset="0"/>
            </a:endParaRPr>
          </a:p>
          <a:p>
            <a:endParaRPr lang="hr-HR" dirty="0"/>
          </a:p>
        </p:txBody>
      </p:sp>
      <p:pic>
        <p:nvPicPr>
          <p:cNvPr id="6" name="Rezervirano mjesto sadržaja 4">
            <a:extLst>
              <a:ext uri="{FF2B5EF4-FFF2-40B4-BE49-F238E27FC236}">
                <a16:creationId xmlns:a16="http://schemas.microsoft.com/office/drawing/2014/main" id="{68F542C7-73F5-834D-A1E7-70050D911634}"/>
              </a:ext>
            </a:extLst>
          </p:cNvPr>
          <p:cNvPicPr>
            <a:picLocks noChangeAspect="1"/>
          </p:cNvPicPr>
          <p:nvPr/>
        </p:nvPicPr>
        <p:blipFill>
          <a:blip r:embed="rId2"/>
          <a:stretch>
            <a:fillRect/>
          </a:stretch>
        </p:blipFill>
        <p:spPr>
          <a:xfrm>
            <a:off x="2468479" y="3191585"/>
            <a:ext cx="2542674" cy="2412537"/>
          </a:xfrm>
          <a:prstGeom prst="rect">
            <a:avLst/>
          </a:prstGeom>
        </p:spPr>
      </p:pic>
      <p:pic>
        <p:nvPicPr>
          <p:cNvPr id="7" name="Slika 6">
            <a:extLst>
              <a:ext uri="{FF2B5EF4-FFF2-40B4-BE49-F238E27FC236}">
                <a16:creationId xmlns:a16="http://schemas.microsoft.com/office/drawing/2014/main" id="{E097FE86-937A-4C39-5221-BB933245DC64}"/>
              </a:ext>
            </a:extLst>
          </p:cNvPr>
          <p:cNvPicPr>
            <a:picLocks noChangeAspect="1"/>
          </p:cNvPicPr>
          <p:nvPr/>
        </p:nvPicPr>
        <p:blipFill>
          <a:blip r:embed="rId3"/>
          <a:stretch>
            <a:fillRect/>
          </a:stretch>
        </p:blipFill>
        <p:spPr>
          <a:xfrm>
            <a:off x="6096000" y="3191585"/>
            <a:ext cx="3046975" cy="2412537"/>
          </a:xfrm>
          <a:prstGeom prst="rect">
            <a:avLst/>
          </a:prstGeom>
        </p:spPr>
      </p:pic>
    </p:spTree>
    <p:extLst>
      <p:ext uri="{BB962C8B-B14F-4D97-AF65-F5344CB8AC3E}">
        <p14:creationId xmlns:p14="http://schemas.microsoft.com/office/powerpoint/2010/main" val="949396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52E202D-8D5A-8776-1F6F-AE96CBB7CD02}"/>
              </a:ext>
            </a:extLst>
          </p:cNvPr>
          <p:cNvSpPr>
            <a:spLocks noGrp="1"/>
          </p:cNvSpPr>
          <p:nvPr>
            <p:ph type="title"/>
          </p:nvPr>
        </p:nvSpPr>
        <p:spPr/>
        <p:txBody>
          <a:bodyPr/>
          <a:lstStyle/>
          <a:p>
            <a:r>
              <a:rPr lang="hr-HR" b="0" i="0" dirty="0">
                <a:effectLst/>
                <a:latin typeface="Segoe UI" panose="020B0502040204020203" pitchFamily="34" charset="0"/>
              </a:rPr>
              <a:t>HTML </a:t>
            </a:r>
            <a:r>
              <a:rPr lang="hr-HR" b="0" i="0" dirty="0" err="1">
                <a:effectLst/>
                <a:latin typeface="Segoe UI" panose="020B0502040204020203" pitchFamily="34" charset="0"/>
              </a:rPr>
              <a:t>Paragraphs</a:t>
            </a:r>
            <a:endParaRPr lang="hr-HR" dirty="0"/>
          </a:p>
        </p:txBody>
      </p:sp>
      <p:sp>
        <p:nvSpPr>
          <p:cNvPr id="9" name="Rezervirano mjesto sadržaja 8">
            <a:extLst>
              <a:ext uri="{FF2B5EF4-FFF2-40B4-BE49-F238E27FC236}">
                <a16:creationId xmlns:a16="http://schemas.microsoft.com/office/drawing/2014/main" id="{968AA4AB-0CC0-37B7-1DD5-B63134E99067}"/>
              </a:ext>
            </a:extLst>
          </p:cNvPr>
          <p:cNvSpPr>
            <a:spLocks noGrp="1"/>
          </p:cNvSpPr>
          <p:nvPr>
            <p:ph idx="1"/>
          </p:nvPr>
        </p:nvSpPr>
        <p:spPr>
          <a:xfrm>
            <a:off x="685801" y="2142068"/>
            <a:ext cx="10131425" cy="1095376"/>
          </a:xfrm>
        </p:spPr>
        <p:txBody>
          <a:bodyPr/>
          <a:lstStyle/>
          <a:p>
            <a:r>
              <a:rPr kumimoji="0" lang="sr-Latn-RS" altLang="sr-Latn-RS" sz="1800" b="0" i="0" u="none" strike="noStrike" cap="none" normalizeH="0" baseline="0" dirty="0">
                <a:ln>
                  <a:noFill/>
                </a:ln>
                <a:effectLst/>
                <a:latin typeface="Verdana" panose="020B0604030504040204" pitchFamily="34" charset="0"/>
              </a:rPr>
              <a:t>HTML </a:t>
            </a:r>
            <a:r>
              <a:rPr kumimoji="0" lang="sr-Latn-RS" altLang="sr-Latn-RS" sz="1800" b="0" i="0" u="none" strike="noStrike" cap="none" normalizeH="0" baseline="0" dirty="0" err="1">
                <a:ln>
                  <a:noFill/>
                </a:ln>
                <a:effectLst/>
                <a:latin typeface="Verdana" panose="020B0604030504040204" pitchFamily="34" charset="0"/>
              </a:rPr>
              <a:t>paragraphs</a:t>
            </a:r>
            <a:r>
              <a:rPr kumimoji="0" lang="sr-Latn-RS" altLang="sr-Latn-RS" sz="1800" b="0" i="0" u="none" strike="noStrike" cap="none" normalizeH="0" baseline="0" dirty="0">
                <a:ln>
                  <a:noFill/>
                </a:ln>
                <a:effectLst/>
                <a:latin typeface="Verdana" panose="020B0604030504040204" pitchFamily="34" charset="0"/>
              </a:rPr>
              <a:t> are </a:t>
            </a:r>
            <a:r>
              <a:rPr kumimoji="0" lang="sr-Latn-RS" altLang="sr-Latn-RS" sz="1800" b="0" i="0" u="none" strike="noStrike" cap="none" normalizeH="0" baseline="0" dirty="0" err="1">
                <a:ln>
                  <a:noFill/>
                </a:ln>
                <a:effectLst/>
                <a:latin typeface="Verdana" panose="020B0604030504040204" pitchFamily="34" charset="0"/>
              </a:rPr>
              <a:t>defined</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with</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err="1">
                <a:ln>
                  <a:noFill/>
                </a:ln>
                <a:effectLst/>
                <a:latin typeface="Verdana" panose="020B0604030504040204" pitchFamily="34" charset="0"/>
              </a:rPr>
              <a:t>the</a:t>
            </a:r>
            <a:r>
              <a:rPr kumimoji="0" lang="sr-Latn-RS" altLang="sr-Latn-RS" sz="1800" b="0" i="0" u="none" strike="noStrike" cap="none" normalizeH="0" baseline="0" dirty="0">
                <a:ln>
                  <a:noFill/>
                </a:ln>
                <a:effectLst/>
                <a:latin typeface="Verdana" panose="020B0604030504040204" pitchFamily="34" charset="0"/>
              </a:rPr>
              <a:t> </a:t>
            </a:r>
            <a:r>
              <a:rPr kumimoji="0" lang="sr-Latn-RS" altLang="sr-Latn-RS" sz="1800" b="0" i="0" u="none" strike="noStrike" cap="none" normalizeH="0" baseline="0" dirty="0">
                <a:ln>
                  <a:noFill/>
                </a:ln>
                <a:solidFill>
                  <a:srgbClr val="DC143C"/>
                </a:solidFill>
                <a:effectLst/>
                <a:latin typeface="Consolas" panose="020B0609020204030204" pitchFamily="49" charset="0"/>
              </a:rPr>
              <a:t>&lt;p&gt;</a:t>
            </a:r>
            <a:r>
              <a:rPr kumimoji="0" lang="sr-Latn-RS" altLang="sr-Latn-RS" sz="1800" b="0" i="0" u="none" strike="noStrike" cap="none" normalizeH="0" baseline="0" dirty="0">
                <a:ln>
                  <a:noFill/>
                </a:ln>
                <a:solidFill>
                  <a:srgbClr val="000000"/>
                </a:solidFill>
                <a:effectLst/>
                <a:latin typeface="Verdana" panose="020B0604030504040204" pitchFamily="34" charset="0"/>
              </a:rPr>
              <a:t> </a:t>
            </a:r>
            <a:r>
              <a:rPr kumimoji="0" lang="sr-Latn-RS" altLang="sr-Latn-RS" sz="1800" b="0" i="0" u="none" strike="noStrike" cap="none" normalizeH="0" baseline="0" dirty="0">
                <a:ln>
                  <a:noFill/>
                </a:ln>
                <a:effectLst/>
                <a:latin typeface="Verdana" panose="020B0604030504040204" pitchFamily="34" charset="0"/>
              </a:rPr>
              <a:t>tag</a:t>
            </a:r>
            <a:r>
              <a:rPr kumimoji="0" lang="sr-Latn-RS" altLang="sr-Latn-RS" sz="800" b="0" i="0" u="none" strike="noStrike" cap="none" normalizeH="0" baseline="0" dirty="0">
                <a:ln>
                  <a:noFill/>
                </a:ln>
                <a:effectLst/>
              </a:rPr>
              <a:t> </a:t>
            </a:r>
            <a:endParaRPr kumimoji="0" lang="sr-Latn-RS" altLang="sr-Latn-RS" sz="3200" b="0" i="0" u="none" strike="noStrike" cap="none" normalizeH="0" baseline="0" dirty="0">
              <a:ln>
                <a:noFill/>
              </a:ln>
              <a:effectLst/>
              <a:latin typeface="Arial" panose="020B0604020202020204" pitchFamily="34" charset="0"/>
            </a:endParaRPr>
          </a:p>
          <a:p>
            <a:endParaRPr lang="hr-HR" dirty="0"/>
          </a:p>
        </p:txBody>
      </p:sp>
      <p:pic>
        <p:nvPicPr>
          <p:cNvPr id="12" name="Slika 11">
            <a:extLst>
              <a:ext uri="{FF2B5EF4-FFF2-40B4-BE49-F238E27FC236}">
                <a16:creationId xmlns:a16="http://schemas.microsoft.com/office/drawing/2014/main" id="{1A49F197-C46E-8674-D023-6E5CF4332CD4}"/>
              </a:ext>
            </a:extLst>
          </p:cNvPr>
          <p:cNvPicPr>
            <a:picLocks noChangeAspect="1"/>
          </p:cNvPicPr>
          <p:nvPr/>
        </p:nvPicPr>
        <p:blipFill>
          <a:blip r:embed="rId2"/>
          <a:stretch>
            <a:fillRect/>
          </a:stretch>
        </p:blipFill>
        <p:spPr>
          <a:xfrm>
            <a:off x="2094497" y="3103395"/>
            <a:ext cx="2781300" cy="1685925"/>
          </a:xfrm>
          <a:prstGeom prst="rect">
            <a:avLst/>
          </a:prstGeom>
        </p:spPr>
      </p:pic>
      <p:pic>
        <p:nvPicPr>
          <p:cNvPr id="14" name="Slika 13">
            <a:extLst>
              <a:ext uri="{FF2B5EF4-FFF2-40B4-BE49-F238E27FC236}">
                <a16:creationId xmlns:a16="http://schemas.microsoft.com/office/drawing/2014/main" id="{A9E1F704-DF7A-0C60-D446-E7595FF76FBC}"/>
              </a:ext>
            </a:extLst>
          </p:cNvPr>
          <p:cNvPicPr>
            <a:picLocks noChangeAspect="1"/>
          </p:cNvPicPr>
          <p:nvPr/>
        </p:nvPicPr>
        <p:blipFill>
          <a:blip r:embed="rId3"/>
          <a:stretch>
            <a:fillRect/>
          </a:stretch>
        </p:blipFill>
        <p:spPr>
          <a:xfrm>
            <a:off x="6405311" y="3103395"/>
            <a:ext cx="2533650" cy="1095375"/>
          </a:xfrm>
          <a:prstGeom prst="rect">
            <a:avLst/>
          </a:prstGeom>
        </p:spPr>
      </p:pic>
    </p:spTree>
    <p:extLst>
      <p:ext uri="{BB962C8B-B14F-4D97-AF65-F5344CB8AC3E}">
        <p14:creationId xmlns:p14="http://schemas.microsoft.com/office/powerpoint/2010/main" val="19373129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beski">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TM03457452[[fn=Nebeski]]</Template>
  <TotalTime>1657</TotalTime>
  <Words>2510</Words>
  <Application>Microsoft Office PowerPoint</Application>
  <PresentationFormat>Široki zaslon</PresentationFormat>
  <Paragraphs>246</Paragraphs>
  <Slides>58</Slides>
  <Notes>0</Notes>
  <HiddenSlides>0</HiddenSlides>
  <MMClips>0</MMClips>
  <ScaleCrop>false</ScaleCrop>
  <HeadingPairs>
    <vt:vector size="6" baseType="variant">
      <vt:variant>
        <vt:lpstr>Korišteni fontovi</vt:lpstr>
      </vt:variant>
      <vt:variant>
        <vt:i4>6</vt:i4>
      </vt:variant>
      <vt:variant>
        <vt:lpstr>Tema</vt:lpstr>
      </vt:variant>
      <vt:variant>
        <vt:i4>1</vt:i4>
      </vt:variant>
      <vt:variant>
        <vt:lpstr>Naslovi slajdova</vt:lpstr>
      </vt:variant>
      <vt:variant>
        <vt:i4>58</vt:i4>
      </vt:variant>
    </vt:vector>
  </HeadingPairs>
  <TitlesOfParts>
    <vt:vector size="65" baseType="lpstr">
      <vt:lpstr>Arial</vt:lpstr>
      <vt:lpstr>Calibri</vt:lpstr>
      <vt:lpstr>Calibri Light</vt:lpstr>
      <vt:lpstr>Consolas</vt:lpstr>
      <vt:lpstr>Segoe UI</vt:lpstr>
      <vt:lpstr>Verdana</vt:lpstr>
      <vt:lpstr>Nebeski</vt:lpstr>
      <vt:lpstr>Html &amp; CSS Course</vt:lpstr>
      <vt:lpstr>What is HTML</vt:lpstr>
      <vt:lpstr>Example</vt:lpstr>
      <vt:lpstr>Example explained</vt:lpstr>
      <vt:lpstr>What is an HTML Element?</vt:lpstr>
      <vt:lpstr>How to make html page</vt:lpstr>
      <vt:lpstr>HTML Documents</vt:lpstr>
      <vt:lpstr>HTML Headings</vt:lpstr>
      <vt:lpstr>HTML Paragraphs</vt:lpstr>
      <vt:lpstr>HTML Links</vt:lpstr>
      <vt:lpstr>HTML images</vt:lpstr>
      <vt:lpstr>Task no1</vt:lpstr>
      <vt:lpstr>How to View HTML Source</vt:lpstr>
      <vt:lpstr>Nested HTML Elements</vt:lpstr>
      <vt:lpstr>Empty HTML Elements</vt:lpstr>
      <vt:lpstr>HTML Attributes</vt:lpstr>
      <vt:lpstr>The src Attribute &lt;img src="img_girl.jpg"&gt;</vt:lpstr>
      <vt:lpstr>Other image Attributes</vt:lpstr>
      <vt:lpstr>PowerPoint prezentacija</vt:lpstr>
      <vt:lpstr>Task no2</vt:lpstr>
      <vt:lpstr>Headings</vt:lpstr>
      <vt:lpstr>Pharagraph</vt:lpstr>
      <vt:lpstr>Html horizontal rules</vt:lpstr>
      <vt:lpstr>HTML line breaks</vt:lpstr>
      <vt:lpstr>Pre tag</vt:lpstr>
      <vt:lpstr>&lt;b&gt; and &lt;strong&gt;</vt:lpstr>
      <vt:lpstr>&lt;i&gt; and &lt;em&gt;</vt:lpstr>
      <vt:lpstr>&lt;small&gt;</vt:lpstr>
      <vt:lpstr>&lt;mark&gt;</vt:lpstr>
      <vt:lpstr>&lt;del&gt;</vt:lpstr>
      <vt:lpstr>&lt;ins&gt;</vt:lpstr>
      <vt:lpstr>&lt;sub&gt;</vt:lpstr>
      <vt:lpstr>&lt;sup&gt;</vt:lpstr>
      <vt:lpstr>Task no3</vt:lpstr>
      <vt:lpstr>Quotations and citations</vt:lpstr>
      <vt:lpstr>&lt;q&gt;</vt:lpstr>
      <vt:lpstr>&lt;abbr&gt;</vt:lpstr>
      <vt:lpstr>&lt;address&gt;</vt:lpstr>
      <vt:lpstr>&lt;cite&gt;</vt:lpstr>
      <vt:lpstr>&lt;bdo&gt;</vt:lpstr>
      <vt:lpstr>HTML Comments</vt:lpstr>
      <vt:lpstr>HTML LINKS</vt:lpstr>
      <vt:lpstr>HTML IMAGES</vt:lpstr>
      <vt:lpstr>HTML tables</vt:lpstr>
      <vt:lpstr>Table tag attributes</vt:lpstr>
      <vt:lpstr>Task no4</vt:lpstr>
      <vt:lpstr>Lists</vt:lpstr>
      <vt:lpstr>Block and inline elements</vt:lpstr>
      <vt:lpstr>FORMS</vt:lpstr>
      <vt:lpstr>input and label Elements</vt:lpstr>
      <vt:lpstr>Input types</vt:lpstr>
      <vt:lpstr>Input restrictions</vt:lpstr>
      <vt:lpstr>Task no5</vt:lpstr>
      <vt:lpstr>Html head</vt:lpstr>
      <vt:lpstr>Meta examples</vt:lpstr>
      <vt:lpstr>Html layout elements</vt:lpstr>
      <vt:lpstr>Html semantic elements</vt:lpstr>
      <vt:lpstr>Further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&amp; CSS Course</dc:title>
  <dc:creator>Irhad Omanović</dc:creator>
  <cp:lastModifiedBy>Irhad Omanović</cp:lastModifiedBy>
  <cp:revision>20</cp:revision>
  <dcterms:created xsi:type="dcterms:W3CDTF">2023-10-06T05:08:28Z</dcterms:created>
  <dcterms:modified xsi:type="dcterms:W3CDTF">2023-12-15T23:00:27Z</dcterms:modified>
</cp:coreProperties>
</file>