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668185"/>
            <a:ext cx="10554414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Rumus-Rumus Suku Bunga Yang digunakan dalam Ekonomi Teknik</a:t>
            </a:r>
            <a:endParaRPr lang="en-US" sz="5249" dirty="0"/>
          </a:p>
        </p:txBody>
      </p:sp>
      <p:sp>
        <p:nvSpPr>
          <p:cNvPr id="7" name="Text 4"/>
          <p:cNvSpPr/>
          <p:nvPr/>
        </p:nvSpPr>
        <p:spPr>
          <a:xfrm>
            <a:off x="2037993" y="4501039"/>
            <a:ext cx="1055441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Suku bunga adalah nilai persentase yang dihitung dari jumlah uang yang dipinjam atau didepositokan pada suatu waktu tertentu. Rumus-rumus suku bunga memiliki peran penting dalam dunia ekonomi teknik terutama dalam hal perhitungan bunga dan nilai investasi. Berikut adalah beberapa rumus yang umum digunakan dalam ekonomi teknik.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2037993" y="618922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613" y="6196846"/>
            <a:ext cx="340162" cy="340162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2504480" y="6172557"/>
            <a:ext cx="428244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by Muas D4 Teknik Manufaktur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004417"/>
            <a:ext cx="61264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Suku Bunga Sederhana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54216"/>
            <a:ext cx="29032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Rumus Sederhana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3892868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 = (P x N x A) / 100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254216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Penjelasan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7593806" y="3892868"/>
            <a:ext cx="500622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Rumus menggunakan simbol Present (P), Number of Year (N), dan Annual (A) untuk menghitung suku bunga yang dikenakan pada suatu pinjaman atau deposito tanpa mempertimbangkan bunga yang diperoleh dari bunga.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122289"/>
            <a:ext cx="57835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Suku Bunga Majemuk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4345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11705" y="3476268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510915"/>
            <a:ext cx="3406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Rumus Majemuk Tunggal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080272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 = P x (1 + i/100)^N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4345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73327" y="3476268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510915"/>
            <a:ext cx="37338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Rumus Majemuk Bertingkat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0802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 = P x [(1 + i1/100) x (1 + i2/100) x .... x (1 + in/100)]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2037993" y="5040987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Rumus majemuk menghitung bunga yang diperoleh dari bunga sebelumnya yang ditambahkan setiap periode tertentu (biasanya setiap tahun). Terdapat dua jenis rumus majemuk yaitu majemuk tunggal dan majemuk bertingkat.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7934"/>
          </a:xfrm>
          <a:prstGeom prst="rect">
            <a:avLst/>
          </a:prstGeom>
          <a:solidFill>
            <a:srgbClr val="080E26"/>
          </a:solidFill>
          <a:ln w="1262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509599" y="556379"/>
            <a:ext cx="9611082" cy="12646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979"/>
              </a:lnSpc>
              <a:buNone/>
            </a:pPr>
            <a:r>
              <a:rPr lang="en-US" sz="3983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Simbol-Simbol yang Digunakan dalam Rumus Suku Bunga</a:t>
            </a:r>
            <a:endParaRPr lang="en-US" sz="3983" dirty="0"/>
          </a:p>
        </p:txBody>
      </p:sp>
      <p:sp>
        <p:nvSpPr>
          <p:cNvPr id="5" name="Shape 3"/>
          <p:cNvSpPr/>
          <p:nvPr/>
        </p:nvSpPr>
        <p:spPr>
          <a:xfrm>
            <a:off x="2509599" y="2225635"/>
            <a:ext cx="9611082" cy="5455920"/>
          </a:xfrm>
          <a:prstGeom prst="roundRect">
            <a:avLst>
              <a:gd name="adj" fmla="val 1669"/>
            </a:avLst>
          </a:prstGeom>
          <a:noFill/>
          <a:ln w="12621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522220" y="2238256"/>
            <a:ext cx="9584769" cy="58150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725579" y="2367201"/>
            <a:ext cx="2786182" cy="3236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49"/>
              </a:lnSpc>
              <a:buNone/>
            </a:pPr>
            <a:r>
              <a:rPr lang="en-US" sz="159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Simbol</a:t>
            </a:r>
            <a:endParaRPr lang="en-US" sz="1593" dirty="0"/>
          </a:p>
        </p:txBody>
      </p:sp>
      <p:sp>
        <p:nvSpPr>
          <p:cNvPr id="8" name="Text 6"/>
          <p:cNvSpPr/>
          <p:nvPr/>
        </p:nvSpPr>
        <p:spPr>
          <a:xfrm>
            <a:off x="5923955" y="2367201"/>
            <a:ext cx="2782372" cy="3236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49"/>
              </a:lnSpc>
              <a:buNone/>
            </a:pPr>
            <a:r>
              <a:rPr lang="en-US" sz="159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Keterangan</a:t>
            </a:r>
            <a:endParaRPr lang="en-US" sz="1593" dirty="0"/>
          </a:p>
        </p:txBody>
      </p:sp>
      <p:sp>
        <p:nvSpPr>
          <p:cNvPr id="9" name="Text 7"/>
          <p:cNvSpPr/>
          <p:nvPr/>
        </p:nvSpPr>
        <p:spPr>
          <a:xfrm>
            <a:off x="9118521" y="2367201"/>
            <a:ext cx="2786182" cy="3236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49"/>
              </a:lnSpc>
              <a:buNone/>
            </a:pPr>
            <a:r>
              <a:rPr lang="en-US" sz="159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Deskripsi</a:t>
            </a:r>
            <a:endParaRPr lang="en-US" sz="1593" dirty="0"/>
          </a:p>
        </p:txBody>
      </p:sp>
      <p:sp>
        <p:nvSpPr>
          <p:cNvPr id="10" name="Shape 8"/>
          <p:cNvSpPr/>
          <p:nvPr/>
        </p:nvSpPr>
        <p:spPr>
          <a:xfrm>
            <a:off x="2522220" y="2819757"/>
            <a:ext cx="9584769" cy="90511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2725579" y="2948702"/>
            <a:ext cx="2786182" cy="3236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49"/>
              </a:lnSpc>
              <a:buNone/>
            </a:pPr>
            <a:r>
              <a:rPr lang="en-US" sz="159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</a:t>
            </a:r>
            <a:endParaRPr lang="en-US" sz="1593" dirty="0"/>
          </a:p>
        </p:txBody>
      </p:sp>
      <p:sp>
        <p:nvSpPr>
          <p:cNvPr id="12" name="Text 10"/>
          <p:cNvSpPr/>
          <p:nvPr/>
        </p:nvSpPr>
        <p:spPr>
          <a:xfrm>
            <a:off x="5923955" y="2948702"/>
            <a:ext cx="2782372" cy="3236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49"/>
              </a:lnSpc>
              <a:buNone/>
            </a:pPr>
            <a:r>
              <a:rPr lang="en-US" sz="159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Interest</a:t>
            </a:r>
            <a:endParaRPr lang="en-US" sz="1593" dirty="0"/>
          </a:p>
        </p:txBody>
      </p:sp>
      <p:sp>
        <p:nvSpPr>
          <p:cNvPr id="13" name="Text 11"/>
          <p:cNvSpPr/>
          <p:nvPr/>
        </p:nvSpPr>
        <p:spPr>
          <a:xfrm>
            <a:off x="9118521" y="2948702"/>
            <a:ext cx="2786182" cy="647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49"/>
              </a:lnSpc>
              <a:buNone/>
            </a:pPr>
            <a:r>
              <a:rPr lang="en-US" sz="159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Suku bunga dalam bentuk persentase</a:t>
            </a:r>
            <a:endParaRPr lang="en-US" sz="1593" dirty="0"/>
          </a:p>
        </p:txBody>
      </p:sp>
      <p:sp>
        <p:nvSpPr>
          <p:cNvPr id="14" name="Shape 12"/>
          <p:cNvSpPr/>
          <p:nvPr/>
        </p:nvSpPr>
        <p:spPr>
          <a:xfrm>
            <a:off x="2522220" y="3724870"/>
            <a:ext cx="9584769" cy="122872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2725579" y="3853815"/>
            <a:ext cx="2786182" cy="3236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49"/>
              </a:lnSpc>
              <a:buNone/>
            </a:pPr>
            <a:r>
              <a:rPr lang="en-US" sz="159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</a:t>
            </a:r>
            <a:endParaRPr lang="en-US" sz="1593" dirty="0"/>
          </a:p>
        </p:txBody>
      </p:sp>
      <p:sp>
        <p:nvSpPr>
          <p:cNvPr id="16" name="Text 14"/>
          <p:cNvSpPr/>
          <p:nvPr/>
        </p:nvSpPr>
        <p:spPr>
          <a:xfrm>
            <a:off x="5923955" y="3853815"/>
            <a:ext cx="2782372" cy="3236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49"/>
              </a:lnSpc>
              <a:buNone/>
            </a:pPr>
            <a:r>
              <a:rPr lang="en-US" sz="159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Number of Year</a:t>
            </a:r>
            <a:endParaRPr lang="en-US" sz="1593" dirty="0"/>
          </a:p>
        </p:txBody>
      </p:sp>
      <p:sp>
        <p:nvSpPr>
          <p:cNvPr id="17" name="Text 15"/>
          <p:cNvSpPr/>
          <p:nvPr/>
        </p:nvSpPr>
        <p:spPr>
          <a:xfrm>
            <a:off x="9118521" y="3853815"/>
            <a:ext cx="2786182" cy="9708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49"/>
              </a:lnSpc>
              <a:buNone/>
            </a:pPr>
            <a:r>
              <a:rPr lang="en-US" sz="159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Lama waktu pinjaman/deposito dalam hitungan tahun</a:t>
            </a:r>
            <a:endParaRPr lang="en-US" sz="1593" dirty="0"/>
          </a:p>
        </p:txBody>
      </p:sp>
      <p:sp>
        <p:nvSpPr>
          <p:cNvPr id="18" name="Shape 16"/>
          <p:cNvSpPr/>
          <p:nvPr/>
        </p:nvSpPr>
        <p:spPr>
          <a:xfrm>
            <a:off x="2522220" y="4953595"/>
            <a:ext cx="9584769" cy="90511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9" name="Text 17"/>
          <p:cNvSpPr/>
          <p:nvPr/>
        </p:nvSpPr>
        <p:spPr>
          <a:xfrm>
            <a:off x="2725579" y="5082540"/>
            <a:ext cx="2786182" cy="3236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49"/>
              </a:lnSpc>
              <a:buNone/>
            </a:pPr>
            <a:r>
              <a:rPr lang="en-US" sz="159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</a:t>
            </a:r>
            <a:endParaRPr lang="en-US" sz="1593" dirty="0"/>
          </a:p>
        </p:txBody>
      </p:sp>
      <p:sp>
        <p:nvSpPr>
          <p:cNvPr id="20" name="Text 18"/>
          <p:cNvSpPr/>
          <p:nvPr/>
        </p:nvSpPr>
        <p:spPr>
          <a:xfrm>
            <a:off x="5923955" y="5082540"/>
            <a:ext cx="2782372" cy="3236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49"/>
              </a:lnSpc>
              <a:buNone/>
            </a:pPr>
            <a:r>
              <a:rPr lang="en-US" sz="159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Present</a:t>
            </a:r>
            <a:endParaRPr lang="en-US" sz="1593" dirty="0"/>
          </a:p>
        </p:txBody>
      </p:sp>
      <p:sp>
        <p:nvSpPr>
          <p:cNvPr id="21" name="Text 19"/>
          <p:cNvSpPr/>
          <p:nvPr/>
        </p:nvSpPr>
        <p:spPr>
          <a:xfrm>
            <a:off x="9118521" y="5082540"/>
            <a:ext cx="2786182" cy="647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49"/>
              </a:lnSpc>
              <a:buNone/>
            </a:pPr>
            <a:r>
              <a:rPr lang="en-US" sz="159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Nilai awal pinjaman/deposito</a:t>
            </a:r>
            <a:endParaRPr lang="en-US" sz="1593" dirty="0"/>
          </a:p>
        </p:txBody>
      </p:sp>
      <p:sp>
        <p:nvSpPr>
          <p:cNvPr id="22" name="Shape 20"/>
          <p:cNvSpPr/>
          <p:nvPr/>
        </p:nvSpPr>
        <p:spPr>
          <a:xfrm>
            <a:off x="2522220" y="5858708"/>
            <a:ext cx="9584769" cy="122872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3" name="Text 21"/>
          <p:cNvSpPr/>
          <p:nvPr/>
        </p:nvSpPr>
        <p:spPr>
          <a:xfrm>
            <a:off x="2725579" y="5987653"/>
            <a:ext cx="2786182" cy="3236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49"/>
              </a:lnSpc>
              <a:buNone/>
            </a:pPr>
            <a:r>
              <a:rPr lang="en-US" sz="159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</a:t>
            </a:r>
            <a:endParaRPr lang="en-US" sz="1593" dirty="0"/>
          </a:p>
        </p:txBody>
      </p:sp>
      <p:sp>
        <p:nvSpPr>
          <p:cNvPr id="24" name="Text 22"/>
          <p:cNvSpPr/>
          <p:nvPr/>
        </p:nvSpPr>
        <p:spPr>
          <a:xfrm>
            <a:off x="5923955" y="5987653"/>
            <a:ext cx="2782372" cy="3236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49"/>
              </a:lnSpc>
              <a:buNone/>
            </a:pPr>
            <a:r>
              <a:rPr lang="en-US" sz="159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Future</a:t>
            </a:r>
            <a:endParaRPr lang="en-US" sz="1593" dirty="0"/>
          </a:p>
        </p:txBody>
      </p:sp>
      <p:sp>
        <p:nvSpPr>
          <p:cNvPr id="25" name="Text 23"/>
          <p:cNvSpPr/>
          <p:nvPr/>
        </p:nvSpPr>
        <p:spPr>
          <a:xfrm>
            <a:off x="9118521" y="5987653"/>
            <a:ext cx="2786182" cy="9708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49"/>
              </a:lnSpc>
              <a:buNone/>
            </a:pPr>
            <a:r>
              <a:rPr lang="en-US" sz="159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Nilai akhir pinjaman/deposito yang sudah termasuk bunga</a:t>
            </a:r>
            <a:endParaRPr lang="en-US" sz="1593" dirty="0"/>
          </a:p>
        </p:txBody>
      </p:sp>
      <p:sp>
        <p:nvSpPr>
          <p:cNvPr id="26" name="Shape 24"/>
          <p:cNvSpPr/>
          <p:nvPr/>
        </p:nvSpPr>
        <p:spPr>
          <a:xfrm>
            <a:off x="2522220" y="7087433"/>
            <a:ext cx="9584769" cy="58150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7" name="Text 25"/>
          <p:cNvSpPr/>
          <p:nvPr/>
        </p:nvSpPr>
        <p:spPr>
          <a:xfrm>
            <a:off x="2725579" y="7216378"/>
            <a:ext cx="2786182" cy="3236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49"/>
              </a:lnSpc>
              <a:buNone/>
            </a:pPr>
            <a:r>
              <a:rPr lang="en-US" sz="159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</a:t>
            </a:r>
            <a:endParaRPr lang="en-US" sz="1593" dirty="0"/>
          </a:p>
        </p:txBody>
      </p:sp>
      <p:sp>
        <p:nvSpPr>
          <p:cNvPr id="28" name="Text 26"/>
          <p:cNvSpPr/>
          <p:nvPr/>
        </p:nvSpPr>
        <p:spPr>
          <a:xfrm>
            <a:off x="5923955" y="7216378"/>
            <a:ext cx="2782372" cy="3236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49"/>
              </a:lnSpc>
              <a:buNone/>
            </a:pPr>
            <a:r>
              <a:rPr lang="en-US" sz="159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Annual</a:t>
            </a:r>
            <a:endParaRPr lang="en-US" sz="1593" dirty="0"/>
          </a:p>
        </p:txBody>
      </p:sp>
      <p:sp>
        <p:nvSpPr>
          <p:cNvPr id="29" name="Text 27"/>
          <p:cNvSpPr/>
          <p:nvPr/>
        </p:nvSpPr>
        <p:spPr>
          <a:xfrm>
            <a:off x="9118521" y="7216378"/>
            <a:ext cx="2786182" cy="3236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49"/>
              </a:lnSpc>
              <a:buNone/>
            </a:pPr>
            <a:r>
              <a:rPr lang="en-US" sz="159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Bunga dalam satu tahun</a:t>
            </a:r>
            <a:endParaRPr lang="en-US" sz="159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032159"/>
            <a:ext cx="102336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Contoh Penerapan Rumus Suku Bunga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71249" y="3420785"/>
            <a:ext cx="10221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Seorang investor menyetor $10,000 selama 5 tahun pada bank X yang memberikan bunga 8% per tahun. Berapakah nilai akhir setelah 5 tahun?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71249" y="4381500"/>
            <a:ext cx="102211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Digunakan rumus majemuk tunggal: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71249" y="4986814"/>
            <a:ext cx="102211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 = P x (1 + i/100)^N = $10,000 x (1 + 8/100)^5 = $14,693.28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71249" y="5592128"/>
            <a:ext cx="102211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Jadi, nilai akhir investor setelah 5 tahun adalah $14,693.28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37993" y="3170873"/>
            <a:ext cx="44410" cy="3026569"/>
          </a:xfrm>
          <a:prstGeom prst="rect">
            <a:avLst/>
          </a:prstGeom>
          <a:solidFill>
            <a:srgbClr val="8C98CA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68235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Aliran Dana</a:t>
            </a:r>
            <a:endParaRPr lang="en-US" sz="2187" dirty="0"/>
          </a:p>
        </p:txBody>
      </p:sp>
      <p:sp>
        <p:nvSpPr>
          <p:cNvPr id="5" name="Shape 3"/>
          <p:cNvSpPr/>
          <p:nvPr/>
        </p:nvSpPr>
        <p:spPr>
          <a:xfrm>
            <a:off x="2159913" y="2595801"/>
            <a:ext cx="152400" cy="152400"/>
          </a:xfrm>
          <a:prstGeom prst="roundRect">
            <a:avLst>
              <a:gd name="adj" fmla="val 36000"/>
            </a:avLst>
          </a:prstGeom>
          <a:solidFill>
            <a:srgbClr val="F7F3F2"/>
          </a:solidFill>
          <a:ln/>
        </p:spPr>
      </p:sp>
      <p:sp>
        <p:nvSpPr>
          <p:cNvPr id="6" name="Shape 4"/>
          <p:cNvSpPr/>
          <p:nvPr/>
        </p:nvSpPr>
        <p:spPr>
          <a:xfrm>
            <a:off x="2172147" y="2608035"/>
            <a:ext cx="127932" cy="127932"/>
          </a:xfrm>
          <a:prstGeom prst="roundRect">
            <a:avLst>
              <a:gd name="adj" fmla="val 714747566"/>
            </a:avLst>
          </a:prstGeom>
          <a:noFill/>
          <a:ln w="15240">
            <a:solidFill>
              <a:srgbClr val="726E6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2184949" y="2651676"/>
            <a:ext cx="10233" cy="102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864"/>
              </a:lnSpc>
              <a:buNone/>
            </a:pPr>
            <a:r>
              <a:rPr lang="en-US" sz="720" dirty="0">
                <a:solidFill>
                  <a:srgbClr val="726E6E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Loading...</a:t>
            </a:r>
            <a:endParaRPr lang="en-US" sz="720" dirty="0"/>
          </a:p>
        </p:txBody>
      </p:sp>
      <p:sp>
        <p:nvSpPr>
          <p:cNvPr id="8" name="Text 6"/>
          <p:cNvSpPr/>
          <p:nvPr/>
        </p:nvSpPr>
        <p:spPr>
          <a:xfrm>
            <a:off x="2037993" y="417873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Keterangan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2393394" y="4859179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P: $10,000 (Jumlah setoran awal)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393394" y="5303401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i: 8% (Suku bunga per tahun)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2393394" y="5747623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N: 5 tahun (Jangka waktu investasi)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2393394" y="6191845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F: $14,693.28 (Nilai akhir investasi)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47399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Faktor-Faktor yang Mempengaruhi Suku Bunga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3307080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Kebijakan suku bunga Bank Sentral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3751302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Keadaan ekonomi global dan nasional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195524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Infasi dan deflasi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4639747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Permintaan dan penawaran uang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5083969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Tingkat risiko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037993" y="5689282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Faktor-faktor tersebut berpengaruh pada naik atau turunnya tingkat suku bunga pada sebuah negara. Oleh karena itu, perlu diperhatikan selalu dengan faktor-faktor tersebut sebelum melakukan investasi atau pinjaman.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552337"/>
            <a:ext cx="104927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Risiko yang Terkait dengan Suku Bunga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691051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005626"/>
            <a:ext cx="32958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Risiko Pinjaman</a:t>
            </a:r>
            <a:endParaRPr lang="en-US" sz="17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691051"/>
            <a:ext cx="3296007" cy="203704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667137" y="5005745"/>
            <a:ext cx="329600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Risiko Pasar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691051"/>
            <a:ext cx="3296007" cy="203704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296400" y="5005745"/>
            <a:ext cx="329600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Risiko Inflasi</a:t>
            </a:r>
            <a:endParaRPr lang="en-US" sz="1750" dirty="0"/>
          </a:p>
        </p:txBody>
      </p:sp>
      <p:sp>
        <p:nvSpPr>
          <p:cNvPr id="11" name="Text 6"/>
          <p:cNvSpPr/>
          <p:nvPr/>
        </p:nvSpPr>
        <p:spPr>
          <a:xfrm>
            <a:off x="2037993" y="5611058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Risiko di atas merupakan risiko yang terkait dengan suku bunga terutama dalam jumlah pinjaman dan investasi. Kondisi ini dapat mempengaruhi keseluruhan nilai investasi, oleh karena itu penting untuk memperhatikan risiko-risiko tersebut ketika berinvestasi atau meminjam uang.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95429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Kesimpulan dan Penerapan dalam Ekonomi Teknik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787378"/>
            <a:ext cx="10554414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Rumus-rumus suku bunga sangat berguna dalam ekonomi teknik terutama dalam melakukan perhitungan bunga dan nilai investasi. Rumus suku bunga sederhana dan majemuk membutuhkan simbol-simbol yang berbeda seperti Present (P), Number of Year (N), Interest (i), Future (F), dan Annual (A). Dalam penerapannya, perlu diperhatikan dengan adanya faktor-faktor yang mempengaruhi nilai suku bunga seperti tingkat inflasi dan kebijakan suku bunga Bank Sentral. Tidak lupa juga untuk selalu memperhatikan risiko-risiko yang terkait dengan suku bunga ketika melakukan investasi atau pinjaman uang.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2023-09-25T21:51:09Z</dcterms:created>
  <dcterms:modified xsi:type="dcterms:W3CDTF">2023-09-25T21:51:09Z</dcterms:modified>
</cp:coreProperties>
</file>