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</p:sldMasterIdLst>
  <p:notesMasterIdLst>
    <p:notesMasterId r:id="rId32"/>
  </p:notesMasterIdLst>
  <p:sldIdLst>
    <p:sldId id="256" r:id="rId4"/>
    <p:sldId id="257" r:id="rId5"/>
    <p:sldId id="271" r:id="rId6"/>
    <p:sldId id="277" r:id="rId7"/>
    <p:sldId id="274" r:id="rId8"/>
    <p:sldId id="278" r:id="rId9"/>
    <p:sldId id="279" r:id="rId10"/>
    <p:sldId id="280" r:id="rId11"/>
    <p:sldId id="281" r:id="rId12"/>
    <p:sldId id="288" r:id="rId13"/>
    <p:sldId id="304" r:id="rId14"/>
    <p:sldId id="305" r:id="rId15"/>
    <p:sldId id="291" r:id="rId16"/>
    <p:sldId id="289" r:id="rId17"/>
    <p:sldId id="303" r:id="rId18"/>
    <p:sldId id="298" r:id="rId19"/>
    <p:sldId id="299" r:id="rId20"/>
    <p:sldId id="295" r:id="rId21"/>
    <p:sldId id="296" r:id="rId22"/>
    <p:sldId id="297" r:id="rId23"/>
    <p:sldId id="301" r:id="rId24"/>
    <p:sldId id="294" r:id="rId25"/>
    <p:sldId id="302" r:id="rId26"/>
    <p:sldId id="300" r:id="rId27"/>
    <p:sldId id="293" r:id="rId28"/>
    <p:sldId id="263" r:id="rId29"/>
    <p:sldId id="265" r:id="rId30"/>
    <p:sldId id="26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11C"/>
    <a:srgbClr val="A7B7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5B848-6E45-4417-98BC-DC5FF7772542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5F9C0-BC26-4428-9337-F88905427C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2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F9C0-BC26-4428-9337-F88905427C2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148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F9C0-BC26-4428-9337-F88905427C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08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F9C0-BC26-4428-9337-F88905427C2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62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F9C0-BC26-4428-9337-F88905427C2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64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C914C1D3-3C07-FE90-80A2-60A9AFAF9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>
            <a:extLst>
              <a:ext uri="{FF2B5EF4-FFF2-40B4-BE49-F238E27FC236}">
                <a16:creationId xmlns:a16="http://schemas.microsoft.com/office/drawing/2014/main" id="{37700017-E54D-FB29-828D-99FABA7869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>
            <a:extLst>
              <a:ext uri="{FF2B5EF4-FFF2-40B4-BE49-F238E27FC236}">
                <a16:creationId xmlns:a16="http://schemas.microsoft.com/office/drawing/2014/main" id="{E15B36D7-7217-4AA6-A072-BC1D819F20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19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EFEF0C0A-0D98-C944-1DA1-D3E50A44F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>
            <a:extLst>
              <a:ext uri="{FF2B5EF4-FFF2-40B4-BE49-F238E27FC236}">
                <a16:creationId xmlns:a16="http://schemas.microsoft.com/office/drawing/2014/main" id="{C23994D2-578D-E9FA-DBF6-7AD0DAE5C7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4:notes">
            <a:extLst>
              <a:ext uri="{FF2B5EF4-FFF2-40B4-BE49-F238E27FC236}">
                <a16:creationId xmlns:a16="http://schemas.microsoft.com/office/drawing/2014/main" id="{7C144CA4-B34E-A524-0C22-4F8E8F49C5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832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139FA865-0A7D-C76D-860D-2AAE7F613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>
            <a:extLst>
              <a:ext uri="{FF2B5EF4-FFF2-40B4-BE49-F238E27FC236}">
                <a16:creationId xmlns:a16="http://schemas.microsoft.com/office/drawing/2014/main" id="{E509BC12-6F0F-2B28-8DF3-16B82B507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>
            <a:extLst>
              <a:ext uri="{FF2B5EF4-FFF2-40B4-BE49-F238E27FC236}">
                <a16:creationId xmlns:a16="http://schemas.microsoft.com/office/drawing/2014/main" id="{2187CB79-BEF4-B31F-DBEB-3B2B7CE5AC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0154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376AEAC1-F68E-B350-940C-532BAFABA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>
            <a:extLst>
              <a:ext uri="{FF2B5EF4-FFF2-40B4-BE49-F238E27FC236}">
                <a16:creationId xmlns:a16="http://schemas.microsoft.com/office/drawing/2014/main" id="{15DE9B60-6303-8EC8-F523-F9DA535FB7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>
            <a:extLst>
              <a:ext uri="{FF2B5EF4-FFF2-40B4-BE49-F238E27FC236}">
                <a16:creationId xmlns:a16="http://schemas.microsoft.com/office/drawing/2014/main" id="{AB94605D-8670-4BA1-6408-33FF010C39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251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9002FFED-CC40-700A-57F8-16CE2F83F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>
            <a:extLst>
              <a:ext uri="{FF2B5EF4-FFF2-40B4-BE49-F238E27FC236}">
                <a16:creationId xmlns:a16="http://schemas.microsoft.com/office/drawing/2014/main" id="{B0B29C22-D5FE-F560-AACA-B37B19DA6A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>
            <a:extLst>
              <a:ext uri="{FF2B5EF4-FFF2-40B4-BE49-F238E27FC236}">
                <a16:creationId xmlns:a16="http://schemas.microsoft.com/office/drawing/2014/main" id="{FB5692C9-A266-E310-9F11-5B3EB5ED8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5176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9002FFED-CC40-700A-57F8-16CE2F83F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>
            <a:extLst>
              <a:ext uri="{FF2B5EF4-FFF2-40B4-BE49-F238E27FC236}">
                <a16:creationId xmlns:a16="http://schemas.microsoft.com/office/drawing/2014/main" id="{B0B29C22-D5FE-F560-AACA-B37B19DA6A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>
            <a:extLst>
              <a:ext uri="{FF2B5EF4-FFF2-40B4-BE49-F238E27FC236}">
                <a16:creationId xmlns:a16="http://schemas.microsoft.com/office/drawing/2014/main" id="{FB5692C9-A266-E310-9F11-5B3EB5ED8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9976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9002FFED-CC40-700A-57F8-16CE2F83F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>
            <a:extLst>
              <a:ext uri="{FF2B5EF4-FFF2-40B4-BE49-F238E27FC236}">
                <a16:creationId xmlns:a16="http://schemas.microsoft.com/office/drawing/2014/main" id="{B0B29C22-D5FE-F560-AACA-B37B19DA6A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>
            <a:extLst>
              <a:ext uri="{FF2B5EF4-FFF2-40B4-BE49-F238E27FC236}">
                <a16:creationId xmlns:a16="http://schemas.microsoft.com/office/drawing/2014/main" id="{FB5692C9-A266-E310-9F11-5B3EB5ED8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123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8AA0-05D2-EF82-931D-CDC747874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25527-A7D5-4F21-4A43-3581BC417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04101-4536-5634-BAA0-71562FF1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986B-DE17-4271-8C0A-E8202E005C62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E375D-65CE-2CAE-F58F-6A197839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B691-D75B-E238-F6B2-5BF9D468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8C5A-209E-4902-A9AC-4AE63375D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3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33E58-8966-F8E3-35EE-58C9AE1A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528D4-C647-0233-8DF7-13266B674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8B3CB-87B6-5AEE-7073-8636393D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986B-DE17-4271-8C0A-E8202E005C62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53167-EC92-FD9F-1614-F35FCE87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1C617-B40E-BBE9-A03C-ED6810A7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8C5A-209E-4902-A9AC-4AE63375D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279A5-5843-1061-93B9-D068F0A86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5C605-48C2-C70A-007E-676AAAD2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94493-E75A-D07A-8EA8-84F13975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986B-DE17-4271-8C0A-E8202E005C62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B312B-9A9A-53AB-668B-72987279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AEAA5-AFCF-14EC-8A74-FDFD2368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8C5A-209E-4902-A9AC-4AE63375D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627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bg>
      <p:bgPr>
        <a:solidFill>
          <a:srgbClr val="343437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1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2" name="Google Shape;22;p1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2180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802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2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48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2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6939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23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3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26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940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0" name="Google Shape;100;p2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1" name="Google Shape;101;p2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080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B557-B6E3-6987-D39E-8E8F3F58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FE1B-F779-FC5F-0841-20160593A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0CF26-0F41-0608-45DE-472E6940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986B-DE17-4271-8C0A-E8202E005C62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2E0E0-ED03-AAF5-6141-4C675CFD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DDBA-686F-6681-48F4-629B6A473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8C5A-209E-4902-A9AC-4AE63375D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37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A43CB-B390-3ED4-3D1D-1C8F9F8E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219CB-F829-7703-2BEB-ADBEC051C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6362A-4952-2B43-B9AC-AA32FC47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986B-DE17-4271-8C0A-E8202E005C62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ECA11-D745-F503-A79D-AEB608E09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11500-9887-19E4-2109-CABCCE34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8C5A-209E-4902-A9AC-4AE63375D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6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B3D9-D6CB-51EE-C74A-E40EBD5D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12EA-C675-A49B-B397-97783C3FD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26558-1387-9BCD-88AA-CB47941D4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3328A-4C3E-E0C9-B048-17066014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986B-DE17-4271-8C0A-E8202E005C62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C4CEC-CEB7-E87F-48B9-BA40AF45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21CE0-B6CF-5E5C-04F0-4DE39877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8C5A-209E-4902-A9AC-4AE63375D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D383-B84A-984A-471B-A9840073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F42E4-ECAB-289E-4CD8-6819EBE19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DF9E2A-599A-CDE6-E826-075306138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F9360-5ADF-FAAC-3831-F5718395D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B8150-23DC-B7B0-9098-A52B7A015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49B93-4ED1-72A0-773C-815AEAEB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986B-DE17-4271-8C0A-E8202E005C62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5460D-4F0C-A624-A6BA-E5706E03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38691-20C9-95D5-A7EE-623E2B2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8C5A-209E-4902-A9AC-4AE63375D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2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F5BC-3516-10AD-16EC-73AD2562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A28490-6DB2-EDA8-01A2-D00D4A58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986B-DE17-4271-8C0A-E8202E005C62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4ADBC-69E0-FE3A-206C-A75E2634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1DF05-A799-653D-910A-8AD2F1CC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8C5A-209E-4902-A9AC-4AE63375D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1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C4682-D5C7-6CAC-3AF7-FE450389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986B-DE17-4271-8C0A-E8202E005C62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D0F80-57A0-F51F-4A43-AFA97FA4C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8A8BB-E7C7-1557-0B33-7BBA8CD9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8C5A-209E-4902-A9AC-4AE63375D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1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FAC5-C1EF-A75F-9AE1-944B0A46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0C3F-A098-D688-7F76-B137D4D06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7EA44-4171-3607-A40C-1575475FC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4E366-6D40-C5F9-2613-63F7EC0E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986B-DE17-4271-8C0A-E8202E005C62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388DA-DF48-F476-1E0D-DDE315C0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C3F99-15AC-4082-F0B4-B2DCCC62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8C5A-209E-4902-A9AC-4AE63375D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4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37D3-88F6-0BED-5352-65E7BB5C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08827-DFCA-C807-57AF-B8552D673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842D3-A524-9AF5-2BF6-A6202908F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2582F-AAED-F0F7-F2EB-42823731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0986B-DE17-4271-8C0A-E8202E005C62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14C3E-26C3-0D97-3DDA-BAF49EED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66ED2-D8CE-6D80-FECB-B5366708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8C5A-209E-4902-A9AC-4AE63375D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8926C-830E-41EC-DA95-DC0167F41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62816-E879-9174-E061-0BF2220C5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C4F89-7C92-A622-BF8C-8FA3683D8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0986B-DE17-4271-8C0A-E8202E005C62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C4E72-53D3-1A83-5E3E-A543D907B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EB62F-EACA-5F2A-793A-77C30A3E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78C5A-209E-4902-A9AC-4AE63375D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39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 dirty="0"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 dirty="0"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871388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 dirty="0"/>
          </a:p>
        </p:txBody>
      </p:sp>
      <p:sp>
        <p:nvSpPr>
          <p:cNvPr id="28" name="Google Shape;28;p1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 dirty="0"/>
          </a:p>
        </p:txBody>
      </p:sp>
      <p:sp>
        <p:nvSpPr>
          <p:cNvPr id="29" name="Google Shape;29;p1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13465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ctrTitle"/>
          </p:nvPr>
        </p:nvSpPr>
        <p:spPr>
          <a:xfrm>
            <a:off x="792619" y="2757268"/>
            <a:ext cx="10606761" cy="1089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 sz="4400" b="1" dirty="0"/>
              <a:t>Track Mate:</a:t>
            </a:r>
            <a:br>
              <a:rPr lang="en-US" sz="4400" dirty="0"/>
            </a:br>
            <a:r>
              <a:rPr lang="en-US" sz="2800" b="1" dirty="0"/>
              <a:t>The Technological Ally for the Visually Impaired</a:t>
            </a:r>
            <a:br>
              <a:rPr lang="en-US" sz="4400" b="1" dirty="0"/>
            </a:br>
            <a:br>
              <a:rPr lang="en-US" sz="4400" dirty="0"/>
            </a:br>
            <a:endParaRPr lang="en-US" sz="4400"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subTitle" idx="1"/>
          </p:nvPr>
        </p:nvSpPr>
        <p:spPr>
          <a:xfrm>
            <a:off x="792619" y="3555786"/>
            <a:ext cx="531621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2400" b="1" dirty="0"/>
              <a:t>Group Members:</a:t>
            </a:r>
            <a:endParaRPr b="1"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lang="en-US" dirty="0"/>
              <a:t>Zainab Azeem (21P-8025)</a:t>
            </a:r>
            <a:endParaRPr dirty="0"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80000"/>
              <a:buNone/>
            </a:pPr>
            <a:r>
              <a:rPr lang="en-US" dirty="0"/>
              <a:t>Muawiya Kaleem (21P-8030)</a:t>
            </a:r>
            <a:endParaRPr dirty="0"/>
          </a:p>
        </p:txBody>
      </p:sp>
      <p:sp>
        <p:nvSpPr>
          <p:cNvPr id="108" name="Google Shape;108;p1"/>
          <p:cNvSpPr txBox="1"/>
          <p:nvPr/>
        </p:nvSpPr>
        <p:spPr>
          <a:xfrm>
            <a:off x="7760278" y="3679730"/>
            <a:ext cx="4867221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F6F74"/>
              </a:buClr>
              <a:buSzPts val="1760"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entury Schoolbook"/>
                <a:ea typeface="Century Schoolbook"/>
                <a:cs typeface="Century Schoolbook"/>
                <a:sym typeface="Century Schoolbook"/>
              </a:rPr>
              <a:t>Project Supervisor: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rgbClr val="6F6F74"/>
              </a:buClr>
              <a:buSzPts val="1760"/>
              <a:buFont typeface="Arial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Century Schoolbook"/>
                <a:ea typeface="Century Schoolbook"/>
                <a:cs typeface="Century Schoolbook"/>
                <a:sym typeface="Century Schoolbook"/>
              </a:rPr>
              <a:t>Dr. Ali Sayyed 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2" name="Google Shape;114;p2" descr="National University of Computer and Emerging Sciences - Wikipedia">
            <a:extLst>
              <a:ext uri="{FF2B5EF4-FFF2-40B4-BE49-F238E27FC236}">
                <a16:creationId xmlns:a16="http://schemas.microsoft.com/office/drawing/2014/main" id="{5AD83DF4-C7C8-B082-6716-7AF812D06F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0A91C5AB-26C0-986C-86C4-E78F4B9FF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>
            <a:extLst>
              <a:ext uri="{FF2B5EF4-FFF2-40B4-BE49-F238E27FC236}">
                <a16:creationId xmlns:a16="http://schemas.microsoft.com/office/drawing/2014/main" id="{4427EE6B-F442-F4FF-AAB2-A89D0820FC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entury Schoolbook" panose="02040604050505020304" pitchFamily="18" charset="0"/>
              </a:rPr>
              <a:t>10</a:t>
            </a:fld>
            <a:endParaRPr>
              <a:latin typeface="Century Schoolbook" panose="02040604050505020304" pitchFamily="18" charset="0"/>
            </a:endParaRPr>
          </a:p>
        </p:txBody>
      </p:sp>
      <p:pic>
        <p:nvPicPr>
          <p:cNvPr id="22" name="Google Shape;138;p5" descr="National University of Computer and Emerging Sciences - Wikipedia">
            <a:extLst>
              <a:ext uri="{FF2B5EF4-FFF2-40B4-BE49-F238E27FC236}">
                <a16:creationId xmlns:a16="http://schemas.microsoft.com/office/drawing/2014/main" id="{A6E5FB1B-B196-02DE-8443-5DFD22A495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9124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8CB79D-B12B-B3BF-244E-B65C7616B893}"/>
              </a:ext>
            </a:extLst>
          </p:cNvPr>
          <p:cNvSpPr/>
          <p:nvPr/>
        </p:nvSpPr>
        <p:spPr>
          <a:xfrm>
            <a:off x="5948363" y="3895725"/>
            <a:ext cx="62388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55229D-16F4-512F-47C1-155114795151}"/>
              </a:ext>
            </a:extLst>
          </p:cNvPr>
          <p:cNvSpPr txBox="1"/>
          <p:nvPr/>
        </p:nvSpPr>
        <p:spPr>
          <a:xfrm>
            <a:off x="694726" y="1680397"/>
            <a:ext cx="297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Schoolbook" panose="02040604050505020304" pitchFamily="18" charset="0"/>
              </a:rPr>
              <a:t>Approach</a:t>
            </a:r>
            <a:r>
              <a:rPr lang="en-US" sz="2800" b="1" dirty="0">
                <a:latin typeface="Century Schoolbook" panose="02040604050505020304" pitchFamily="18" charset="0"/>
              </a:rPr>
              <a:t>:</a:t>
            </a:r>
            <a:endParaRPr lang="en-US" sz="1800" b="1" dirty="0"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BB0E9-EF65-19CB-45FF-ED9566AD47C4}"/>
              </a:ext>
            </a:extLst>
          </p:cNvPr>
          <p:cNvSpPr txBox="1"/>
          <p:nvPr/>
        </p:nvSpPr>
        <p:spPr>
          <a:xfrm>
            <a:off x="935795" y="2368464"/>
            <a:ext cx="79562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Century Schoolbook" panose="02040604050505020304" pitchFamily="18" charset="0"/>
              </a:rPr>
              <a:t>Use ultrasonic sensors to detect distance changes.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Century Schoolbook" panose="02040604050505020304" pitchFamily="18" charset="0"/>
              </a:rPr>
              <a:t>Identify a series of small, consistent drops in distance, indicating a staircase.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Century Schoolbook" panose="02040604050505020304" pitchFamily="18" charset="0"/>
              </a:rPr>
              <a:t>Apply a pattern-recognition algorithm to differentiate stairs from obstacles.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Century Schoolbook" panose="02040604050505020304" pitchFamily="18" charset="0"/>
              </a:rPr>
              <a:t>Provide real-time alerts through vibration or auditory signals</a:t>
            </a:r>
          </a:p>
        </p:txBody>
      </p:sp>
      <p:sp>
        <p:nvSpPr>
          <p:cNvPr id="5" name="Google Shape;116;p2">
            <a:extLst>
              <a:ext uri="{FF2B5EF4-FFF2-40B4-BE49-F238E27FC236}">
                <a16:creationId xmlns:a16="http://schemas.microsoft.com/office/drawing/2014/main" id="{EF425DB3-DE6A-5840-DB72-CE563F387C9F}"/>
              </a:ext>
            </a:extLst>
          </p:cNvPr>
          <p:cNvSpPr txBox="1">
            <a:spLocks/>
          </p:cNvSpPr>
          <p:nvPr/>
        </p:nvSpPr>
        <p:spPr>
          <a:xfrm>
            <a:off x="351409" y="180073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SzPts val="4400"/>
            </a:pPr>
            <a:r>
              <a:rPr lang="en-US" sz="4000" b="1" dirty="0"/>
              <a:t>Algorithm for Detecting UpStairs     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4400"/>
            </a:pPr>
            <a:r>
              <a:rPr lang="en-US" sz="4000" b="1" dirty="0"/>
              <a:t>                and Obstacle</a:t>
            </a:r>
            <a:endParaRPr lang="en-US" sz="4000" b="1" dirty="0">
              <a:solidFill>
                <a:srgbClr val="000000"/>
              </a:solidFill>
              <a:latin typeface="Century Schoolbook" panose="02040604050505020304" pitchFamily="18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724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0A91C5AB-26C0-986C-86C4-E78F4B9FF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>
            <a:extLst>
              <a:ext uri="{FF2B5EF4-FFF2-40B4-BE49-F238E27FC236}">
                <a16:creationId xmlns:a16="http://schemas.microsoft.com/office/drawing/2014/main" id="{4427EE6B-F442-F4FF-AAB2-A89D0820FC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entury Schoolbook" panose="02040604050505020304" pitchFamily="18" charset="0"/>
              </a:rPr>
              <a:t>11</a:t>
            </a:fld>
            <a:endParaRPr>
              <a:latin typeface="Century Schoolbook" panose="02040604050505020304" pitchFamily="18" charset="0"/>
            </a:endParaRPr>
          </a:p>
        </p:txBody>
      </p:sp>
      <p:pic>
        <p:nvPicPr>
          <p:cNvPr id="22" name="Google Shape;138;p5" descr="National University of Computer and Emerging Sciences - Wikipedia">
            <a:extLst>
              <a:ext uri="{FF2B5EF4-FFF2-40B4-BE49-F238E27FC236}">
                <a16:creationId xmlns:a16="http://schemas.microsoft.com/office/drawing/2014/main" id="{A6E5FB1B-B196-02DE-8443-5DFD22A495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9124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8CB79D-B12B-B3BF-244E-B65C7616B893}"/>
              </a:ext>
            </a:extLst>
          </p:cNvPr>
          <p:cNvSpPr/>
          <p:nvPr/>
        </p:nvSpPr>
        <p:spPr>
          <a:xfrm>
            <a:off x="5948363" y="3895725"/>
            <a:ext cx="62388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55229D-16F4-512F-47C1-155114795151}"/>
              </a:ext>
            </a:extLst>
          </p:cNvPr>
          <p:cNvSpPr txBox="1"/>
          <p:nvPr/>
        </p:nvSpPr>
        <p:spPr>
          <a:xfrm>
            <a:off x="694725" y="1680397"/>
            <a:ext cx="4069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Schoolbook" panose="02040604050505020304" pitchFamily="18" charset="0"/>
              </a:rPr>
              <a:t>Key Assumptions</a:t>
            </a:r>
            <a:r>
              <a:rPr lang="en-US" sz="2800" b="1" dirty="0">
                <a:latin typeface="Century Schoolbook" panose="02040604050505020304" pitchFamily="18" charset="0"/>
              </a:rPr>
              <a:t>:</a:t>
            </a:r>
            <a:endParaRPr lang="en-US" sz="1800" b="1" dirty="0"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BB0E9-EF65-19CB-45FF-ED9566AD47C4}"/>
              </a:ext>
            </a:extLst>
          </p:cNvPr>
          <p:cNvSpPr txBox="1"/>
          <p:nvPr/>
        </p:nvSpPr>
        <p:spPr>
          <a:xfrm>
            <a:off x="935794" y="2368464"/>
            <a:ext cx="9363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Schoolbook" panose="02040604050505020304" pitchFamily="18" charset="0"/>
              </a:rPr>
              <a:t>The stick is held vertically with the bottom near the ground or touching the ground.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Schoolbook" panose="02040604050505020304" pitchFamily="18" charset="0"/>
              </a:rPr>
              <a:t>Safe distance is 24 inches; anything closer requires an alert.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Century Schoolbook" panose="020406040505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Schoolbook" panose="02040604050505020304" pitchFamily="18" charset="0"/>
              </a:rPr>
              <a:t>The ground is assumed flat unless there's a step.</a:t>
            </a:r>
          </a:p>
        </p:txBody>
      </p:sp>
      <p:sp>
        <p:nvSpPr>
          <p:cNvPr id="5" name="Google Shape;116;p2">
            <a:extLst>
              <a:ext uri="{FF2B5EF4-FFF2-40B4-BE49-F238E27FC236}">
                <a16:creationId xmlns:a16="http://schemas.microsoft.com/office/drawing/2014/main" id="{EF425DB3-DE6A-5840-DB72-CE563F387C9F}"/>
              </a:ext>
            </a:extLst>
          </p:cNvPr>
          <p:cNvSpPr txBox="1">
            <a:spLocks/>
          </p:cNvSpPr>
          <p:nvPr/>
        </p:nvSpPr>
        <p:spPr>
          <a:xfrm>
            <a:off x="351409" y="180073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SzPts val="4400"/>
            </a:pPr>
            <a:r>
              <a:rPr lang="en-US" sz="4000" b="1" dirty="0"/>
              <a:t>Algorithm for Detecting UpStairs     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4400"/>
            </a:pPr>
            <a:r>
              <a:rPr lang="en-US" sz="4000" b="1" dirty="0"/>
              <a:t>                and Obstacle</a:t>
            </a:r>
            <a:endParaRPr lang="en-US" sz="4000" b="1" dirty="0">
              <a:solidFill>
                <a:srgbClr val="000000"/>
              </a:solidFill>
              <a:latin typeface="Century Schoolbook" panose="02040604050505020304" pitchFamily="18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5499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0A91C5AB-26C0-986C-86C4-E78F4B9FF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>
            <a:extLst>
              <a:ext uri="{FF2B5EF4-FFF2-40B4-BE49-F238E27FC236}">
                <a16:creationId xmlns:a16="http://schemas.microsoft.com/office/drawing/2014/main" id="{4427EE6B-F442-F4FF-AAB2-A89D0820FC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entury Schoolbook" panose="02040604050505020304" pitchFamily="18" charset="0"/>
              </a:rPr>
              <a:t>12</a:t>
            </a:fld>
            <a:endParaRPr>
              <a:latin typeface="Century Schoolbook" panose="02040604050505020304" pitchFamily="18" charset="0"/>
            </a:endParaRPr>
          </a:p>
        </p:txBody>
      </p:sp>
      <p:pic>
        <p:nvPicPr>
          <p:cNvPr id="22" name="Google Shape;138;p5" descr="National University of Computer and Emerging Sciences - Wikipedia">
            <a:extLst>
              <a:ext uri="{FF2B5EF4-FFF2-40B4-BE49-F238E27FC236}">
                <a16:creationId xmlns:a16="http://schemas.microsoft.com/office/drawing/2014/main" id="{A6E5FB1B-B196-02DE-8443-5DFD22A495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9124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8CB79D-B12B-B3BF-244E-B65C7616B893}"/>
              </a:ext>
            </a:extLst>
          </p:cNvPr>
          <p:cNvSpPr/>
          <p:nvPr/>
        </p:nvSpPr>
        <p:spPr>
          <a:xfrm>
            <a:off x="5948363" y="3895725"/>
            <a:ext cx="62388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55229D-16F4-512F-47C1-155114795151}"/>
              </a:ext>
            </a:extLst>
          </p:cNvPr>
          <p:cNvSpPr txBox="1"/>
          <p:nvPr/>
        </p:nvSpPr>
        <p:spPr>
          <a:xfrm>
            <a:off x="694726" y="1680397"/>
            <a:ext cx="2978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Schoolbook" panose="02040604050505020304" pitchFamily="18" charset="0"/>
              </a:rPr>
              <a:t>Algorithm Steps</a:t>
            </a:r>
            <a:r>
              <a:rPr lang="en-US" sz="2800" b="1" dirty="0">
                <a:latin typeface="Century Schoolbook" panose="02040604050505020304" pitchFamily="18" charset="0"/>
              </a:rPr>
              <a:t>:</a:t>
            </a:r>
            <a:endParaRPr lang="en-US" sz="1800" b="1" dirty="0"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EBB0E9-EF65-19CB-45FF-ED9566AD47C4}"/>
              </a:ext>
            </a:extLst>
          </p:cNvPr>
          <p:cNvSpPr txBox="1"/>
          <p:nvPr/>
        </p:nvSpPr>
        <p:spPr>
          <a:xfrm>
            <a:off x="935795" y="2368464"/>
            <a:ext cx="96927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entury Schoolbook" panose="02040604050505020304" pitchFamily="18" charset="0"/>
              </a:rPr>
              <a:t>Read distances from S1, S2, and S3.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entury Schoolbook" panose="02040604050505020304" pitchFamily="18" charset="0"/>
              </a:rPr>
              <a:t>Check if any distance is below the safe threshold (24 inches).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entury Schoolbook" panose="02040604050505020304" pitchFamily="18" charset="0"/>
              </a:rPr>
              <a:t>Compare the distances: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entury Schoolbook" panose="02040604050505020304" pitchFamily="18" charset="0"/>
              </a:rPr>
              <a:t>If all are similar (within tolerance), classify as an obstacle.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entury Schoolbook" panose="02040604050505020304" pitchFamily="18" charset="0"/>
              </a:rPr>
              <a:t>If distances show a stepped pattern (e.g., S1 &lt; S2 &lt; S3), analyze for stairs.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entury Schoolbook" panose="02040604050505020304" pitchFamily="18" charset="0"/>
              </a:rPr>
              <a:t>For stair detection: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entury Schoolbook" panose="02040604050505020304" pitchFamily="18" charset="0"/>
              </a:rPr>
              <a:t>Check if the difference between consecutive sensors aligns with the steps pattern.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entury Schoolbook" panose="02040604050505020304" pitchFamily="18" charset="0"/>
              </a:rPr>
              <a:t>Estimate the number of steps based on how many sensors detect close distances.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entury Schoolbook" panose="02040604050505020304" pitchFamily="18" charset="0"/>
              </a:rPr>
              <a:t>Output the result.</a:t>
            </a:r>
          </a:p>
        </p:txBody>
      </p:sp>
      <p:sp>
        <p:nvSpPr>
          <p:cNvPr id="5" name="Google Shape;116;p2">
            <a:extLst>
              <a:ext uri="{FF2B5EF4-FFF2-40B4-BE49-F238E27FC236}">
                <a16:creationId xmlns:a16="http://schemas.microsoft.com/office/drawing/2014/main" id="{EF425DB3-DE6A-5840-DB72-CE563F387C9F}"/>
              </a:ext>
            </a:extLst>
          </p:cNvPr>
          <p:cNvSpPr txBox="1">
            <a:spLocks/>
          </p:cNvSpPr>
          <p:nvPr/>
        </p:nvSpPr>
        <p:spPr>
          <a:xfrm>
            <a:off x="351409" y="180073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SzPts val="4400"/>
            </a:pPr>
            <a:r>
              <a:rPr lang="en-US" sz="4000" b="1" dirty="0"/>
              <a:t>Algorithm for Detecting UpStairs     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4400"/>
            </a:pPr>
            <a:r>
              <a:rPr lang="en-US" sz="4000" b="1" dirty="0"/>
              <a:t>                and Obstacle</a:t>
            </a:r>
            <a:endParaRPr lang="en-US" sz="4000" b="1" dirty="0">
              <a:solidFill>
                <a:srgbClr val="000000"/>
              </a:solidFill>
              <a:latin typeface="Century Schoolbook" panose="02040604050505020304" pitchFamily="18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784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5ACFB8-0DC7-155D-44EC-F4876A04F8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52839E-5EE0-99AF-B8E8-2D147C951FE3}"/>
              </a:ext>
            </a:extLst>
          </p:cNvPr>
          <p:cNvSpPr txBox="1"/>
          <p:nvPr/>
        </p:nvSpPr>
        <p:spPr>
          <a:xfrm>
            <a:off x="93142" y="1443087"/>
            <a:ext cx="2696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Schoolbook" panose="02040604050505020304" pitchFamily="18" charset="0"/>
              </a:rPr>
              <a:t>Possible cases:</a:t>
            </a:r>
          </a:p>
        </p:txBody>
      </p:sp>
      <p:pic>
        <p:nvPicPr>
          <p:cNvPr id="5" name="Google Shape;138;p5" descr="National University of Computer and Emerging Sciences - Wikipedia">
            <a:extLst>
              <a:ext uri="{FF2B5EF4-FFF2-40B4-BE49-F238E27FC236}">
                <a16:creationId xmlns:a16="http://schemas.microsoft.com/office/drawing/2014/main" id="{8DE92827-AE46-7931-A7D1-37B0255EF32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59124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841C41-90AE-AFE5-72E0-417857A72EF2}"/>
              </a:ext>
            </a:extLst>
          </p:cNvPr>
          <p:cNvSpPr txBox="1"/>
          <p:nvPr/>
        </p:nvSpPr>
        <p:spPr>
          <a:xfrm>
            <a:off x="988290" y="2197812"/>
            <a:ext cx="101877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Obstacle Detection : </a:t>
            </a:r>
            <a:r>
              <a:rPr lang="en-US" sz="1600" dirty="0">
                <a:latin typeface="Century Schoolbook" panose="02040604050505020304" pitchFamily="18" charset="0"/>
              </a:rPr>
              <a:t>If all sensors report roughly the same distance (within a tolerance, e.g., ±3 inches), and it’s less than 24 inches, it’s likely a regular obstacle (e.g., a wall).</a:t>
            </a:r>
          </a:p>
          <a:p>
            <a:pPr marL="457200" indent="-457200">
              <a:buFont typeface="+mj-lt"/>
              <a:buAutoNum type="alphaUcPeriod"/>
            </a:pPr>
            <a:endParaRPr lang="en-US" dirty="0">
              <a:latin typeface="Century Schoolbook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AF732-5FE1-EF06-0274-B65F011D3E3B}"/>
              </a:ext>
            </a:extLst>
          </p:cNvPr>
          <p:cNvSpPr txBox="1"/>
          <p:nvPr/>
        </p:nvSpPr>
        <p:spPr>
          <a:xfrm>
            <a:off x="988290" y="3184042"/>
            <a:ext cx="9836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buSzPts val="1000"/>
              <a:tabLst>
                <a:tab pos="457200" algn="l"/>
              </a:tabLst>
            </a:pPr>
            <a:r>
              <a:rPr lang="en-US" sz="2000" dirty="0">
                <a:latin typeface="Century Schoolbook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B.     Stair Detection:</a:t>
            </a:r>
            <a:r>
              <a:rPr lang="en-US" sz="1200" dirty="0">
                <a:latin typeface="Century Schoolbook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</a:rPr>
              <a:t>Stairs will show a stepped pattern in the distances: </a:t>
            </a:r>
          </a:p>
          <a:p>
            <a:pPr marL="285750" marR="0" lvl="0" indent="-285750"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US" dirty="0">
              <a:effectLst/>
              <a:latin typeface="Century Schoolbook" panose="02040604050505020304" pitchFamily="18" charset="0"/>
              <a:ea typeface="Times New Roman" panose="02020603050405020304" pitchFamily="18" charset="0"/>
            </a:endParaRPr>
          </a:p>
          <a:p>
            <a:pPr marL="742950" lvl="4" indent="-285750"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1800" b="1" dirty="0"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step</a:t>
            </a:r>
            <a:r>
              <a:rPr lang="en-US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latin typeface="Century Schoolbook" panose="02040604050505020304" pitchFamily="18" charset="0"/>
              </a:rPr>
              <a:t> S1 detects the step, while S2 and S3 detect farther</a:t>
            </a:r>
          </a:p>
          <a:p>
            <a:pPr marL="742950" marR="0" lvl="1" indent="-285750"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b="1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	Two steps:</a:t>
            </a:r>
            <a:r>
              <a:rPr lang="en-US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Century Schoolbook" panose="02040604050505020304" pitchFamily="18" charset="0"/>
              </a:rPr>
              <a:t>S1 detects the first step, S2 detects the second step, and S3 detects farther.</a:t>
            </a:r>
          </a:p>
          <a:p>
            <a:endParaRPr lang="en-US" sz="1600" dirty="0">
              <a:latin typeface="Century Schoolbook" panose="020406040505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BE2E98-AC9C-E4FD-C55F-B7A032B74339}"/>
              </a:ext>
            </a:extLst>
          </p:cNvPr>
          <p:cNvSpPr txBox="1"/>
          <p:nvPr/>
        </p:nvSpPr>
        <p:spPr>
          <a:xfrm>
            <a:off x="93140" y="4876813"/>
            <a:ext cx="1073187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800" b="1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</a:rPr>
              <a:t>Pattern Analysis</a:t>
            </a:r>
            <a:r>
              <a:rPr lang="en-US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</a:rPr>
              <a:t>: </a:t>
            </a:r>
            <a:r>
              <a:rPr lang="en-US" sz="16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</a:rPr>
              <a:t>Compare the differences between S1, S2, and S3 distances   			      			            and check if they align with the stair geometry (rise ≈ 6 inches, run ≈ 12 inches).</a:t>
            </a:r>
          </a:p>
          <a:p>
            <a:pPr marL="285750" marR="0" lvl="0" indent="-285750"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endParaRPr lang="en-US" sz="1600" dirty="0">
              <a:effectLst/>
              <a:latin typeface="Century Schoolbook" panose="02040604050505020304" pitchFamily="18" charset="0"/>
              <a:ea typeface="Times New Roman" panose="02020603050405020304" pitchFamily="18" charset="0"/>
            </a:endParaRPr>
          </a:p>
          <a:p>
            <a:pPr marL="285750" marR="0" lvl="0" indent="-285750"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800" b="1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</a:rPr>
              <a:t>Safe Distance Check</a:t>
            </a:r>
            <a:r>
              <a:rPr lang="en-US" sz="18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</a:rPr>
              <a:t>: </a:t>
            </a:r>
            <a:r>
              <a:rPr lang="en-US" sz="1600" dirty="0">
                <a:effectLst/>
                <a:latin typeface="Century Schoolbook" panose="02040604050505020304" pitchFamily="18" charset="0"/>
                <a:ea typeface="Times New Roman" panose="02020603050405020304" pitchFamily="18" charset="0"/>
              </a:rPr>
              <a:t>If any sensor reads less than 24 inches(2feet), trigger an appropriate alert.</a:t>
            </a:r>
            <a:endParaRPr lang="en-US" sz="1800" dirty="0">
              <a:effectLst/>
              <a:latin typeface="Century Schoolbook" panose="020406040505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Google Shape;116;p2">
            <a:extLst>
              <a:ext uri="{FF2B5EF4-FFF2-40B4-BE49-F238E27FC236}">
                <a16:creationId xmlns:a16="http://schemas.microsoft.com/office/drawing/2014/main" id="{DEAD67CA-02EB-4B9E-8AB3-788D6BE6404D}"/>
              </a:ext>
            </a:extLst>
          </p:cNvPr>
          <p:cNvSpPr txBox="1">
            <a:spLocks/>
          </p:cNvSpPr>
          <p:nvPr/>
        </p:nvSpPr>
        <p:spPr>
          <a:xfrm>
            <a:off x="351409" y="180073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SzPts val="4400"/>
            </a:pPr>
            <a:r>
              <a:rPr lang="en-US" sz="4000" b="1" dirty="0"/>
              <a:t>Algorithm for Detecting UpStairs     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4400"/>
            </a:pPr>
            <a:r>
              <a:rPr lang="en-US" sz="4000" b="1" dirty="0"/>
              <a:t>                and Obstacle</a:t>
            </a:r>
            <a:endParaRPr lang="en-US" sz="4000" b="1" dirty="0">
              <a:solidFill>
                <a:srgbClr val="000000"/>
              </a:solidFill>
              <a:latin typeface="Century Schoolbook" panose="02040604050505020304" pitchFamily="18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798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B0FF82-4B0C-E8EB-EC8C-259AD35D60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82B9E4-3398-27B1-5186-00C1A17BE6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8496"/>
          <a:stretch/>
        </p:blipFill>
        <p:spPr>
          <a:xfrm>
            <a:off x="0" y="1443088"/>
            <a:ext cx="7413430" cy="41079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425A68-ACBC-08C9-A50E-8B22F2C75986}"/>
              </a:ext>
            </a:extLst>
          </p:cNvPr>
          <p:cNvSpPr txBox="1"/>
          <p:nvPr/>
        </p:nvSpPr>
        <p:spPr>
          <a:xfrm>
            <a:off x="93143" y="1443087"/>
            <a:ext cx="205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Schoolbook" panose="02040604050505020304" pitchFamily="18" charset="0"/>
              </a:rPr>
              <a:t>Technique:</a:t>
            </a:r>
          </a:p>
        </p:txBody>
      </p:sp>
      <p:pic>
        <p:nvPicPr>
          <p:cNvPr id="8" name="Google Shape;138;p5" descr="National University of Computer and Emerging Sciences - Wikipedia">
            <a:extLst>
              <a:ext uri="{FF2B5EF4-FFF2-40B4-BE49-F238E27FC236}">
                <a16:creationId xmlns:a16="http://schemas.microsoft.com/office/drawing/2014/main" id="{4E5CA1EB-7A63-112A-B6C1-538724F953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9124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78FC3D-096C-A04A-D099-CD2F38537E03}"/>
              </a:ext>
            </a:extLst>
          </p:cNvPr>
          <p:cNvSpPr txBox="1"/>
          <p:nvPr/>
        </p:nvSpPr>
        <p:spPr>
          <a:xfrm>
            <a:off x="7822138" y="2905780"/>
            <a:ext cx="3038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3 Ultrasonic sensors placed on a stick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70DAF-9902-3E21-48C6-E82C0F8FAEDE}"/>
              </a:ext>
            </a:extLst>
          </p:cNvPr>
          <p:cNvSpPr txBox="1"/>
          <p:nvPr/>
        </p:nvSpPr>
        <p:spPr>
          <a:xfrm>
            <a:off x="7822138" y="3552111"/>
            <a:ext cx="2516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Placing on 3 , 9, 15 inches of stick from bottom respectively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00659-0DA0-01F4-7165-AD417E56A090}"/>
              </a:ext>
            </a:extLst>
          </p:cNvPr>
          <p:cNvSpPr txBox="1"/>
          <p:nvPr/>
        </p:nvSpPr>
        <p:spPr>
          <a:xfrm>
            <a:off x="7822138" y="4752440"/>
            <a:ext cx="282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Schoolbook" panose="02040604050505020304" pitchFamily="18" charset="0"/>
              </a:rPr>
              <a:t>Stair dimensions:</a:t>
            </a:r>
            <a:br>
              <a:rPr lang="en-US" dirty="0">
                <a:latin typeface="Century Schoolbook" panose="02040604050505020304" pitchFamily="18" charset="0"/>
              </a:rPr>
            </a:br>
            <a:r>
              <a:rPr lang="en-US" dirty="0">
                <a:latin typeface="Century Schoolbook" panose="02040604050505020304" pitchFamily="18" charset="0"/>
              </a:rPr>
              <a:t>   6 inches rise</a:t>
            </a:r>
          </a:p>
          <a:p>
            <a:r>
              <a:rPr lang="en-US" dirty="0">
                <a:latin typeface="Century Schoolbook" panose="02040604050505020304" pitchFamily="18" charset="0"/>
              </a:rPr>
              <a:t>       12 inches run</a:t>
            </a:r>
          </a:p>
        </p:txBody>
      </p:sp>
      <p:sp>
        <p:nvSpPr>
          <p:cNvPr id="3" name="Google Shape;116;p2">
            <a:extLst>
              <a:ext uri="{FF2B5EF4-FFF2-40B4-BE49-F238E27FC236}">
                <a16:creationId xmlns:a16="http://schemas.microsoft.com/office/drawing/2014/main" id="{DFAF248B-2DA6-19D3-8A06-4EC537A5521F}"/>
              </a:ext>
            </a:extLst>
          </p:cNvPr>
          <p:cNvSpPr txBox="1">
            <a:spLocks/>
          </p:cNvSpPr>
          <p:nvPr/>
        </p:nvSpPr>
        <p:spPr>
          <a:xfrm>
            <a:off x="351409" y="180073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SzPts val="4400"/>
            </a:pPr>
            <a:r>
              <a:rPr lang="en-US" sz="4000" b="1" dirty="0"/>
              <a:t>Algorithm for Detecting UpStairs      </a:t>
            </a:r>
          </a:p>
          <a:p>
            <a:pPr>
              <a:lnSpc>
                <a:spcPct val="100000"/>
              </a:lnSpc>
              <a:buClr>
                <a:srgbClr val="000000"/>
              </a:buClr>
              <a:buSzPts val="4400"/>
            </a:pPr>
            <a:r>
              <a:rPr lang="en-US" sz="4000" b="1" dirty="0"/>
              <a:t>                and Obstacle</a:t>
            </a:r>
            <a:endParaRPr lang="en-US" sz="4000" b="1" dirty="0">
              <a:solidFill>
                <a:srgbClr val="000000"/>
              </a:solidFill>
              <a:latin typeface="Century Schoolbook" panose="02040604050505020304" pitchFamily="18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002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B0FF82-4B0C-E8EB-EC8C-259AD35D60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lvl="0"/>
            <a:fld id="{00000000-1234-1234-1234-123412341234}" type="slidenum">
              <a:rPr lang="en-US" smtClean="0"/>
              <a:pPr lvl="0"/>
              <a:t>15</a:t>
            </a:fld>
            <a:endParaRPr lang="en-US"/>
          </a:p>
        </p:txBody>
      </p:sp>
      <p:pic>
        <p:nvPicPr>
          <p:cNvPr id="8" name="Google Shape;138;p5" descr="National University of Computer and Emerging Sciences - Wikipedia">
            <a:extLst>
              <a:ext uri="{FF2B5EF4-FFF2-40B4-BE49-F238E27FC236}">
                <a16:creationId xmlns:a16="http://schemas.microsoft.com/office/drawing/2014/main" id="{4E5CA1EB-7A63-112A-B6C1-538724F953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9124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16;p2">
            <a:extLst>
              <a:ext uri="{FF2B5EF4-FFF2-40B4-BE49-F238E27FC236}">
                <a16:creationId xmlns:a16="http://schemas.microsoft.com/office/drawing/2014/main" id="{DFAF248B-2DA6-19D3-8A06-4EC537A5521F}"/>
              </a:ext>
            </a:extLst>
          </p:cNvPr>
          <p:cNvSpPr txBox="1">
            <a:spLocks/>
          </p:cNvSpPr>
          <p:nvPr/>
        </p:nvSpPr>
        <p:spPr>
          <a:xfrm>
            <a:off x="0" y="202352"/>
            <a:ext cx="10716909" cy="845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SzPts val="4400"/>
            </a:pPr>
            <a:r>
              <a:rPr lang="en-US" sz="4000" b="1" dirty="0"/>
              <a:t>Algorithm for Detecting Downstairs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53BA9-3DD7-766D-8520-3F0202BF0291}"/>
              </a:ext>
            </a:extLst>
          </p:cNvPr>
          <p:cNvSpPr txBox="1"/>
          <p:nvPr/>
        </p:nvSpPr>
        <p:spPr>
          <a:xfrm>
            <a:off x="529199" y="1760061"/>
            <a:ext cx="72722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entury Schoolbook" panose="020406040505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Ultrasonic sensor at a height of 13 inches from the ground.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Century Schoolbook" panose="020406040505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Fixed at an angle of θ = 45° downward.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Assuming a standard stair dimension: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Run = 12 inches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Rise = 6 inches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The length of the beam hitting the ground (when flat) can be predicted using geometry.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If there is a downward stair (drop), the sensor will not detect the ground at the same distance.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If Detected distance &gt; 18.38 inches ​⇒ Possible </a:t>
            </a:r>
            <a:r>
              <a:rPr lang="en-US" sz="2000" dirty="0" err="1">
                <a:latin typeface="Century Schoolbook" panose="02040604050505020304" pitchFamily="18" charset="0"/>
              </a:rPr>
              <a:t>downstep</a:t>
            </a:r>
            <a:endParaRPr lang="en-US" sz="2000" dirty="0">
              <a:latin typeface="Century Schoolbook" panose="020406040505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8FF00D-C561-C24C-8509-E2F5FF9289CE}"/>
              </a:ext>
            </a:extLst>
          </p:cNvPr>
          <p:cNvCxnSpPr/>
          <p:nvPr/>
        </p:nvCxnSpPr>
        <p:spPr>
          <a:xfrm>
            <a:off x="8301318" y="2823882"/>
            <a:ext cx="0" cy="2483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E56B2100-7C4E-6361-CA6F-5A18868CD9FC}"/>
              </a:ext>
            </a:extLst>
          </p:cNvPr>
          <p:cNvSpPr/>
          <p:nvPr/>
        </p:nvSpPr>
        <p:spPr>
          <a:xfrm>
            <a:off x="8301317" y="3929566"/>
            <a:ext cx="1371600" cy="1371600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AAF6C6-42FB-B3DF-FFA7-D32DA4A80B40}"/>
              </a:ext>
            </a:extLst>
          </p:cNvPr>
          <p:cNvSpPr txBox="1"/>
          <p:nvPr/>
        </p:nvSpPr>
        <p:spPr>
          <a:xfrm>
            <a:off x="8233494" y="4065494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45°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B1EF24-1F61-4B1D-288F-16B42DEF623F}"/>
              </a:ext>
            </a:extLst>
          </p:cNvPr>
          <p:cNvSpPr txBox="1"/>
          <p:nvPr/>
        </p:nvSpPr>
        <p:spPr>
          <a:xfrm>
            <a:off x="7713834" y="4507644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13 inches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4C969B-5ACF-562F-618C-B75085BA81FA}"/>
              </a:ext>
            </a:extLst>
          </p:cNvPr>
          <p:cNvSpPr txBox="1"/>
          <p:nvPr/>
        </p:nvSpPr>
        <p:spPr>
          <a:xfrm>
            <a:off x="8570259" y="5307106"/>
            <a:ext cx="6270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13 inches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91F945-1E6B-3919-EADF-F2C58FC6177D}"/>
              </a:ext>
            </a:extLst>
          </p:cNvPr>
          <p:cNvSpPr txBox="1"/>
          <p:nvPr/>
        </p:nvSpPr>
        <p:spPr>
          <a:xfrm>
            <a:off x="8633979" y="2928434"/>
            <a:ext cx="25632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Using </a:t>
            </a:r>
            <a:br>
              <a:rPr lang="en-US" sz="1600" dirty="0"/>
            </a:br>
            <a:r>
              <a:rPr lang="en-US" sz="1600" dirty="0"/>
              <a:t>c</a:t>
            </a:r>
            <a:r>
              <a:rPr lang="en-US" sz="1600" baseline="30000" dirty="0"/>
              <a:t>2</a:t>
            </a:r>
            <a:r>
              <a:rPr lang="en-US" sz="1600" dirty="0"/>
              <a:t> = 13</a:t>
            </a:r>
            <a:r>
              <a:rPr lang="en-US" sz="1600" baseline="30000" dirty="0"/>
              <a:t>2</a:t>
            </a:r>
            <a:r>
              <a:rPr lang="en-US" sz="1600" dirty="0"/>
              <a:t> + 13</a:t>
            </a:r>
            <a:r>
              <a:rPr lang="en-US" sz="1600" baseline="30000" dirty="0"/>
              <a:t>2</a:t>
            </a:r>
            <a:endParaRPr lang="en-US" sz="1600" dirty="0"/>
          </a:p>
          <a:p>
            <a:r>
              <a:rPr lang="en-US" sz="1600" dirty="0"/>
              <a:t>c= 18.38 inches ~ tolerance of +2,-2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33E754-9AF8-80DD-8575-680FBB05513A}"/>
              </a:ext>
            </a:extLst>
          </p:cNvPr>
          <p:cNvSpPr txBox="1"/>
          <p:nvPr/>
        </p:nvSpPr>
        <p:spPr>
          <a:xfrm>
            <a:off x="8801139" y="428093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18.38 inches</a:t>
            </a:r>
            <a:endParaRPr lang="en-US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FECDE55-43DF-C218-E574-A3369726395D}"/>
              </a:ext>
            </a:extLst>
          </p:cNvPr>
          <p:cNvCxnSpPr>
            <a:stCxn id="13" idx="4"/>
          </p:cNvCxnSpPr>
          <p:nvPr/>
        </p:nvCxnSpPr>
        <p:spPr>
          <a:xfrm>
            <a:off x="9672917" y="5301166"/>
            <a:ext cx="914400" cy="914400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2E2C37-13AD-830C-3B67-75163953FEFF}"/>
              </a:ext>
            </a:extLst>
          </p:cNvPr>
          <p:cNvSpPr txBox="1"/>
          <p:nvPr/>
        </p:nvSpPr>
        <p:spPr>
          <a:xfrm>
            <a:off x="7943164" y="2595791"/>
            <a:ext cx="692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Smart stick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B3DE93-3AED-E556-1199-C9E0EAC712ED}"/>
              </a:ext>
            </a:extLst>
          </p:cNvPr>
          <p:cNvSpPr txBox="1"/>
          <p:nvPr/>
        </p:nvSpPr>
        <p:spPr>
          <a:xfrm>
            <a:off x="10089814" y="5570398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Down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92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D3D7E-D5FA-20D8-965E-4289D00A5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36C2E9-52E5-47EF-4E98-D7B28EF458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8" name="Google Shape;138;p5" descr="National University of Computer and Emerging Sciences - Wikipedia">
            <a:extLst>
              <a:ext uri="{FF2B5EF4-FFF2-40B4-BE49-F238E27FC236}">
                <a16:creationId xmlns:a16="http://schemas.microsoft.com/office/drawing/2014/main" id="{7061040F-EBBF-E914-A468-D081810319C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59124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8;g2e311d1150d_2_47">
            <a:extLst>
              <a:ext uri="{FF2B5EF4-FFF2-40B4-BE49-F238E27FC236}">
                <a16:creationId xmlns:a16="http://schemas.microsoft.com/office/drawing/2014/main" id="{EDBD48B9-A7DA-ADBF-3C9B-41D6FA0771E8}"/>
              </a:ext>
            </a:extLst>
          </p:cNvPr>
          <p:cNvSpPr txBox="1"/>
          <p:nvPr/>
        </p:nvSpPr>
        <p:spPr>
          <a:xfrm>
            <a:off x="407433" y="287583"/>
            <a:ext cx="67770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500" b="1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Coding Styles</a:t>
            </a:r>
            <a:r>
              <a:rPr lang="en-US" sz="4500" b="1" i="0" u="sng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500" b="1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8C7EB-8F5B-5734-8410-57F44A1B03B8}"/>
              </a:ext>
            </a:extLst>
          </p:cNvPr>
          <p:cNvSpPr txBox="1"/>
          <p:nvPr/>
        </p:nvSpPr>
        <p:spPr>
          <a:xfrm>
            <a:off x="681136" y="1642524"/>
            <a:ext cx="8490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Descriptive variable names (</a:t>
            </a:r>
            <a:r>
              <a:rPr lang="en-US" sz="2000" dirty="0" err="1">
                <a:latin typeface="Century Schoolbook" panose="02040604050505020304" pitchFamily="18" charset="0"/>
              </a:rPr>
              <a:t>safeDistance</a:t>
            </a:r>
            <a:r>
              <a:rPr lang="en-US" sz="2000" dirty="0">
                <a:latin typeface="Century Schoolbook" panose="02040604050505020304" pitchFamily="18" charset="0"/>
              </a:rPr>
              <a:t>, buzzer, </a:t>
            </a:r>
            <a:r>
              <a:rPr lang="en-US" sz="2000" dirty="0" err="1">
                <a:latin typeface="Century Schoolbook" panose="02040604050505020304" pitchFamily="18" charset="0"/>
              </a:rPr>
              <a:t>waterSensorPin</a:t>
            </a:r>
            <a:r>
              <a:rPr lang="en-US" sz="2000" dirty="0">
                <a:latin typeface="Century Schoolbook" panose="02040604050505020304" pitchFamily="18" charset="0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Modular functions (</a:t>
            </a:r>
            <a:r>
              <a:rPr lang="en-US" sz="2000" dirty="0" err="1">
                <a:latin typeface="Century Schoolbook" panose="02040604050505020304" pitchFamily="18" charset="0"/>
              </a:rPr>
              <a:t>measureDistance</a:t>
            </a:r>
            <a:r>
              <a:rPr lang="en-US" sz="2000" dirty="0">
                <a:latin typeface="Century Schoolbook" panose="02040604050505020304" pitchFamily="18" charset="0"/>
              </a:rPr>
              <a:t>() and </a:t>
            </a:r>
            <a:r>
              <a:rPr lang="en-US" sz="2000" dirty="0" err="1">
                <a:latin typeface="Century Schoolbook" panose="02040604050505020304" pitchFamily="18" charset="0"/>
              </a:rPr>
              <a:t>checkWater</a:t>
            </a:r>
            <a:r>
              <a:rPr lang="en-US" sz="2000" dirty="0">
                <a:latin typeface="Century Schoolbook" panose="02040604050505020304" pitchFamily="18" charset="0"/>
              </a:rPr>
              <a:t>())</a:t>
            </a:r>
          </a:p>
          <a:p>
            <a:endParaRPr lang="en-US" sz="20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Constants used instead of hard-coded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Well-indented code with inline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Used built-in Arduino functions (</a:t>
            </a:r>
            <a:r>
              <a:rPr lang="en-US" sz="2000" dirty="0" err="1">
                <a:latin typeface="Century Schoolbook" panose="02040604050505020304" pitchFamily="18" charset="0"/>
              </a:rPr>
              <a:t>digitalRead</a:t>
            </a:r>
            <a:r>
              <a:rPr lang="en-US" sz="2000" dirty="0">
                <a:latin typeface="Century Schoolbook" panose="02040604050505020304" pitchFamily="18" charset="0"/>
              </a:rPr>
              <a:t>, tone(), </a:t>
            </a:r>
            <a:r>
              <a:rPr lang="en-US" sz="2000" dirty="0" err="1">
                <a:latin typeface="Century Schoolbook" panose="02040604050505020304" pitchFamily="18" charset="0"/>
              </a:rPr>
              <a:t>analogRead</a:t>
            </a:r>
            <a:r>
              <a:rPr lang="en-US" sz="2000" dirty="0">
                <a:latin typeface="Century Schoolbook" panose="02040604050505020304" pitchFamily="18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910264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8C528D-BDD0-B89D-9F12-A4CA779313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Google Shape;118;g2e311d1150d_2_47">
            <a:extLst>
              <a:ext uri="{FF2B5EF4-FFF2-40B4-BE49-F238E27FC236}">
                <a16:creationId xmlns:a16="http://schemas.microsoft.com/office/drawing/2014/main" id="{742CEEE0-5E19-3364-D797-5AB371613DD0}"/>
              </a:ext>
            </a:extLst>
          </p:cNvPr>
          <p:cNvSpPr txBox="1"/>
          <p:nvPr/>
        </p:nvSpPr>
        <p:spPr>
          <a:xfrm>
            <a:off x="407432" y="287583"/>
            <a:ext cx="7859489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strike="noStrike" cap="none" dirty="0">
                <a:solidFill>
                  <a:srgbClr val="000000"/>
                </a:solidFill>
                <a:latin typeface="Century Schoolbook" panose="02040604050505020304" pitchFamily="18" charset="0"/>
                <a:ea typeface="Arial"/>
                <a:cs typeface="Arial"/>
                <a:sym typeface="Arial"/>
              </a:rPr>
              <a:t>Application of Test Cases</a:t>
            </a:r>
            <a:endParaRPr sz="4400" b="1" i="0" strike="noStrike" cap="none" dirty="0">
              <a:solidFill>
                <a:srgbClr val="000000"/>
              </a:solidFill>
              <a:latin typeface="Century Schoolbook" panose="02040604050505020304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279CF-D236-A845-1A47-97DB54A73786}"/>
              </a:ext>
            </a:extLst>
          </p:cNvPr>
          <p:cNvSpPr txBox="1"/>
          <p:nvPr/>
        </p:nvSpPr>
        <p:spPr>
          <a:xfrm>
            <a:off x="587829" y="1536174"/>
            <a:ext cx="83602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Tests were applied in both controlled and real-life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Obstacle tests used objects at varying distances: 10 cm, 20 cm, 30 cm,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Stair detection tested on 1-step and 2-step stairs.</a:t>
            </a:r>
          </a:p>
          <a:p>
            <a:endParaRPr lang="en-US" sz="20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Water detection tested on dry and wet surfaces using moisture sensors.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5 test rounds per case ensured consistency.</a:t>
            </a:r>
          </a:p>
        </p:txBody>
      </p:sp>
    </p:spTree>
    <p:extLst>
      <p:ext uri="{BB962C8B-B14F-4D97-AF65-F5344CB8AC3E}">
        <p14:creationId xmlns:p14="http://schemas.microsoft.com/office/powerpoint/2010/main" val="3952887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3F378-4ED2-461C-F99E-57C8B8AA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471F17-AA34-CA77-4151-46228E6A9D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3" name="Google Shape;116;p2">
            <a:extLst>
              <a:ext uri="{FF2B5EF4-FFF2-40B4-BE49-F238E27FC236}">
                <a16:creationId xmlns:a16="http://schemas.microsoft.com/office/drawing/2014/main" id="{FC574A5B-4816-4F35-7FEA-F0A7FE9A03EF}"/>
              </a:ext>
            </a:extLst>
          </p:cNvPr>
          <p:cNvSpPr txBox="1">
            <a:spLocks/>
          </p:cNvSpPr>
          <p:nvPr/>
        </p:nvSpPr>
        <p:spPr>
          <a:xfrm>
            <a:off x="954934" y="-64308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endParaRPr lang="en-US" sz="5400" dirty="0">
              <a:latin typeface="Century Schoolbook" panose="02040604050505020304" pitchFamily="18" charset="0"/>
            </a:endParaRPr>
          </a:p>
        </p:txBody>
      </p:sp>
      <p:pic>
        <p:nvPicPr>
          <p:cNvPr id="17" name="Google Shape;138;p5" descr="National University of Computer and Emerging Sciences - Wikipedia">
            <a:extLst>
              <a:ext uri="{FF2B5EF4-FFF2-40B4-BE49-F238E27FC236}">
                <a16:creationId xmlns:a16="http://schemas.microsoft.com/office/drawing/2014/main" id="{AD6E236E-2627-FDDE-9C02-5B3A5C8B8B0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99481" y="83976"/>
            <a:ext cx="752980" cy="6718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4BBA5C-3693-9005-8F52-A25A0496F4B0}"/>
              </a:ext>
            </a:extLst>
          </p:cNvPr>
          <p:cNvSpPr txBox="1"/>
          <p:nvPr/>
        </p:nvSpPr>
        <p:spPr>
          <a:xfrm>
            <a:off x="195944" y="83976"/>
            <a:ext cx="9619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800" b="1" i="0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Formal Testing Techniques/ Outcomes</a:t>
            </a:r>
            <a:endParaRPr lang="en-US" sz="2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47A6AC-9257-DC25-4D5D-5979A4988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102850"/>
              </p:ext>
            </p:extLst>
          </p:nvPr>
        </p:nvGraphicFramePr>
        <p:xfrm>
          <a:off x="195945" y="719665"/>
          <a:ext cx="10888822" cy="6046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525">
                  <a:extLst>
                    <a:ext uri="{9D8B030D-6E8A-4147-A177-3AD203B41FA5}">
                      <a16:colId xmlns:a16="http://schemas.microsoft.com/office/drawing/2014/main" val="4069824704"/>
                    </a:ext>
                  </a:extLst>
                </a:gridCol>
                <a:gridCol w="2661477">
                  <a:extLst>
                    <a:ext uri="{9D8B030D-6E8A-4147-A177-3AD203B41FA5}">
                      <a16:colId xmlns:a16="http://schemas.microsoft.com/office/drawing/2014/main" val="1575679215"/>
                    </a:ext>
                  </a:extLst>
                </a:gridCol>
                <a:gridCol w="2513618">
                  <a:extLst>
                    <a:ext uri="{9D8B030D-6E8A-4147-A177-3AD203B41FA5}">
                      <a16:colId xmlns:a16="http://schemas.microsoft.com/office/drawing/2014/main" val="1562907785"/>
                    </a:ext>
                  </a:extLst>
                </a:gridCol>
                <a:gridCol w="2700438">
                  <a:extLst>
                    <a:ext uri="{9D8B030D-6E8A-4147-A177-3AD203B41FA5}">
                      <a16:colId xmlns:a16="http://schemas.microsoft.com/office/drawing/2014/main" val="1906212838"/>
                    </a:ext>
                  </a:extLst>
                </a:gridCol>
                <a:gridCol w="2177764">
                  <a:extLst>
                    <a:ext uri="{9D8B030D-6E8A-4147-A177-3AD203B41FA5}">
                      <a16:colId xmlns:a16="http://schemas.microsoft.com/office/drawing/2014/main" val="1443543202"/>
                    </a:ext>
                  </a:extLst>
                </a:gridCol>
              </a:tblGrid>
              <a:tr h="100771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entury Schoolbook" panose="02040604050505020304" pitchFamily="18" charset="0"/>
                        </a:rPr>
                        <a:t>Test Case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entury Schoolbook" panose="02040604050505020304" pitchFamily="18" charset="0"/>
                        </a:rPr>
                        <a:t>Test Case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entury Schoolbook" panose="02040604050505020304" pitchFamily="18" charset="0"/>
                        </a:rPr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Century Schoolbook" panose="02040604050505020304" pitchFamily="18" charset="0"/>
                        </a:rPr>
                        <a:t>Expected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entury Schoolbook" panose="02040604050505020304" pitchFamily="18" charset="0"/>
                        </a:rPr>
                        <a:t>Actual 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86624"/>
                  </a:ext>
                </a:extLst>
              </a:tr>
              <a:tr h="100771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TC1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Detect object at close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entury Schoolbook" panose="02040604050505020304" pitchFamily="18" charset="0"/>
                        </a:rPr>
                        <a:t>Object placed at 20 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Vibrator turns 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Vibrator turns 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669887"/>
                  </a:ext>
                </a:extLst>
              </a:tr>
              <a:tr h="100771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TC2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No obstacle in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entury Schoolbook" panose="02040604050505020304" pitchFamily="18" charset="0"/>
                        </a:rPr>
                        <a:t>No object within 100 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entury Schoolbook" panose="02040604050505020304" pitchFamily="18" charset="0"/>
                        </a:rPr>
                        <a:t>No alert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No alert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267778"/>
                  </a:ext>
                </a:extLst>
              </a:tr>
              <a:tr h="100771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TC3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entury Schoolbook" panose="02040604050505020304" pitchFamily="18" charset="0"/>
                        </a:rPr>
                        <a:t>Detect closest object among 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Objects at 10 cm and 50 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Vibrator turns ON for closest 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Vibrator turns 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958928"/>
                  </a:ext>
                </a:extLst>
              </a:tr>
              <a:tr h="100771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TC4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entury Schoolbook" panose="02040604050505020304" pitchFamily="18" charset="0"/>
                        </a:rPr>
                        <a:t>Detect water presence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 err="1">
                          <a:latin typeface="Century Schoolbook" panose="02040604050505020304" pitchFamily="18" charset="0"/>
                        </a:rPr>
                        <a:t>Wet</a:t>
                      </a:r>
                      <a:r>
                        <a:rPr lang="fr-FR" sz="1600" dirty="0">
                          <a:latin typeface="Century Schoolbook" panose="02040604050505020304" pitchFamily="18" charset="0"/>
                        </a:rPr>
                        <a:t> surface </a:t>
                      </a:r>
                      <a:r>
                        <a:rPr lang="fr-FR" sz="1600" dirty="0" err="1">
                          <a:latin typeface="Century Schoolbook" panose="02040604050505020304" pitchFamily="18" charset="0"/>
                        </a:rPr>
                        <a:t>under</a:t>
                      </a:r>
                      <a:r>
                        <a:rPr lang="fr-FR" sz="1600" dirty="0"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fr-FR" sz="1600" dirty="0" err="1">
                          <a:latin typeface="Century Schoolbook" panose="02040604050505020304" pitchFamily="18" charset="0"/>
                        </a:rPr>
                        <a:t>moisture</a:t>
                      </a:r>
                      <a:r>
                        <a:rPr lang="fr-FR" sz="1600" dirty="0">
                          <a:latin typeface="Century Schoolbook" panose="02040604050505020304" pitchFamily="18" charset="0"/>
                        </a:rPr>
                        <a:t> </a:t>
                      </a:r>
                      <a:r>
                        <a:rPr lang="fr-FR" sz="1600" dirty="0" err="1">
                          <a:latin typeface="Century Schoolbook" panose="02040604050505020304" pitchFamily="18" charset="0"/>
                        </a:rPr>
                        <a:t>sensor</a:t>
                      </a:r>
                      <a:endParaRPr lang="fr-FR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Buzzer turns ON</a:t>
                      </a:r>
                    </a:p>
                    <a:p>
                      <a:endParaRPr 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Buzzer turns ON</a:t>
                      </a:r>
                    </a:p>
                    <a:p>
                      <a:endParaRPr 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32624"/>
                  </a:ext>
                </a:extLst>
              </a:tr>
              <a:tr h="100771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TC5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entury Schoolbook" panose="02040604050505020304" pitchFamily="18" charset="0"/>
                        </a:rPr>
                        <a:t>Dry surface test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entury Schoolbook" panose="02040604050505020304" pitchFamily="18" charset="0"/>
                        </a:rPr>
                        <a:t>Dry floor under moisture sensor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entury Schoolbook" panose="02040604050505020304" pitchFamily="18" charset="0"/>
                        </a:rPr>
                        <a:t>No alert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No alert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356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201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F3422-5A11-1BFC-8241-6928C64B5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FBF4E3-A839-9913-A2CD-99BE302D47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3" name="Google Shape;116;p2">
            <a:extLst>
              <a:ext uri="{FF2B5EF4-FFF2-40B4-BE49-F238E27FC236}">
                <a16:creationId xmlns:a16="http://schemas.microsoft.com/office/drawing/2014/main" id="{08E899D0-B086-3FEA-BAB8-33C6002A1916}"/>
              </a:ext>
            </a:extLst>
          </p:cNvPr>
          <p:cNvSpPr txBox="1">
            <a:spLocks/>
          </p:cNvSpPr>
          <p:nvPr/>
        </p:nvSpPr>
        <p:spPr>
          <a:xfrm>
            <a:off x="954934" y="-64308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endParaRPr lang="en-US" sz="5400" dirty="0">
              <a:latin typeface="Century Schoolbook" panose="02040604050505020304" pitchFamily="18" charset="0"/>
            </a:endParaRPr>
          </a:p>
        </p:txBody>
      </p:sp>
      <p:pic>
        <p:nvPicPr>
          <p:cNvPr id="17" name="Google Shape;138;p5" descr="National University of Computer and Emerging Sciences - Wikipedia">
            <a:extLst>
              <a:ext uri="{FF2B5EF4-FFF2-40B4-BE49-F238E27FC236}">
                <a16:creationId xmlns:a16="http://schemas.microsoft.com/office/drawing/2014/main" id="{6B96F5F4-6193-E5FA-8CA1-E519EC389B6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9481" y="83976"/>
            <a:ext cx="752980" cy="6718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F97FBD-79D5-281A-12F4-A7672A6094F6}"/>
              </a:ext>
            </a:extLst>
          </p:cNvPr>
          <p:cNvSpPr txBox="1"/>
          <p:nvPr/>
        </p:nvSpPr>
        <p:spPr>
          <a:xfrm>
            <a:off x="195944" y="83976"/>
            <a:ext cx="9619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800" b="1" i="0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Formal Testing Techniques/ Outcomes</a:t>
            </a:r>
            <a:endParaRPr lang="en-US" sz="2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DC71DB-B9FF-EC88-351E-B337C0EEF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053704"/>
              </p:ext>
            </p:extLst>
          </p:nvPr>
        </p:nvGraphicFramePr>
        <p:xfrm>
          <a:off x="195945" y="719665"/>
          <a:ext cx="10888822" cy="6046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525">
                  <a:extLst>
                    <a:ext uri="{9D8B030D-6E8A-4147-A177-3AD203B41FA5}">
                      <a16:colId xmlns:a16="http://schemas.microsoft.com/office/drawing/2014/main" val="4069824704"/>
                    </a:ext>
                  </a:extLst>
                </a:gridCol>
                <a:gridCol w="2661477">
                  <a:extLst>
                    <a:ext uri="{9D8B030D-6E8A-4147-A177-3AD203B41FA5}">
                      <a16:colId xmlns:a16="http://schemas.microsoft.com/office/drawing/2014/main" val="1575679215"/>
                    </a:ext>
                  </a:extLst>
                </a:gridCol>
                <a:gridCol w="2513618">
                  <a:extLst>
                    <a:ext uri="{9D8B030D-6E8A-4147-A177-3AD203B41FA5}">
                      <a16:colId xmlns:a16="http://schemas.microsoft.com/office/drawing/2014/main" val="1562907785"/>
                    </a:ext>
                  </a:extLst>
                </a:gridCol>
                <a:gridCol w="2700438">
                  <a:extLst>
                    <a:ext uri="{9D8B030D-6E8A-4147-A177-3AD203B41FA5}">
                      <a16:colId xmlns:a16="http://schemas.microsoft.com/office/drawing/2014/main" val="1906212838"/>
                    </a:ext>
                  </a:extLst>
                </a:gridCol>
                <a:gridCol w="2177764">
                  <a:extLst>
                    <a:ext uri="{9D8B030D-6E8A-4147-A177-3AD203B41FA5}">
                      <a16:colId xmlns:a16="http://schemas.microsoft.com/office/drawing/2014/main" val="1443543202"/>
                    </a:ext>
                  </a:extLst>
                </a:gridCol>
              </a:tblGrid>
              <a:tr h="100771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entury Schoolbook" panose="02040604050505020304" pitchFamily="18" charset="0"/>
                        </a:rPr>
                        <a:t>Test Case ID</a:t>
                      </a:r>
                      <a:endParaRPr lang="en-US" sz="18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entury Schoolbook" panose="02040604050505020304" pitchFamily="18" charset="0"/>
                        </a:rPr>
                        <a:t>Test Case Description</a:t>
                      </a:r>
                      <a:endParaRPr lang="en-US" sz="18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entury Schoolbook" panose="02040604050505020304" pitchFamily="18" charset="0"/>
                        </a:rPr>
                        <a:t>Input</a:t>
                      </a:r>
                      <a:endParaRPr lang="en-US" sz="18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entury Schoolbook" panose="02040604050505020304" pitchFamily="18" charset="0"/>
                        </a:rPr>
                        <a:t>Expected Result</a:t>
                      </a:r>
                      <a:endParaRPr lang="en-US" sz="18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entury Schoolbook" panose="02040604050505020304" pitchFamily="18" charset="0"/>
                        </a:rPr>
                        <a:t>Actual Result</a:t>
                      </a:r>
                      <a:endParaRPr lang="en-US" sz="18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86624"/>
                  </a:ext>
                </a:extLst>
              </a:tr>
              <a:tr h="100771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TC6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Stair pattern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Reading capture according to algorithm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Vibration and buzzer turns 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Vibration and buzzer turns 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992286"/>
                  </a:ext>
                </a:extLst>
              </a:tr>
              <a:tr h="100771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TC7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Flat ground 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All sensors read 100cm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No alert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entury Schoolbook" panose="02040604050505020304" pitchFamily="18" charset="0"/>
                        </a:rPr>
                        <a:t>No alert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116704"/>
                  </a:ext>
                </a:extLst>
              </a:tr>
              <a:tr h="100771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TC8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entury Schoolbook" panose="02040604050505020304" pitchFamily="18" charset="0"/>
                        </a:rPr>
                        <a:t>Varying stair heights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Uneven steps (real stairs)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Vibration and buzzer turns ON</a:t>
                      </a:r>
                    </a:p>
                    <a:p>
                      <a:endParaRPr lang="en-US" sz="16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Inconsistent due to run change than standard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534212"/>
                  </a:ext>
                </a:extLst>
              </a:tr>
              <a:tr h="100771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TC9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Downward stair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S4&gt;47 approx.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buzzer turns 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Alert 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426859"/>
                  </a:ext>
                </a:extLst>
              </a:tr>
              <a:tr h="1007710">
                <a:tc>
                  <a:txBody>
                    <a:bodyPr/>
                    <a:lstStyle/>
                    <a:p>
                      <a:r>
                        <a:rPr lang="en-US">
                          <a:latin typeface="Century Schoolbook" panose="02040604050505020304" pitchFamily="18" charset="0"/>
                        </a:rPr>
                        <a:t>TC10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Schoolbook" panose="02040604050505020304" pitchFamily="18" charset="0"/>
                        </a:rPr>
                        <a:t>No false alarm on clear path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Schoolbook" panose="02040604050505020304" pitchFamily="18" charset="0"/>
                        </a:rPr>
                        <a:t>Sensors face an open, dry path with no 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Schoolbook" panose="02040604050505020304" pitchFamily="18" charset="0"/>
                        </a:rPr>
                        <a:t>No vibration or buzzer alert should trigger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Schoolbook" panose="02040604050505020304" pitchFamily="18" charset="0"/>
                        </a:rPr>
                        <a:t>No alert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527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88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" descr="National University of Computer and Emerging Sciences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8E8E93"/>
                </a:solidFill>
                <a:effectLst/>
                <a:uLnTx/>
                <a:uFillTx/>
                <a:latin typeface="Century Schoolbook"/>
                <a:sym typeface="Century Schoolbook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3600" b="0" i="0" u="none" strike="noStrike" kern="0" cap="none" spc="0" normalizeH="0" baseline="0" noProof="0" dirty="0">
              <a:ln>
                <a:noFill/>
              </a:ln>
              <a:solidFill>
                <a:srgbClr val="8E8E93"/>
              </a:solidFill>
              <a:effectLst/>
              <a:uLnTx/>
              <a:uFillTx/>
              <a:latin typeface="Century Schoolbook"/>
              <a:sym typeface="Century Schoolbook"/>
            </a:endParaRPr>
          </a:p>
        </p:txBody>
      </p:sp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501189" y="228369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>
              <a:lnSpc>
                <a:spcPct val="100000"/>
              </a:lnSpc>
              <a:buClr>
                <a:srgbClr val="000000"/>
              </a:buClr>
              <a:buSzPts val="4400"/>
              <a:buFont typeface="Arial"/>
              <a:buNone/>
            </a:pPr>
            <a:r>
              <a:rPr lang="en-US" sz="5400" b="1" dirty="0">
                <a:solidFill>
                  <a:srgbClr val="000000"/>
                </a:solidFill>
                <a:latin typeface="Century Schoolbook" panose="02040604050505020304" pitchFamily="18" charset="0"/>
                <a:cs typeface="Arial"/>
                <a:sym typeface="Arial"/>
              </a:rPr>
              <a:t>Introduction</a:t>
            </a:r>
            <a:endParaRPr sz="5400" b="1" dirty="0">
              <a:solidFill>
                <a:srgbClr val="000000"/>
              </a:solidFill>
              <a:latin typeface="Century Schoolbook" panose="02040604050505020304" pitchFamily="18" charset="0"/>
              <a:cs typeface="Arial"/>
              <a:sym typeface="Arial"/>
            </a:endParaRPr>
          </a:p>
        </p:txBody>
      </p:sp>
      <p:sp>
        <p:nvSpPr>
          <p:cNvPr id="5" name="Google Shape;123;p3">
            <a:extLst>
              <a:ext uri="{FF2B5EF4-FFF2-40B4-BE49-F238E27FC236}">
                <a16:creationId xmlns:a16="http://schemas.microsoft.com/office/drawing/2014/main" id="{3C7E1BA8-A476-15D9-CD24-191CB66450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4246" y="1819275"/>
            <a:ext cx="9490699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" indent="0">
              <a:buNone/>
            </a:pPr>
            <a:r>
              <a:rPr lang="en-US" sz="2200" b="1" dirty="0"/>
              <a:t>Understanding Blindness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/>
              <a:t>  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200" dirty="0"/>
              <a:t>  WHO defines blindness as having a visual acuity of less than 3/60 in the better eye with the best possible correction.</a:t>
            </a:r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None/>
            </a:pPr>
            <a:endParaRPr lang="en-US" sz="2200" dirty="0"/>
          </a:p>
          <a:p>
            <a:pPr marL="0" lvl="0" indent="0">
              <a:lnSpc>
                <a:spcPct val="90000"/>
              </a:lnSpc>
              <a:spcBef>
                <a:spcPts val="500"/>
              </a:spcBef>
              <a:buNone/>
            </a:pPr>
            <a:endParaRPr lang="en-US" sz="2200" dirty="0"/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2200" b="1" dirty="0"/>
              <a:t>  Need for Assistive Technologies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</a:pPr>
            <a:endParaRPr lang="en-US" sz="2200" dirty="0"/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ClrTx/>
              <a:buFont typeface="Wingdings" panose="05000000000000000000" pitchFamily="2" charset="2"/>
              <a:buChar char="§"/>
            </a:pPr>
            <a:r>
              <a:rPr lang="en-US" sz="2200" dirty="0"/>
              <a:t>Traditional canes provide limited detection of obstacles and cannot identify stairs or water hazards.</a:t>
            </a:r>
          </a:p>
          <a:p>
            <a:pPr marL="342900" indent="-342900">
              <a:lnSpc>
                <a:spcPct val="90000"/>
              </a:lnSpc>
              <a:spcBef>
                <a:spcPts val="500"/>
              </a:spcBef>
              <a:buClrTx/>
              <a:buFont typeface="Wingdings" panose="05000000000000000000" pitchFamily="2" charset="2"/>
              <a:buChar char="§"/>
            </a:pPr>
            <a:r>
              <a:rPr lang="en-US" sz="2200" dirty="0"/>
              <a:t>There is a growing demand for advanced, affordable solutions to support safe and confident navigation for the visually impaired.</a:t>
            </a:r>
            <a:endParaRPr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3ADCF-F168-2EED-44EC-7B9B53207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911E3-12A7-57AF-D3CD-AA7F597F89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3" name="Google Shape;116;p2">
            <a:extLst>
              <a:ext uri="{FF2B5EF4-FFF2-40B4-BE49-F238E27FC236}">
                <a16:creationId xmlns:a16="http://schemas.microsoft.com/office/drawing/2014/main" id="{3765B179-B41C-4F0E-1E6C-70857853F348}"/>
              </a:ext>
            </a:extLst>
          </p:cNvPr>
          <p:cNvSpPr txBox="1">
            <a:spLocks/>
          </p:cNvSpPr>
          <p:nvPr/>
        </p:nvSpPr>
        <p:spPr>
          <a:xfrm>
            <a:off x="954934" y="-64308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endParaRPr lang="en-US" sz="5400" dirty="0">
              <a:latin typeface="Century Schoolbook" panose="02040604050505020304" pitchFamily="18" charset="0"/>
            </a:endParaRPr>
          </a:p>
        </p:txBody>
      </p:sp>
      <p:pic>
        <p:nvPicPr>
          <p:cNvPr id="17" name="Google Shape;138;p5" descr="National University of Computer and Emerging Sciences - Wikipedia">
            <a:extLst>
              <a:ext uri="{FF2B5EF4-FFF2-40B4-BE49-F238E27FC236}">
                <a16:creationId xmlns:a16="http://schemas.microsoft.com/office/drawing/2014/main" id="{039C7E77-E19D-7AC7-1605-BA07DDA13BE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99481" y="83976"/>
            <a:ext cx="752980" cy="67180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351724-D4B4-6F48-28F7-199531716DEA}"/>
              </a:ext>
            </a:extLst>
          </p:cNvPr>
          <p:cNvSpPr txBox="1"/>
          <p:nvPr/>
        </p:nvSpPr>
        <p:spPr>
          <a:xfrm>
            <a:off x="195944" y="83976"/>
            <a:ext cx="96198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n-US" sz="2800" b="1" i="0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Formal Testing Techniques/ Outcomes</a:t>
            </a:r>
            <a:endParaRPr lang="en-US" sz="2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3D3FE8-755D-6644-02B8-D2517C703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85820"/>
              </p:ext>
            </p:extLst>
          </p:nvPr>
        </p:nvGraphicFramePr>
        <p:xfrm>
          <a:off x="195945" y="719665"/>
          <a:ext cx="10888822" cy="6046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525">
                  <a:extLst>
                    <a:ext uri="{9D8B030D-6E8A-4147-A177-3AD203B41FA5}">
                      <a16:colId xmlns:a16="http://schemas.microsoft.com/office/drawing/2014/main" val="4069824704"/>
                    </a:ext>
                  </a:extLst>
                </a:gridCol>
                <a:gridCol w="2661477">
                  <a:extLst>
                    <a:ext uri="{9D8B030D-6E8A-4147-A177-3AD203B41FA5}">
                      <a16:colId xmlns:a16="http://schemas.microsoft.com/office/drawing/2014/main" val="1575679215"/>
                    </a:ext>
                  </a:extLst>
                </a:gridCol>
                <a:gridCol w="2513618">
                  <a:extLst>
                    <a:ext uri="{9D8B030D-6E8A-4147-A177-3AD203B41FA5}">
                      <a16:colId xmlns:a16="http://schemas.microsoft.com/office/drawing/2014/main" val="1562907785"/>
                    </a:ext>
                  </a:extLst>
                </a:gridCol>
                <a:gridCol w="2700438">
                  <a:extLst>
                    <a:ext uri="{9D8B030D-6E8A-4147-A177-3AD203B41FA5}">
                      <a16:colId xmlns:a16="http://schemas.microsoft.com/office/drawing/2014/main" val="1906212838"/>
                    </a:ext>
                  </a:extLst>
                </a:gridCol>
                <a:gridCol w="2177764">
                  <a:extLst>
                    <a:ext uri="{9D8B030D-6E8A-4147-A177-3AD203B41FA5}">
                      <a16:colId xmlns:a16="http://schemas.microsoft.com/office/drawing/2014/main" val="1443543202"/>
                    </a:ext>
                  </a:extLst>
                </a:gridCol>
              </a:tblGrid>
              <a:tr h="100771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entury Schoolbook" panose="02040604050505020304" pitchFamily="18" charset="0"/>
                        </a:rPr>
                        <a:t>Test Case ID</a:t>
                      </a:r>
                      <a:endParaRPr lang="en-US" sz="18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entury Schoolbook" panose="02040604050505020304" pitchFamily="18" charset="0"/>
                        </a:rPr>
                        <a:t>Test Case Description</a:t>
                      </a:r>
                      <a:endParaRPr lang="en-US" sz="18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Century Schoolbook" panose="02040604050505020304" pitchFamily="18" charset="0"/>
                        </a:rPr>
                        <a:t>Input</a:t>
                      </a:r>
                      <a:endParaRPr lang="en-US" sz="180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Century Schoolbook" panose="02040604050505020304" pitchFamily="18" charset="0"/>
                        </a:rPr>
                        <a:t>Expected Result</a:t>
                      </a:r>
                      <a:endParaRPr lang="en-US" sz="180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entury Schoolbook" panose="02040604050505020304" pitchFamily="18" charset="0"/>
                        </a:rPr>
                        <a:t>Actual Result</a:t>
                      </a:r>
                      <a:endParaRPr lang="en-US" sz="1800" dirty="0">
                        <a:latin typeface="Century Schoolbook" panose="020406040505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586624"/>
                  </a:ext>
                </a:extLst>
              </a:tr>
              <a:tr h="100771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TC11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Check response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Rapid hand motion toward sensor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Alert within 0.5 second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Alert in 1 seconds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7669887"/>
                  </a:ext>
                </a:extLst>
              </a:tr>
              <a:tr h="1007710">
                <a:tc>
                  <a:txBody>
                    <a:bodyPr/>
                    <a:lstStyle/>
                    <a:p>
                      <a:r>
                        <a:rPr lang="en-US" sz="1600">
                          <a:latin typeface="Century Schoolbook" panose="02040604050505020304" pitchFamily="18" charset="0"/>
                        </a:rPr>
                        <a:t>TC12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entury Schoolbook" panose="02040604050505020304" pitchFamily="18" charset="0"/>
                        </a:rPr>
                        <a:t>Ultrasonic interference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All sensors running together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Stable readings, no interference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Some times garbage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6267778"/>
                  </a:ext>
                </a:extLst>
              </a:tr>
              <a:tr h="1007710">
                <a:tc>
                  <a:txBody>
                    <a:bodyPr/>
                    <a:lstStyle/>
                    <a:p>
                      <a:r>
                        <a:rPr lang="en-US" sz="1600">
                          <a:latin typeface="Century Schoolbook" panose="02040604050505020304" pitchFamily="18" charset="0"/>
                        </a:rPr>
                        <a:t>TC13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entury Schoolbook" panose="02040604050505020304" pitchFamily="18" charset="0"/>
                        </a:rPr>
                        <a:t>Power reset recovery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entury Schoolbook" panose="02040604050505020304" pitchFamily="18" charset="0"/>
                        </a:rPr>
                        <a:t>Arduino manually reset during 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System reinitializes and resumes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entury Schoolbook" panose="02040604050505020304" pitchFamily="18" charset="0"/>
                        </a:rPr>
                        <a:t>System rebooted successfully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958928"/>
                  </a:ext>
                </a:extLst>
              </a:tr>
              <a:tr h="1007710">
                <a:tc>
                  <a:txBody>
                    <a:bodyPr/>
                    <a:lstStyle/>
                    <a:p>
                      <a:r>
                        <a:rPr lang="en-US" sz="1600">
                          <a:latin typeface="Century Schoolbook" panose="02040604050505020304" pitchFamily="18" charset="0"/>
                        </a:rPr>
                        <a:t>TC14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entury Schoolbook" panose="02040604050505020304" pitchFamily="18" charset="0"/>
                        </a:rPr>
                        <a:t>Humid air without water contact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entury Schoolbook" panose="02040604050505020304" pitchFamily="18" charset="0"/>
                        </a:rPr>
                        <a:t>Moist air around sensor (no wet surface)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No water alert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No alert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632624"/>
                  </a:ext>
                </a:extLst>
              </a:tr>
              <a:tr h="1007710">
                <a:tc>
                  <a:txBody>
                    <a:bodyPr/>
                    <a:lstStyle/>
                    <a:p>
                      <a:r>
                        <a:rPr lang="en-US" sz="1600">
                          <a:latin typeface="Century Schoolbook" panose="02040604050505020304" pitchFamily="18" charset="0"/>
                        </a:rPr>
                        <a:t>TC15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entury Schoolbook" panose="02040604050505020304" pitchFamily="18" charset="0"/>
                        </a:rPr>
                        <a:t>Irregular stairs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Century Schoolbook" panose="02040604050505020304" pitchFamily="18" charset="0"/>
                        </a:rPr>
                        <a:t>Steps with different rise and 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Some detection delay possible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entury Schoolbook" panose="02040604050505020304" pitchFamily="18" charset="0"/>
                        </a:rPr>
                        <a:t>Detected with minor delay or inconsistency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356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043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6C98C-BB64-18B7-497A-C6ABD4F42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264058-925B-AE97-63FA-2110696693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Google Shape;118;g2e311d1150d_2_47">
            <a:extLst>
              <a:ext uri="{FF2B5EF4-FFF2-40B4-BE49-F238E27FC236}">
                <a16:creationId xmlns:a16="http://schemas.microsoft.com/office/drawing/2014/main" id="{D8587071-3C92-4F11-39E7-8CB008B3809D}"/>
              </a:ext>
            </a:extLst>
          </p:cNvPr>
          <p:cNvSpPr txBox="1"/>
          <p:nvPr/>
        </p:nvSpPr>
        <p:spPr>
          <a:xfrm>
            <a:off x="407432" y="287583"/>
            <a:ext cx="7859489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strike="noStrike" cap="none" dirty="0">
                <a:solidFill>
                  <a:srgbClr val="000000"/>
                </a:solidFill>
                <a:latin typeface="Century Schoolbook" panose="02040604050505020304" pitchFamily="18" charset="0"/>
                <a:ea typeface="Arial"/>
                <a:cs typeface="Arial"/>
                <a:sym typeface="Arial"/>
              </a:rPr>
              <a:t>Testing Outcomes</a:t>
            </a:r>
            <a:endParaRPr sz="4400" b="1" i="0" strike="noStrike" cap="none" dirty="0">
              <a:solidFill>
                <a:srgbClr val="000000"/>
              </a:solidFill>
              <a:latin typeface="Century Schoolbook" panose="02040604050505020304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515CE-D232-8AFA-77A0-5E4E2DAD3649}"/>
              </a:ext>
            </a:extLst>
          </p:cNvPr>
          <p:cNvSpPr txBox="1"/>
          <p:nvPr/>
        </p:nvSpPr>
        <p:spPr>
          <a:xfrm>
            <a:off x="587829" y="1536174"/>
            <a:ext cx="83602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Obstacle detection accuracy: 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Water detection accuracy: 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Stair detection reliability: 7/10 when proper alignment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Average response time: 1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False positives: Downstairs</a:t>
            </a:r>
          </a:p>
        </p:txBody>
      </p:sp>
    </p:spTree>
    <p:extLst>
      <p:ext uri="{BB962C8B-B14F-4D97-AF65-F5344CB8AC3E}">
        <p14:creationId xmlns:p14="http://schemas.microsoft.com/office/powerpoint/2010/main" val="150379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6E4CC-0ECA-C5C7-721E-BEAEDCB56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2A3233-77B6-6205-F28F-46B9323CE3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8" name="Google Shape;138;p5" descr="National University of Computer and Emerging Sciences - Wikipedia">
            <a:extLst>
              <a:ext uri="{FF2B5EF4-FFF2-40B4-BE49-F238E27FC236}">
                <a16:creationId xmlns:a16="http://schemas.microsoft.com/office/drawing/2014/main" id="{02B04C78-1AB8-7D37-56B9-25C9C8924EF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59124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6;p2">
            <a:extLst>
              <a:ext uri="{FF2B5EF4-FFF2-40B4-BE49-F238E27FC236}">
                <a16:creationId xmlns:a16="http://schemas.microsoft.com/office/drawing/2014/main" id="{A0FDD3CF-BD33-42FF-2121-0CF85BFF2C27}"/>
              </a:ext>
            </a:extLst>
          </p:cNvPr>
          <p:cNvSpPr txBox="1">
            <a:spLocks/>
          </p:cNvSpPr>
          <p:nvPr/>
        </p:nvSpPr>
        <p:spPr>
          <a:xfrm>
            <a:off x="2844339" y="246525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SzPts val="4400"/>
            </a:pPr>
            <a:r>
              <a:rPr lang="en-US" sz="9600" dirty="0"/>
              <a:t> Demo!</a:t>
            </a:r>
            <a:endParaRPr lang="en-US" sz="9600" dirty="0">
              <a:solidFill>
                <a:srgbClr val="000000"/>
              </a:solidFill>
              <a:latin typeface="Century Schoolbook" panose="02040604050505020304" pitchFamily="18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7803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AEB56-D253-833E-BA68-19AF797E9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C06E1B-83BC-770C-5A58-DAF6C91DE4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Google Shape;118;g2e311d1150d_2_47">
            <a:extLst>
              <a:ext uri="{FF2B5EF4-FFF2-40B4-BE49-F238E27FC236}">
                <a16:creationId xmlns:a16="http://schemas.microsoft.com/office/drawing/2014/main" id="{3AA93935-4762-A526-BAD6-19E26976999F}"/>
              </a:ext>
            </a:extLst>
          </p:cNvPr>
          <p:cNvSpPr txBox="1"/>
          <p:nvPr/>
        </p:nvSpPr>
        <p:spPr>
          <a:xfrm>
            <a:off x="407432" y="287583"/>
            <a:ext cx="7859489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strike="noStrike" cap="none" dirty="0">
                <a:solidFill>
                  <a:srgbClr val="000000"/>
                </a:solidFill>
                <a:latin typeface="Century Schoolbook" panose="02040604050505020304" pitchFamily="18" charset="0"/>
                <a:ea typeface="Arial"/>
                <a:cs typeface="Arial"/>
                <a:sym typeface="Arial"/>
              </a:rPr>
              <a:t>Technical Difficulties</a:t>
            </a:r>
            <a:endParaRPr sz="4400" b="1" i="0" strike="noStrike" cap="none" dirty="0">
              <a:solidFill>
                <a:srgbClr val="000000"/>
              </a:solidFill>
              <a:latin typeface="Century Schoolbook" panose="02040604050505020304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9B09E1-2E29-C71F-89AE-90F3BC5B55DE}"/>
              </a:ext>
            </a:extLst>
          </p:cNvPr>
          <p:cNvSpPr txBox="1"/>
          <p:nvPr/>
        </p:nvSpPr>
        <p:spPr>
          <a:xfrm>
            <a:off x="821095" y="1890738"/>
            <a:ext cx="836022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Sensor giving noisy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Water sensor over-sensitivity</a:t>
            </a:r>
          </a:p>
          <a:p>
            <a:endParaRPr lang="en-US" sz="2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Placement of hardware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Schoolbook" panose="02040604050505020304" pitchFamily="18" charset="0"/>
            </a:endParaRPr>
          </a:p>
          <a:p>
            <a:endParaRPr lang="en-US" sz="2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75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20230-5D47-3416-3ED3-D1300A902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B91B53-475C-004A-590D-ACA8E1F184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Google Shape;118;g2e311d1150d_2_47">
            <a:extLst>
              <a:ext uri="{FF2B5EF4-FFF2-40B4-BE49-F238E27FC236}">
                <a16:creationId xmlns:a16="http://schemas.microsoft.com/office/drawing/2014/main" id="{63E2C3EA-CED3-CAE7-EA99-205A18E7915B}"/>
              </a:ext>
            </a:extLst>
          </p:cNvPr>
          <p:cNvSpPr txBox="1"/>
          <p:nvPr/>
        </p:nvSpPr>
        <p:spPr>
          <a:xfrm>
            <a:off x="407432" y="287583"/>
            <a:ext cx="7859489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1" i="0" strike="noStrike" cap="none" dirty="0">
                <a:solidFill>
                  <a:srgbClr val="000000"/>
                </a:solidFill>
                <a:latin typeface="Century Schoolbook" panose="02040604050505020304" pitchFamily="18" charset="0"/>
                <a:ea typeface="Arial"/>
                <a:cs typeface="Arial"/>
                <a:sym typeface="Arial"/>
              </a:rPr>
              <a:t> Goals Achieved</a:t>
            </a:r>
            <a:endParaRPr sz="4400" b="1" i="0" strike="noStrike" cap="none" dirty="0">
              <a:solidFill>
                <a:srgbClr val="000000"/>
              </a:solidFill>
              <a:latin typeface="Century Schoolbook" panose="02040604050505020304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61B95-880D-0BD6-0ACE-622B4689EF39}"/>
              </a:ext>
            </a:extLst>
          </p:cNvPr>
          <p:cNvSpPr txBox="1"/>
          <p:nvPr/>
        </p:nvSpPr>
        <p:spPr>
          <a:xfrm>
            <a:off x="793102" y="1648141"/>
            <a:ext cx="83602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Obstacle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Stair detection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Water hazard alert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Real-time alerts via buzzer/vibration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entury Schoolbook" panose="02040604050505020304" pitchFamily="18" charset="0"/>
              </a:rPr>
              <a:t>Prototype completed and demonstrated successfully.</a:t>
            </a:r>
          </a:p>
        </p:txBody>
      </p:sp>
    </p:spTree>
    <p:extLst>
      <p:ext uri="{BB962C8B-B14F-4D97-AF65-F5344CB8AC3E}">
        <p14:creationId xmlns:p14="http://schemas.microsoft.com/office/powerpoint/2010/main" val="1464972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BD7D7-1576-5BC7-1796-0B4C7B14D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7CE040-AB12-AB98-D236-68C789617A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8" name="Google Shape;138;p5" descr="National University of Computer and Emerging Sciences - Wikipedia">
            <a:extLst>
              <a:ext uri="{FF2B5EF4-FFF2-40B4-BE49-F238E27FC236}">
                <a16:creationId xmlns:a16="http://schemas.microsoft.com/office/drawing/2014/main" id="{5A799F10-05FF-9E65-94AC-FFEB25F8AF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9124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16CD17-21C3-6A71-DECE-2B713360D5F9}"/>
              </a:ext>
            </a:extLst>
          </p:cNvPr>
          <p:cNvSpPr txBox="1"/>
          <p:nvPr/>
        </p:nvSpPr>
        <p:spPr>
          <a:xfrm>
            <a:off x="716916" y="1867163"/>
            <a:ext cx="88422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Fully assembled on a physical stick (prototype form).</a:t>
            </a:r>
          </a:p>
          <a:p>
            <a:endParaRPr lang="en-US" sz="20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Integrated all components: Arduino, sensors, buzzer, vibration motor.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Real-time response tested in live scenarios.</a:t>
            </a:r>
          </a:p>
          <a:p>
            <a:endParaRPr lang="en-US" sz="20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Successfully detects stairs, obstacles, and water on real surfaces.</a:t>
            </a:r>
          </a:p>
          <a:p>
            <a:endParaRPr lang="en-US" sz="2000" dirty="0">
              <a:latin typeface="Century Schoolbook" panose="020406040505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entury Schoolbook" panose="02040604050505020304" pitchFamily="18" charset="0"/>
              </a:rPr>
              <a:t>Prototype ready for field testing and user evaluation.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76ED0-2A0E-B3B3-6159-9DAFCC7801E9}"/>
              </a:ext>
            </a:extLst>
          </p:cNvPr>
          <p:cNvSpPr txBox="1"/>
          <p:nvPr/>
        </p:nvSpPr>
        <p:spPr>
          <a:xfrm>
            <a:off x="739451" y="287583"/>
            <a:ext cx="61442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latin typeface="Century Schoolbook" panose="02040604050505020304" pitchFamily="18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404338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FA6B66-E4AF-B40A-E414-890F605C6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57280"/>
              </p:ext>
            </p:extLst>
          </p:nvPr>
        </p:nvGraphicFramePr>
        <p:xfrm>
          <a:off x="533189" y="1823574"/>
          <a:ext cx="10336970" cy="3578848"/>
        </p:xfrm>
        <a:graphic>
          <a:graphicData uri="http://schemas.openxmlformats.org/drawingml/2006/table">
            <a:tbl>
              <a:tblPr firstRow="1" firstCol="1" bandRow="1"/>
              <a:tblGrid>
                <a:gridCol w="1601725">
                  <a:extLst>
                    <a:ext uri="{9D8B030D-6E8A-4147-A177-3AD203B41FA5}">
                      <a16:colId xmlns:a16="http://schemas.microsoft.com/office/drawing/2014/main" val="1407521670"/>
                    </a:ext>
                  </a:extLst>
                </a:gridCol>
                <a:gridCol w="398062">
                  <a:extLst>
                    <a:ext uri="{9D8B030D-6E8A-4147-A177-3AD203B41FA5}">
                      <a16:colId xmlns:a16="http://schemas.microsoft.com/office/drawing/2014/main" val="1744354052"/>
                    </a:ext>
                  </a:extLst>
                </a:gridCol>
                <a:gridCol w="424873">
                  <a:extLst>
                    <a:ext uri="{9D8B030D-6E8A-4147-A177-3AD203B41FA5}">
                      <a16:colId xmlns:a16="http://schemas.microsoft.com/office/drawing/2014/main" val="3418238128"/>
                    </a:ext>
                  </a:extLst>
                </a:gridCol>
                <a:gridCol w="565165">
                  <a:extLst>
                    <a:ext uri="{9D8B030D-6E8A-4147-A177-3AD203B41FA5}">
                      <a16:colId xmlns:a16="http://schemas.microsoft.com/office/drawing/2014/main" val="3347438087"/>
                    </a:ext>
                  </a:extLst>
                </a:gridCol>
                <a:gridCol w="565165">
                  <a:extLst>
                    <a:ext uri="{9D8B030D-6E8A-4147-A177-3AD203B41FA5}">
                      <a16:colId xmlns:a16="http://schemas.microsoft.com/office/drawing/2014/main" val="3234566911"/>
                    </a:ext>
                  </a:extLst>
                </a:gridCol>
                <a:gridCol w="565165">
                  <a:extLst>
                    <a:ext uri="{9D8B030D-6E8A-4147-A177-3AD203B41FA5}">
                      <a16:colId xmlns:a16="http://schemas.microsoft.com/office/drawing/2014/main" val="2336312425"/>
                    </a:ext>
                  </a:extLst>
                </a:gridCol>
                <a:gridCol w="565165">
                  <a:extLst>
                    <a:ext uri="{9D8B030D-6E8A-4147-A177-3AD203B41FA5}">
                      <a16:colId xmlns:a16="http://schemas.microsoft.com/office/drawing/2014/main" val="1085576755"/>
                    </a:ext>
                  </a:extLst>
                </a:gridCol>
                <a:gridCol w="565165">
                  <a:extLst>
                    <a:ext uri="{9D8B030D-6E8A-4147-A177-3AD203B41FA5}">
                      <a16:colId xmlns:a16="http://schemas.microsoft.com/office/drawing/2014/main" val="2282632195"/>
                    </a:ext>
                  </a:extLst>
                </a:gridCol>
                <a:gridCol w="565165">
                  <a:extLst>
                    <a:ext uri="{9D8B030D-6E8A-4147-A177-3AD203B41FA5}">
                      <a16:colId xmlns:a16="http://schemas.microsoft.com/office/drawing/2014/main" val="1495299891"/>
                    </a:ext>
                  </a:extLst>
                </a:gridCol>
                <a:gridCol w="565165">
                  <a:extLst>
                    <a:ext uri="{9D8B030D-6E8A-4147-A177-3AD203B41FA5}">
                      <a16:colId xmlns:a16="http://schemas.microsoft.com/office/drawing/2014/main" val="1281481106"/>
                    </a:ext>
                  </a:extLst>
                </a:gridCol>
                <a:gridCol w="565165">
                  <a:extLst>
                    <a:ext uri="{9D8B030D-6E8A-4147-A177-3AD203B41FA5}">
                      <a16:colId xmlns:a16="http://schemas.microsoft.com/office/drawing/2014/main" val="3713050675"/>
                    </a:ext>
                  </a:extLst>
                </a:gridCol>
                <a:gridCol w="565165">
                  <a:extLst>
                    <a:ext uri="{9D8B030D-6E8A-4147-A177-3AD203B41FA5}">
                      <a16:colId xmlns:a16="http://schemas.microsoft.com/office/drawing/2014/main" val="4052824210"/>
                    </a:ext>
                  </a:extLst>
                </a:gridCol>
                <a:gridCol w="565165">
                  <a:extLst>
                    <a:ext uri="{9D8B030D-6E8A-4147-A177-3AD203B41FA5}">
                      <a16:colId xmlns:a16="http://schemas.microsoft.com/office/drawing/2014/main" val="3202286492"/>
                    </a:ext>
                  </a:extLst>
                </a:gridCol>
                <a:gridCol w="565165">
                  <a:extLst>
                    <a:ext uri="{9D8B030D-6E8A-4147-A177-3AD203B41FA5}">
                      <a16:colId xmlns:a16="http://schemas.microsoft.com/office/drawing/2014/main" val="349256196"/>
                    </a:ext>
                  </a:extLst>
                </a:gridCol>
                <a:gridCol w="565165">
                  <a:extLst>
                    <a:ext uri="{9D8B030D-6E8A-4147-A177-3AD203B41FA5}">
                      <a16:colId xmlns:a16="http://schemas.microsoft.com/office/drawing/2014/main" val="1919221811"/>
                    </a:ext>
                  </a:extLst>
                </a:gridCol>
                <a:gridCol w="565165">
                  <a:extLst>
                    <a:ext uri="{9D8B030D-6E8A-4147-A177-3AD203B41FA5}">
                      <a16:colId xmlns:a16="http://schemas.microsoft.com/office/drawing/2014/main" val="3997783196"/>
                    </a:ext>
                  </a:extLst>
                </a:gridCol>
                <a:gridCol w="565165">
                  <a:extLst>
                    <a:ext uri="{9D8B030D-6E8A-4147-A177-3AD203B41FA5}">
                      <a16:colId xmlns:a16="http://schemas.microsoft.com/office/drawing/2014/main" val="1005240630"/>
                    </a:ext>
                  </a:extLst>
                </a:gridCol>
              </a:tblGrid>
              <a:tr h="544313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b="1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Weeks</a:t>
                      </a:r>
                      <a:endParaRPr lang="en-US" sz="1600" b="1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25433" marR="25433" marT="35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dirty="0">
                          <a:effectLst/>
                          <a:latin typeface="Century Schoolbook" panose="02040604050505020304" pitchFamily="18" charset="0"/>
                        </a:rPr>
                        <a:t> 1</a:t>
                      </a:r>
                    </a:p>
                  </a:txBody>
                  <a:tcPr marL="25433" marR="25433" marT="35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  <a:sym typeface="Arial"/>
                        </a:rPr>
                        <a:t> 2 </a:t>
                      </a:r>
                      <a:r>
                        <a:rPr lang="en-US" sz="1600" b="1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</a:t>
                      </a:r>
                      <a:endParaRPr lang="en-US" sz="3600" b="1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25433" marR="25433" marT="35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  <a:sym typeface="Arial"/>
                        </a:rPr>
                        <a:t>3</a:t>
                      </a:r>
                    </a:p>
                  </a:txBody>
                  <a:tcPr marL="25433" marR="25433" marT="35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  <a:sym typeface="Arial"/>
                        </a:rPr>
                        <a:t>4</a:t>
                      </a:r>
                    </a:p>
                  </a:txBody>
                  <a:tcPr marL="25433" marR="25433" marT="35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  <a:sym typeface="Arial"/>
                        </a:rPr>
                        <a:t>5</a:t>
                      </a:r>
                    </a:p>
                  </a:txBody>
                  <a:tcPr marL="25433" marR="25433" marT="35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  <a:sym typeface="Arial"/>
                        </a:rPr>
                        <a:t>6</a:t>
                      </a:r>
                    </a:p>
                  </a:txBody>
                  <a:tcPr marL="25433" marR="25433" marT="35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  <a:sym typeface="Arial"/>
                        </a:rPr>
                        <a:t>7</a:t>
                      </a:r>
                    </a:p>
                  </a:txBody>
                  <a:tcPr marL="25433" marR="25433" marT="35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  <a:sym typeface="Arial"/>
                        </a:rPr>
                        <a:t>8</a:t>
                      </a:r>
                    </a:p>
                  </a:txBody>
                  <a:tcPr marL="25433" marR="25433" marT="35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  <a:sym typeface="Arial"/>
                        </a:rPr>
                        <a:t>9</a:t>
                      </a:r>
                    </a:p>
                  </a:txBody>
                  <a:tcPr marL="25433" marR="25433" marT="35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  <a:sym typeface="Arial"/>
                        </a:rPr>
                        <a:t>10</a:t>
                      </a:r>
                    </a:p>
                  </a:txBody>
                  <a:tcPr marL="25433" marR="25433" marT="35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  <a:sym typeface="Arial"/>
                        </a:rPr>
                        <a:t>11</a:t>
                      </a:r>
                    </a:p>
                  </a:txBody>
                  <a:tcPr marL="25433" marR="25433" marT="35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  <a:sym typeface="Arial"/>
                        </a:rPr>
                        <a:t>12</a:t>
                      </a:r>
                    </a:p>
                  </a:txBody>
                  <a:tcPr marL="25433" marR="25433" marT="35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  <a:sym typeface="Arial"/>
                        </a:rPr>
                        <a:t>13</a:t>
                      </a:r>
                    </a:p>
                  </a:txBody>
                  <a:tcPr marL="25433" marR="25433" marT="35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  <a:sym typeface="Arial"/>
                        </a:rPr>
                        <a:t>14</a:t>
                      </a:r>
                    </a:p>
                  </a:txBody>
                  <a:tcPr marL="25433" marR="25433" marT="35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  <a:sym typeface="Arial"/>
                        </a:rPr>
                        <a:t>15</a:t>
                      </a:r>
                    </a:p>
                  </a:txBody>
                  <a:tcPr marL="25433" marR="25433" marT="35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+mn-ea"/>
                          <a:cs typeface="+mn-cs"/>
                          <a:sym typeface="Arial"/>
                        </a:rPr>
                        <a:t>16</a:t>
                      </a:r>
                    </a:p>
                  </a:txBody>
                  <a:tcPr marL="25433" marR="25433" marT="353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441494"/>
                  </a:ext>
                </a:extLst>
              </a:tr>
              <a:tr h="678170"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Development</a:t>
                      </a:r>
                    </a:p>
                    <a:p>
                      <a:pPr marL="0" marR="0" algn="l" rtl="0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Phase 2</a:t>
                      </a: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36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035811"/>
                  </a:ext>
                </a:extLst>
              </a:tr>
              <a:tr h="609625"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Testing </a:t>
                      </a:r>
                      <a:endParaRPr lang="en-US" sz="1400" b="1" i="0" u="none" strike="noStrike" kern="100" cap="none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975264"/>
                  </a:ext>
                </a:extLst>
              </a:tr>
              <a:tr h="64476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kern="100" cap="none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Validation</a:t>
                      </a:r>
                      <a:endParaRPr lang="en-US" sz="1400" b="1" i="0" u="none" strike="noStrike" kern="100" cap="none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1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1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1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900" b="0" i="0" u="none" strike="noStrike" kern="100" cap="none" dirty="0">
                        <a:solidFill>
                          <a:srgbClr val="FF0000"/>
                        </a:solidFill>
                        <a:effectLst/>
                        <a:latin typeface="Century Schoolbook" panose="020406040505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1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11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D1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704842"/>
                  </a:ext>
                </a:extLst>
              </a:tr>
              <a:tr h="58504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i="0" u="none" strike="noStrike" kern="100" cap="none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Report &amp; final presentation</a:t>
                      </a:r>
                      <a:endParaRPr lang="en-US" sz="1400" b="1" i="0" u="none" strike="noStrike" kern="100" cap="none" dirty="0"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7008947"/>
                  </a:ext>
                </a:extLst>
              </a:tr>
              <a:tr h="516937">
                <a:tc>
                  <a:txBody>
                    <a:bodyPr/>
                    <a:lstStyle/>
                    <a:p>
                      <a:pPr marL="0" marR="0" algn="l" rtl="0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1" i="0" u="none" strike="noStrike" kern="100" cap="none" dirty="0">
                          <a:solidFill>
                            <a:schemeClr val="tx1"/>
                          </a:solidFill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/>
                        </a:rPr>
                        <a:t>Documentation</a:t>
                      </a: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kern="100" dirty="0">
                          <a:effectLst/>
                          <a:latin typeface="Century Schoolbook" panose="020406040505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500" b="0" i="0" u="none" strike="noStrike" dirty="0">
                        <a:effectLst/>
                        <a:latin typeface="Century Schoolbook" panose="02040604050505020304" pitchFamily="18" charset="0"/>
                      </a:endParaRPr>
                    </a:p>
                  </a:txBody>
                  <a:tcPr marL="56102" marR="56102" marT="779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33723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FA043A3-A90F-9762-6CB0-A3FD7D687349}"/>
              </a:ext>
            </a:extLst>
          </p:cNvPr>
          <p:cNvSpPr txBox="1"/>
          <p:nvPr/>
        </p:nvSpPr>
        <p:spPr>
          <a:xfrm>
            <a:off x="533189" y="307235"/>
            <a:ext cx="7516418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4400"/>
            </a:pPr>
            <a:r>
              <a:rPr lang="en-US" sz="4800" dirty="0">
                <a:solidFill>
                  <a:schemeClr val="dk1"/>
                </a:solidFill>
                <a:latin typeface="Century Schoolbook"/>
                <a:sym typeface="Century Schoolbook"/>
              </a:rPr>
              <a:t>Time Line for FYP-II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677672" y="266244"/>
            <a:ext cx="4529328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4800" dirty="0">
                <a:cs typeface="Arial"/>
                <a:sym typeface="Arial"/>
              </a:rPr>
              <a:t>Teamwork</a:t>
            </a:r>
            <a:endParaRPr sz="4800" dirty="0">
              <a:cs typeface="Arial"/>
              <a:sym typeface="Arial"/>
            </a:endParaRPr>
          </a:p>
        </p:txBody>
      </p:sp>
      <p:sp>
        <p:nvSpPr>
          <p:cNvPr id="176" name="Google Shape;176;p1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8D4436-1A37-00C6-BA30-3787853E937B}"/>
              </a:ext>
            </a:extLst>
          </p:cNvPr>
          <p:cNvSpPr txBox="1"/>
          <p:nvPr/>
        </p:nvSpPr>
        <p:spPr>
          <a:xfrm>
            <a:off x="677672" y="2082800"/>
            <a:ext cx="275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ts val="1600"/>
            </a:pPr>
            <a:r>
              <a:rPr lang="en-US" sz="2000" b="1" dirty="0">
                <a:solidFill>
                  <a:srgbClr val="262626"/>
                </a:solidFill>
                <a:latin typeface="Century Schoolbook"/>
                <a:sym typeface="Century Schoolbook"/>
              </a:rPr>
              <a:t>Muawiya Kaleem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E6BDB0-04F2-F048-4E28-365C7E7F5E1B}"/>
              </a:ext>
            </a:extLst>
          </p:cNvPr>
          <p:cNvSpPr txBox="1"/>
          <p:nvPr/>
        </p:nvSpPr>
        <p:spPr>
          <a:xfrm>
            <a:off x="677672" y="2745570"/>
            <a:ext cx="2625719" cy="26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0" lvl="1" indent="-3429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62626"/>
                </a:solidFill>
                <a:latin typeface="Century Schoolbook"/>
                <a:sym typeface="Century Schoolbook"/>
              </a:rPr>
              <a:t>Research</a:t>
            </a:r>
          </a:p>
          <a:p>
            <a:pPr marL="617220" lvl="1" indent="-3429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62626"/>
                </a:solidFill>
                <a:latin typeface="Century Schoolbook"/>
                <a:sym typeface="Century Schoolbook"/>
              </a:rPr>
              <a:t>System Design</a:t>
            </a:r>
          </a:p>
          <a:p>
            <a:pPr marL="617220" lvl="1" indent="-3429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62626"/>
                </a:solidFill>
                <a:latin typeface="Century Schoolbook"/>
                <a:sym typeface="Century Schoolbook"/>
              </a:rPr>
              <a:t>Hardware development</a:t>
            </a:r>
          </a:p>
          <a:p>
            <a:pPr marL="617220" lvl="1" indent="-3429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62626"/>
                </a:solidFill>
                <a:latin typeface="Century Schoolbook"/>
                <a:sym typeface="Century Schoolbook"/>
              </a:rPr>
              <a:t>Design algorithm</a:t>
            </a:r>
          </a:p>
          <a:p>
            <a:pPr marL="617220" lvl="1" indent="-3429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62626"/>
                </a:solidFill>
                <a:latin typeface="Century Schoolbook"/>
                <a:sym typeface="Century Schoolbook"/>
              </a:rPr>
              <a:t>Testing</a:t>
            </a:r>
          </a:p>
          <a:p>
            <a:pPr marL="617220" lvl="1" indent="-3429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62626"/>
                </a:solidFill>
                <a:latin typeface="Century Schoolbook"/>
                <a:sym typeface="Century Schoolbook"/>
              </a:rPr>
              <a:t>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6475B-9B0A-6179-F616-5FD7D171D816}"/>
              </a:ext>
            </a:extLst>
          </p:cNvPr>
          <p:cNvSpPr txBox="1"/>
          <p:nvPr/>
        </p:nvSpPr>
        <p:spPr>
          <a:xfrm>
            <a:off x="4275069" y="2082800"/>
            <a:ext cx="233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ts val="1600"/>
            </a:pPr>
            <a:r>
              <a:rPr lang="en-US" sz="2000" b="1" dirty="0">
                <a:solidFill>
                  <a:srgbClr val="262626"/>
                </a:solidFill>
                <a:latin typeface="Century Schoolbook"/>
                <a:sym typeface="Century Schoolbook"/>
              </a:rPr>
              <a:t>Zainab Azeem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C9DC1-B7D1-755B-D2F7-341D7DBC02E0}"/>
              </a:ext>
            </a:extLst>
          </p:cNvPr>
          <p:cNvSpPr txBox="1"/>
          <p:nvPr/>
        </p:nvSpPr>
        <p:spPr>
          <a:xfrm>
            <a:off x="4275069" y="2777631"/>
            <a:ext cx="262571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0" lvl="1" indent="-3429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62626"/>
                </a:solidFill>
                <a:latin typeface="Century Schoolbook"/>
                <a:sym typeface="Century Schoolbook"/>
              </a:rPr>
              <a:t>Research</a:t>
            </a:r>
          </a:p>
          <a:p>
            <a:pPr marL="617220" lvl="1" indent="-3429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62626"/>
                </a:solidFill>
                <a:latin typeface="Century Schoolbook"/>
                <a:sym typeface="Century Schoolbook"/>
              </a:rPr>
              <a:t>Software</a:t>
            </a:r>
          </a:p>
          <a:p>
            <a:pPr marL="274320" lvl="1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</a:pPr>
            <a:r>
              <a:rPr lang="en-US" sz="2000" dirty="0">
                <a:solidFill>
                  <a:srgbClr val="262626"/>
                </a:solidFill>
                <a:latin typeface="Century Schoolbook"/>
                <a:sym typeface="Century Schoolbook"/>
              </a:rPr>
              <a:t>     development</a:t>
            </a:r>
          </a:p>
          <a:p>
            <a:pPr marL="617220" lvl="1" indent="-3429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62626"/>
                </a:solidFill>
                <a:latin typeface="Century Schoolbook"/>
                <a:sym typeface="Century Schoolbook"/>
              </a:rPr>
              <a:t>Design algorithm</a:t>
            </a:r>
          </a:p>
          <a:p>
            <a:pPr marL="617220" lvl="1" indent="-3429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62626"/>
                </a:solidFill>
                <a:latin typeface="Century Schoolbook"/>
                <a:sym typeface="Century Schoolbook"/>
              </a:rPr>
              <a:t>Validation</a:t>
            </a:r>
          </a:p>
          <a:p>
            <a:pPr marL="617220" lvl="1" indent="-3429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62626"/>
                </a:solidFill>
                <a:latin typeface="Century Schoolbook"/>
                <a:sym typeface="Century Schoolbook"/>
              </a:rPr>
              <a:t>Documentation</a:t>
            </a:r>
          </a:p>
          <a:p>
            <a:pPr marL="457200" lvl="1" indent="-18288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ts val="1600"/>
              <a:buFont typeface="Noto Sans Symbols"/>
              <a:buChar char="●"/>
            </a:pPr>
            <a:endParaRPr lang="en-US" sz="2000" dirty="0">
              <a:solidFill>
                <a:srgbClr val="262626"/>
              </a:solidFill>
              <a:latin typeface="Century Schoolbook"/>
              <a:sym typeface="Century Schoolbook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73D879-4C5A-FFCD-CAC2-C283881E28B6}"/>
              </a:ext>
            </a:extLst>
          </p:cNvPr>
          <p:cNvSpPr txBox="1"/>
          <p:nvPr/>
        </p:nvSpPr>
        <p:spPr>
          <a:xfrm>
            <a:off x="7337911" y="2082800"/>
            <a:ext cx="229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0" lvl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ts val="1600"/>
            </a:pPr>
            <a:r>
              <a:rPr lang="en-US" sz="2000" b="1" dirty="0">
                <a:solidFill>
                  <a:srgbClr val="262626"/>
                </a:solidFill>
                <a:latin typeface="Century Schoolbook"/>
                <a:sym typeface="Century Schoolbook"/>
              </a:rPr>
              <a:t>Dr Ali Sayyed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9DAD9-93D9-7039-CFDE-FB35CB4E4675}"/>
              </a:ext>
            </a:extLst>
          </p:cNvPr>
          <p:cNvSpPr txBox="1"/>
          <p:nvPr/>
        </p:nvSpPr>
        <p:spPr>
          <a:xfrm>
            <a:off x="7337911" y="2777631"/>
            <a:ext cx="3733501" cy="222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220" lvl="1" indent="-3429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62626"/>
                </a:solidFill>
                <a:latin typeface="Century Schoolbook"/>
                <a:sym typeface="Century Schoolbook"/>
              </a:rPr>
              <a:t>Constantly Supervising</a:t>
            </a:r>
          </a:p>
          <a:p>
            <a:pPr marL="617220" lvl="1" indent="-3429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62626"/>
                </a:solidFill>
                <a:latin typeface="Century Schoolbook"/>
                <a:sym typeface="Century Schoolbook"/>
              </a:rPr>
              <a:t>Maintaining Discipline</a:t>
            </a:r>
          </a:p>
          <a:p>
            <a:pPr marL="617220" lvl="1" indent="-3429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62626"/>
                </a:solidFill>
                <a:latin typeface="Century Schoolbook"/>
                <a:sym typeface="Century Schoolbook"/>
              </a:rPr>
              <a:t>Helping in understanding the project domain</a:t>
            </a:r>
          </a:p>
          <a:p>
            <a:pPr marL="617220" lvl="1" indent="-342900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62626"/>
                </a:solidFill>
                <a:latin typeface="Century Schoolbook"/>
                <a:sym typeface="Century Schoolbook"/>
              </a:rPr>
              <a:t>Keep motivating if gets lazy</a:t>
            </a:r>
          </a:p>
        </p:txBody>
      </p:sp>
      <p:pic>
        <p:nvPicPr>
          <p:cNvPr id="6" name="Google Shape;138;p5" descr="National University of Computer and Emerging Sciences - Wikipedia">
            <a:extLst>
              <a:ext uri="{FF2B5EF4-FFF2-40B4-BE49-F238E27FC236}">
                <a16:creationId xmlns:a16="http://schemas.microsoft.com/office/drawing/2014/main" id="{A0538FBA-3359-9FAF-82A0-3CD3CCEFAB5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560769" y="-238467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5100" dirty="0"/>
              <a:t>References</a:t>
            </a:r>
            <a:endParaRPr sz="5100" dirty="0"/>
          </a:p>
        </p:txBody>
      </p:sp>
      <p:sp>
        <p:nvSpPr>
          <p:cNvPr id="183" name="Google Shape;183;p1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8E8E93"/>
                </a:solidFill>
                <a:effectLst/>
                <a:uLnTx/>
                <a:uFillTx/>
                <a:latin typeface="Century Schoolbook"/>
                <a:sym typeface="Century Schoolbook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8E8E93"/>
              </a:solidFill>
              <a:effectLst/>
              <a:uLnTx/>
              <a:uFillTx/>
              <a:latin typeface="Century Schoolbook"/>
              <a:sym typeface="Century Schoolboo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45008-EB78-182A-568D-E194039001CF}"/>
              </a:ext>
            </a:extLst>
          </p:cNvPr>
          <p:cNvSpPr txBox="1"/>
          <p:nvPr/>
        </p:nvSpPr>
        <p:spPr>
          <a:xfrm>
            <a:off x="560769" y="1253140"/>
            <a:ext cx="1130795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Habib, M. M. Islam, M. N. Kabir, M. B.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Mredul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, and M. Hasan, "Staircase Detection to Guide Visually Impaired People: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       A  Hybrid Approach," Revue d'Intelligence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Artificielle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, vol. 33, no. 5, pp. 327-334, 2019,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doi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: 10.18280/ria.330501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 startAt="2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M. Ashrafuzzaman, S. Saha, N. Uddin, P. K. Saha, S.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Hossen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, and K. Nur, "Design and Development of 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       Low-cost Smart Stick for Visually Impaired People," presented at the International Conference on Science &amp; Contemporary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       Technologies (ICSCT), 2021,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doi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: 10.1109/ICSCT53883.2021.9642500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 startAt="3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B. K. T. P.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Wickramasinghe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, K. K. V. S. Anjana, G. D. S. T.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Ratnasekara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, and D. U.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Vidanagama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       "Smart Cane for Staircase and    Water Detection," Faculty of Computing, General Sir John Kotelawala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Defence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 University,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       Ratmalana, Sri Lanka, 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 startAt="4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N. Loganathan, K. Lakshmi, N. Chandrasekaran, S. R.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Cibisakaravarthi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, R. Hari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Priyanga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, and K. Harsha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Varthini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      "Smart Stick for Blind People," presented at the IEEE International Conference on Communication and Information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       Processing, 2020K.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Jivrajani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, S. K. Patel, C. Parmar, J.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Surve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, K. Ahmed, F. M. Bui, and F. A. Al-Zahrani, "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AIoT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-Based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       Smart Stick for Visually    Impaired Person," IEEE Transactions on Instrumentation and Measurement, vol. 72, 2023,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      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doi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: 10.1109/TIM.2022.3227988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 startAt="6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A. A.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Elsonbaty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, "Smart Blind Stick Design and Implementation," International Journal of Engineering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       Advanced Technology (IJEAT), vol. 10, no. 5, pp. 17-20, June 2021,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doi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: 10.35940/ijeat.D2535.0610521​.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 startAt="6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  <a:cs typeface="Arial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AutoNum type="arabicPeriod" startAt="7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B. H. Kumar, G. Anusha, S. Haritha, and S. U. Sri, "Low-Cost Walking Stick for Obstacle and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       Stair Detection Using Arduino,"    Science &amp; Technology Development Journal - Engineering and Technology,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 pitchFamily="18" charset="0"/>
                <a:cs typeface="Arial"/>
                <a:sym typeface="Arial"/>
              </a:rPr>
              <a:t>       vol. 12, no. 5, pp.   614-623, May 2023.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 pitchFamily="18" charset="0"/>
              <a:cs typeface="Arial"/>
              <a:sym typeface="Arial"/>
            </a:endParaRPr>
          </a:p>
        </p:txBody>
      </p:sp>
      <p:pic>
        <p:nvPicPr>
          <p:cNvPr id="2" name="Google Shape;138;p5" descr="National University of Computer and Emerging Sciences - Wikipedia">
            <a:extLst>
              <a:ext uri="{FF2B5EF4-FFF2-40B4-BE49-F238E27FC236}">
                <a16:creationId xmlns:a16="http://schemas.microsoft.com/office/drawing/2014/main" id="{7C31ACA7-4C86-5E79-47DB-75682D1E56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599" y="115451"/>
            <a:ext cx="1167292" cy="1088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B4053CC-1C4D-398D-4762-CA9A212D5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065" y="1080655"/>
            <a:ext cx="7583830" cy="577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A36F8-5D5D-F775-E527-F5712A6786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CF303-F189-0680-79C7-83A5FDBB8C92}"/>
              </a:ext>
            </a:extLst>
          </p:cNvPr>
          <p:cNvSpPr txBox="1"/>
          <p:nvPr/>
        </p:nvSpPr>
        <p:spPr>
          <a:xfrm>
            <a:off x="335901" y="335969"/>
            <a:ext cx="68766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entury Schoolbook" panose="02040604050505020304" pitchFamily="18" charset="0"/>
              </a:rPr>
              <a:t>Use Case Diagram</a:t>
            </a:r>
          </a:p>
        </p:txBody>
      </p:sp>
      <p:pic>
        <p:nvPicPr>
          <p:cNvPr id="3" name="Google Shape;138;p5" descr="National University of Computer and Emerging Sciences - Wikipedia">
            <a:extLst>
              <a:ext uri="{FF2B5EF4-FFF2-40B4-BE49-F238E27FC236}">
                <a16:creationId xmlns:a16="http://schemas.microsoft.com/office/drawing/2014/main" id="{18D3AAC7-C5A1-24F7-47AF-C973782063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374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179F3-05F0-CB06-13EF-C2A3E64C8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65FD92-1C74-FA4B-21AC-D02E001F2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874" y="124685"/>
            <a:ext cx="3344859" cy="660863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3C9EE0-B7E5-4953-63EE-A58A002DD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A0783-325B-99DF-4AB5-738558295F60}"/>
              </a:ext>
            </a:extLst>
          </p:cNvPr>
          <p:cNvSpPr txBox="1"/>
          <p:nvPr/>
        </p:nvSpPr>
        <p:spPr>
          <a:xfrm>
            <a:off x="335901" y="335969"/>
            <a:ext cx="68766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entury Schoolbook" panose="02040604050505020304" pitchFamily="18" charset="0"/>
              </a:rPr>
              <a:t>Activity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573AEF-49B8-A5C3-FF7F-AE6D6BC2B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464" y="1788106"/>
            <a:ext cx="253365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B18784-CFB9-D2FD-3DB7-E496CF71D9FF}"/>
              </a:ext>
            </a:extLst>
          </p:cNvPr>
          <p:cNvSpPr/>
          <p:nvPr/>
        </p:nvSpPr>
        <p:spPr>
          <a:xfrm>
            <a:off x="4730677" y="1431351"/>
            <a:ext cx="2201213" cy="713509"/>
          </a:xfrm>
          <a:prstGeom prst="rect">
            <a:avLst/>
          </a:prstGeom>
          <a:solidFill>
            <a:srgbClr val="C6C6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Hazard Detection Activity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B3684C-A3F7-AAA6-62E5-D05CE17C88F9}"/>
              </a:ext>
            </a:extLst>
          </p:cNvPr>
          <p:cNvSpPr/>
          <p:nvPr/>
        </p:nvSpPr>
        <p:spPr>
          <a:xfrm>
            <a:off x="335901" y="1417489"/>
            <a:ext cx="2090058" cy="713509"/>
          </a:xfrm>
          <a:prstGeom prst="rect">
            <a:avLst/>
          </a:prstGeom>
          <a:solidFill>
            <a:srgbClr val="C6C6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Panic Button Activity Diagram</a:t>
            </a:r>
          </a:p>
        </p:txBody>
      </p:sp>
      <p:pic>
        <p:nvPicPr>
          <p:cNvPr id="4" name="Google Shape;138;p5" descr="National University of Computer and Emerging Sciences - Wikipedia">
            <a:extLst>
              <a:ext uri="{FF2B5EF4-FFF2-40B4-BE49-F238E27FC236}">
                <a16:creationId xmlns:a16="http://schemas.microsoft.com/office/drawing/2014/main" id="{D91164D2-92C0-FA3B-EF7F-7180847049C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151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D053E0-CB93-A254-1A61-D87EB383B1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ABCB0-027A-1C30-919E-1068D1182D01}"/>
              </a:ext>
            </a:extLst>
          </p:cNvPr>
          <p:cNvSpPr txBox="1"/>
          <p:nvPr/>
        </p:nvSpPr>
        <p:spPr>
          <a:xfrm>
            <a:off x="530996" y="437166"/>
            <a:ext cx="73338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Century Schoolbook" panose="02040604050505020304" pitchFamily="18" charset="0"/>
              </a:rPr>
              <a:t>Architecture Diagram</a:t>
            </a:r>
          </a:p>
        </p:txBody>
      </p:sp>
      <p:pic>
        <p:nvPicPr>
          <p:cNvPr id="4" name="Google Shape;138;p5" descr="National University of Computer and Emerging Sciences - Wikipedia">
            <a:extLst>
              <a:ext uri="{FF2B5EF4-FFF2-40B4-BE49-F238E27FC236}">
                <a16:creationId xmlns:a16="http://schemas.microsoft.com/office/drawing/2014/main" id="{26CDE64E-2744-B992-8439-D038C201785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6D3B9A9-0E3B-25F9-3147-B0464D1C9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1628775"/>
            <a:ext cx="8262938" cy="471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64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815C1D2C-BAEC-4EA8-7866-350BBDFB7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C-SR04 Ultrasonic Sensor Module - techiesms">
            <a:extLst>
              <a:ext uri="{FF2B5EF4-FFF2-40B4-BE49-F238E27FC236}">
                <a16:creationId xmlns:a16="http://schemas.microsoft.com/office/drawing/2014/main" id="{41D64A33-1195-AA8B-893F-EFDC6950E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090" y="1347863"/>
            <a:ext cx="1886337" cy="188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Google Shape;130;p4">
            <a:extLst>
              <a:ext uri="{FF2B5EF4-FFF2-40B4-BE49-F238E27FC236}">
                <a16:creationId xmlns:a16="http://schemas.microsoft.com/office/drawing/2014/main" id="{C79659DC-8620-6D36-7F48-FA4F799DC6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entury Schoolbook" panose="02040604050505020304" pitchFamily="18" charset="0"/>
              </a:rPr>
              <a:t>6</a:t>
            </a:fld>
            <a:endParaRPr>
              <a:latin typeface="Century Schoolbook" panose="02040604050505020304" pitchFamily="18" charset="0"/>
            </a:endParaRPr>
          </a:p>
        </p:txBody>
      </p:sp>
      <p:sp>
        <p:nvSpPr>
          <p:cNvPr id="19" name="Google Shape;116;p2">
            <a:extLst>
              <a:ext uri="{FF2B5EF4-FFF2-40B4-BE49-F238E27FC236}">
                <a16:creationId xmlns:a16="http://schemas.microsoft.com/office/drawing/2014/main" id="{1CDE9A0E-AC31-7E09-817C-3225CAFE75AC}"/>
              </a:ext>
            </a:extLst>
          </p:cNvPr>
          <p:cNvSpPr txBox="1">
            <a:spLocks/>
          </p:cNvSpPr>
          <p:nvPr/>
        </p:nvSpPr>
        <p:spPr>
          <a:xfrm>
            <a:off x="870959" y="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SzPts val="4400"/>
              <a:buFont typeface="Arial"/>
            </a:pPr>
            <a:r>
              <a:rPr lang="en-US" b="1" dirty="0"/>
              <a:t>Sensors Used:</a:t>
            </a:r>
            <a:endParaRPr lang="en-US" b="1" dirty="0">
              <a:solidFill>
                <a:srgbClr val="000000"/>
              </a:solidFill>
              <a:latin typeface="Century Schoolbook" panose="02040604050505020304" pitchFamily="18" charset="0"/>
              <a:cs typeface="Arial"/>
              <a:sym typeface="Arial"/>
            </a:endParaRPr>
          </a:p>
        </p:txBody>
      </p:sp>
      <p:pic>
        <p:nvPicPr>
          <p:cNvPr id="22" name="Google Shape;138;p5" descr="National University of Computer and Emerging Sciences - Wikipedia">
            <a:extLst>
              <a:ext uri="{FF2B5EF4-FFF2-40B4-BE49-F238E27FC236}">
                <a16:creationId xmlns:a16="http://schemas.microsoft.com/office/drawing/2014/main" id="{F8815971-631E-C5D3-4BE2-5D1C356B6D8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B6A809-A209-7A24-CF4A-223E1E5204ED}"/>
              </a:ext>
            </a:extLst>
          </p:cNvPr>
          <p:cNvSpPr txBox="1"/>
          <p:nvPr/>
        </p:nvSpPr>
        <p:spPr>
          <a:xfrm>
            <a:off x="1129005" y="1760061"/>
            <a:ext cx="78563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Schoolbook" panose="02040604050505020304" pitchFamily="18" charset="0"/>
              </a:rPr>
              <a:t>Ultrasonic Sensors: </a:t>
            </a:r>
            <a:r>
              <a:rPr lang="en-US" sz="2400" b="1" dirty="0">
                <a:solidFill>
                  <a:srgbClr val="000000"/>
                </a:solidFill>
                <a:effectLst/>
                <a:latin typeface="Century Schoolbook" panose="02040604050505020304" pitchFamily="18" charset="0"/>
                <a:ea typeface="Calibri" panose="020F0502020204030204" pitchFamily="34" charset="0"/>
              </a:rPr>
              <a:t>(HC-SR04 sensor):</a:t>
            </a:r>
          </a:p>
          <a:p>
            <a:endParaRPr lang="en-US" sz="1100" b="1" dirty="0">
              <a:latin typeface="Century Schoolbook" panose="020406040505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Schoolbook" panose="02040604050505020304" pitchFamily="18" charset="0"/>
              </a:rPr>
              <a:t>Detect obstacles and stairs.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Schoolbook" panose="02040604050505020304" pitchFamily="18" charset="0"/>
              </a:rPr>
              <a:t>Provide auditory feedback for proximity warnings.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EFC88-5A02-56E1-F752-1A5DAD44163A}"/>
              </a:ext>
            </a:extLst>
          </p:cNvPr>
          <p:cNvSpPr txBox="1"/>
          <p:nvPr/>
        </p:nvSpPr>
        <p:spPr>
          <a:xfrm>
            <a:off x="1129005" y="3955865"/>
            <a:ext cx="785637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Schoolbook" panose="02040604050505020304" pitchFamily="18" charset="0"/>
              </a:rPr>
              <a:t>Water Sensor:</a:t>
            </a:r>
            <a:endParaRPr lang="en-US" sz="2400" b="1" dirty="0">
              <a:solidFill>
                <a:srgbClr val="000000"/>
              </a:solidFill>
              <a:effectLst/>
              <a:latin typeface="Century Schoolbook" panose="02040604050505020304" pitchFamily="18" charset="0"/>
              <a:ea typeface="Calibri" panose="020F0502020204030204" pitchFamily="34" charset="0"/>
            </a:endParaRPr>
          </a:p>
          <a:p>
            <a:endParaRPr lang="en-US" sz="1100" b="1" dirty="0">
              <a:latin typeface="Century Schoolbook" panose="020406040505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Schoolbook" panose="02040604050505020304" pitchFamily="18" charset="0"/>
              </a:rPr>
              <a:t>Identify water hazard on the ground.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Schoolbook" panose="02040604050505020304" pitchFamily="18" charset="0"/>
              </a:rPr>
              <a:t>Enhance safety in wet environments.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Century Schoolbook" panose="02040604050505020304" pitchFamily="18" charset="0"/>
            </a:endParaRPr>
          </a:p>
        </p:txBody>
      </p:sp>
      <p:pic>
        <p:nvPicPr>
          <p:cNvPr id="1028" name="Picture 4" descr="DIYables Water Sensor Detector for Arduino, ESP32, ESP8266 ...">
            <a:extLst>
              <a:ext uri="{FF2B5EF4-FFF2-40B4-BE49-F238E27FC236}">
                <a16:creationId xmlns:a16="http://schemas.microsoft.com/office/drawing/2014/main" id="{BCFA797E-3350-C0C0-299B-E218AEF5D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54" y="3668561"/>
            <a:ext cx="1987422" cy="146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20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BC2C40A2-9076-1F6E-B7A6-A1C205A87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>
            <a:extLst>
              <a:ext uri="{FF2B5EF4-FFF2-40B4-BE49-F238E27FC236}">
                <a16:creationId xmlns:a16="http://schemas.microsoft.com/office/drawing/2014/main" id="{B06C1885-A1AE-C328-E3D9-95946F9B16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entury Schoolbook" panose="02040604050505020304" pitchFamily="18" charset="0"/>
              </a:rPr>
              <a:t>7</a:t>
            </a:fld>
            <a:endParaRPr>
              <a:latin typeface="Century Schoolbook" panose="02040604050505020304" pitchFamily="18" charset="0"/>
            </a:endParaRPr>
          </a:p>
        </p:txBody>
      </p:sp>
      <p:sp>
        <p:nvSpPr>
          <p:cNvPr id="19" name="Google Shape;116;p2">
            <a:extLst>
              <a:ext uri="{FF2B5EF4-FFF2-40B4-BE49-F238E27FC236}">
                <a16:creationId xmlns:a16="http://schemas.microsoft.com/office/drawing/2014/main" id="{523CF727-F887-6592-84FD-0C8834C865C1}"/>
              </a:ext>
            </a:extLst>
          </p:cNvPr>
          <p:cNvSpPr txBox="1">
            <a:spLocks/>
          </p:cNvSpPr>
          <p:nvPr/>
        </p:nvSpPr>
        <p:spPr>
          <a:xfrm>
            <a:off x="870959" y="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SzPts val="4400"/>
            </a:pPr>
            <a:r>
              <a:rPr lang="en-US" b="1" dirty="0"/>
              <a:t>Ultrasonic Sensor:</a:t>
            </a:r>
            <a:endParaRPr lang="en-US" b="1" dirty="0">
              <a:solidFill>
                <a:srgbClr val="000000"/>
              </a:solidFill>
              <a:latin typeface="Century Schoolbook" panose="02040604050505020304" pitchFamily="18" charset="0"/>
              <a:cs typeface="Arial"/>
              <a:sym typeface="Arial"/>
            </a:endParaRPr>
          </a:p>
        </p:txBody>
      </p:sp>
      <p:pic>
        <p:nvPicPr>
          <p:cNvPr id="22" name="Google Shape;138;p5" descr="National University of Computer and Emerging Sciences - Wikipedia">
            <a:extLst>
              <a:ext uri="{FF2B5EF4-FFF2-40B4-BE49-F238E27FC236}">
                <a16:creationId xmlns:a16="http://schemas.microsoft.com/office/drawing/2014/main" id="{464766BC-AC44-3962-B76B-7BCB16EE001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25D961-E066-0455-F23A-DAC7612C855F}"/>
              </a:ext>
            </a:extLst>
          </p:cNvPr>
          <p:cNvSpPr txBox="1"/>
          <p:nvPr/>
        </p:nvSpPr>
        <p:spPr>
          <a:xfrm>
            <a:off x="1129005" y="1646148"/>
            <a:ext cx="785637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Schoolbook" panose="02040604050505020304" pitchFamily="18" charset="0"/>
              </a:rPr>
              <a:t>Mechanism:</a:t>
            </a:r>
          </a:p>
          <a:p>
            <a:endParaRPr lang="en-US" sz="1100" dirty="0">
              <a:latin typeface="Century Schoolbook" panose="020406040505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Schoolbook" panose="02040604050505020304" pitchFamily="18" charset="0"/>
              </a:rPr>
              <a:t>Emit high-frequency sound waves.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Schoolbook" panose="02040604050505020304" pitchFamily="18" charset="0"/>
              </a:rPr>
              <a:t>Reflect off objects and return to the sensor.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Schoolbook" panose="02040604050505020304" pitchFamily="18" charset="0"/>
              </a:rPr>
              <a:t>Measure round-trip time to calculate distance.</a:t>
            </a:r>
          </a:p>
          <a:p>
            <a:pPr marL="457200" lvl="1"/>
            <a:endParaRPr lang="en-US" sz="2400" b="1" dirty="0">
              <a:latin typeface="Century Schoolbook" panose="02040604050505020304" pitchFamily="18" charset="0"/>
            </a:endParaRPr>
          </a:p>
          <a:p>
            <a:r>
              <a:rPr lang="en-US" sz="2400" b="1" dirty="0">
                <a:latin typeface="Century Schoolbook" panose="02040604050505020304" pitchFamily="18" charset="0"/>
              </a:rPr>
              <a:t>Range and Accuracy:</a:t>
            </a:r>
          </a:p>
          <a:p>
            <a:endParaRPr lang="en-US" sz="1100" b="1" dirty="0">
              <a:latin typeface="Century Schoolbook" panose="020406040505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Schoolbook" panose="02040604050505020304" pitchFamily="18" charset="0"/>
              </a:rPr>
              <a:t>Range: 2 cm to 400 cm..</a:t>
            </a:r>
          </a:p>
          <a:p>
            <a:pPr marL="457200" lvl="1"/>
            <a:endParaRPr lang="en-US" sz="2400" dirty="0">
              <a:latin typeface="Century Schoolbook" panose="02040604050505020304" pitchFamily="18" charset="0"/>
            </a:endParaRPr>
          </a:p>
          <a:p>
            <a:r>
              <a:rPr lang="en-US" sz="2400" b="1" dirty="0">
                <a:latin typeface="Century Schoolbook" panose="02040604050505020304" pitchFamily="18" charset="0"/>
              </a:rPr>
              <a:t>Applications:</a:t>
            </a:r>
          </a:p>
          <a:p>
            <a:endParaRPr lang="en-US" sz="1100" b="1" dirty="0">
              <a:latin typeface="Century Schoolbook" panose="020406040505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Schoolbook" panose="02040604050505020304" pitchFamily="18" charset="0"/>
              </a:rPr>
              <a:t>Obstacle detection and Stairs detection</a:t>
            </a:r>
          </a:p>
          <a:p>
            <a:endParaRPr lang="en-US" sz="2000" dirty="0">
              <a:latin typeface="Century Schoolbook" panose="02040604050505020304" pitchFamily="18" charset="0"/>
            </a:endParaRPr>
          </a:p>
        </p:txBody>
      </p:sp>
      <p:pic>
        <p:nvPicPr>
          <p:cNvPr id="1026" name="Picture 2" descr="Complete Guide for Ultrasonic Sensor HC-SR04 with Arduino | Random Nerd  Tutorials">
            <a:extLst>
              <a:ext uri="{FF2B5EF4-FFF2-40B4-BE49-F238E27FC236}">
                <a16:creationId xmlns:a16="http://schemas.microsoft.com/office/drawing/2014/main" id="{7E28BB78-F47A-CB2F-44B2-23A99504C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99" y="3206425"/>
            <a:ext cx="4427496" cy="267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354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C4BCABF2-F614-D93F-71C6-3E515B3F9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>
            <a:extLst>
              <a:ext uri="{FF2B5EF4-FFF2-40B4-BE49-F238E27FC236}">
                <a16:creationId xmlns:a16="http://schemas.microsoft.com/office/drawing/2014/main" id="{752C34B5-8E4A-99CE-A194-E8C3221496C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entury Schoolbook" panose="02040604050505020304" pitchFamily="18" charset="0"/>
              </a:rPr>
              <a:t>8</a:t>
            </a:fld>
            <a:endParaRPr>
              <a:latin typeface="Century Schoolbook" panose="02040604050505020304" pitchFamily="18" charset="0"/>
            </a:endParaRPr>
          </a:p>
        </p:txBody>
      </p:sp>
      <p:sp>
        <p:nvSpPr>
          <p:cNvPr id="19" name="Google Shape;116;p2">
            <a:extLst>
              <a:ext uri="{FF2B5EF4-FFF2-40B4-BE49-F238E27FC236}">
                <a16:creationId xmlns:a16="http://schemas.microsoft.com/office/drawing/2014/main" id="{0BAA3061-569D-44E8-BBF8-92D028FDD5E8}"/>
              </a:ext>
            </a:extLst>
          </p:cNvPr>
          <p:cNvSpPr txBox="1">
            <a:spLocks/>
          </p:cNvSpPr>
          <p:nvPr/>
        </p:nvSpPr>
        <p:spPr>
          <a:xfrm>
            <a:off x="870959" y="0"/>
            <a:ext cx="9692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SzPts val="4400"/>
            </a:pPr>
            <a:r>
              <a:rPr lang="en-US" b="1" dirty="0"/>
              <a:t>Water Sensor:</a:t>
            </a:r>
            <a:endParaRPr lang="en-US" b="1" dirty="0">
              <a:solidFill>
                <a:srgbClr val="000000"/>
              </a:solidFill>
              <a:latin typeface="Century Schoolbook" panose="02040604050505020304" pitchFamily="18" charset="0"/>
              <a:cs typeface="Arial"/>
              <a:sym typeface="Arial"/>
            </a:endParaRPr>
          </a:p>
        </p:txBody>
      </p:sp>
      <p:pic>
        <p:nvPicPr>
          <p:cNvPr id="22" name="Google Shape;138;p5" descr="National University of Computer and Emerging Sciences - Wikipedia">
            <a:extLst>
              <a:ext uri="{FF2B5EF4-FFF2-40B4-BE49-F238E27FC236}">
                <a16:creationId xmlns:a16="http://schemas.microsoft.com/office/drawing/2014/main" id="{A4B9E7A4-D9D3-C097-A54E-7040FBD1D5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57650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360CFF-7FCA-2D76-9016-1C724DF10AAA}"/>
              </a:ext>
            </a:extLst>
          </p:cNvPr>
          <p:cNvSpPr txBox="1"/>
          <p:nvPr/>
        </p:nvSpPr>
        <p:spPr>
          <a:xfrm>
            <a:off x="1129005" y="1859339"/>
            <a:ext cx="78563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Schoolbook" panose="02040604050505020304" pitchFamily="18" charset="0"/>
              </a:rPr>
              <a:t>Mechanism:</a:t>
            </a:r>
          </a:p>
          <a:p>
            <a:endParaRPr lang="en-US" sz="1100" dirty="0">
              <a:latin typeface="Century Schoolbook" panose="020406040505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Schoolbook" panose="02040604050505020304" pitchFamily="18" charset="0"/>
              </a:rPr>
              <a:t>Detects water by sensing when it touches the sensor.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Schoolbook" panose="02040604050505020304" pitchFamily="18" charset="0"/>
              </a:rPr>
              <a:t>Sends an output signal immediately upon water contact.</a:t>
            </a:r>
          </a:p>
          <a:p>
            <a:pPr marL="457200" lvl="1"/>
            <a:endParaRPr lang="en-US" sz="2400" dirty="0">
              <a:latin typeface="Century Schoolbook" panose="02040604050505020304" pitchFamily="18" charset="0"/>
            </a:endParaRPr>
          </a:p>
          <a:p>
            <a:pPr marL="457200" lvl="1"/>
            <a:endParaRPr lang="en-US" sz="2400" dirty="0">
              <a:latin typeface="Century Schoolbook" panose="02040604050505020304" pitchFamily="18" charset="0"/>
            </a:endParaRPr>
          </a:p>
          <a:p>
            <a:r>
              <a:rPr lang="en-US" sz="2400" b="1" dirty="0">
                <a:latin typeface="Century Schoolbook" panose="02040604050505020304" pitchFamily="18" charset="0"/>
              </a:rPr>
              <a:t>Applications:</a:t>
            </a:r>
          </a:p>
          <a:p>
            <a:endParaRPr lang="en-US" sz="1100" b="1" dirty="0">
              <a:latin typeface="Century Schoolbook" panose="020406040505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Schoolbook" panose="02040604050505020304" pitchFamily="18" charset="0"/>
              </a:rPr>
              <a:t>Water hazard detection(slippery surface) to alert users upon contact with water.</a:t>
            </a:r>
          </a:p>
        </p:txBody>
      </p:sp>
    </p:spTree>
    <p:extLst>
      <p:ext uri="{BB962C8B-B14F-4D97-AF65-F5344CB8AC3E}">
        <p14:creationId xmlns:p14="http://schemas.microsoft.com/office/powerpoint/2010/main" val="401849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FDA518F8-348B-D30A-CBE0-7F970343E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>
            <a:extLst>
              <a:ext uri="{FF2B5EF4-FFF2-40B4-BE49-F238E27FC236}">
                <a16:creationId xmlns:a16="http://schemas.microsoft.com/office/drawing/2014/main" id="{AFB01BEA-FFA4-ABAD-B1CB-98D4ABC2A8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Century Schoolbook" panose="02040604050505020304" pitchFamily="18" charset="0"/>
              </a:rPr>
              <a:t>9</a:t>
            </a:fld>
            <a:endParaRPr>
              <a:latin typeface="Century Schoolbook" panose="02040604050505020304" pitchFamily="18" charset="0"/>
            </a:endParaRPr>
          </a:p>
        </p:txBody>
      </p:sp>
      <p:sp>
        <p:nvSpPr>
          <p:cNvPr id="19" name="Google Shape;116;p2">
            <a:extLst>
              <a:ext uri="{FF2B5EF4-FFF2-40B4-BE49-F238E27FC236}">
                <a16:creationId xmlns:a16="http://schemas.microsoft.com/office/drawing/2014/main" id="{8A19C7A8-1518-EA68-5EA4-0DAD5BB5CE8A}"/>
              </a:ext>
            </a:extLst>
          </p:cNvPr>
          <p:cNvSpPr txBox="1">
            <a:spLocks/>
          </p:cNvSpPr>
          <p:nvPr/>
        </p:nvSpPr>
        <p:spPr>
          <a:xfrm>
            <a:off x="317241" y="-475862"/>
            <a:ext cx="1019388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  <a:buClr>
                <a:srgbClr val="000000"/>
              </a:buClr>
              <a:buSzPts val="4400"/>
            </a:pPr>
            <a:r>
              <a:rPr lang="en-US" sz="4000" b="1" dirty="0"/>
              <a:t>Interfacing Sensors with Arduino:</a:t>
            </a:r>
            <a:endParaRPr lang="en-US" sz="4000" b="1" dirty="0">
              <a:solidFill>
                <a:srgbClr val="000000"/>
              </a:solidFill>
              <a:latin typeface="Century Schoolbook" panose="02040604050505020304" pitchFamily="18" charset="0"/>
              <a:cs typeface="Arial"/>
              <a:sym typeface="Arial"/>
            </a:endParaRPr>
          </a:p>
        </p:txBody>
      </p:sp>
      <p:pic>
        <p:nvPicPr>
          <p:cNvPr id="22" name="Google Shape;138;p5" descr="National University of Computer and Emerging Sciences - Wikipedia">
            <a:extLst>
              <a:ext uri="{FF2B5EF4-FFF2-40B4-BE49-F238E27FC236}">
                <a16:creationId xmlns:a16="http://schemas.microsoft.com/office/drawing/2014/main" id="{47826736-A75E-84B8-2CF0-EC7E38D0A9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9124" y="287583"/>
            <a:ext cx="1472478" cy="14724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786508-ADA1-52B6-1CA5-CD50BB21A9BD}"/>
              </a:ext>
            </a:extLst>
          </p:cNvPr>
          <p:cNvSpPr txBox="1"/>
          <p:nvPr/>
        </p:nvSpPr>
        <p:spPr>
          <a:xfrm>
            <a:off x="1051232" y="1760061"/>
            <a:ext cx="8391348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entury Schoolbook" panose="02040604050505020304" pitchFamily="18" charset="0"/>
              </a:rPr>
              <a:t>Ultrasonic Sensor Connections:</a:t>
            </a:r>
          </a:p>
          <a:p>
            <a:endParaRPr lang="en-US" sz="1100" b="1" dirty="0">
              <a:latin typeface="Century Schoolbook" panose="020406040505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Schoolbook" panose="02040604050505020304" pitchFamily="18" charset="0"/>
              </a:rPr>
              <a:t>Trigger Pin → Digital Pin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Schoolbook" panose="02040604050505020304" pitchFamily="18" charset="0"/>
              </a:rPr>
              <a:t>Echo Pin → Digital Pin</a:t>
            </a:r>
          </a:p>
          <a:p>
            <a:endParaRPr lang="en-US" sz="2400" dirty="0">
              <a:latin typeface="Century Schoolbook" panose="02040604050505020304" pitchFamily="18" charset="0"/>
            </a:endParaRPr>
          </a:p>
          <a:p>
            <a:endParaRPr lang="en-US" sz="2400" b="1" dirty="0">
              <a:latin typeface="Century Schoolbook" panose="02040604050505020304" pitchFamily="18" charset="0"/>
            </a:endParaRPr>
          </a:p>
          <a:p>
            <a:r>
              <a:rPr lang="en-US" sz="2400" b="1" dirty="0">
                <a:latin typeface="Century Schoolbook" panose="02040604050505020304" pitchFamily="18" charset="0"/>
              </a:rPr>
              <a:t>Water Sensor Connections:</a:t>
            </a:r>
          </a:p>
          <a:p>
            <a:endParaRPr lang="en-US" sz="1100" b="1" dirty="0">
              <a:latin typeface="Century Schoolbook" panose="020406040505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Schoolbook" panose="02040604050505020304" pitchFamily="18" charset="0"/>
              </a:rPr>
              <a:t>Signal Pin → Analog Pin</a:t>
            </a:r>
          </a:p>
          <a:p>
            <a:endParaRPr lang="en-US" sz="2400" dirty="0">
              <a:latin typeface="Century Schoolbook" panose="02040604050505020304" pitchFamily="18" charset="0"/>
            </a:endParaRPr>
          </a:p>
          <a:p>
            <a:endParaRPr lang="en-US" sz="2400" b="1" dirty="0">
              <a:latin typeface="Century Schoolbook" panose="02040604050505020304" pitchFamily="18" charset="0"/>
            </a:endParaRPr>
          </a:p>
          <a:p>
            <a:r>
              <a:rPr lang="en-US" sz="2400" b="1" dirty="0">
                <a:latin typeface="Century Schoolbook" panose="02040604050505020304" pitchFamily="18" charset="0"/>
              </a:rPr>
              <a:t>Workflow:</a:t>
            </a:r>
          </a:p>
          <a:p>
            <a:endParaRPr lang="en-US" sz="1100" b="1" dirty="0">
              <a:latin typeface="Century Schoolbook" panose="020406040505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Schoolbook" panose="02040604050505020304" pitchFamily="18" charset="0"/>
              </a:rPr>
              <a:t>Sensor data → Evaluate conditions → Trigger buzzer or Vibrator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91811-DE2F-393E-8833-6A57D1803911}"/>
              </a:ext>
            </a:extLst>
          </p:cNvPr>
          <p:cNvSpPr/>
          <p:nvPr/>
        </p:nvSpPr>
        <p:spPr>
          <a:xfrm>
            <a:off x="5948363" y="3895725"/>
            <a:ext cx="62388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8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1937</Words>
  <Application>Microsoft Office PowerPoint</Application>
  <PresentationFormat>Widescreen</PresentationFormat>
  <Paragraphs>457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Century Schoolbook</vt:lpstr>
      <vt:lpstr>Noto Sans Symbols</vt:lpstr>
      <vt:lpstr>Wingdings</vt:lpstr>
      <vt:lpstr>Office Theme</vt:lpstr>
      <vt:lpstr>View</vt:lpstr>
      <vt:lpstr>1_View</vt:lpstr>
      <vt:lpstr>Track Mate: The Technological Ally for the Visually Impaired 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Zainab Azeem</dc:creator>
  <cp:lastModifiedBy>Zainab Azeem</cp:lastModifiedBy>
  <cp:revision>30</cp:revision>
  <dcterms:created xsi:type="dcterms:W3CDTF">2025-05-04T07:40:14Z</dcterms:created>
  <dcterms:modified xsi:type="dcterms:W3CDTF">2025-05-07T08:24:46Z</dcterms:modified>
</cp:coreProperties>
</file>