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7.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1" r:id="rId6"/>
    <p:sldId id="270" r:id="rId7"/>
    <p:sldId id="261" r:id="rId8"/>
    <p:sldId id="273" r:id="rId9"/>
    <p:sldId id="272" r:id="rId10"/>
    <p:sldId id="275" r:id="rId11"/>
    <p:sldId id="268" r:id="rId12"/>
    <p:sldId id="280" r:id="rId13"/>
    <p:sldId id="276" r:id="rId14"/>
    <p:sldId id="277" r:id="rId15"/>
    <p:sldId id="260" r:id="rId16"/>
    <p:sldId id="278" r:id="rId17"/>
    <p:sldId id="269"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0" d="100"/>
          <a:sy n="90"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52432" y="578507"/>
            <a:ext cx="5005771" cy="1832460"/>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52432" y="2614574"/>
            <a:ext cx="5005771" cy="1073847"/>
          </a:xfrm>
        </p:spPr>
        <p:txBody>
          <a:bodyPr>
            <a:normAutofit/>
          </a:bodyPr>
          <a:lstStyle>
            <a:lvl1pPr marL="0" indent="0" algn="r">
              <a:buNone/>
              <a:defRPr sz="3733" b="0" i="0">
                <a:solidFill>
                  <a:schemeClr val="accent4">
                    <a:lumMod val="20000"/>
                    <a:lumOff val="80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710D3C-41FF-49E6-9476-0DBA6DC90157}"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374658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E710D3C-41FF-49E6-9476-0DBA6DC90157}"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123419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10D3C-41FF-49E6-9476-0DBA6DC90157}"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972493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710D3C-41FF-49E6-9476-0DBA6DC90157}"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9CE8B-6748-4FE8-A45A-B8F70CE405CE}" type="slidenum">
              <a:rPr lang="en-US" smtClean="0"/>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43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6943" y="189176"/>
            <a:ext cx="11138792" cy="1018032"/>
          </a:xfrm>
        </p:spPr>
        <p:txBody>
          <a:bodyPr>
            <a:normAutofit/>
          </a:bodyPr>
          <a:lstStyle>
            <a:lvl1pPr algn="l">
              <a:defRPr sz="4800" baseline="0">
                <a:solidFill>
                  <a:schemeClr val="accent4">
                    <a:lumMod val="20000"/>
                    <a:lumOff val="8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33577" y="1800147"/>
            <a:ext cx="11124847" cy="4500388"/>
          </a:xfrm>
        </p:spPr>
        <p:txBody>
          <a:bodyPr/>
          <a:lstStyle>
            <a:lvl1pPr algn="l">
              <a:defRPr sz="3733">
                <a:solidFill>
                  <a:schemeClr val="accent4">
                    <a:lumMod val="20000"/>
                    <a:lumOff val="80000"/>
                  </a:schemeClr>
                </a:solidFill>
              </a:defRPr>
            </a:lvl1pPr>
            <a:lvl2pPr algn="l">
              <a:defRPr>
                <a:solidFill>
                  <a:schemeClr val="accent4">
                    <a:lumMod val="20000"/>
                    <a:lumOff val="80000"/>
                  </a:schemeClr>
                </a:solidFill>
              </a:defRPr>
            </a:lvl2pPr>
            <a:lvl3pPr algn="l">
              <a:defRPr>
                <a:solidFill>
                  <a:schemeClr val="accent4">
                    <a:lumMod val="20000"/>
                    <a:lumOff val="80000"/>
                  </a:schemeClr>
                </a:solidFill>
              </a:defRPr>
            </a:lvl3pPr>
            <a:lvl4pPr algn="l">
              <a:defRPr>
                <a:solidFill>
                  <a:schemeClr val="accent4">
                    <a:lumMod val="20000"/>
                    <a:lumOff val="80000"/>
                  </a:schemeClr>
                </a:solidFill>
              </a:defRPr>
            </a:lvl4pPr>
            <a:lvl5pPr algn="l">
              <a:defRPr>
                <a:solidFill>
                  <a:schemeClr val="accent4">
                    <a:lumMod val="20000"/>
                    <a:lumOff val="8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10D3C-41FF-49E6-9476-0DBA6DC90157}"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24702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03580"/>
            <a:ext cx="8336893" cy="1018033"/>
          </a:xfrm>
        </p:spPr>
        <p:txBody>
          <a:bodyPr>
            <a:normAutofit/>
          </a:bodyPr>
          <a:lstStyle>
            <a:lvl1pPr algn="l">
              <a:defRPr sz="4800">
                <a:solidFill>
                  <a:schemeClr val="accent4">
                    <a:lumMod val="5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09600" y="1649499"/>
            <a:ext cx="8336893" cy="4750527"/>
          </a:xfrm>
        </p:spPr>
        <p:txBody>
          <a:bodyPr/>
          <a:lstStyle>
            <a:lvl1pPr algn="l">
              <a:defRPr sz="3733">
                <a:solidFill>
                  <a:schemeClr val="accent4">
                    <a:lumMod val="75000"/>
                  </a:schemeClr>
                </a:solidFill>
              </a:defRPr>
            </a:lvl1pPr>
            <a:lvl2pPr algn="l">
              <a:defRPr>
                <a:solidFill>
                  <a:schemeClr val="accent4">
                    <a:lumMod val="75000"/>
                  </a:schemeClr>
                </a:solidFill>
              </a:defRPr>
            </a:lvl2pPr>
            <a:lvl3pPr algn="l">
              <a:defRPr>
                <a:solidFill>
                  <a:schemeClr val="accent4">
                    <a:lumMod val="75000"/>
                  </a:schemeClr>
                </a:solidFill>
              </a:defRPr>
            </a:lvl3pPr>
            <a:lvl4pPr algn="l">
              <a:defRPr>
                <a:solidFill>
                  <a:schemeClr val="accent4">
                    <a:lumMod val="75000"/>
                  </a:schemeClr>
                </a:solidFill>
              </a:defRPr>
            </a:lvl4pPr>
            <a:lvl5pPr algn="l">
              <a:defRPr>
                <a:solidFill>
                  <a:schemeClr val="accent4">
                    <a:lumMod val="7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710D3C-41FF-49E6-9476-0DBA6DC90157}"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146065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710D3C-41FF-49E6-9476-0DBA6DC90157}" type="datetimeFigureOut">
              <a:rPr lang="en-US" smtClean="0"/>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945969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E710D3C-41FF-49E6-9476-0DBA6DC90157}"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2422017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6362" y="170462"/>
            <a:ext cx="11025060" cy="1018033"/>
          </a:xfrm>
        </p:spPr>
        <p:txBody>
          <a:bodyPr>
            <a:normAutofit/>
          </a:bodyPr>
          <a:lstStyle>
            <a:lvl1pPr algn="l">
              <a:defRPr sz="4800" u="none" baseline="0">
                <a:solidFill>
                  <a:schemeClr val="accent4">
                    <a:lumMod val="20000"/>
                    <a:lumOff val="80000"/>
                  </a:schemeClr>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46362" y="2207360"/>
            <a:ext cx="5386917" cy="639763"/>
          </a:xfrm>
        </p:spPr>
        <p:txBody>
          <a:bodyPr anchor="b"/>
          <a:lstStyle>
            <a:lvl1pPr marL="0" indent="0" algn="ctr">
              <a:buNone/>
              <a:defRPr sz="3200" b="1">
                <a:solidFill>
                  <a:schemeClr val="accent4">
                    <a:lumMod val="20000"/>
                    <a:lumOff val="8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546362" y="2837223"/>
            <a:ext cx="5386917" cy="3035059"/>
          </a:xfrm>
        </p:spPr>
        <p:txBody>
          <a:bodyPr/>
          <a:lstStyle>
            <a:lvl1pPr algn="ctr">
              <a:defRPr sz="3200">
                <a:solidFill>
                  <a:schemeClr val="accent4">
                    <a:lumMod val="20000"/>
                    <a:lumOff val="80000"/>
                  </a:schemeClr>
                </a:solidFill>
              </a:defRPr>
            </a:lvl1pPr>
            <a:lvl2pPr algn="ctr">
              <a:defRPr sz="2667">
                <a:solidFill>
                  <a:schemeClr val="accent4">
                    <a:lumMod val="20000"/>
                    <a:lumOff val="80000"/>
                  </a:schemeClr>
                </a:solidFill>
              </a:defRPr>
            </a:lvl2pPr>
            <a:lvl3pPr algn="ctr">
              <a:defRPr sz="2400">
                <a:solidFill>
                  <a:schemeClr val="accent4">
                    <a:lumMod val="20000"/>
                    <a:lumOff val="80000"/>
                  </a:schemeClr>
                </a:solidFill>
              </a:defRPr>
            </a:lvl3pPr>
            <a:lvl4pPr algn="ctr">
              <a:defRPr sz="2133">
                <a:solidFill>
                  <a:schemeClr val="accent4">
                    <a:lumMod val="20000"/>
                    <a:lumOff val="80000"/>
                  </a:schemeClr>
                </a:solidFill>
              </a:defRPr>
            </a:lvl4pPr>
            <a:lvl5pPr algn="ctr">
              <a:defRPr sz="2133">
                <a:solidFill>
                  <a:schemeClr val="accent4">
                    <a:lumMod val="20000"/>
                    <a:lumOff val="8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26524" y="2207360"/>
            <a:ext cx="5389033" cy="639763"/>
          </a:xfrm>
        </p:spPr>
        <p:txBody>
          <a:bodyPr anchor="b"/>
          <a:lstStyle>
            <a:lvl1pPr marL="0" indent="0" algn="ctr">
              <a:buNone/>
              <a:defRPr sz="3200" b="1">
                <a:solidFill>
                  <a:schemeClr val="accent4">
                    <a:lumMod val="20000"/>
                    <a:lumOff val="80000"/>
                  </a:schemeClr>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26524" y="2837223"/>
            <a:ext cx="5389033" cy="3035059"/>
          </a:xfrm>
        </p:spPr>
        <p:txBody>
          <a:bodyPr/>
          <a:lstStyle>
            <a:lvl1pPr algn="ctr">
              <a:defRPr sz="3200">
                <a:solidFill>
                  <a:schemeClr val="accent4">
                    <a:lumMod val="20000"/>
                    <a:lumOff val="80000"/>
                  </a:schemeClr>
                </a:solidFill>
              </a:defRPr>
            </a:lvl1pPr>
            <a:lvl2pPr algn="ctr">
              <a:defRPr sz="2667">
                <a:solidFill>
                  <a:schemeClr val="accent4">
                    <a:lumMod val="20000"/>
                    <a:lumOff val="80000"/>
                  </a:schemeClr>
                </a:solidFill>
              </a:defRPr>
            </a:lvl2pPr>
            <a:lvl3pPr algn="ctr">
              <a:defRPr sz="2400">
                <a:solidFill>
                  <a:schemeClr val="accent4">
                    <a:lumMod val="20000"/>
                    <a:lumOff val="80000"/>
                  </a:schemeClr>
                </a:solidFill>
              </a:defRPr>
            </a:lvl3pPr>
            <a:lvl4pPr algn="ctr">
              <a:defRPr sz="2133">
                <a:solidFill>
                  <a:schemeClr val="accent4">
                    <a:lumMod val="20000"/>
                    <a:lumOff val="80000"/>
                  </a:schemeClr>
                </a:solidFill>
              </a:defRPr>
            </a:lvl4pPr>
            <a:lvl5pPr algn="ctr">
              <a:defRPr sz="2133">
                <a:solidFill>
                  <a:schemeClr val="accent4">
                    <a:lumMod val="20000"/>
                    <a:lumOff val="80000"/>
                  </a:schemeClr>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710D3C-41FF-49E6-9476-0DBA6DC90157}" type="datetimeFigureOut">
              <a:rPr lang="en-US" smtClean="0"/>
              <a:t>6/29/2022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33209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710D3C-41FF-49E6-9476-0DBA6DC90157}" type="datetimeFigureOut">
              <a:rPr lang="en-US" smtClean="0"/>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29662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10D3C-41FF-49E6-9476-0DBA6DC90157}" type="datetimeFigureOut">
              <a:rPr lang="en-US" smtClean="0"/>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3528673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8E710D3C-41FF-49E6-9476-0DBA6DC90157}" type="datetimeFigureOut">
              <a:rPr lang="en-US" smtClean="0"/>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F9CE8B-6748-4FE8-A45A-B8F70CE405CE}" type="slidenum">
              <a:rPr lang="en-US" smtClean="0"/>
              <a:t>‹#›</a:t>
            </a:fld>
            <a:endParaRPr lang="en-US"/>
          </a:p>
        </p:txBody>
      </p:sp>
    </p:spTree>
    <p:extLst>
      <p:ext uri="{BB962C8B-B14F-4D97-AF65-F5344CB8AC3E}">
        <p14:creationId xmlns:p14="http://schemas.microsoft.com/office/powerpoint/2010/main" val="150944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8E710D3C-41FF-49E6-9476-0DBA6DC90157}" type="datetimeFigureOut">
              <a:rPr lang="en-US" smtClean="0"/>
              <a:t>6/29/2022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76F9CE8B-6748-4FE8-A45A-B8F70CE405CE}" type="slidenum">
              <a:rPr lang="en-US" smtClean="0"/>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42710745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AD59-9758-6C4B-41E9-0D3BEA58B498}"/>
              </a:ext>
            </a:extLst>
          </p:cNvPr>
          <p:cNvSpPr>
            <a:spLocks noGrp="1"/>
          </p:cNvSpPr>
          <p:nvPr>
            <p:ph type="ctrTitle"/>
          </p:nvPr>
        </p:nvSpPr>
        <p:spPr>
          <a:xfrm>
            <a:off x="6652591" y="1041400"/>
            <a:ext cx="5539409" cy="2387600"/>
          </a:xfrm>
        </p:spPr>
        <p:txBody>
          <a:bodyPr>
            <a:normAutofit/>
          </a:bodyPr>
          <a:lstStyle/>
          <a:p>
            <a:r>
              <a:rPr lang="en-US" sz="3200" b="1" dirty="0">
                <a:solidFill>
                  <a:schemeClr val="accent4">
                    <a:lumMod val="20000"/>
                    <a:lumOff val="80000"/>
                  </a:schemeClr>
                </a:solidFill>
                <a:latin typeface="+mn-lt"/>
              </a:rPr>
              <a:t>ARCHITECTURE EVALUATION TECHNIQUES</a:t>
            </a:r>
          </a:p>
        </p:txBody>
      </p:sp>
      <p:sp>
        <p:nvSpPr>
          <p:cNvPr id="3" name="Subtitle 2">
            <a:extLst>
              <a:ext uri="{FF2B5EF4-FFF2-40B4-BE49-F238E27FC236}">
                <a16:creationId xmlns:a16="http://schemas.microsoft.com/office/drawing/2014/main" id="{B33C3B54-F28D-B303-A2D6-8AE661FB3A07}"/>
              </a:ext>
            </a:extLst>
          </p:cNvPr>
          <p:cNvSpPr>
            <a:spLocks noGrp="1"/>
          </p:cNvSpPr>
          <p:nvPr>
            <p:ph type="subTitle" idx="1"/>
          </p:nvPr>
        </p:nvSpPr>
        <p:spPr>
          <a:xfrm>
            <a:off x="3048000" y="3169860"/>
            <a:ext cx="9144000" cy="1655762"/>
          </a:xfrm>
        </p:spPr>
        <p:txBody>
          <a:bodyPr>
            <a:normAutofit lnSpcReduction="10000"/>
          </a:bodyPr>
          <a:lstStyle/>
          <a:p>
            <a:r>
              <a:rPr lang="en-US" sz="2400" dirty="0"/>
              <a:t>Group Members:</a:t>
            </a:r>
          </a:p>
          <a:p>
            <a:r>
              <a:rPr lang="en-US" sz="2400" dirty="0"/>
              <a:t>M Muaz Shahzad  02-131202-081</a:t>
            </a:r>
          </a:p>
          <a:p>
            <a:r>
              <a:rPr lang="en-US" sz="2400" dirty="0"/>
              <a:t>Usama Riaz  02-131202-082</a:t>
            </a:r>
          </a:p>
          <a:p>
            <a:r>
              <a:rPr lang="en-US" sz="2400" dirty="0"/>
              <a:t>Atif  02-131202-083</a:t>
            </a:r>
          </a:p>
          <a:p>
            <a:endParaRPr lang="en-US" sz="2400" dirty="0"/>
          </a:p>
        </p:txBody>
      </p:sp>
    </p:spTree>
    <p:extLst>
      <p:ext uri="{BB962C8B-B14F-4D97-AF65-F5344CB8AC3E}">
        <p14:creationId xmlns:p14="http://schemas.microsoft.com/office/powerpoint/2010/main" val="963615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9ACF-A909-D45F-04EA-569F83C082FC}"/>
              </a:ext>
            </a:extLst>
          </p:cNvPr>
          <p:cNvSpPr>
            <a:spLocks noGrp="1"/>
          </p:cNvSpPr>
          <p:nvPr>
            <p:ph type="title"/>
          </p:nvPr>
        </p:nvSpPr>
        <p:spPr>
          <a:xfrm>
            <a:off x="301656" y="242185"/>
            <a:ext cx="11138792" cy="1018032"/>
          </a:xfrm>
        </p:spPr>
        <p:txBody>
          <a:bodyPr>
            <a:noAutofit/>
          </a:bodyPr>
          <a:lstStyle/>
          <a:p>
            <a:r>
              <a:rPr lang="en-US" sz="3200" b="1" dirty="0">
                <a:latin typeface="Arial" panose="020B0604020202020204" pitchFamily="34" charset="0"/>
                <a:cs typeface="Arial" panose="020B0604020202020204" pitchFamily="34" charset="0"/>
              </a:rPr>
              <a:t>Software Architecture Analysis Method (SAAM)</a:t>
            </a:r>
          </a:p>
        </p:txBody>
      </p:sp>
      <p:sp>
        <p:nvSpPr>
          <p:cNvPr id="5" name="Content Placeholder 4">
            <a:extLst>
              <a:ext uri="{FF2B5EF4-FFF2-40B4-BE49-F238E27FC236}">
                <a16:creationId xmlns:a16="http://schemas.microsoft.com/office/drawing/2014/main" id="{4693090E-06AA-7655-5105-2B0353172502}"/>
              </a:ext>
            </a:extLst>
          </p:cNvPr>
          <p:cNvSpPr>
            <a:spLocks noGrp="1"/>
          </p:cNvSpPr>
          <p:nvPr>
            <p:ph idx="1"/>
          </p:nvPr>
        </p:nvSpPr>
        <p:spPr/>
        <p:txBody>
          <a:bodyPr>
            <a:normAutofit/>
          </a:bodyPr>
          <a:lstStyle/>
          <a:p>
            <a:pPr marL="0" indent="0">
              <a:buNone/>
            </a:pPr>
            <a:r>
              <a:rPr lang="en-US" sz="2600" dirty="0">
                <a:latin typeface="Arial" panose="020B0604020202020204" pitchFamily="34" charset="0"/>
                <a:cs typeface="Arial" panose="020B0604020202020204" pitchFamily="34" charset="0"/>
              </a:rPr>
              <a:t>There are two classes of scenarios.</a:t>
            </a:r>
          </a:p>
          <a:p>
            <a:pPr algn="just">
              <a:lnSpc>
                <a:spcPct val="150000"/>
              </a:lnSpc>
              <a:buFont typeface="Wingdings" panose="05000000000000000000" pitchFamily="2" charset="2"/>
              <a:buChar char="§"/>
            </a:pPr>
            <a:r>
              <a:rPr lang="en-US" sz="2600" b="1" dirty="0">
                <a:latin typeface="Arial" panose="020B0604020202020204" pitchFamily="34" charset="0"/>
                <a:cs typeface="Arial" panose="020B0604020202020204" pitchFamily="34" charset="0"/>
              </a:rPr>
              <a:t>Direct scenarios</a:t>
            </a:r>
            <a:r>
              <a:rPr lang="en-US" sz="2600" dirty="0">
                <a:latin typeface="Arial" panose="020B0604020202020204" pitchFamily="34" charset="0"/>
                <a:cs typeface="Arial" panose="020B0604020202020204" pitchFamily="34" charset="0"/>
              </a:rPr>
              <a:t>: </a:t>
            </a:r>
            <a:r>
              <a:rPr lang="en-US" sz="2600" i="0" dirty="0">
                <a:effectLst/>
                <a:latin typeface="Arial" panose="020B0604020202020204" pitchFamily="34" charset="0"/>
                <a:cs typeface="Arial" panose="020B0604020202020204" pitchFamily="34" charset="0"/>
              </a:rPr>
              <a:t>A scenario that describes behavior currently supported by the   system.</a:t>
            </a:r>
            <a:r>
              <a:rPr lang="en-US" sz="2600" dirty="0">
                <a:latin typeface="Arial" panose="020B0604020202020204" pitchFamily="34" charset="0"/>
                <a:cs typeface="Arial" panose="020B0604020202020204" pitchFamily="34" charset="0"/>
              </a:rPr>
              <a:t> Direct scenarios are those that can be executed by the system without modification.</a:t>
            </a:r>
          </a:p>
          <a:p>
            <a:pPr algn="just">
              <a:lnSpc>
                <a:spcPct val="150000"/>
              </a:lnSpc>
              <a:buFont typeface="Wingdings" panose="05000000000000000000" pitchFamily="2" charset="2"/>
              <a:buChar char="§"/>
            </a:pPr>
            <a:r>
              <a:rPr lang="en-US" sz="2600" b="1" dirty="0">
                <a:latin typeface="Arial" panose="020B0604020202020204" pitchFamily="34" charset="0"/>
                <a:cs typeface="Arial" panose="020B0604020202020204" pitchFamily="34" charset="0"/>
              </a:rPr>
              <a:t>Indirect scenarios</a:t>
            </a:r>
            <a:r>
              <a:rPr lang="en-US" sz="2600" dirty="0">
                <a:latin typeface="Arial" panose="020B0604020202020204" pitchFamily="34" charset="0"/>
                <a:cs typeface="Arial" panose="020B0604020202020204" pitchFamily="34" charset="0"/>
              </a:rPr>
              <a:t>: </a:t>
            </a:r>
            <a:r>
              <a:rPr lang="en-US" sz="2600" i="0" dirty="0">
                <a:effectLst/>
                <a:latin typeface="Arial" panose="020B0604020202020204" pitchFamily="34" charset="0"/>
                <a:cs typeface="Arial" panose="020B0604020202020204" pitchFamily="34" charset="0"/>
              </a:rPr>
              <a:t>A scenario that describes behavior that is not currently supported by the system.</a:t>
            </a:r>
            <a:r>
              <a:rPr lang="en-US" sz="2600" dirty="0">
                <a:latin typeface="Arial" panose="020B0604020202020204" pitchFamily="34" charset="0"/>
                <a:cs typeface="Arial" panose="020B0604020202020204" pitchFamily="34" charset="0"/>
              </a:rPr>
              <a:t> Indirect scenarios are those that require modifications to the system.</a:t>
            </a:r>
          </a:p>
          <a:p>
            <a:endParaRPr lang="en-US" sz="2400" dirty="0"/>
          </a:p>
        </p:txBody>
      </p:sp>
    </p:spTree>
    <p:extLst>
      <p:ext uri="{BB962C8B-B14F-4D97-AF65-F5344CB8AC3E}">
        <p14:creationId xmlns:p14="http://schemas.microsoft.com/office/powerpoint/2010/main" val="389048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E527-663B-913B-49DA-3E5A8A25F1D9}"/>
              </a:ext>
            </a:extLst>
          </p:cNvPr>
          <p:cNvSpPr>
            <a:spLocks noGrp="1"/>
          </p:cNvSpPr>
          <p:nvPr>
            <p:ph type="title"/>
          </p:nvPr>
        </p:nvSpPr>
        <p:spPr>
          <a:xfrm>
            <a:off x="165436" y="167910"/>
            <a:ext cx="11138792" cy="1018032"/>
          </a:xfrm>
        </p:spPr>
        <p:txBody>
          <a:bodyPr>
            <a:normAutofit/>
          </a:bodyPr>
          <a:lstStyle/>
          <a:p>
            <a:r>
              <a:rPr lang="en-US" sz="3600" b="1" dirty="0">
                <a:latin typeface="Arial" panose="020B0604020202020204" pitchFamily="34" charset="0"/>
                <a:cs typeface="Arial" panose="020B0604020202020204" pitchFamily="34" charset="0"/>
              </a:rPr>
              <a:t>Interaction Of SAAM Steps</a:t>
            </a:r>
          </a:p>
        </p:txBody>
      </p:sp>
      <p:pic>
        <p:nvPicPr>
          <p:cNvPr id="5" name="Picture 4">
            <a:extLst>
              <a:ext uri="{FF2B5EF4-FFF2-40B4-BE49-F238E27FC236}">
                <a16:creationId xmlns:a16="http://schemas.microsoft.com/office/drawing/2014/main" id="{25E34BD9-4CCB-9D7C-1806-38AC5177C54E}"/>
              </a:ext>
            </a:extLst>
          </p:cNvPr>
          <p:cNvPicPr>
            <a:picLocks noChangeAspect="1"/>
          </p:cNvPicPr>
          <p:nvPr/>
        </p:nvPicPr>
        <p:blipFill>
          <a:blip r:embed="rId2"/>
          <a:stretch>
            <a:fillRect/>
          </a:stretch>
        </p:blipFill>
        <p:spPr>
          <a:xfrm>
            <a:off x="1219201" y="2451652"/>
            <a:ext cx="9687338" cy="3352800"/>
          </a:xfrm>
          <a:prstGeom prst="rect">
            <a:avLst/>
          </a:prstGeom>
        </p:spPr>
      </p:pic>
    </p:spTree>
    <p:extLst>
      <p:ext uri="{BB962C8B-B14F-4D97-AF65-F5344CB8AC3E}">
        <p14:creationId xmlns:p14="http://schemas.microsoft.com/office/powerpoint/2010/main" val="1190134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337A-0157-5F61-D96F-CE7062D34BAE}"/>
              </a:ext>
            </a:extLst>
          </p:cNvPr>
          <p:cNvSpPr>
            <a:spLocks noGrp="1"/>
          </p:cNvSpPr>
          <p:nvPr>
            <p:ph type="title"/>
          </p:nvPr>
        </p:nvSpPr>
        <p:spPr>
          <a:xfrm>
            <a:off x="133538" y="231706"/>
            <a:ext cx="11138792" cy="1018032"/>
          </a:xfrm>
        </p:spPr>
        <p:txBody>
          <a:bodyPr>
            <a:noAutofit/>
          </a:bodyPr>
          <a:lstStyle/>
          <a:p>
            <a:r>
              <a:rPr lang="en-US" sz="3200" b="1" dirty="0">
                <a:latin typeface="Arial" panose="020B0604020202020204" pitchFamily="34" charset="0"/>
                <a:cs typeface="Arial" panose="020B0604020202020204" pitchFamily="34" charset="0"/>
              </a:rPr>
              <a:t>Software Architecture Analysis Method (SAAM)</a:t>
            </a:r>
            <a:endParaRPr lang="en-US" sz="3200" b="1" dirty="0">
              <a:latin typeface="+mn-lt"/>
            </a:endParaRPr>
          </a:p>
        </p:txBody>
      </p:sp>
      <p:sp>
        <p:nvSpPr>
          <p:cNvPr id="3" name="Content Placeholder 2">
            <a:extLst>
              <a:ext uri="{FF2B5EF4-FFF2-40B4-BE49-F238E27FC236}">
                <a16:creationId xmlns:a16="http://schemas.microsoft.com/office/drawing/2014/main" id="{BF519BC4-5340-A537-DDA1-E6BA7DED4E35}"/>
              </a:ext>
            </a:extLst>
          </p:cNvPr>
          <p:cNvSpPr>
            <a:spLocks noGrp="1"/>
          </p:cNvSpPr>
          <p:nvPr>
            <p:ph idx="1"/>
          </p:nvPr>
        </p:nvSpPr>
        <p:spPr/>
        <p:txBody>
          <a:bodyPr>
            <a:normAutofit fontScale="40000" lnSpcReduction="20000"/>
          </a:bodyPr>
          <a:lstStyle/>
          <a:p>
            <a:pPr>
              <a:lnSpc>
                <a:spcPct val="160000"/>
              </a:lnSpc>
            </a:pPr>
            <a:r>
              <a:rPr lang="en-US" sz="5300" b="1" dirty="0">
                <a:latin typeface="Arial" panose="020B0604020202020204" pitchFamily="34" charset="0"/>
                <a:cs typeface="Arial" panose="020B0604020202020204" pitchFamily="34" charset="0"/>
              </a:rPr>
              <a:t>Application Modifiability: </a:t>
            </a:r>
            <a:r>
              <a:rPr lang="en-US" sz="5300" dirty="0">
                <a:latin typeface="Arial" panose="020B0604020202020204" pitchFamily="34" charset="0"/>
                <a:cs typeface="Arial" panose="020B0604020202020204" pitchFamily="34" charset="0"/>
              </a:rPr>
              <a:t>This quality attribute refers to how easy it changing the system in the future will be.</a:t>
            </a:r>
          </a:p>
          <a:p>
            <a:pPr>
              <a:lnSpc>
                <a:spcPct val="160000"/>
              </a:lnSpc>
            </a:pPr>
            <a:r>
              <a:rPr lang="en-US" sz="5300" b="1" dirty="0">
                <a:latin typeface="Arial" panose="020B0604020202020204" pitchFamily="34" charset="0"/>
                <a:cs typeface="Arial" panose="020B0604020202020204" pitchFamily="34" charset="0"/>
              </a:rPr>
              <a:t>Application Extensibility: </a:t>
            </a:r>
            <a:r>
              <a:rPr lang="en-US" sz="5300" dirty="0">
                <a:latin typeface="Arial" panose="020B0604020202020204" pitchFamily="34" charset="0"/>
                <a:cs typeface="Arial" panose="020B0604020202020204" pitchFamily="34" charset="0"/>
              </a:rPr>
              <a:t>This quality attribute refers to the ease of adding new features to the existing application without impacting existing functionality.</a:t>
            </a:r>
          </a:p>
          <a:p>
            <a:pPr>
              <a:lnSpc>
                <a:spcPct val="160000"/>
              </a:lnSpc>
            </a:pPr>
            <a:r>
              <a:rPr lang="en-US" sz="5300" b="1" dirty="0">
                <a:latin typeface="Arial" panose="020B0604020202020204" pitchFamily="34" charset="0"/>
                <a:cs typeface="Arial" panose="020B0604020202020204" pitchFamily="34" charset="0"/>
              </a:rPr>
              <a:t>Application Robustness: </a:t>
            </a:r>
            <a:r>
              <a:rPr lang="en-US" sz="5300" dirty="0">
                <a:latin typeface="Arial" panose="020B0604020202020204" pitchFamily="34" charset="0"/>
                <a:cs typeface="Arial" panose="020B0604020202020204" pitchFamily="34" charset="0"/>
              </a:rPr>
              <a:t>This quality attribute refers to how an application can handles the unexpected.</a:t>
            </a:r>
          </a:p>
          <a:p>
            <a:pPr>
              <a:lnSpc>
                <a:spcPct val="160000"/>
              </a:lnSpc>
            </a:pPr>
            <a:r>
              <a:rPr lang="en-US" sz="5300" b="1" dirty="0">
                <a:latin typeface="Arial" panose="020B0604020202020204" pitchFamily="34" charset="0"/>
                <a:cs typeface="Arial" panose="020B0604020202020204" pitchFamily="34" charset="0"/>
              </a:rPr>
              <a:t>Application Portability: </a:t>
            </a:r>
            <a:r>
              <a:rPr lang="en-US" sz="5300" dirty="0">
                <a:latin typeface="Arial" panose="020B0604020202020204" pitchFamily="34" charset="0"/>
                <a:cs typeface="Arial" panose="020B0604020202020204" pitchFamily="34" charset="0"/>
              </a:rPr>
              <a:t>This quality attribute refers to the ease of porting an application to run in a new operating system or device.</a:t>
            </a:r>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174030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9ACF-A909-D45F-04EA-569F83C082FC}"/>
              </a:ext>
            </a:extLst>
          </p:cNvPr>
          <p:cNvSpPr>
            <a:spLocks noGrp="1"/>
          </p:cNvSpPr>
          <p:nvPr>
            <p:ph type="title"/>
          </p:nvPr>
        </p:nvSpPr>
        <p:spPr>
          <a:xfrm>
            <a:off x="120903" y="231553"/>
            <a:ext cx="11138792" cy="1018032"/>
          </a:xfrm>
        </p:spPr>
        <p:txBody>
          <a:bodyPr>
            <a:noAutofit/>
          </a:bodyPr>
          <a:lstStyle/>
          <a:p>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Active Reviews for Intermediate Designs (ARID)</a:t>
            </a:r>
            <a:br>
              <a:rPr lang="en-US" sz="3200" b="1" dirty="0">
                <a:latin typeface="Arial" panose="020B0604020202020204" pitchFamily="34" charset="0"/>
                <a:cs typeface="Arial" panose="020B0604020202020204" pitchFamily="34" charset="0"/>
              </a:rPr>
            </a:br>
            <a:br>
              <a:rPr lang="en-US" sz="3200" b="1" dirty="0">
                <a:latin typeface="Arial" panose="020B0604020202020204" pitchFamily="34" charset="0"/>
                <a:cs typeface="Arial" panose="020B0604020202020204" pitchFamily="34" charset="0"/>
              </a:rPr>
            </a:b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54E2FC4-C236-E6FF-A3B1-FA3510EE055C}"/>
              </a:ext>
            </a:extLst>
          </p:cNvPr>
          <p:cNvSpPr>
            <a:spLocks noGrp="1"/>
          </p:cNvSpPr>
          <p:nvPr>
            <p:ph idx="1"/>
          </p:nvPr>
        </p:nvSpPr>
        <p:spPr/>
        <p:txBody>
          <a:bodyPr>
            <a:normAutofit/>
          </a:bodyPr>
          <a:lstStyle/>
          <a:p>
            <a:pPr marL="0" indent="0">
              <a:buNone/>
            </a:pPr>
            <a:endParaRPr lang="en-US" sz="3200" dirty="0"/>
          </a:p>
          <a:p>
            <a:pPr algn="just">
              <a:buFont typeface="Wingdings" panose="05000000000000000000" pitchFamily="2" charset="2"/>
              <a:buChar char="§"/>
            </a:pPr>
            <a:r>
              <a:rPr lang="en-US" sz="2600" dirty="0">
                <a:latin typeface="Arial" panose="020B0604020202020204" pitchFamily="34" charset="0"/>
                <a:cs typeface="Arial" panose="020B0604020202020204" pitchFamily="34" charset="0"/>
              </a:rPr>
              <a:t>Method for reviewing preliminary software designs (such as for a component or a subsystem) for suitability in its intended usage context and environment. </a:t>
            </a:r>
          </a:p>
          <a:p>
            <a:pPr marL="0" indent="0" algn="just">
              <a:buNone/>
            </a:pPr>
            <a:endParaRPr lang="en-US" sz="2600" dirty="0"/>
          </a:p>
          <a:p>
            <a:pPr algn="just">
              <a:buFont typeface="Wingdings" panose="05000000000000000000" pitchFamily="2" charset="2"/>
              <a:buChar char="§"/>
            </a:pPr>
            <a:r>
              <a:rPr lang="en-US" sz="2600" dirty="0">
                <a:latin typeface="Arial" panose="020B0604020202020204" pitchFamily="34" charset="0"/>
                <a:cs typeface="Arial" panose="020B0604020202020204" pitchFamily="34" charset="0"/>
              </a:rPr>
              <a:t>Result in a high-fidelity design review coupled with high-quality familiarization with the design.</a:t>
            </a:r>
          </a:p>
        </p:txBody>
      </p:sp>
    </p:spTree>
    <p:extLst>
      <p:ext uri="{BB962C8B-B14F-4D97-AF65-F5344CB8AC3E}">
        <p14:creationId xmlns:p14="http://schemas.microsoft.com/office/powerpoint/2010/main" val="210860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9ACF-A909-D45F-04EA-569F83C082FC}"/>
              </a:ext>
            </a:extLst>
          </p:cNvPr>
          <p:cNvSpPr>
            <a:spLocks noGrp="1"/>
          </p:cNvSpPr>
          <p:nvPr>
            <p:ph type="title"/>
          </p:nvPr>
        </p:nvSpPr>
        <p:spPr>
          <a:xfrm>
            <a:off x="89005" y="242185"/>
            <a:ext cx="11138792" cy="1018032"/>
          </a:xfrm>
        </p:spPr>
        <p:txBody>
          <a:bodyPr>
            <a:noAutofit/>
          </a:bodyPr>
          <a:lstStyle/>
          <a:p>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Active Reviews for Intermediate Designs (ARID)</a:t>
            </a:r>
            <a:br>
              <a:rPr lang="en-US" sz="3200" b="1" dirty="0">
                <a:latin typeface="Arial" panose="020B0604020202020204" pitchFamily="34" charset="0"/>
                <a:cs typeface="Arial" panose="020B0604020202020204" pitchFamily="34" charset="0"/>
              </a:rPr>
            </a:br>
            <a:br>
              <a:rPr lang="en-US" sz="3200" b="1" dirty="0">
                <a:latin typeface="+mn-lt"/>
              </a:rPr>
            </a:br>
            <a:endParaRPr lang="en-US" sz="3200" b="1" dirty="0">
              <a:latin typeface="+mn-lt"/>
            </a:endParaRPr>
          </a:p>
        </p:txBody>
      </p:sp>
      <p:pic>
        <p:nvPicPr>
          <p:cNvPr id="4" name="object 7">
            <a:extLst>
              <a:ext uri="{FF2B5EF4-FFF2-40B4-BE49-F238E27FC236}">
                <a16:creationId xmlns:a16="http://schemas.microsoft.com/office/drawing/2014/main" id="{FED34A13-74E7-F415-16F1-761B56C6F4C2}"/>
              </a:ext>
            </a:extLst>
          </p:cNvPr>
          <p:cNvPicPr>
            <a:picLocks noGrp="1"/>
          </p:cNvPicPr>
          <p:nvPr>
            <p:ph idx="1"/>
          </p:nvPr>
        </p:nvPicPr>
        <p:blipFill>
          <a:blip r:embed="rId2" cstate="print"/>
          <a:stretch>
            <a:fillRect/>
          </a:stretch>
        </p:blipFill>
        <p:spPr>
          <a:xfrm>
            <a:off x="3353935" y="1800225"/>
            <a:ext cx="5484129" cy="4500563"/>
          </a:xfrm>
          <a:prstGeom prst="rect">
            <a:avLst/>
          </a:prstGeom>
        </p:spPr>
      </p:pic>
    </p:spTree>
    <p:extLst>
      <p:ext uri="{BB962C8B-B14F-4D97-AF65-F5344CB8AC3E}">
        <p14:creationId xmlns:p14="http://schemas.microsoft.com/office/powerpoint/2010/main" val="653947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4B58-F41D-05F0-9A79-10FBF2CEAE39}"/>
              </a:ext>
            </a:extLst>
          </p:cNvPr>
          <p:cNvSpPr>
            <a:spLocks noGrp="1"/>
          </p:cNvSpPr>
          <p:nvPr>
            <p:ph type="title"/>
          </p:nvPr>
        </p:nvSpPr>
        <p:spPr>
          <a:xfrm>
            <a:off x="261899" y="189176"/>
            <a:ext cx="11138792" cy="1018032"/>
          </a:xfrm>
        </p:spPr>
        <p:txBody>
          <a:bodyPr>
            <a:normAutofit/>
          </a:bodyPr>
          <a:lstStyle/>
          <a:p>
            <a:r>
              <a:rPr lang="en-US" sz="3200" b="1" i="0" dirty="0">
                <a:effectLst/>
                <a:latin typeface="Arial" panose="020B0604020202020204" pitchFamily="34" charset="0"/>
                <a:cs typeface="Arial" panose="020B0604020202020204" pitchFamily="34" charset="0"/>
              </a:rPr>
              <a:t>What Are the Benefits &amp; Costs</a:t>
            </a:r>
          </a:p>
        </p:txBody>
      </p:sp>
      <p:sp>
        <p:nvSpPr>
          <p:cNvPr id="3" name="Content Placeholder 2">
            <a:extLst>
              <a:ext uri="{FF2B5EF4-FFF2-40B4-BE49-F238E27FC236}">
                <a16:creationId xmlns:a16="http://schemas.microsoft.com/office/drawing/2014/main" id="{EAC871A7-2176-5C07-428E-FCE7D6B7D35E}"/>
              </a:ext>
            </a:extLst>
          </p:cNvPr>
          <p:cNvSpPr>
            <a:spLocks noGrp="1"/>
          </p:cNvSpPr>
          <p:nvPr>
            <p:ph idx="1"/>
          </p:nvPr>
        </p:nvSpPr>
        <p:spPr>
          <a:xfrm>
            <a:off x="275844" y="2108492"/>
            <a:ext cx="11124847" cy="3845741"/>
          </a:xfrm>
        </p:spPr>
        <p:txBody>
          <a:bodyPr>
            <a:normAutofit/>
          </a:bodyPr>
          <a:lstStyle/>
          <a:p>
            <a:pPr marL="726439" indent="-457200">
              <a:lnSpc>
                <a:spcPct val="150000"/>
              </a:lnSpc>
              <a:spcBef>
                <a:spcPts val="525"/>
              </a:spcBef>
              <a:buFont typeface="Wingdings" panose="05000000000000000000" pitchFamily="2" charset="2"/>
              <a:buChar char="§"/>
              <a:tabLst>
                <a:tab pos="441959" algn="l"/>
              </a:tabLst>
            </a:pPr>
            <a:r>
              <a:rPr lang="en-US" sz="2600" spc="-114" dirty="0">
                <a:latin typeface="Arial" panose="020B0604020202020204" pitchFamily="34" charset="0"/>
                <a:cs typeface="Arial" panose="020B0604020202020204" pitchFamily="34" charset="0"/>
              </a:rPr>
              <a:t>Forces</a:t>
            </a:r>
            <a:r>
              <a:rPr lang="en-US" sz="2600" spc="-55" dirty="0">
                <a:latin typeface="Arial" panose="020B0604020202020204" pitchFamily="34" charset="0"/>
                <a:cs typeface="Arial" panose="020B0604020202020204" pitchFamily="34" charset="0"/>
              </a:rPr>
              <a:t> </a:t>
            </a:r>
            <a:r>
              <a:rPr lang="en-US" sz="2600" spc="-125" dirty="0">
                <a:latin typeface="Arial" panose="020B0604020202020204" pitchFamily="34" charset="0"/>
                <a:cs typeface="Arial" panose="020B0604020202020204" pitchFamily="34" charset="0"/>
              </a:rPr>
              <a:t>an</a:t>
            </a:r>
            <a:r>
              <a:rPr lang="en-US" sz="2600" spc="-110" dirty="0">
                <a:latin typeface="Arial" panose="020B0604020202020204" pitchFamily="34" charset="0"/>
                <a:cs typeface="Arial" panose="020B0604020202020204" pitchFamily="34" charset="0"/>
              </a:rPr>
              <a:t> </a:t>
            </a:r>
            <a:r>
              <a:rPr lang="en-US" sz="2600" spc="-95" dirty="0">
                <a:latin typeface="Arial" panose="020B0604020202020204" pitchFamily="34" charset="0"/>
                <a:cs typeface="Arial" panose="020B0604020202020204" pitchFamily="34" charset="0"/>
              </a:rPr>
              <a:t>Articulation</a:t>
            </a:r>
            <a:r>
              <a:rPr lang="en-US" sz="2600" spc="-45" dirty="0">
                <a:latin typeface="Arial" panose="020B0604020202020204" pitchFamily="34" charset="0"/>
                <a:cs typeface="Arial" panose="020B0604020202020204" pitchFamily="34" charset="0"/>
              </a:rPr>
              <a:t> </a:t>
            </a:r>
            <a:r>
              <a:rPr lang="en-US" sz="2600" spc="-90" dirty="0">
                <a:latin typeface="Arial" panose="020B0604020202020204" pitchFamily="34" charset="0"/>
                <a:cs typeface="Arial" panose="020B0604020202020204" pitchFamily="34" charset="0"/>
              </a:rPr>
              <a:t>of</a:t>
            </a:r>
            <a:r>
              <a:rPr lang="en-US" sz="2600" spc="-60" dirty="0">
                <a:latin typeface="Arial" panose="020B0604020202020204" pitchFamily="34" charset="0"/>
                <a:cs typeface="Arial" panose="020B0604020202020204" pitchFamily="34" charset="0"/>
              </a:rPr>
              <a:t> </a:t>
            </a:r>
            <a:r>
              <a:rPr lang="en-US" sz="2600" spc="-100" dirty="0">
                <a:latin typeface="Arial" panose="020B0604020202020204" pitchFamily="34" charset="0"/>
                <a:cs typeface="Arial" panose="020B0604020202020204" pitchFamily="34" charset="0"/>
              </a:rPr>
              <a:t>Specific</a:t>
            </a:r>
            <a:r>
              <a:rPr lang="en-US" sz="2600" spc="-55" dirty="0">
                <a:latin typeface="Arial" panose="020B0604020202020204" pitchFamily="34" charset="0"/>
                <a:cs typeface="Arial" panose="020B0604020202020204" pitchFamily="34" charset="0"/>
              </a:rPr>
              <a:t> </a:t>
            </a:r>
            <a:r>
              <a:rPr lang="en-US" sz="2600" spc="-100" dirty="0">
                <a:latin typeface="Arial" panose="020B0604020202020204" pitchFamily="34" charset="0"/>
                <a:cs typeface="Arial" panose="020B0604020202020204" pitchFamily="34" charset="0"/>
              </a:rPr>
              <a:t>Quality</a:t>
            </a:r>
            <a:r>
              <a:rPr lang="en-US" sz="2600" spc="-40" dirty="0">
                <a:latin typeface="Arial" panose="020B0604020202020204" pitchFamily="34" charset="0"/>
                <a:cs typeface="Arial" panose="020B0604020202020204" pitchFamily="34" charset="0"/>
              </a:rPr>
              <a:t> </a:t>
            </a:r>
            <a:r>
              <a:rPr lang="en-US" sz="2600" spc="-110" dirty="0">
                <a:latin typeface="Arial" panose="020B0604020202020204" pitchFamily="34" charset="0"/>
                <a:cs typeface="Arial" panose="020B0604020202020204" pitchFamily="34" charset="0"/>
              </a:rPr>
              <a:t>Goals.</a:t>
            </a:r>
            <a:endParaRPr lang="en-US" sz="2600" dirty="0">
              <a:latin typeface="Arial" panose="020B0604020202020204" pitchFamily="34" charset="0"/>
              <a:cs typeface="Arial" panose="020B0604020202020204" pitchFamily="34" charset="0"/>
            </a:endParaRPr>
          </a:p>
          <a:p>
            <a:pPr marL="726439" indent="-457200">
              <a:lnSpc>
                <a:spcPct val="150000"/>
              </a:lnSpc>
              <a:spcBef>
                <a:spcPts val="145"/>
              </a:spcBef>
              <a:buFont typeface="Wingdings" panose="05000000000000000000" pitchFamily="2" charset="2"/>
              <a:buChar char="§"/>
              <a:tabLst>
                <a:tab pos="441959" algn="l"/>
              </a:tabLst>
            </a:pPr>
            <a:r>
              <a:rPr lang="en-US" sz="2600" spc="-165" dirty="0">
                <a:latin typeface="Arial" panose="020B0604020202020204" pitchFamily="34" charset="0"/>
                <a:cs typeface="Arial" panose="020B0604020202020204" pitchFamily="34" charset="0"/>
              </a:rPr>
              <a:t>R</a:t>
            </a:r>
            <a:r>
              <a:rPr lang="en-US" sz="2600" spc="-125" dirty="0">
                <a:latin typeface="Arial" panose="020B0604020202020204" pitchFamily="34" charset="0"/>
                <a:cs typeface="Arial" panose="020B0604020202020204" pitchFamily="34" charset="0"/>
              </a:rPr>
              <a:t>e</a:t>
            </a:r>
            <a:r>
              <a:rPr lang="en-US" sz="2600" spc="-114" dirty="0">
                <a:latin typeface="Arial" panose="020B0604020202020204" pitchFamily="34" charset="0"/>
                <a:cs typeface="Arial" panose="020B0604020202020204" pitchFamily="34" charset="0"/>
              </a:rPr>
              <a:t>s</a:t>
            </a:r>
            <a:r>
              <a:rPr lang="en-US" sz="2600" spc="-125" dirty="0">
                <a:latin typeface="Arial" panose="020B0604020202020204" pitchFamily="34" charset="0"/>
                <a:cs typeface="Arial" panose="020B0604020202020204" pitchFamily="34" charset="0"/>
              </a:rPr>
              <a:t>u</a:t>
            </a:r>
            <a:r>
              <a:rPr lang="en-US" sz="2600" spc="-55" dirty="0">
                <a:latin typeface="Arial" panose="020B0604020202020204" pitchFamily="34" charset="0"/>
                <a:cs typeface="Arial" panose="020B0604020202020204" pitchFamily="34" charset="0"/>
              </a:rPr>
              <a:t>l</a:t>
            </a:r>
            <a:r>
              <a:rPr lang="en-US" sz="2600" spc="-60" dirty="0">
                <a:latin typeface="Arial" panose="020B0604020202020204" pitchFamily="34" charset="0"/>
                <a:cs typeface="Arial" panose="020B0604020202020204" pitchFamily="34" charset="0"/>
              </a:rPr>
              <a:t>t</a:t>
            </a:r>
            <a:r>
              <a:rPr lang="en-US" sz="2600" spc="-110" dirty="0">
                <a:latin typeface="Arial" panose="020B0604020202020204" pitchFamily="34" charset="0"/>
                <a:cs typeface="Arial" panose="020B0604020202020204" pitchFamily="34" charset="0"/>
              </a:rPr>
              <a:t>s</a:t>
            </a:r>
            <a:r>
              <a:rPr lang="en-US" sz="2600" spc="-60" dirty="0">
                <a:latin typeface="Arial" panose="020B0604020202020204" pitchFamily="34" charset="0"/>
                <a:cs typeface="Arial" panose="020B0604020202020204" pitchFamily="34" charset="0"/>
              </a:rPr>
              <a:t> </a:t>
            </a:r>
            <a:r>
              <a:rPr lang="en-US" sz="2600" spc="-55" dirty="0">
                <a:latin typeface="Arial" panose="020B0604020202020204" pitchFamily="34" charset="0"/>
                <a:cs typeface="Arial" panose="020B0604020202020204" pitchFamily="34" charset="0"/>
              </a:rPr>
              <a:t>i</a:t>
            </a:r>
            <a:r>
              <a:rPr lang="en-US" sz="2600" spc="-125" dirty="0">
                <a:latin typeface="Arial" panose="020B0604020202020204" pitchFamily="34" charset="0"/>
                <a:cs typeface="Arial" panose="020B0604020202020204" pitchFamily="34" charset="0"/>
              </a:rPr>
              <a:t>n</a:t>
            </a:r>
            <a:r>
              <a:rPr lang="en-US" sz="2600" spc="-55" dirty="0">
                <a:latin typeface="Arial" panose="020B0604020202020204" pitchFamily="34" charset="0"/>
                <a:cs typeface="Arial" panose="020B0604020202020204" pitchFamily="34" charset="0"/>
              </a:rPr>
              <a:t> </a:t>
            </a:r>
            <a:r>
              <a:rPr lang="en-US" sz="2600" spc="-60" dirty="0">
                <a:latin typeface="Arial" panose="020B0604020202020204" pitchFamily="34" charset="0"/>
                <a:cs typeface="Arial" panose="020B0604020202020204" pitchFamily="34" charset="0"/>
              </a:rPr>
              <a:t>t</a:t>
            </a:r>
            <a:r>
              <a:rPr lang="en-US" sz="2600" spc="-125" dirty="0">
                <a:latin typeface="Arial" panose="020B0604020202020204" pitchFamily="34" charset="0"/>
                <a:cs typeface="Arial" panose="020B0604020202020204" pitchFamily="34" charset="0"/>
              </a:rPr>
              <a:t>he</a:t>
            </a:r>
            <a:r>
              <a:rPr lang="en-US" sz="2600" spc="-55" dirty="0">
                <a:latin typeface="Arial" panose="020B0604020202020204" pitchFamily="34" charset="0"/>
                <a:cs typeface="Arial" panose="020B0604020202020204" pitchFamily="34" charset="0"/>
              </a:rPr>
              <a:t> </a:t>
            </a:r>
            <a:r>
              <a:rPr lang="en-US" sz="2600" spc="-145" dirty="0">
                <a:latin typeface="Arial" panose="020B0604020202020204" pitchFamily="34" charset="0"/>
                <a:cs typeface="Arial" panose="020B0604020202020204" pitchFamily="34" charset="0"/>
              </a:rPr>
              <a:t>P</a:t>
            </a:r>
            <a:r>
              <a:rPr lang="en-US" sz="2600" spc="-80" dirty="0">
                <a:latin typeface="Arial" panose="020B0604020202020204" pitchFamily="34" charset="0"/>
                <a:cs typeface="Arial" panose="020B0604020202020204" pitchFamily="34" charset="0"/>
              </a:rPr>
              <a:t>r</a:t>
            </a:r>
            <a:r>
              <a:rPr lang="en-US" sz="2600" spc="-55" dirty="0">
                <a:latin typeface="Arial" panose="020B0604020202020204" pitchFamily="34" charset="0"/>
                <a:cs typeface="Arial" panose="020B0604020202020204" pitchFamily="34" charset="0"/>
              </a:rPr>
              <a:t>i</a:t>
            </a:r>
            <a:r>
              <a:rPr lang="en-US" sz="2600" spc="-125" dirty="0">
                <a:latin typeface="Arial" panose="020B0604020202020204" pitchFamily="34" charset="0"/>
                <a:cs typeface="Arial" panose="020B0604020202020204" pitchFamily="34" charset="0"/>
              </a:rPr>
              <a:t>o</a:t>
            </a:r>
            <a:r>
              <a:rPr lang="en-US" sz="2600" spc="-80" dirty="0">
                <a:latin typeface="Arial" panose="020B0604020202020204" pitchFamily="34" charset="0"/>
                <a:cs typeface="Arial" panose="020B0604020202020204" pitchFamily="34" charset="0"/>
              </a:rPr>
              <a:t>r</a:t>
            </a:r>
            <a:r>
              <a:rPr lang="en-US" sz="2600" spc="-55" dirty="0">
                <a:latin typeface="Arial" panose="020B0604020202020204" pitchFamily="34" charset="0"/>
                <a:cs typeface="Arial" panose="020B0604020202020204" pitchFamily="34" charset="0"/>
              </a:rPr>
              <a:t>i</a:t>
            </a:r>
            <a:r>
              <a:rPr lang="en-US" sz="2600" spc="-60" dirty="0">
                <a:latin typeface="Arial" panose="020B0604020202020204" pitchFamily="34" charset="0"/>
                <a:cs typeface="Arial" panose="020B0604020202020204" pitchFamily="34" charset="0"/>
              </a:rPr>
              <a:t>t</a:t>
            </a:r>
            <a:r>
              <a:rPr lang="en-US" sz="2600" spc="-55" dirty="0">
                <a:latin typeface="Arial" panose="020B0604020202020204" pitchFamily="34" charset="0"/>
                <a:cs typeface="Arial" panose="020B0604020202020204" pitchFamily="34" charset="0"/>
              </a:rPr>
              <a:t>i</a:t>
            </a:r>
            <a:r>
              <a:rPr lang="en-US" sz="2600" spc="-114" dirty="0">
                <a:latin typeface="Arial" panose="020B0604020202020204" pitchFamily="34" charset="0"/>
                <a:cs typeface="Arial" panose="020B0604020202020204" pitchFamily="34" charset="0"/>
              </a:rPr>
              <a:t>z</a:t>
            </a:r>
            <a:r>
              <a:rPr lang="en-US" sz="2600" spc="-125" dirty="0">
                <a:latin typeface="Arial" panose="020B0604020202020204" pitchFamily="34" charset="0"/>
                <a:cs typeface="Arial" panose="020B0604020202020204" pitchFamily="34" charset="0"/>
              </a:rPr>
              <a:t>a</a:t>
            </a:r>
            <a:r>
              <a:rPr lang="en-US" sz="2600" spc="-60" dirty="0">
                <a:latin typeface="Arial" panose="020B0604020202020204" pitchFamily="34" charset="0"/>
                <a:cs typeface="Arial" panose="020B0604020202020204" pitchFamily="34" charset="0"/>
              </a:rPr>
              <a:t>t</a:t>
            </a:r>
            <a:r>
              <a:rPr lang="en-US" sz="2600" spc="-55" dirty="0">
                <a:latin typeface="Arial" panose="020B0604020202020204" pitchFamily="34" charset="0"/>
                <a:cs typeface="Arial" panose="020B0604020202020204" pitchFamily="34" charset="0"/>
              </a:rPr>
              <a:t>i</a:t>
            </a:r>
            <a:r>
              <a:rPr lang="en-US" sz="2600" spc="-125" dirty="0">
                <a:latin typeface="Arial" panose="020B0604020202020204" pitchFamily="34" charset="0"/>
                <a:cs typeface="Arial" panose="020B0604020202020204" pitchFamily="34" charset="0"/>
              </a:rPr>
              <a:t>on</a:t>
            </a:r>
            <a:r>
              <a:rPr lang="en-US" sz="2600" spc="-55" dirty="0">
                <a:latin typeface="Arial" panose="020B0604020202020204" pitchFamily="34" charset="0"/>
                <a:cs typeface="Arial" panose="020B0604020202020204" pitchFamily="34" charset="0"/>
              </a:rPr>
              <a:t> </a:t>
            </a:r>
            <a:r>
              <a:rPr lang="en-US" sz="2600" spc="-125" dirty="0">
                <a:latin typeface="Arial" panose="020B0604020202020204" pitchFamily="34" charset="0"/>
                <a:cs typeface="Arial" panose="020B0604020202020204" pitchFamily="34" charset="0"/>
              </a:rPr>
              <a:t>o</a:t>
            </a:r>
            <a:r>
              <a:rPr lang="en-US" sz="2600" spc="-60" dirty="0">
                <a:latin typeface="Arial" panose="020B0604020202020204" pitchFamily="34" charset="0"/>
                <a:cs typeface="Arial" panose="020B0604020202020204" pitchFamily="34" charset="0"/>
              </a:rPr>
              <a:t>f </a:t>
            </a:r>
            <a:r>
              <a:rPr lang="en-US" sz="2600" spc="-165" dirty="0">
                <a:latin typeface="Arial" panose="020B0604020202020204" pitchFamily="34" charset="0"/>
                <a:cs typeface="Arial" panose="020B0604020202020204" pitchFamily="34" charset="0"/>
              </a:rPr>
              <a:t>C</a:t>
            </a:r>
            <a:r>
              <a:rPr lang="en-US" sz="2600" spc="-125" dirty="0">
                <a:latin typeface="Arial" panose="020B0604020202020204" pitchFamily="34" charset="0"/>
                <a:cs typeface="Arial" panose="020B0604020202020204" pitchFamily="34" charset="0"/>
              </a:rPr>
              <a:t>on</a:t>
            </a:r>
            <a:r>
              <a:rPr lang="en-US" sz="2600" spc="-60" dirty="0">
                <a:latin typeface="Arial" panose="020B0604020202020204" pitchFamily="34" charset="0"/>
                <a:cs typeface="Arial" panose="020B0604020202020204" pitchFamily="34" charset="0"/>
              </a:rPr>
              <a:t>f</a:t>
            </a:r>
            <a:r>
              <a:rPr lang="en-US" sz="2600" spc="-55" dirty="0">
                <a:latin typeface="Arial" panose="020B0604020202020204" pitchFamily="34" charset="0"/>
                <a:cs typeface="Arial" panose="020B0604020202020204" pitchFamily="34" charset="0"/>
              </a:rPr>
              <a:t>li</a:t>
            </a:r>
            <a:r>
              <a:rPr lang="en-US" sz="2600" spc="-114" dirty="0">
                <a:latin typeface="Arial" panose="020B0604020202020204" pitchFamily="34" charset="0"/>
                <a:cs typeface="Arial" panose="020B0604020202020204" pitchFamily="34" charset="0"/>
              </a:rPr>
              <a:t>c</a:t>
            </a:r>
            <a:r>
              <a:rPr lang="en-US" sz="2600" spc="-60" dirty="0">
                <a:latin typeface="Arial" panose="020B0604020202020204" pitchFamily="34" charset="0"/>
                <a:cs typeface="Arial" panose="020B0604020202020204" pitchFamily="34" charset="0"/>
              </a:rPr>
              <a:t>t</a:t>
            </a:r>
            <a:r>
              <a:rPr lang="en-US" sz="2600" spc="-55" dirty="0">
                <a:latin typeface="Arial" panose="020B0604020202020204" pitchFamily="34" charset="0"/>
                <a:cs typeface="Arial" panose="020B0604020202020204" pitchFamily="34" charset="0"/>
              </a:rPr>
              <a:t>i</a:t>
            </a:r>
            <a:r>
              <a:rPr lang="en-US" sz="2600" spc="-125" dirty="0">
                <a:latin typeface="Arial" panose="020B0604020202020204" pitchFamily="34" charset="0"/>
                <a:cs typeface="Arial" panose="020B0604020202020204" pitchFamily="34" charset="0"/>
              </a:rPr>
              <a:t>ng</a:t>
            </a:r>
            <a:r>
              <a:rPr lang="en-US" sz="2600" spc="-55" dirty="0">
                <a:latin typeface="Arial" panose="020B0604020202020204" pitchFamily="34" charset="0"/>
                <a:cs typeface="Arial" panose="020B0604020202020204" pitchFamily="34" charset="0"/>
              </a:rPr>
              <a:t> </a:t>
            </a:r>
            <a:r>
              <a:rPr lang="en-US" sz="2600" spc="-170" dirty="0">
                <a:latin typeface="Arial" panose="020B0604020202020204" pitchFamily="34" charset="0"/>
                <a:cs typeface="Arial" panose="020B0604020202020204" pitchFamily="34" charset="0"/>
              </a:rPr>
              <a:t>G</a:t>
            </a:r>
            <a:r>
              <a:rPr lang="en-US" sz="2600" spc="-125" dirty="0">
                <a:latin typeface="Arial" panose="020B0604020202020204" pitchFamily="34" charset="0"/>
                <a:cs typeface="Arial" panose="020B0604020202020204" pitchFamily="34" charset="0"/>
              </a:rPr>
              <a:t>oa</a:t>
            </a:r>
            <a:r>
              <a:rPr lang="en-US" sz="2600" spc="-55" dirty="0">
                <a:latin typeface="Arial" panose="020B0604020202020204" pitchFamily="34" charset="0"/>
                <a:cs typeface="Arial" panose="020B0604020202020204" pitchFamily="34" charset="0"/>
              </a:rPr>
              <a:t>l</a:t>
            </a:r>
            <a:r>
              <a:rPr lang="en-US" sz="2600" spc="-114" dirty="0">
                <a:latin typeface="Arial" panose="020B0604020202020204" pitchFamily="34" charset="0"/>
                <a:cs typeface="Arial" panose="020B0604020202020204" pitchFamily="34" charset="0"/>
              </a:rPr>
              <a:t>s</a:t>
            </a:r>
            <a:r>
              <a:rPr lang="en-US" sz="2600" spc="-60" dirty="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a:p>
            <a:pPr marL="726439" indent="-457200">
              <a:lnSpc>
                <a:spcPct val="150000"/>
              </a:lnSpc>
              <a:spcBef>
                <a:spcPts val="145"/>
              </a:spcBef>
              <a:buFont typeface="Wingdings" panose="05000000000000000000" pitchFamily="2" charset="2"/>
              <a:buChar char="§"/>
              <a:tabLst>
                <a:tab pos="441959" algn="l"/>
              </a:tabLst>
            </a:pPr>
            <a:r>
              <a:rPr lang="en-US" sz="2600" spc="-145" dirty="0">
                <a:latin typeface="Arial" panose="020B0604020202020204" pitchFamily="34" charset="0"/>
                <a:cs typeface="Arial" panose="020B0604020202020204" pitchFamily="34" charset="0"/>
              </a:rPr>
              <a:t>P</a:t>
            </a:r>
            <a:r>
              <a:rPr lang="en-US" sz="2600" spc="-125" dirty="0">
                <a:latin typeface="Arial" panose="020B0604020202020204" pitchFamily="34" charset="0"/>
                <a:cs typeface="Arial" panose="020B0604020202020204" pitchFamily="34" charset="0"/>
              </a:rPr>
              <a:t>u</a:t>
            </a:r>
            <a:r>
              <a:rPr lang="en-US" sz="2600" spc="-60" dirty="0">
                <a:latin typeface="Arial" panose="020B0604020202020204" pitchFamily="34" charset="0"/>
                <a:cs typeface="Arial" panose="020B0604020202020204" pitchFamily="34" charset="0"/>
              </a:rPr>
              <a:t>t</a:t>
            </a:r>
            <a:r>
              <a:rPr lang="en-US" sz="2600" spc="-110" dirty="0">
                <a:latin typeface="Arial" panose="020B0604020202020204" pitchFamily="34" charset="0"/>
                <a:cs typeface="Arial" panose="020B0604020202020204" pitchFamily="34" charset="0"/>
              </a:rPr>
              <a:t>s</a:t>
            </a:r>
            <a:r>
              <a:rPr lang="en-US" sz="2600" spc="-60" dirty="0">
                <a:latin typeface="Arial" panose="020B0604020202020204" pitchFamily="34" charset="0"/>
                <a:cs typeface="Arial" panose="020B0604020202020204" pitchFamily="34" charset="0"/>
              </a:rPr>
              <a:t> </a:t>
            </a:r>
            <a:r>
              <a:rPr lang="en-US" sz="2600" spc="-145" dirty="0">
                <a:latin typeface="Arial" panose="020B0604020202020204" pitchFamily="34" charset="0"/>
                <a:cs typeface="Arial" panose="020B0604020202020204" pitchFamily="34" charset="0"/>
              </a:rPr>
              <a:t>S</a:t>
            </a:r>
            <a:r>
              <a:rPr lang="en-US" sz="2600" spc="-60" dirty="0">
                <a:latin typeface="Arial" panose="020B0604020202020204" pitchFamily="34" charset="0"/>
                <a:cs typeface="Arial" panose="020B0604020202020204" pitchFamily="34" charset="0"/>
              </a:rPr>
              <a:t>t</a:t>
            </a:r>
            <a:r>
              <a:rPr lang="en-US" sz="2600" spc="-125" dirty="0">
                <a:latin typeface="Arial" panose="020B0604020202020204" pitchFamily="34" charset="0"/>
                <a:cs typeface="Arial" panose="020B0604020202020204" pitchFamily="34" charset="0"/>
              </a:rPr>
              <a:t>a</a:t>
            </a:r>
            <a:r>
              <a:rPr lang="en-US" sz="2600" spc="-114" dirty="0">
                <a:latin typeface="Arial" panose="020B0604020202020204" pitchFamily="34" charset="0"/>
                <a:cs typeface="Arial" panose="020B0604020202020204" pitchFamily="34" charset="0"/>
              </a:rPr>
              <a:t>k</a:t>
            </a:r>
            <a:r>
              <a:rPr lang="en-US" sz="2600" spc="-125" dirty="0">
                <a:latin typeface="Arial" panose="020B0604020202020204" pitchFamily="34" charset="0"/>
                <a:cs typeface="Arial" panose="020B0604020202020204" pitchFamily="34" charset="0"/>
              </a:rPr>
              <a:t>eho</a:t>
            </a:r>
            <a:r>
              <a:rPr lang="en-US" sz="2600" spc="-55" dirty="0">
                <a:latin typeface="Arial" panose="020B0604020202020204" pitchFamily="34" charset="0"/>
                <a:cs typeface="Arial" panose="020B0604020202020204" pitchFamily="34" charset="0"/>
              </a:rPr>
              <a:t>l</a:t>
            </a:r>
            <a:r>
              <a:rPr lang="en-US" sz="2600" spc="-125" dirty="0">
                <a:latin typeface="Arial" panose="020B0604020202020204" pitchFamily="34" charset="0"/>
                <a:cs typeface="Arial" panose="020B0604020202020204" pitchFamily="34" charset="0"/>
              </a:rPr>
              <a:t>de</a:t>
            </a:r>
            <a:r>
              <a:rPr lang="en-US" sz="2600" spc="-80" dirty="0">
                <a:latin typeface="Arial" panose="020B0604020202020204" pitchFamily="34" charset="0"/>
                <a:cs typeface="Arial" panose="020B0604020202020204" pitchFamily="34" charset="0"/>
              </a:rPr>
              <a:t>r</a:t>
            </a:r>
            <a:r>
              <a:rPr lang="en-US" sz="2600" spc="-110" dirty="0">
                <a:latin typeface="Arial" panose="020B0604020202020204" pitchFamily="34" charset="0"/>
                <a:cs typeface="Arial" panose="020B0604020202020204" pitchFamily="34" charset="0"/>
              </a:rPr>
              <a:t>s</a:t>
            </a:r>
            <a:r>
              <a:rPr lang="en-US" sz="2600" spc="-70" dirty="0">
                <a:latin typeface="Arial" panose="020B0604020202020204" pitchFamily="34" charset="0"/>
                <a:cs typeface="Arial" panose="020B0604020202020204" pitchFamily="34" charset="0"/>
              </a:rPr>
              <a:t> </a:t>
            </a:r>
            <a:r>
              <a:rPr lang="en-US" sz="2600" spc="-55" dirty="0">
                <a:latin typeface="Arial" panose="020B0604020202020204" pitchFamily="34" charset="0"/>
                <a:cs typeface="Arial" panose="020B0604020202020204" pitchFamily="34" charset="0"/>
              </a:rPr>
              <a:t>i</a:t>
            </a:r>
            <a:r>
              <a:rPr lang="en-US" sz="2600" spc="-125" dirty="0">
                <a:latin typeface="Arial" panose="020B0604020202020204" pitchFamily="34" charset="0"/>
                <a:cs typeface="Arial" panose="020B0604020202020204" pitchFamily="34" charset="0"/>
              </a:rPr>
              <a:t>n</a:t>
            </a:r>
            <a:r>
              <a:rPr lang="en-US" sz="2600" spc="-55" dirty="0">
                <a:latin typeface="Arial" panose="020B0604020202020204" pitchFamily="34" charset="0"/>
                <a:cs typeface="Arial" panose="020B0604020202020204" pitchFamily="34" charset="0"/>
              </a:rPr>
              <a:t> </a:t>
            </a:r>
            <a:r>
              <a:rPr lang="en-US" sz="2600" spc="-60" dirty="0">
                <a:latin typeface="Arial" panose="020B0604020202020204" pitchFamily="34" charset="0"/>
                <a:cs typeface="Arial" panose="020B0604020202020204" pitchFamily="34" charset="0"/>
              </a:rPr>
              <a:t>t</a:t>
            </a:r>
            <a:r>
              <a:rPr lang="en-US" sz="2600" spc="-125" dirty="0">
                <a:latin typeface="Arial" panose="020B0604020202020204" pitchFamily="34" charset="0"/>
                <a:cs typeface="Arial" panose="020B0604020202020204" pitchFamily="34" charset="0"/>
              </a:rPr>
              <a:t>he</a:t>
            </a:r>
            <a:r>
              <a:rPr lang="en-US" sz="2600" spc="-65" dirty="0">
                <a:latin typeface="Arial" panose="020B0604020202020204" pitchFamily="34" charset="0"/>
                <a:cs typeface="Arial" panose="020B0604020202020204" pitchFamily="34" charset="0"/>
              </a:rPr>
              <a:t> </a:t>
            </a:r>
            <a:r>
              <a:rPr lang="en-US" sz="2600" spc="-145" dirty="0">
                <a:latin typeface="Arial" panose="020B0604020202020204" pitchFamily="34" charset="0"/>
                <a:cs typeface="Arial" panose="020B0604020202020204" pitchFamily="34" charset="0"/>
              </a:rPr>
              <a:t>S</a:t>
            </a:r>
            <a:r>
              <a:rPr lang="en-US" sz="2600" spc="-125" dirty="0">
                <a:latin typeface="Arial" panose="020B0604020202020204" pitchFamily="34" charset="0"/>
                <a:cs typeface="Arial" panose="020B0604020202020204" pitchFamily="34" charset="0"/>
              </a:rPr>
              <a:t>a</a:t>
            </a:r>
            <a:r>
              <a:rPr lang="en-US" sz="2600" spc="-185" dirty="0">
                <a:latin typeface="Arial" panose="020B0604020202020204" pitchFamily="34" charset="0"/>
                <a:cs typeface="Arial" panose="020B0604020202020204" pitchFamily="34" charset="0"/>
              </a:rPr>
              <a:t>m</a:t>
            </a:r>
            <a:r>
              <a:rPr lang="en-US" sz="2600" spc="-125" dirty="0">
                <a:latin typeface="Arial" panose="020B0604020202020204" pitchFamily="34" charset="0"/>
                <a:cs typeface="Arial" panose="020B0604020202020204" pitchFamily="34" charset="0"/>
              </a:rPr>
              <a:t>e</a:t>
            </a:r>
            <a:r>
              <a:rPr lang="en-US" sz="2600" spc="-55" dirty="0">
                <a:latin typeface="Arial" panose="020B0604020202020204" pitchFamily="34" charset="0"/>
                <a:cs typeface="Arial" panose="020B0604020202020204" pitchFamily="34" charset="0"/>
              </a:rPr>
              <a:t> </a:t>
            </a:r>
            <a:r>
              <a:rPr lang="en-US" sz="2600" spc="-165" dirty="0">
                <a:latin typeface="Arial" panose="020B0604020202020204" pitchFamily="34" charset="0"/>
                <a:cs typeface="Arial" panose="020B0604020202020204" pitchFamily="34" charset="0"/>
              </a:rPr>
              <a:t>R</a:t>
            </a:r>
            <a:r>
              <a:rPr lang="en-US" sz="2600" spc="-125" dirty="0">
                <a:latin typeface="Arial" panose="020B0604020202020204" pitchFamily="34" charset="0"/>
                <a:cs typeface="Arial" panose="020B0604020202020204" pitchFamily="34" charset="0"/>
              </a:rPr>
              <a:t>oo</a:t>
            </a:r>
            <a:r>
              <a:rPr lang="en-US" sz="2600" spc="-185" dirty="0">
                <a:latin typeface="Arial" panose="020B0604020202020204" pitchFamily="34" charset="0"/>
                <a:cs typeface="Arial" panose="020B0604020202020204" pitchFamily="34" charset="0"/>
              </a:rPr>
              <a:t>m</a:t>
            </a:r>
            <a:r>
              <a:rPr lang="en-US" sz="2600" spc="-60" dirty="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a:p>
            <a:pPr marL="726439" indent="-457200">
              <a:lnSpc>
                <a:spcPct val="150000"/>
              </a:lnSpc>
              <a:spcBef>
                <a:spcPts val="140"/>
              </a:spcBef>
              <a:buFont typeface="Wingdings" panose="05000000000000000000" pitchFamily="2" charset="2"/>
              <a:buChar char="§"/>
              <a:tabLst>
                <a:tab pos="441959" algn="l"/>
              </a:tabLst>
            </a:pPr>
            <a:r>
              <a:rPr lang="en-US" sz="2600" spc="-60" dirty="0">
                <a:latin typeface="Arial" panose="020B0604020202020204" pitchFamily="34" charset="0"/>
                <a:cs typeface="Arial" panose="020B0604020202020204" pitchFamily="34" charset="0"/>
              </a:rPr>
              <a:t>I</a:t>
            </a:r>
            <a:r>
              <a:rPr lang="en-US" sz="2600" spc="-185" dirty="0">
                <a:latin typeface="Arial" panose="020B0604020202020204" pitchFamily="34" charset="0"/>
                <a:cs typeface="Arial" panose="020B0604020202020204" pitchFamily="34" charset="0"/>
              </a:rPr>
              <a:t>m</a:t>
            </a:r>
            <a:r>
              <a:rPr lang="en-US" sz="2600" spc="-125" dirty="0">
                <a:latin typeface="Arial" panose="020B0604020202020204" pitchFamily="34" charset="0"/>
                <a:cs typeface="Arial" panose="020B0604020202020204" pitchFamily="34" charset="0"/>
              </a:rPr>
              <a:t>p</a:t>
            </a:r>
            <a:r>
              <a:rPr lang="en-US" sz="2600" spc="-80" dirty="0">
                <a:latin typeface="Arial" panose="020B0604020202020204" pitchFamily="34" charset="0"/>
                <a:cs typeface="Arial" panose="020B0604020202020204" pitchFamily="34" charset="0"/>
              </a:rPr>
              <a:t>r</a:t>
            </a:r>
            <a:r>
              <a:rPr lang="en-US" sz="2600" spc="-125" dirty="0">
                <a:latin typeface="Arial" panose="020B0604020202020204" pitchFamily="34" charset="0"/>
                <a:cs typeface="Arial" panose="020B0604020202020204" pitchFamily="34" charset="0"/>
              </a:rPr>
              <a:t>o</a:t>
            </a:r>
            <a:r>
              <a:rPr lang="en-US" sz="2600" spc="-114" dirty="0">
                <a:latin typeface="Arial" panose="020B0604020202020204" pitchFamily="34" charset="0"/>
                <a:cs typeface="Arial" panose="020B0604020202020204" pitchFamily="34" charset="0"/>
              </a:rPr>
              <a:t>v</a:t>
            </a:r>
            <a:r>
              <a:rPr lang="en-US" sz="2600" spc="-125" dirty="0">
                <a:latin typeface="Arial" panose="020B0604020202020204" pitchFamily="34" charset="0"/>
                <a:cs typeface="Arial" panose="020B0604020202020204" pitchFamily="34" charset="0"/>
              </a:rPr>
              <a:t>e</a:t>
            </a:r>
            <a:r>
              <a:rPr lang="en-US" sz="2600" spc="-110" dirty="0">
                <a:latin typeface="Arial" panose="020B0604020202020204" pitchFamily="34" charset="0"/>
                <a:cs typeface="Arial" panose="020B0604020202020204" pitchFamily="34" charset="0"/>
              </a:rPr>
              <a:t>s</a:t>
            </a:r>
            <a:r>
              <a:rPr lang="en-US" sz="2600" spc="-60" dirty="0">
                <a:latin typeface="Arial" panose="020B0604020202020204" pitchFamily="34" charset="0"/>
                <a:cs typeface="Arial" panose="020B0604020202020204" pitchFamily="34" charset="0"/>
              </a:rPr>
              <a:t> t</a:t>
            </a:r>
            <a:r>
              <a:rPr lang="en-US" sz="2600" spc="-125" dirty="0">
                <a:latin typeface="Arial" panose="020B0604020202020204" pitchFamily="34" charset="0"/>
                <a:cs typeface="Arial" panose="020B0604020202020204" pitchFamily="34" charset="0"/>
              </a:rPr>
              <a:t>he</a:t>
            </a:r>
            <a:r>
              <a:rPr lang="en-US" sz="2600" spc="-65" dirty="0">
                <a:latin typeface="Arial" panose="020B0604020202020204" pitchFamily="34" charset="0"/>
                <a:cs typeface="Arial" panose="020B0604020202020204" pitchFamily="34" charset="0"/>
              </a:rPr>
              <a:t> </a:t>
            </a:r>
            <a:r>
              <a:rPr lang="en-US" sz="2600" spc="-170" dirty="0">
                <a:latin typeface="Arial" panose="020B0604020202020204" pitchFamily="34" charset="0"/>
                <a:cs typeface="Arial" panose="020B0604020202020204" pitchFamily="34" charset="0"/>
              </a:rPr>
              <a:t>Q</a:t>
            </a:r>
            <a:r>
              <a:rPr lang="en-US" sz="2600" spc="-125" dirty="0">
                <a:latin typeface="Arial" panose="020B0604020202020204" pitchFamily="34" charset="0"/>
                <a:cs typeface="Arial" panose="020B0604020202020204" pitchFamily="34" charset="0"/>
              </a:rPr>
              <a:t>ua</a:t>
            </a:r>
            <a:r>
              <a:rPr lang="en-US" sz="2600" spc="-55" dirty="0">
                <a:latin typeface="Arial" panose="020B0604020202020204" pitchFamily="34" charset="0"/>
                <a:cs typeface="Arial" panose="020B0604020202020204" pitchFamily="34" charset="0"/>
              </a:rPr>
              <a:t>li</a:t>
            </a:r>
            <a:r>
              <a:rPr lang="en-US" sz="2600" spc="-60" dirty="0">
                <a:latin typeface="Arial" panose="020B0604020202020204" pitchFamily="34" charset="0"/>
                <a:cs typeface="Arial" panose="020B0604020202020204" pitchFamily="34" charset="0"/>
              </a:rPr>
              <a:t>t</a:t>
            </a:r>
            <a:r>
              <a:rPr lang="en-US" sz="2600" spc="-110" dirty="0">
                <a:latin typeface="Arial" panose="020B0604020202020204" pitchFamily="34" charset="0"/>
                <a:cs typeface="Arial" panose="020B0604020202020204" pitchFamily="34" charset="0"/>
              </a:rPr>
              <a:t>y</a:t>
            </a:r>
            <a:r>
              <a:rPr lang="en-US" sz="2600" spc="-50" dirty="0">
                <a:latin typeface="Arial" panose="020B0604020202020204" pitchFamily="34" charset="0"/>
                <a:cs typeface="Arial" panose="020B0604020202020204" pitchFamily="34" charset="0"/>
              </a:rPr>
              <a:t> </a:t>
            </a:r>
            <a:r>
              <a:rPr lang="en-US" sz="2600" spc="-125" dirty="0">
                <a:latin typeface="Arial" panose="020B0604020202020204" pitchFamily="34" charset="0"/>
                <a:cs typeface="Arial" panose="020B0604020202020204" pitchFamily="34" charset="0"/>
              </a:rPr>
              <a:t>o</a:t>
            </a:r>
            <a:r>
              <a:rPr lang="en-US" sz="2600" spc="-60" dirty="0">
                <a:latin typeface="Arial" panose="020B0604020202020204" pitchFamily="34" charset="0"/>
                <a:cs typeface="Arial" panose="020B0604020202020204" pitchFamily="34" charset="0"/>
              </a:rPr>
              <a:t>f</a:t>
            </a:r>
            <a:r>
              <a:rPr lang="en-US" sz="2600" spc="-120" dirty="0">
                <a:latin typeface="Arial" panose="020B0604020202020204" pitchFamily="34" charset="0"/>
                <a:cs typeface="Arial" panose="020B0604020202020204" pitchFamily="34" charset="0"/>
              </a:rPr>
              <a:t> </a:t>
            </a:r>
            <a:r>
              <a:rPr lang="en-US" sz="2600" spc="-145" dirty="0">
                <a:latin typeface="Arial" panose="020B0604020202020204" pitchFamily="34" charset="0"/>
                <a:cs typeface="Arial" panose="020B0604020202020204" pitchFamily="34" charset="0"/>
              </a:rPr>
              <a:t>A</a:t>
            </a:r>
            <a:r>
              <a:rPr lang="en-US" sz="2600" spc="-80" dirty="0">
                <a:latin typeface="Arial" panose="020B0604020202020204" pitchFamily="34" charset="0"/>
                <a:cs typeface="Arial" panose="020B0604020202020204" pitchFamily="34" charset="0"/>
              </a:rPr>
              <a:t>r</a:t>
            </a:r>
            <a:r>
              <a:rPr lang="en-US" sz="2600" spc="-114" dirty="0">
                <a:latin typeface="Arial" panose="020B0604020202020204" pitchFamily="34" charset="0"/>
                <a:cs typeface="Arial" panose="020B0604020202020204" pitchFamily="34" charset="0"/>
              </a:rPr>
              <a:t>c</a:t>
            </a:r>
            <a:r>
              <a:rPr lang="en-US" sz="2600" spc="-125" dirty="0">
                <a:latin typeface="Arial" panose="020B0604020202020204" pitchFamily="34" charset="0"/>
                <a:cs typeface="Arial" panose="020B0604020202020204" pitchFamily="34" charset="0"/>
              </a:rPr>
              <a:t>h</a:t>
            </a:r>
            <a:r>
              <a:rPr lang="en-US" sz="2600" spc="-55" dirty="0">
                <a:latin typeface="Arial" panose="020B0604020202020204" pitchFamily="34" charset="0"/>
                <a:cs typeface="Arial" panose="020B0604020202020204" pitchFamily="34" charset="0"/>
              </a:rPr>
              <a:t>i</a:t>
            </a:r>
            <a:r>
              <a:rPr lang="en-US" sz="2600" spc="-60" dirty="0">
                <a:latin typeface="Arial" panose="020B0604020202020204" pitchFamily="34" charset="0"/>
                <a:cs typeface="Arial" panose="020B0604020202020204" pitchFamily="34" charset="0"/>
              </a:rPr>
              <a:t>t</a:t>
            </a:r>
            <a:r>
              <a:rPr lang="en-US" sz="2600" spc="-125" dirty="0">
                <a:latin typeface="Arial" panose="020B0604020202020204" pitchFamily="34" charset="0"/>
                <a:cs typeface="Arial" panose="020B0604020202020204" pitchFamily="34" charset="0"/>
              </a:rPr>
              <a:t>e</a:t>
            </a:r>
            <a:r>
              <a:rPr lang="en-US" sz="2600" spc="-114" dirty="0">
                <a:latin typeface="Arial" panose="020B0604020202020204" pitchFamily="34" charset="0"/>
                <a:cs typeface="Arial" panose="020B0604020202020204" pitchFamily="34" charset="0"/>
              </a:rPr>
              <a:t>c</a:t>
            </a:r>
            <a:r>
              <a:rPr lang="en-US" sz="2600" spc="-60" dirty="0">
                <a:latin typeface="Arial" panose="020B0604020202020204" pitchFamily="34" charset="0"/>
                <a:cs typeface="Arial" panose="020B0604020202020204" pitchFamily="34" charset="0"/>
              </a:rPr>
              <a:t>t</a:t>
            </a:r>
            <a:r>
              <a:rPr lang="en-US" sz="2600" spc="-125" dirty="0">
                <a:latin typeface="Arial" panose="020B0604020202020204" pitchFamily="34" charset="0"/>
                <a:cs typeface="Arial" panose="020B0604020202020204" pitchFamily="34" charset="0"/>
              </a:rPr>
              <a:t>u</a:t>
            </a:r>
            <a:r>
              <a:rPr lang="en-US" sz="2600" spc="-80" dirty="0">
                <a:latin typeface="Arial" panose="020B0604020202020204" pitchFamily="34" charset="0"/>
                <a:cs typeface="Arial" panose="020B0604020202020204" pitchFamily="34" charset="0"/>
              </a:rPr>
              <a:t>r</a:t>
            </a:r>
            <a:r>
              <a:rPr lang="en-US" sz="2600" spc="-125" dirty="0">
                <a:latin typeface="Arial" panose="020B0604020202020204" pitchFamily="34" charset="0"/>
                <a:cs typeface="Arial" panose="020B0604020202020204" pitchFamily="34" charset="0"/>
              </a:rPr>
              <a:t>a</a:t>
            </a:r>
            <a:r>
              <a:rPr lang="en-US" sz="2600" spc="-50" dirty="0">
                <a:latin typeface="Arial" panose="020B0604020202020204" pitchFamily="34" charset="0"/>
                <a:cs typeface="Arial" panose="020B0604020202020204" pitchFamily="34" charset="0"/>
              </a:rPr>
              <a:t>l</a:t>
            </a:r>
            <a:r>
              <a:rPr lang="en-US" sz="2600" spc="-75" dirty="0">
                <a:latin typeface="Arial" panose="020B0604020202020204" pitchFamily="34" charset="0"/>
                <a:cs typeface="Arial" panose="020B0604020202020204" pitchFamily="34" charset="0"/>
              </a:rPr>
              <a:t> </a:t>
            </a:r>
            <a:r>
              <a:rPr lang="en-US" sz="2600" spc="-165" dirty="0">
                <a:latin typeface="Arial" panose="020B0604020202020204" pitchFamily="34" charset="0"/>
                <a:cs typeface="Arial" panose="020B0604020202020204" pitchFamily="34" charset="0"/>
              </a:rPr>
              <a:t>D</a:t>
            </a:r>
            <a:r>
              <a:rPr lang="en-US" sz="2600" spc="-125" dirty="0">
                <a:latin typeface="Arial" panose="020B0604020202020204" pitchFamily="34" charset="0"/>
                <a:cs typeface="Arial" panose="020B0604020202020204" pitchFamily="34" charset="0"/>
              </a:rPr>
              <a:t>o</a:t>
            </a:r>
            <a:r>
              <a:rPr lang="en-US" sz="2600" spc="-114" dirty="0">
                <a:latin typeface="Arial" panose="020B0604020202020204" pitchFamily="34" charset="0"/>
                <a:cs typeface="Arial" panose="020B0604020202020204" pitchFamily="34" charset="0"/>
              </a:rPr>
              <a:t>c</a:t>
            </a:r>
            <a:r>
              <a:rPr lang="en-US" sz="2600" spc="-125" dirty="0">
                <a:latin typeface="Arial" panose="020B0604020202020204" pitchFamily="34" charset="0"/>
                <a:cs typeface="Arial" panose="020B0604020202020204" pitchFamily="34" charset="0"/>
              </a:rPr>
              <a:t>u</a:t>
            </a:r>
            <a:r>
              <a:rPr lang="en-US" sz="2600" spc="-185" dirty="0">
                <a:latin typeface="Arial" panose="020B0604020202020204" pitchFamily="34" charset="0"/>
                <a:cs typeface="Arial" panose="020B0604020202020204" pitchFamily="34" charset="0"/>
              </a:rPr>
              <a:t>m</a:t>
            </a:r>
            <a:r>
              <a:rPr lang="en-US" sz="2600" spc="-125" dirty="0">
                <a:latin typeface="Arial" panose="020B0604020202020204" pitchFamily="34" charset="0"/>
                <a:cs typeface="Arial" panose="020B0604020202020204" pitchFamily="34" charset="0"/>
              </a:rPr>
              <a:t>en</a:t>
            </a:r>
            <a:r>
              <a:rPr lang="en-US" sz="2600" spc="-60" dirty="0">
                <a:latin typeface="Arial" panose="020B0604020202020204" pitchFamily="34" charset="0"/>
                <a:cs typeface="Arial" panose="020B0604020202020204" pitchFamily="34" charset="0"/>
              </a:rPr>
              <a:t>t</a:t>
            </a:r>
            <a:r>
              <a:rPr lang="en-US" sz="2600" spc="-125" dirty="0">
                <a:latin typeface="Arial" panose="020B0604020202020204" pitchFamily="34" charset="0"/>
                <a:cs typeface="Arial" panose="020B0604020202020204" pitchFamily="34" charset="0"/>
              </a:rPr>
              <a:t>a</a:t>
            </a:r>
            <a:r>
              <a:rPr lang="en-US" sz="2600" spc="-60" dirty="0">
                <a:latin typeface="Arial" panose="020B0604020202020204" pitchFamily="34" charset="0"/>
                <a:cs typeface="Arial" panose="020B0604020202020204" pitchFamily="34" charset="0"/>
              </a:rPr>
              <a:t>t</a:t>
            </a:r>
            <a:r>
              <a:rPr lang="en-US" sz="2600" spc="-55" dirty="0">
                <a:latin typeface="Arial" panose="020B0604020202020204" pitchFamily="34" charset="0"/>
                <a:cs typeface="Arial" panose="020B0604020202020204" pitchFamily="34" charset="0"/>
              </a:rPr>
              <a:t>i</a:t>
            </a:r>
            <a:r>
              <a:rPr lang="en-US" sz="2600" spc="-125" dirty="0">
                <a:latin typeface="Arial" panose="020B0604020202020204" pitchFamily="34" charset="0"/>
                <a:cs typeface="Arial" panose="020B0604020202020204" pitchFamily="34" charset="0"/>
              </a:rPr>
              <a:t>on</a:t>
            </a:r>
            <a:r>
              <a:rPr lang="en-US" sz="2600" spc="-60" dirty="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a:p>
            <a:pPr marL="726439" indent="-457200">
              <a:lnSpc>
                <a:spcPct val="150000"/>
              </a:lnSpc>
              <a:spcBef>
                <a:spcPts val="145"/>
              </a:spcBef>
              <a:buFont typeface="Wingdings" panose="05000000000000000000" pitchFamily="2" charset="2"/>
              <a:buChar char="§"/>
              <a:tabLst>
                <a:tab pos="441959" algn="l"/>
              </a:tabLst>
            </a:pPr>
            <a:r>
              <a:rPr lang="en-US" sz="2600" spc="-165" dirty="0">
                <a:latin typeface="Arial" panose="020B0604020202020204" pitchFamily="34" charset="0"/>
                <a:cs typeface="Arial" panose="020B0604020202020204" pitchFamily="34" charset="0"/>
              </a:rPr>
              <a:t>U</a:t>
            </a:r>
            <a:r>
              <a:rPr lang="en-US" sz="2600" spc="-125" dirty="0">
                <a:latin typeface="Arial" panose="020B0604020202020204" pitchFamily="34" charset="0"/>
                <a:cs typeface="Arial" panose="020B0604020202020204" pitchFamily="34" charset="0"/>
              </a:rPr>
              <a:t>n</a:t>
            </a:r>
            <a:r>
              <a:rPr lang="en-US" sz="2600" spc="-114" dirty="0">
                <a:latin typeface="Arial" panose="020B0604020202020204" pitchFamily="34" charset="0"/>
                <a:cs typeface="Arial" panose="020B0604020202020204" pitchFamily="34" charset="0"/>
              </a:rPr>
              <a:t>c</a:t>
            </a:r>
            <a:r>
              <a:rPr lang="en-US" sz="2600" spc="-125" dirty="0">
                <a:latin typeface="Arial" panose="020B0604020202020204" pitchFamily="34" charset="0"/>
                <a:cs typeface="Arial" panose="020B0604020202020204" pitchFamily="34" charset="0"/>
              </a:rPr>
              <a:t>o</a:t>
            </a:r>
            <a:r>
              <a:rPr lang="en-US" sz="2600" spc="-114" dirty="0">
                <a:latin typeface="Arial" panose="020B0604020202020204" pitchFamily="34" charset="0"/>
                <a:cs typeface="Arial" panose="020B0604020202020204" pitchFamily="34" charset="0"/>
              </a:rPr>
              <a:t>v</a:t>
            </a:r>
            <a:r>
              <a:rPr lang="en-US" sz="2600" spc="-125" dirty="0">
                <a:latin typeface="Arial" panose="020B0604020202020204" pitchFamily="34" charset="0"/>
                <a:cs typeface="Arial" panose="020B0604020202020204" pitchFamily="34" charset="0"/>
              </a:rPr>
              <a:t>e</a:t>
            </a:r>
            <a:r>
              <a:rPr lang="en-US" sz="2600" spc="-80" dirty="0">
                <a:latin typeface="Arial" panose="020B0604020202020204" pitchFamily="34" charset="0"/>
                <a:cs typeface="Arial" panose="020B0604020202020204" pitchFamily="34" charset="0"/>
              </a:rPr>
              <a:t>r</a:t>
            </a:r>
            <a:r>
              <a:rPr lang="en-US" sz="2600" spc="-110" dirty="0">
                <a:latin typeface="Arial" panose="020B0604020202020204" pitchFamily="34" charset="0"/>
                <a:cs typeface="Arial" panose="020B0604020202020204" pitchFamily="34" charset="0"/>
              </a:rPr>
              <a:t>s</a:t>
            </a:r>
            <a:r>
              <a:rPr lang="en-US" sz="2600" spc="-60" dirty="0">
                <a:latin typeface="Arial" panose="020B0604020202020204" pitchFamily="34" charset="0"/>
                <a:cs typeface="Arial" panose="020B0604020202020204" pitchFamily="34" charset="0"/>
              </a:rPr>
              <a:t> </a:t>
            </a:r>
            <a:r>
              <a:rPr lang="en-US" sz="2600" spc="-170" dirty="0">
                <a:latin typeface="Arial" panose="020B0604020202020204" pitchFamily="34" charset="0"/>
                <a:cs typeface="Arial" panose="020B0604020202020204" pitchFamily="34" charset="0"/>
              </a:rPr>
              <a:t>O</a:t>
            </a:r>
            <a:r>
              <a:rPr lang="en-US" sz="2600" spc="-125" dirty="0">
                <a:latin typeface="Arial" panose="020B0604020202020204" pitchFamily="34" charset="0"/>
                <a:cs typeface="Arial" panose="020B0604020202020204" pitchFamily="34" charset="0"/>
              </a:rPr>
              <a:t>ppo</a:t>
            </a:r>
            <a:r>
              <a:rPr lang="en-US" sz="2600" spc="-80" dirty="0">
                <a:latin typeface="Arial" panose="020B0604020202020204" pitchFamily="34" charset="0"/>
                <a:cs typeface="Arial" panose="020B0604020202020204" pitchFamily="34" charset="0"/>
              </a:rPr>
              <a:t>r</a:t>
            </a:r>
            <a:r>
              <a:rPr lang="en-US" sz="2600" spc="-60" dirty="0">
                <a:latin typeface="Arial" panose="020B0604020202020204" pitchFamily="34" charset="0"/>
                <a:cs typeface="Arial" panose="020B0604020202020204" pitchFamily="34" charset="0"/>
              </a:rPr>
              <a:t>t</a:t>
            </a:r>
            <a:r>
              <a:rPr lang="en-US" sz="2600" spc="-125" dirty="0">
                <a:latin typeface="Arial" panose="020B0604020202020204" pitchFamily="34" charset="0"/>
                <a:cs typeface="Arial" panose="020B0604020202020204" pitchFamily="34" charset="0"/>
              </a:rPr>
              <a:t>un</a:t>
            </a:r>
            <a:r>
              <a:rPr lang="en-US" sz="2600" spc="-55" dirty="0">
                <a:latin typeface="Arial" panose="020B0604020202020204" pitchFamily="34" charset="0"/>
                <a:cs typeface="Arial" panose="020B0604020202020204" pitchFamily="34" charset="0"/>
              </a:rPr>
              <a:t>i</a:t>
            </a:r>
            <a:r>
              <a:rPr lang="en-US" sz="2600" spc="-60" dirty="0">
                <a:latin typeface="Arial" panose="020B0604020202020204" pitchFamily="34" charset="0"/>
                <a:cs typeface="Arial" panose="020B0604020202020204" pitchFamily="34" charset="0"/>
              </a:rPr>
              <a:t>t</a:t>
            </a:r>
            <a:r>
              <a:rPr lang="en-US" sz="2600" spc="-55" dirty="0">
                <a:latin typeface="Arial" panose="020B0604020202020204" pitchFamily="34" charset="0"/>
                <a:cs typeface="Arial" panose="020B0604020202020204" pitchFamily="34" charset="0"/>
              </a:rPr>
              <a:t>i</a:t>
            </a:r>
            <a:r>
              <a:rPr lang="en-US" sz="2600" spc="-125" dirty="0">
                <a:latin typeface="Arial" panose="020B0604020202020204" pitchFamily="34" charset="0"/>
                <a:cs typeface="Arial" panose="020B0604020202020204" pitchFamily="34" charset="0"/>
              </a:rPr>
              <a:t>e</a:t>
            </a:r>
            <a:r>
              <a:rPr lang="en-US" sz="2600" spc="-110" dirty="0">
                <a:latin typeface="Arial" panose="020B0604020202020204" pitchFamily="34" charset="0"/>
                <a:cs typeface="Arial" panose="020B0604020202020204" pitchFamily="34" charset="0"/>
              </a:rPr>
              <a:t>s</a:t>
            </a:r>
            <a:r>
              <a:rPr lang="en-US" sz="2600" spc="-60" dirty="0">
                <a:latin typeface="Arial" panose="020B0604020202020204" pitchFamily="34" charset="0"/>
                <a:cs typeface="Arial" panose="020B0604020202020204" pitchFamily="34" charset="0"/>
              </a:rPr>
              <a:t> f</a:t>
            </a:r>
            <a:r>
              <a:rPr lang="en-US" sz="2600" spc="-125" dirty="0">
                <a:latin typeface="Arial" panose="020B0604020202020204" pitchFamily="34" charset="0"/>
                <a:cs typeface="Arial" panose="020B0604020202020204" pitchFamily="34" charset="0"/>
              </a:rPr>
              <a:t>o</a:t>
            </a:r>
            <a:r>
              <a:rPr lang="en-US" sz="2600" spc="-75" dirty="0">
                <a:latin typeface="Arial" panose="020B0604020202020204" pitchFamily="34" charset="0"/>
                <a:cs typeface="Arial" panose="020B0604020202020204" pitchFamily="34" charset="0"/>
              </a:rPr>
              <a:t>r</a:t>
            </a:r>
            <a:r>
              <a:rPr lang="en-US" sz="2600" spc="-65" dirty="0">
                <a:latin typeface="Arial" panose="020B0604020202020204" pitchFamily="34" charset="0"/>
                <a:cs typeface="Arial" panose="020B0604020202020204" pitchFamily="34" charset="0"/>
              </a:rPr>
              <a:t> </a:t>
            </a:r>
            <a:r>
              <a:rPr lang="en-US" sz="2600" spc="-165" dirty="0">
                <a:latin typeface="Arial" panose="020B0604020202020204" pitchFamily="34" charset="0"/>
                <a:cs typeface="Arial" panose="020B0604020202020204" pitchFamily="34" charset="0"/>
              </a:rPr>
              <a:t>C</a:t>
            </a:r>
            <a:r>
              <a:rPr lang="en-US" sz="2600" spc="-80" dirty="0">
                <a:latin typeface="Arial" panose="020B0604020202020204" pitchFamily="34" charset="0"/>
                <a:cs typeface="Arial" panose="020B0604020202020204" pitchFamily="34" charset="0"/>
              </a:rPr>
              <a:t>r</a:t>
            </a:r>
            <a:r>
              <a:rPr lang="en-US" sz="2600" spc="-125" dirty="0">
                <a:latin typeface="Arial" panose="020B0604020202020204" pitchFamily="34" charset="0"/>
                <a:cs typeface="Arial" panose="020B0604020202020204" pitchFamily="34" charset="0"/>
              </a:rPr>
              <a:t>o</a:t>
            </a:r>
            <a:r>
              <a:rPr lang="en-US" sz="2600" spc="-114" dirty="0">
                <a:latin typeface="Arial" panose="020B0604020202020204" pitchFamily="34" charset="0"/>
                <a:cs typeface="Arial" panose="020B0604020202020204" pitchFamily="34" charset="0"/>
              </a:rPr>
              <a:t>ss</a:t>
            </a:r>
            <a:r>
              <a:rPr lang="en-US" sz="2600" spc="-80" dirty="0">
                <a:latin typeface="Arial" panose="020B0604020202020204" pitchFamily="34" charset="0"/>
                <a:cs typeface="Arial" panose="020B0604020202020204" pitchFamily="34" charset="0"/>
              </a:rPr>
              <a:t>-</a:t>
            </a:r>
            <a:r>
              <a:rPr lang="en-US" sz="2600" spc="-145" dirty="0">
                <a:latin typeface="Arial" panose="020B0604020202020204" pitchFamily="34" charset="0"/>
                <a:cs typeface="Arial" panose="020B0604020202020204" pitchFamily="34" charset="0"/>
              </a:rPr>
              <a:t>P</a:t>
            </a:r>
            <a:r>
              <a:rPr lang="en-US" sz="2600" spc="-80" dirty="0">
                <a:latin typeface="Arial" panose="020B0604020202020204" pitchFamily="34" charset="0"/>
                <a:cs typeface="Arial" panose="020B0604020202020204" pitchFamily="34" charset="0"/>
              </a:rPr>
              <a:t>r</a:t>
            </a:r>
            <a:r>
              <a:rPr lang="en-US" sz="2600" spc="-125" dirty="0">
                <a:latin typeface="Arial" panose="020B0604020202020204" pitchFamily="34" charset="0"/>
                <a:cs typeface="Arial" panose="020B0604020202020204" pitchFamily="34" charset="0"/>
              </a:rPr>
              <a:t>o</a:t>
            </a:r>
            <a:r>
              <a:rPr lang="en-US" sz="2600" spc="-55" dirty="0">
                <a:latin typeface="Arial" panose="020B0604020202020204" pitchFamily="34" charset="0"/>
                <a:cs typeface="Arial" panose="020B0604020202020204" pitchFamily="34" charset="0"/>
              </a:rPr>
              <a:t>j</a:t>
            </a:r>
            <a:r>
              <a:rPr lang="en-US" sz="2600" spc="-125" dirty="0">
                <a:latin typeface="Arial" panose="020B0604020202020204" pitchFamily="34" charset="0"/>
                <a:cs typeface="Arial" panose="020B0604020202020204" pitchFamily="34" charset="0"/>
              </a:rPr>
              <a:t>e</a:t>
            </a:r>
            <a:r>
              <a:rPr lang="en-US" sz="2600" spc="-114" dirty="0">
                <a:latin typeface="Arial" panose="020B0604020202020204" pitchFamily="34" charset="0"/>
                <a:cs typeface="Arial" panose="020B0604020202020204" pitchFamily="34" charset="0"/>
              </a:rPr>
              <a:t>c</a:t>
            </a:r>
            <a:r>
              <a:rPr lang="en-US" sz="2600" spc="-60" dirty="0">
                <a:latin typeface="Arial" panose="020B0604020202020204" pitchFamily="34" charset="0"/>
                <a:cs typeface="Arial" panose="020B0604020202020204" pitchFamily="34" charset="0"/>
              </a:rPr>
              <a:t>t </a:t>
            </a:r>
            <a:r>
              <a:rPr lang="en-US" sz="2600" spc="-165" dirty="0">
                <a:latin typeface="Arial" panose="020B0604020202020204" pitchFamily="34" charset="0"/>
                <a:cs typeface="Arial" panose="020B0604020202020204" pitchFamily="34" charset="0"/>
              </a:rPr>
              <a:t>R</a:t>
            </a:r>
            <a:r>
              <a:rPr lang="en-US" sz="2600" spc="-125" dirty="0">
                <a:latin typeface="Arial" panose="020B0604020202020204" pitchFamily="34" charset="0"/>
                <a:cs typeface="Arial" panose="020B0604020202020204" pitchFamily="34" charset="0"/>
              </a:rPr>
              <a:t>eu</a:t>
            </a:r>
            <a:r>
              <a:rPr lang="en-US" sz="2600" spc="-114" dirty="0">
                <a:latin typeface="Arial" panose="020B0604020202020204" pitchFamily="34" charset="0"/>
                <a:cs typeface="Arial" panose="020B0604020202020204" pitchFamily="34" charset="0"/>
              </a:rPr>
              <a:t>s</a:t>
            </a:r>
            <a:r>
              <a:rPr lang="en-US" sz="2600" spc="-125" dirty="0">
                <a:latin typeface="Arial" panose="020B0604020202020204" pitchFamily="34" charset="0"/>
                <a:cs typeface="Arial" panose="020B0604020202020204" pitchFamily="34" charset="0"/>
              </a:rPr>
              <a:t>e</a:t>
            </a:r>
            <a:r>
              <a:rPr lang="en-US" sz="2600" spc="-60" dirty="0">
                <a:latin typeface="Arial" panose="020B0604020202020204" pitchFamily="34" charset="0"/>
                <a:cs typeface="Arial" panose="020B0604020202020204" pitchFamily="34" charset="0"/>
              </a:rPr>
              <a:t>.</a:t>
            </a:r>
            <a:endParaRPr lang="en-US" sz="2600" dirty="0">
              <a:latin typeface="Arial" panose="020B0604020202020204" pitchFamily="34" charset="0"/>
              <a:cs typeface="Arial" panose="020B0604020202020204" pitchFamily="34" charset="0"/>
            </a:endParaRPr>
          </a:p>
          <a:p>
            <a:pPr marL="0" indent="0">
              <a:buNone/>
            </a:pPr>
            <a:endParaRPr lang="en-US" sz="2400" dirty="0"/>
          </a:p>
        </p:txBody>
      </p:sp>
    </p:spTree>
    <p:extLst>
      <p:ext uri="{BB962C8B-B14F-4D97-AF65-F5344CB8AC3E}">
        <p14:creationId xmlns:p14="http://schemas.microsoft.com/office/powerpoint/2010/main" val="183774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A4B58-F41D-05F0-9A79-10FBF2CEAE39}"/>
              </a:ext>
            </a:extLst>
          </p:cNvPr>
          <p:cNvSpPr>
            <a:spLocks noGrp="1"/>
          </p:cNvSpPr>
          <p:nvPr>
            <p:ph type="title"/>
          </p:nvPr>
        </p:nvSpPr>
        <p:spPr>
          <a:xfrm>
            <a:off x="261899" y="189176"/>
            <a:ext cx="11138792" cy="1018032"/>
          </a:xfrm>
        </p:spPr>
        <p:txBody>
          <a:bodyPr>
            <a:normAutofit/>
          </a:bodyPr>
          <a:lstStyle/>
          <a:p>
            <a:r>
              <a:rPr lang="en-US" sz="3600" b="1" i="0" dirty="0">
                <a:effectLst/>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EAC871A7-2176-5C07-428E-FCE7D6B7D35E}"/>
              </a:ext>
            </a:extLst>
          </p:cNvPr>
          <p:cNvSpPr>
            <a:spLocks noGrp="1"/>
          </p:cNvSpPr>
          <p:nvPr>
            <p:ph idx="1"/>
          </p:nvPr>
        </p:nvSpPr>
        <p:spPr>
          <a:xfrm>
            <a:off x="363456" y="1605516"/>
            <a:ext cx="11124847" cy="4184656"/>
          </a:xfrm>
        </p:spPr>
        <p:txBody>
          <a:bodyPr>
            <a:normAutofit fontScale="92500" lnSpcReduction="10000"/>
          </a:bodyPr>
          <a:lstStyle/>
          <a:p>
            <a:pPr marL="269239" indent="0">
              <a:lnSpc>
                <a:spcPct val="100000"/>
              </a:lnSpc>
              <a:spcBef>
                <a:spcPts val="525"/>
              </a:spcBef>
              <a:buNone/>
              <a:tabLst>
                <a:tab pos="441959" algn="l"/>
              </a:tabLst>
            </a:pPr>
            <a:endParaRPr lang="en-US" sz="3000" spc="-114" dirty="0">
              <a:latin typeface="Arial" panose="020B0604020202020204" pitchFamily="34" charset="0"/>
              <a:cs typeface="Arial" panose="020B0604020202020204" pitchFamily="34" charset="0"/>
            </a:endParaRPr>
          </a:p>
          <a:p>
            <a:pPr algn="just">
              <a:lnSpc>
                <a:spcPct val="150000"/>
              </a:lnSpc>
              <a:buFont typeface="Wingdings" panose="05000000000000000000" pitchFamily="2" charset="2"/>
              <a:buChar char="§"/>
            </a:pPr>
            <a:r>
              <a:rPr lang="en-US" sz="2800" dirty="0">
                <a:latin typeface="Arial" panose="020B0604020202020204" pitchFamily="34" charset="0"/>
                <a:cs typeface="Arial" panose="020B0604020202020204" pitchFamily="34" charset="0"/>
              </a:rPr>
              <a:t>The average architecture evaluation adds no more than a few days to the project schedule. </a:t>
            </a:r>
          </a:p>
          <a:p>
            <a:pPr algn="just">
              <a:lnSpc>
                <a:spcPct val="150000"/>
              </a:lnSpc>
              <a:buFont typeface="Wingdings" panose="05000000000000000000" pitchFamily="2" charset="2"/>
              <a:buChar char="§"/>
            </a:pPr>
            <a:r>
              <a:rPr lang="en-US" sz="2800" dirty="0">
                <a:latin typeface="Arial" panose="020B0604020202020204" pitchFamily="34" charset="0"/>
                <a:cs typeface="Arial" panose="020B0604020202020204" pitchFamily="34" charset="0"/>
              </a:rPr>
              <a:t>Architecture created in haste will precipitate disaster: performance goals not met, Security goals falling, customer dissatisfaction, system that is too hard to change, and schedules and budgets through the roof. </a:t>
            </a:r>
          </a:p>
          <a:p>
            <a:pPr marL="0" indent="0">
              <a:buNone/>
            </a:pPr>
            <a:endParaRPr lang="en-US" sz="2400" dirty="0"/>
          </a:p>
        </p:txBody>
      </p:sp>
    </p:spTree>
    <p:extLst>
      <p:ext uri="{BB962C8B-B14F-4D97-AF65-F5344CB8AC3E}">
        <p14:creationId xmlns:p14="http://schemas.microsoft.com/office/powerpoint/2010/main" val="755863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6A0D-478B-4C24-AF31-5581B67E93CA}"/>
              </a:ext>
            </a:extLst>
          </p:cNvPr>
          <p:cNvSpPr>
            <a:spLocks noGrp="1"/>
          </p:cNvSpPr>
          <p:nvPr>
            <p:ph type="title"/>
          </p:nvPr>
        </p:nvSpPr>
        <p:spPr>
          <a:xfrm>
            <a:off x="609600" y="603580"/>
            <a:ext cx="8336893" cy="1018033"/>
          </a:xfrm>
        </p:spPr>
        <p:txBody>
          <a:bodyPr anchor="ctr">
            <a:normAutofit/>
          </a:bodyPr>
          <a:lstStyle/>
          <a:p>
            <a:pPr>
              <a:lnSpc>
                <a:spcPct val="90000"/>
              </a:lnSpc>
            </a:pPr>
            <a:br>
              <a:rPr lang="en-US" sz="1900" dirty="0"/>
            </a:br>
            <a:endParaRPr lang="en-US" sz="1900" dirty="0"/>
          </a:p>
        </p:txBody>
      </p:sp>
      <p:pic>
        <p:nvPicPr>
          <p:cNvPr id="6" name="Picture 5" descr="A silhouette of a person&#10;&#10;Description automatically generated with low confidence">
            <a:extLst>
              <a:ext uri="{FF2B5EF4-FFF2-40B4-BE49-F238E27FC236}">
                <a16:creationId xmlns:a16="http://schemas.microsoft.com/office/drawing/2014/main" id="{00950192-3AFF-AFAE-9671-0D68DBD7A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924" y="2107473"/>
            <a:ext cx="5066866" cy="4750527"/>
          </a:xfrm>
          <a:prstGeom prst="rect">
            <a:avLst/>
          </a:prstGeom>
          <a:noFill/>
        </p:spPr>
      </p:pic>
    </p:spTree>
    <p:extLst>
      <p:ext uri="{BB962C8B-B14F-4D97-AF65-F5344CB8AC3E}">
        <p14:creationId xmlns:p14="http://schemas.microsoft.com/office/powerpoint/2010/main" val="420966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10;&#10;Description automatically generated">
            <a:extLst>
              <a:ext uri="{FF2B5EF4-FFF2-40B4-BE49-F238E27FC236}">
                <a16:creationId xmlns:a16="http://schemas.microsoft.com/office/drawing/2014/main" id="{AA317D3E-F7F2-3828-DD24-B1D4C1133A03}"/>
              </a:ext>
            </a:extLst>
          </p:cNvPr>
          <p:cNvPicPr>
            <a:picLocks noChangeAspect="1"/>
          </p:cNvPicPr>
          <p:nvPr/>
        </p:nvPicPr>
        <p:blipFill rotWithShape="1">
          <a:blip r:embed="rId2">
            <a:extLst>
              <a:ext uri="{28A0092B-C50C-407E-A947-70E740481C1C}">
                <a14:useLocalDpi xmlns:a14="http://schemas.microsoft.com/office/drawing/2010/main" val="0"/>
              </a:ext>
            </a:extLst>
          </a:blip>
          <a:srcRect t="1158" b="1440"/>
          <a:stretch/>
        </p:blipFill>
        <p:spPr>
          <a:xfrm>
            <a:off x="0" y="0"/>
            <a:ext cx="12273023" cy="6996896"/>
          </a:xfrm>
          <a:prstGeom prst="rect">
            <a:avLst/>
          </a:prstGeom>
          <a:noFill/>
        </p:spPr>
      </p:pic>
    </p:spTree>
    <p:extLst>
      <p:ext uri="{BB962C8B-B14F-4D97-AF65-F5344CB8AC3E}">
        <p14:creationId xmlns:p14="http://schemas.microsoft.com/office/powerpoint/2010/main" val="187191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D4D8C-D2BF-C5FB-F0B6-D91E9D46153A}"/>
              </a:ext>
            </a:extLst>
          </p:cNvPr>
          <p:cNvSpPr>
            <a:spLocks noGrp="1"/>
          </p:cNvSpPr>
          <p:nvPr>
            <p:ph type="title"/>
          </p:nvPr>
        </p:nvSpPr>
        <p:spPr/>
        <p:txBody>
          <a:bodyPr>
            <a:normAutofit/>
          </a:bodyPr>
          <a:lstStyle/>
          <a:p>
            <a:r>
              <a:rPr lang="en-US" sz="3600" b="1" dirty="0">
                <a:latin typeface="Arial" panose="020B0604020202020204" pitchFamily="34" charset="0"/>
                <a:cs typeface="Arial" panose="020B0604020202020204" pitchFamily="34" charset="0"/>
              </a:rPr>
              <a:t>Content</a:t>
            </a:r>
          </a:p>
        </p:txBody>
      </p:sp>
      <p:sp>
        <p:nvSpPr>
          <p:cNvPr id="3" name="Content Placeholder 2">
            <a:extLst>
              <a:ext uri="{FF2B5EF4-FFF2-40B4-BE49-F238E27FC236}">
                <a16:creationId xmlns:a16="http://schemas.microsoft.com/office/drawing/2014/main" id="{F79C2EBA-0118-35D1-D3CD-879C11D832BF}"/>
              </a:ext>
            </a:extLst>
          </p:cNvPr>
          <p:cNvSpPr>
            <a:spLocks noGrp="1"/>
          </p:cNvSpPr>
          <p:nvPr>
            <p:ph idx="1"/>
          </p:nvPr>
        </p:nvSpPr>
        <p:spPr/>
        <p:txBody>
          <a:bodyPr>
            <a:normAutofit/>
          </a:bodyPr>
          <a:lstStyle/>
          <a:p>
            <a:pPr>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Introduction</a:t>
            </a:r>
          </a:p>
          <a:p>
            <a:pPr>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Why evaluate an architecture?</a:t>
            </a:r>
          </a:p>
          <a:p>
            <a:pPr>
              <a:lnSpc>
                <a:spcPct val="150000"/>
              </a:lnSpc>
              <a:buFont typeface="Wingdings" panose="05000000000000000000" pitchFamily="2" charset="2"/>
              <a:buChar char="§"/>
            </a:pPr>
            <a:r>
              <a:rPr lang="en-US" sz="2400" dirty="0">
                <a:latin typeface="Arial" panose="020B0604020202020204" pitchFamily="34" charset="0"/>
                <a:cs typeface="Arial" panose="020B0604020202020204" pitchFamily="34" charset="0"/>
              </a:rPr>
              <a:t>Techniques for evaluating an architecture</a:t>
            </a:r>
          </a:p>
          <a:p>
            <a:pPr>
              <a:lnSpc>
                <a:spcPct val="150000"/>
              </a:lnSpc>
              <a:buFont typeface="Wingdings" panose="05000000000000000000" pitchFamily="2" charset="2"/>
              <a:buChar char="§"/>
            </a:pPr>
            <a:r>
              <a:rPr lang="en-US" sz="2400" i="0" dirty="0">
                <a:effectLst/>
                <a:latin typeface="Arial" panose="020B0604020202020204" pitchFamily="34" charset="0"/>
                <a:cs typeface="Arial" panose="020B0604020202020204" pitchFamily="34" charset="0"/>
              </a:rPr>
              <a:t>Benefits and Costs of Performing an Architecture Evaluation? </a:t>
            </a:r>
          </a:p>
          <a:p>
            <a:endParaRPr lang="en-US" sz="2400" dirty="0"/>
          </a:p>
        </p:txBody>
      </p:sp>
    </p:spTree>
    <p:extLst>
      <p:ext uri="{BB962C8B-B14F-4D97-AF65-F5344CB8AC3E}">
        <p14:creationId xmlns:p14="http://schemas.microsoft.com/office/powerpoint/2010/main" val="156360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110E-7BF0-6C5B-5CCF-4D32C6B2D8FA}"/>
              </a:ext>
            </a:extLst>
          </p:cNvPr>
          <p:cNvSpPr>
            <a:spLocks noGrp="1"/>
          </p:cNvSpPr>
          <p:nvPr>
            <p:ph type="title"/>
          </p:nvPr>
        </p:nvSpPr>
        <p:spPr/>
        <p:txBody>
          <a:bodyPr>
            <a:normAutofit fontScale="90000"/>
          </a:bodyPr>
          <a:lstStyle/>
          <a:p>
            <a:br>
              <a:rPr lang="en-US" sz="2800" b="1" dirty="0">
                <a:latin typeface="+mn-lt"/>
              </a:rPr>
            </a:br>
            <a:r>
              <a:rPr lang="en-US" sz="4000" b="1" dirty="0">
                <a:latin typeface="Arial" panose="020B0604020202020204" pitchFamily="34" charset="0"/>
                <a:cs typeface="Arial" panose="020B0604020202020204" pitchFamily="34" charset="0"/>
              </a:rPr>
              <a:t>Introduction</a:t>
            </a:r>
            <a:br>
              <a:rPr lang="en-US" sz="2800" b="1" u="sng" dirty="0">
                <a:latin typeface="+mn-lt"/>
              </a:rPr>
            </a:br>
            <a:endParaRPr lang="en-US" sz="2800" b="1" u="sng" dirty="0">
              <a:latin typeface="+mn-lt"/>
            </a:endParaRPr>
          </a:p>
        </p:txBody>
      </p:sp>
      <p:sp>
        <p:nvSpPr>
          <p:cNvPr id="3" name="Content Placeholder 2">
            <a:extLst>
              <a:ext uri="{FF2B5EF4-FFF2-40B4-BE49-F238E27FC236}">
                <a16:creationId xmlns:a16="http://schemas.microsoft.com/office/drawing/2014/main" id="{412452C1-2DD4-F3BA-D5BF-7B0692F247AF}"/>
              </a:ext>
            </a:extLst>
          </p:cNvPr>
          <p:cNvSpPr>
            <a:spLocks noGrp="1"/>
          </p:cNvSpPr>
          <p:nvPr>
            <p:ph idx="1"/>
          </p:nvPr>
        </p:nvSpPr>
        <p:spPr/>
        <p:txBody>
          <a:bodyPr>
            <a:normAutofit/>
          </a:bodyPr>
          <a:lstStyle/>
          <a:p>
            <a:pPr>
              <a:lnSpc>
                <a:spcPct val="150000"/>
              </a:lnSpc>
            </a:pPr>
            <a:endParaRPr lang="en-US" sz="2800" i="0" dirty="0">
              <a:effectLst/>
              <a:latin typeface="Arial" panose="020B0604020202020204" pitchFamily="34" charset="0"/>
              <a:cs typeface="Arial" panose="020B0604020202020204" pitchFamily="34" charset="0"/>
            </a:endParaRPr>
          </a:p>
          <a:p>
            <a:pPr marL="0" indent="0" algn="just">
              <a:buNone/>
            </a:pPr>
            <a:r>
              <a:rPr lang="en-US" sz="2600" i="0" dirty="0">
                <a:effectLst/>
                <a:latin typeface="Arial" panose="020B0604020202020204" pitchFamily="34" charset="0"/>
                <a:cs typeface="Arial" panose="020B0604020202020204" pitchFamily="34" charset="0"/>
              </a:rPr>
              <a:t>Architecture evaluation is the activity of evaluating the architectural design decisions of an (envisioned) system to build confidence that the system can fulfill the stakeholder concerns.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252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296C-C511-8569-7E58-C9D6142F116A}"/>
              </a:ext>
            </a:extLst>
          </p:cNvPr>
          <p:cNvSpPr>
            <a:spLocks noGrp="1"/>
          </p:cNvSpPr>
          <p:nvPr>
            <p:ph type="title"/>
          </p:nvPr>
        </p:nvSpPr>
        <p:spPr/>
        <p:txBody>
          <a:bodyPr>
            <a:noAutofit/>
          </a:bodyPr>
          <a:lstStyle/>
          <a:p>
            <a:br>
              <a:rPr lang="en-US" sz="2800" b="1" u="sng" dirty="0">
                <a:latin typeface="+mn-lt"/>
              </a:rPr>
            </a:br>
            <a:br>
              <a:rPr lang="en-US" sz="2800" b="1" u="sng" dirty="0">
                <a:latin typeface="+mn-lt"/>
              </a:rPr>
            </a:br>
            <a:br>
              <a:rPr lang="en-US" sz="2800" b="1" u="sng" dirty="0">
                <a:latin typeface="+mn-lt"/>
              </a:rPr>
            </a:br>
            <a:r>
              <a:rPr lang="en-US" sz="3600" b="1" dirty="0">
                <a:latin typeface="Arial" panose="020B0604020202020204" pitchFamily="34" charset="0"/>
                <a:cs typeface="Arial" panose="020B0604020202020204" pitchFamily="34" charset="0"/>
              </a:rPr>
              <a:t>Why Evaluate An Architecture ?</a:t>
            </a:r>
            <a:br>
              <a:rPr lang="en-US" sz="3600" b="1" u="sng" dirty="0">
                <a:latin typeface="Arial" panose="020B0604020202020204" pitchFamily="34" charset="0"/>
                <a:cs typeface="Arial" panose="020B0604020202020204" pitchFamily="34" charset="0"/>
              </a:rPr>
            </a:br>
            <a:br>
              <a:rPr lang="en-US" sz="3600" b="1" u="sng" dirty="0">
                <a:latin typeface="Arial" panose="020B0604020202020204" pitchFamily="34" charset="0"/>
                <a:cs typeface="Arial" panose="020B0604020202020204" pitchFamily="34" charset="0"/>
              </a:rPr>
            </a:br>
            <a:endParaRPr lang="en-US" sz="36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2BD254-060D-6236-6C99-290164E6C650}"/>
              </a:ext>
            </a:extLst>
          </p:cNvPr>
          <p:cNvSpPr>
            <a:spLocks noGrp="1"/>
          </p:cNvSpPr>
          <p:nvPr>
            <p:ph idx="1"/>
          </p:nvPr>
        </p:nvSpPr>
        <p:spPr/>
        <p:txBody>
          <a:bodyPr>
            <a:normAutofit fontScale="92500" lnSpcReduction="20000"/>
          </a:bodyPr>
          <a:lstStyle/>
          <a:p>
            <a:pPr marL="726439" marR="256540" indent="-457200" algn="just">
              <a:lnSpc>
                <a:spcPct val="150000"/>
              </a:lnSpc>
              <a:spcBef>
                <a:spcPts val="285"/>
              </a:spcBef>
              <a:buFont typeface="Wingdings" panose="05000000000000000000" pitchFamily="2" charset="2"/>
              <a:buChar char="§"/>
              <a:tabLst>
                <a:tab pos="441959" algn="l"/>
              </a:tabLst>
            </a:pPr>
            <a:r>
              <a:rPr lang="en-US" sz="2800" spc="-130" dirty="0">
                <a:latin typeface="Arial" panose="020B0604020202020204" pitchFamily="34" charset="0"/>
                <a:cs typeface="Arial" panose="020B0604020202020204" pitchFamily="34" charset="0"/>
              </a:rPr>
              <a:t>The </a:t>
            </a:r>
            <a:r>
              <a:rPr lang="en-US" sz="2800" spc="-90" dirty="0">
                <a:latin typeface="Arial" panose="020B0604020202020204" pitchFamily="34" charset="0"/>
                <a:cs typeface="Arial" panose="020B0604020202020204" pitchFamily="34" charset="0"/>
              </a:rPr>
              <a:t>earlier </a:t>
            </a:r>
            <a:r>
              <a:rPr lang="en-US" sz="2800" spc="-125" dirty="0">
                <a:latin typeface="Arial" panose="020B0604020202020204" pitchFamily="34" charset="0"/>
                <a:cs typeface="Arial" panose="020B0604020202020204" pitchFamily="34" charset="0"/>
              </a:rPr>
              <a:t>you </a:t>
            </a:r>
            <a:r>
              <a:rPr lang="en-US" sz="2800" spc="-90" dirty="0">
                <a:latin typeface="Arial" panose="020B0604020202020204" pitchFamily="34" charset="0"/>
                <a:cs typeface="Arial" panose="020B0604020202020204" pitchFamily="34" charset="0"/>
              </a:rPr>
              <a:t>find </a:t>
            </a:r>
            <a:r>
              <a:rPr lang="en-US" sz="2800" spc="-125" dirty="0">
                <a:latin typeface="Arial" panose="020B0604020202020204" pitchFamily="34" charset="0"/>
                <a:cs typeface="Arial" panose="020B0604020202020204" pitchFamily="34" charset="0"/>
              </a:rPr>
              <a:t>a </a:t>
            </a:r>
            <a:r>
              <a:rPr lang="en-US" sz="2800" spc="-114" dirty="0">
                <a:latin typeface="Arial" panose="020B0604020202020204" pitchFamily="34" charset="0"/>
                <a:cs typeface="Arial" panose="020B0604020202020204" pitchFamily="34" charset="0"/>
              </a:rPr>
              <a:t>problem </a:t>
            </a:r>
            <a:r>
              <a:rPr lang="en-US" sz="2800" spc="-90" dirty="0">
                <a:latin typeface="Arial" panose="020B0604020202020204" pitchFamily="34" charset="0"/>
                <a:cs typeface="Arial" panose="020B0604020202020204" pitchFamily="34" charset="0"/>
              </a:rPr>
              <a:t>in </a:t>
            </a:r>
            <a:r>
              <a:rPr lang="en-US" sz="2800" spc="-125" dirty="0">
                <a:latin typeface="Arial" panose="020B0604020202020204" pitchFamily="34" charset="0"/>
                <a:cs typeface="Arial" panose="020B0604020202020204" pitchFamily="34" charset="0"/>
              </a:rPr>
              <a:t>a </a:t>
            </a:r>
            <a:r>
              <a:rPr lang="en-US" sz="2800" spc="-175" dirty="0">
                <a:latin typeface="Arial" panose="020B0604020202020204" pitchFamily="34" charset="0"/>
                <a:cs typeface="Arial" panose="020B0604020202020204" pitchFamily="34" charset="0"/>
              </a:rPr>
              <a:t>SW</a:t>
            </a:r>
            <a:r>
              <a:rPr lang="en-US" sz="2800" spc="-170" dirty="0">
                <a:latin typeface="Arial" panose="020B0604020202020204" pitchFamily="34" charset="0"/>
                <a:cs typeface="Arial" panose="020B0604020202020204" pitchFamily="34" charset="0"/>
              </a:rPr>
              <a:t> </a:t>
            </a:r>
            <a:r>
              <a:rPr lang="en-US" sz="2800" spc="-95" dirty="0">
                <a:latin typeface="Arial" panose="020B0604020202020204" pitchFamily="34" charset="0"/>
                <a:cs typeface="Arial" panose="020B0604020202020204" pitchFamily="34" charset="0"/>
              </a:rPr>
              <a:t>project, </a:t>
            </a:r>
            <a:r>
              <a:rPr lang="en-US" sz="2800" spc="-100" dirty="0">
                <a:latin typeface="Arial" panose="020B0604020202020204" pitchFamily="34" charset="0"/>
                <a:cs typeface="Arial" panose="020B0604020202020204" pitchFamily="34" charset="0"/>
              </a:rPr>
              <a:t>the </a:t>
            </a:r>
            <a:r>
              <a:rPr lang="en-US" sz="2800" spc="-95" dirty="0">
                <a:latin typeface="Arial" panose="020B0604020202020204" pitchFamily="34" charset="0"/>
                <a:cs typeface="Arial" panose="020B0604020202020204" pitchFamily="34" charset="0"/>
              </a:rPr>
              <a:t>better </a:t>
            </a:r>
            <a:r>
              <a:rPr lang="en-US" sz="2800" spc="-85" dirty="0">
                <a:latin typeface="Arial" panose="020B0604020202020204" pitchFamily="34" charset="0"/>
                <a:cs typeface="Arial" panose="020B0604020202020204" pitchFamily="34" charset="0"/>
              </a:rPr>
              <a:t>off </a:t>
            </a:r>
            <a:r>
              <a:rPr lang="en-US" sz="2800" spc="-120" dirty="0">
                <a:latin typeface="Arial" panose="020B0604020202020204" pitchFamily="34" charset="0"/>
                <a:cs typeface="Arial" panose="020B0604020202020204" pitchFamily="34" charset="0"/>
              </a:rPr>
              <a:t>you </a:t>
            </a:r>
            <a:r>
              <a:rPr lang="en-US" sz="2800" spc="-110" dirty="0">
                <a:latin typeface="Arial" panose="020B0604020202020204" pitchFamily="34" charset="0"/>
                <a:cs typeface="Arial" panose="020B0604020202020204" pitchFamily="34" charset="0"/>
              </a:rPr>
              <a:t>are </a:t>
            </a:r>
            <a:r>
              <a:rPr lang="en-US" sz="2800" spc="-105" dirty="0">
                <a:latin typeface="Arial" panose="020B0604020202020204" pitchFamily="34" charset="0"/>
                <a:cs typeface="Arial" panose="020B0604020202020204" pitchFamily="34" charset="0"/>
              </a:rPr>
              <a:t> </a:t>
            </a:r>
            <a:r>
              <a:rPr lang="en-US" sz="2800" spc="-95" dirty="0">
                <a:latin typeface="Arial" panose="020B0604020202020204" pitchFamily="34" charset="0"/>
                <a:cs typeface="Arial" panose="020B0604020202020204" pitchFamily="34" charset="0"/>
              </a:rPr>
              <a:t>(the </a:t>
            </a:r>
            <a:r>
              <a:rPr lang="en-US" sz="2800" spc="-105" dirty="0">
                <a:latin typeface="Arial" panose="020B0604020202020204" pitchFamily="34" charset="0"/>
                <a:cs typeface="Arial" panose="020B0604020202020204" pitchFamily="34" charset="0"/>
              </a:rPr>
              <a:t>cost</a:t>
            </a:r>
            <a:r>
              <a:rPr lang="en-US" sz="2800" spc="-100" dirty="0">
                <a:latin typeface="Arial" panose="020B0604020202020204" pitchFamily="34" charset="0"/>
                <a:cs typeface="Arial" panose="020B0604020202020204" pitchFamily="34" charset="0"/>
              </a:rPr>
              <a:t> </a:t>
            </a:r>
            <a:r>
              <a:rPr lang="en-US" sz="2800" spc="-90" dirty="0">
                <a:latin typeface="Arial" panose="020B0604020202020204" pitchFamily="34" charset="0"/>
                <a:cs typeface="Arial" panose="020B0604020202020204" pitchFamily="34" charset="0"/>
              </a:rPr>
              <a:t>to </a:t>
            </a:r>
            <a:r>
              <a:rPr lang="en-US" sz="2800" spc="-75" dirty="0">
                <a:latin typeface="Arial" panose="020B0604020202020204" pitchFamily="34" charset="0"/>
                <a:cs typeface="Arial" panose="020B0604020202020204" pitchFamily="34" charset="0"/>
              </a:rPr>
              <a:t>fix </a:t>
            </a:r>
            <a:r>
              <a:rPr lang="en-US" sz="2800" spc="-125" dirty="0">
                <a:latin typeface="Arial" panose="020B0604020202020204" pitchFamily="34" charset="0"/>
                <a:cs typeface="Arial" panose="020B0604020202020204" pitchFamily="34" charset="0"/>
              </a:rPr>
              <a:t>an</a:t>
            </a:r>
            <a:r>
              <a:rPr lang="en-US" sz="2800" spc="80" dirty="0">
                <a:latin typeface="Arial" panose="020B0604020202020204" pitchFamily="34" charset="0"/>
                <a:cs typeface="Arial" panose="020B0604020202020204" pitchFamily="34" charset="0"/>
              </a:rPr>
              <a:t> </a:t>
            </a:r>
            <a:r>
              <a:rPr lang="en-US" sz="2800" spc="-95" dirty="0">
                <a:latin typeface="Arial" panose="020B0604020202020204" pitchFamily="34" charset="0"/>
                <a:cs typeface="Arial" panose="020B0604020202020204" pitchFamily="34" charset="0"/>
              </a:rPr>
              <a:t>error </a:t>
            </a:r>
            <a:r>
              <a:rPr lang="en-US" sz="2800" spc="-90" dirty="0">
                <a:latin typeface="Arial" panose="020B0604020202020204" pitchFamily="34" charset="0"/>
                <a:cs typeface="Arial" panose="020B0604020202020204" pitchFamily="34" charset="0"/>
              </a:rPr>
              <a:t>in </a:t>
            </a:r>
            <a:r>
              <a:rPr lang="en-US" sz="2800" spc="-100" dirty="0">
                <a:latin typeface="Arial" panose="020B0604020202020204" pitchFamily="34" charset="0"/>
                <a:cs typeface="Arial" panose="020B0604020202020204" pitchFamily="34" charset="0"/>
              </a:rPr>
              <a:t>early </a:t>
            </a:r>
            <a:r>
              <a:rPr lang="en-US" sz="2800" spc="-110" dirty="0">
                <a:latin typeface="Arial" panose="020B0604020202020204" pitchFamily="34" charset="0"/>
                <a:cs typeface="Arial" panose="020B0604020202020204" pitchFamily="34" charset="0"/>
              </a:rPr>
              <a:t>design</a:t>
            </a:r>
            <a:r>
              <a:rPr lang="en-US" sz="2800" spc="114" dirty="0">
                <a:latin typeface="Arial" panose="020B0604020202020204" pitchFamily="34" charset="0"/>
                <a:cs typeface="Arial" panose="020B0604020202020204" pitchFamily="34" charset="0"/>
              </a:rPr>
              <a:t> </a:t>
            </a:r>
            <a:r>
              <a:rPr lang="en-US" sz="2800" spc="-120" dirty="0">
                <a:latin typeface="Arial" panose="020B0604020202020204" pitchFamily="34" charset="0"/>
                <a:cs typeface="Arial" panose="020B0604020202020204" pitchFamily="34" charset="0"/>
              </a:rPr>
              <a:t>phase</a:t>
            </a:r>
            <a:r>
              <a:rPr lang="en-US" sz="2800" spc="95" dirty="0">
                <a:latin typeface="Arial" panose="020B0604020202020204" pitchFamily="34" charset="0"/>
                <a:cs typeface="Arial" panose="020B0604020202020204" pitchFamily="34" charset="0"/>
              </a:rPr>
              <a:t> </a:t>
            </a:r>
            <a:r>
              <a:rPr lang="en-US" sz="2800" spc="-85" dirty="0">
                <a:latin typeface="Arial" panose="020B0604020202020204" pitchFamily="34" charset="0"/>
                <a:cs typeface="Arial" panose="020B0604020202020204" pitchFamily="34" charset="0"/>
              </a:rPr>
              <a:t>is </a:t>
            </a:r>
            <a:r>
              <a:rPr lang="en-US" sz="2800" spc="-140" dirty="0">
                <a:latin typeface="Arial" panose="020B0604020202020204" pitchFamily="34" charset="0"/>
                <a:cs typeface="Arial" panose="020B0604020202020204" pitchFamily="34" charset="0"/>
              </a:rPr>
              <a:t>much</a:t>
            </a:r>
            <a:r>
              <a:rPr lang="en-US" sz="2800" spc="50" dirty="0">
                <a:latin typeface="Arial" panose="020B0604020202020204" pitchFamily="34" charset="0"/>
                <a:cs typeface="Arial" panose="020B0604020202020204" pitchFamily="34" charset="0"/>
              </a:rPr>
              <a:t> </a:t>
            </a:r>
            <a:r>
              <a:rPr lang="en-US" sz="2800" spc="-105" dirty="0">
                <a:latin typeface="Arial" panose="020B0604020202020204" pitchFamily="34" charset="0"/>
                <a:cs typeface="Arial" panose="020B0604020202020204" pitchFamily="34" charset="0"/>
              </a:rPr>
              <a:t>smaller</a:t>
            </a:r>
            <a:r>
              <a:rPr lang="en-US" sz="2800" spc="125" dirty="0">
                <a:latin typeface="Arial" panose="020B0604020202020204" pitchFamily="34" charset="0"/>
                <a:cs typeface="Arial" panose="020B0604020202020204" pitchFamily="34" charset="0"/>
              </a:rPr>
              <a:t> </a:t>
            </a:r>
            <a:r>
              <a:rPr lang="en-US" sz="2800" spc="-105" dirty="0">
                <a:latin typeface="Arial" panose="020B0604020202020204" pitchFamily="34" charset="0"/>
                <a:cs typeface="Arial" panose="020B0604020202020204" pitchFamily="34" charset="0"/>
              </a:rPr>
              <a:t>than </a:t>
            </a:r>
            <a:r>
              <a:rPr lang="en-US" sz="2800" spc="-100" dirty="0">
                <a:latin typeface="Arial" panose="020B0604020202020204" pitchFamily="34" charset="0"/>
                <a:cs typeface="Arial" panose="020B0604020202020204" pitchFamily="34" charset="0"/>
              </a:rPr>
              <a:t> </a:t>
            </a:r>
            <a:r>
              <a:rPr lang="en-US" sz="2800" spc="-60" dirty="0">
                <a:latin typeface="Arial" panose="020B0604020202020204" pitchFamily="34" charset="0"/>
                <a:cs typeface="Arial" panose="020B0604020202020204" pitchFamily="34" charset="0"/>
              </a:rPr>
              <a:t>t</a:t>
            </a:r>
            <a:r>
              <a:rPr lang="en-US" sz="2800" spc="-125" dirty="0">
                <a:latin typeface="Arial" panose="020B0604020202020204" pitchFamily="34" charset="0"/>
                <a:cs typeface="Arial" panose="020B0604020202020204" pitchFamily="34" charset="0"/>
              </a:rPr>
              <a:t>he</a:t>
            </a:r>
            <a:r>
              <a:rPr lang="en-US" sz="2800" spc="-55" dirty="0">
                <a:latin typeface="Arial" panose="020B0604020202020204" pitchFamily="34" charset="0"/>
                <a:cs typeface="Arial" panose="020B0604020202020204" pitchFamily="34" charset="0"/>
              </a:rPr>
              <a:t> </a:t>
            </a:r>
            <a:r>
              <a:rPr lang="en-US" sz="2800" spc="-114" dirty="0">
                <a:latin typeface="Arial" panose="020B0604020202020204" pitchFamily="34" charset="0"/>
                <a:cs typeface="Arial" panose="020B0604020202020204" pitchFamily="34" charset="0"/>
              </a:rPr>
              <a:t>c</a:t>
            </a:r>
            <a:r>
              <a:rPr lang="en-US" sz="2800" spc="-125" dirty="0">
                <a:latin typeface="Arial" panose="020B0604020202020204" pitchFamily="34" charset="0"/>
                <a:cs typeface="Arial" panose="020B0604020202020204" pitchFamily="34" charset="0"/>
              </a:rPr>
              <a:t>o</a:t>
            </a:r>
            <a:r>
              <a:rPr lang="en-US" sz="2800" spc="-114" dirty="0">
                <a:latin typeface="Arial" panose="020B0604020202020204" pitchFamily="34" charset="0"/>
                <a:cs typeface="Arial" panose="020B0604020202020204" pitchFamily="34" charset="0"/>
              </a:rPr>
              <a:t>s</a:t>
            </a:r>
            <a:r>
              <a:rPr lang="en-US" sz="2800" spc="-60" dirty="0">
                <a:latin typeface="Arial" panose="020B0604020202020204" pitchFamily="34" charset="0"/>
                <a:cs typeface="Arial" panose="020B0604020202020204" pitchFamily="34" charset="0"/>
              </a:rPr>
              <a:t>t</a:t>
            </a:r>
            <a:r>
              <a:rPr lang="en-US" sz="2800" spc="-70" dirty="0">
                <a:latin typeface="Arial" panose="020B0604020202020204" pitchFamily="34" charset="0"/>
                <a:cs typeface="Arial" panose="020B0604020202020204" pitchFamily="34" charset="0"/>
              </a:rPr>
              <a:t> </a:t>
            </a:r>
            <a:r>
              <a:rPr lang="en-US" sz="2800" spc="-60" dirty="0">
                <a:latin typeface="Arial" panose="020B0604020202020204" pitchFamily="34" charset="0"/>
                <a:cs typeface="Arial" panose="020B0604020202020204" pitchFamily="34" charset="0"/>
              </a:rPr>
              <a:t>t</a:t>
            </a:r>
            <a:r>
              <a:rPr lang="en-US" sz="2800" spc="-125" dirty="0">
                <a:latin typeface="Arial" panose="020B0604020202020204" pitchFamily="34" charset="0"/>
                <a:cs typeface="Arial" panose="020B0604020202020204" pitchFamily="34" charset="0"/>
              </a:rPr>
              <a:t>o</a:t>
            </a:r>
            <a:r>
              <a:rPr lang="en-US" sz="2800" spc="-55" dirty="0">
                <a:latin typeface="Arial" panose="020B0604020202020204" pitchFamily="34" charset="0"/>
                <a:cs typeface="Arial" panose="020B0604020202020204" pitchFamily="34" charset="0"/>
              </a:rPr>
              <a:t> </a:t>
            </a:r>
            <a:r>
              <a:rPr lang="en-US" sz="2800" spc="-60" dirty="0">
                <a:latin typeface="Arial" panose="020B0604020202020204" pitchFamily="34" charset="0"/>
                <a:cs typeface="Arial" panose="020B0604020202020204" pitchFamily="34" charset="0"/>
              </a:rPr>
              <a:t>f</a:t>
            </a:r>
            <a:r>
              <a:rPr lang="en-US" sz="2800" spc="-55" dirty="0">
                <a:latin typeface="Arial" panose="020B0604020202020204" pitchFamily="34" charset="0"/>
                <a:cs typeface="Arial" panose="020B0604020202020204" pitchFamily="34" charset="0"/>
              </a:rPr>
              <a:t>i</a:t>
            </a:r>
            <a:r>
              <a:rPr lang="en-US" sz="2800" spc="-110" dirty="0">
                <a:latin typeface="Arial" panose="020B0604020202020204" pitchFamily="34" charset="0"/>
                <a:cs typeface="Arial" panose="020B0604020202020204" pitchFamily="34" charset="0"/>
              </a:rPr>
              <a:t>x</a:t>
            </a:r>
            <a:r>
              <a:rPr lang="en-US" sz="2800" spc="-60" dirty="0">
                <a:latin typeface="Arial" panose="020B0604020202020204" pitchFamily="34" charset="0"/>
                <a:cs typeface="Arial" panose="020B0604020202020204" pitchFamily="34" charset="0"/>
              </a:rPr>
              <a:t> t</a:t>
            </a:r>
            <a:r>
              <a:rPr lang="en-US" sz="2800" spc="-125" dirty="0">
                <a:latin typeface="Arial" panose="020B0604020202020204" pitchFamily="34" charset="0"/>
                <a:cs typeface="Arial" panose="020B0604020202020204" pitchFamily="34" charset="0"/>
              </a:rPr>
              <a:t>he</a:t>
            </a:r>
            <a:r>
              <a:rPr lang="en-US" sz="2800" spc="-55" dirty="0">
                <a:latin typeface="Arial" panose="020B0604020202020204" pitchFamily="34" charset="0"/>
                <a:cs typeface="Arial" panose="020B0604020202020204" pitchFamily="34" charset="0"/>
              </a:rPr>
              <a:t> </a:t>
            </a:r>
            <a:r>
              <a:rPr lang="en-US" sz="2800" spc="-114" dirty="0">
                <a:latin typeface="Arial" panose="020B0604020202020204" pitchFamily="34" charset="0"/>
                <a:cs typeface="Arial" panose="020B0604020202020204" pitchFamily="34" charset="0"/>
              </a:rPr>
              <a:t>s</a:t>
            </a:r>
            <a:r>
              <a:rPr lang="en-US" sz="2800" spc="-125" dirty="0">
                <a:latin typeface="Arial" panose="020B0604020202020204" pitchFamily="34" charset="0"/>
                <a:cs typeface="Arial" panose="020B0604020202020204" pitchFamily="34" charset="0"/>
              </a:rPr>
              <a:t>a</a:t>
            </a:r>
            <a:r>
              <a:rPr lang="en-US" sz="2800" spc="-185" dirty="0">
                <a:latin typeface="Arial" panose="020B0604020202020204" pitchFamily="34" charset="0"/>
                <a:cs typeface="Arial" panose="020B0604020202020204" pitchFamily="34" charset="0"/>
              </a:rPr>
              <a:t>m</a:t>
            </a:r>
            <a:r>
              <a:rPr lang="en-US" sz="2800" spc="-125" dirty="0">
                <a:latin typeface="Arial" panose="020B0604020202020204" pitchFamily="34" charset="0"/>
                <a:cs typeface="Arial" panose="020B0604020202020204" pitchFamily="34" charset="0"/>
              </a:rPr>
              <a:t>e</a:t>
            </a:r>
            <a:r>
              <a:rPr lang="en-US" sz="2800" spc="-55" dirty="0">
                <a:latin typeface="Arial" panose="020B0604020202020204" pitchFamily="34" charset="0"/>
                <a:cs typeface="Arial" panose="020B0604020202020204" pitchFamily="34" charset="0"/>
              </a:rPr>
              <a:t> </a:t>
            </a:r>
            <a:r>
              <a:rPr lang="en-US" sz="2800" spc="-125" dirty="0">
                <a:latin typeface="Arial" panose="020B0604020202020204" pitchFamily="34" charset="0"/>
                <a:cs typeface="Arial" panose="020B0604020202020204" pitchFamily="34" charset="0"/>
              </a:rPr>
              <a:t>e</a:t>
            </a:r>
            <a:r>
              <a:rPr lang="en-US" sz="2800" spc="-80" dirty="0">
                <a:latin typeface="Arial" panose="020B0604020202020204" pitchFamily="34" charset="0"/>
                <a:cs typeface="Arial" panose="020B0604020202020204" pitchFamily="34" charset="0"/>
              </a:rPr>
              <a:t>rr</a:t>
            </a:r>
            <a:r>
              <a:rPr lang="en-US" sz="2800" spc="-125" dirty="0">
                <a:latin typeface="Arial" panose="020B0604020202020204" pitchFamily="34" charset="0"/>
                <a:cs typeface="Arial" panose="020B0604020202020204" pitchFamily="34" charset="0"/>
              </a:rPr>
              <a:t>o</a:t>
            </a:r>
            <a:r>
              <a:rPr lang="en-US" sz="2800" spc="-75" dirty="0">
                <a:latin typeface="Arial" panose="020B0604020202020204" pitchFamily="34" charset="0"/>
                <a:cs typeface="Arial" panose="020B0604020202020204" pitchFamily="34" charset="0"/>
              </a:rPr>
              <a:t>r</a:t>
            </a:r>
            <a:r>
              <a:rPr lang="en-US" sz="2800" spc="-65" dirty="0">
                <a:latin typeface="Arial" panose="020B0604020202020204" pitchFamily="34" charset="0"/>
                <a:cs typeface="Arial" panose="020B0604020202020204" pitchFamily="34" charset="0"/>
              </a:rPr>
              <a:t> </a:t>
            </a:r>
            <a:r>
              <a:rPr lang="en-US" sz="2800" spc="-55" dirty="0">
                <a:latin typeface="Arial" panose="020B0604020202020204" pitchFamily="34" charset="0"/>
                <a:cs typeface="Arial" panose="020B0604020202020204" pitchFamily="34" charset="0"/>
              </a:rPr>
              <a:t>i</a:t>
            </a:r>
            <a:r>
              <a:rPr lang="en-US" sz="2800" spc="-125" dirty="0">
                <a:latin typeface="Arial" panose="020B0604020202020204" pitchFamily="34" charset="0"/>
                <a:cs typeface="Arial" panose="020B0604020202020204" pitchFamily="34" charset="0"/>
              </a:rPr>
              <a:t>n</a:t>
            </a:r>
            <a:r>
              <a:rPr lang="en-US" sz="2800" spc="-55" dirty="0">
                <a:latin typeface="Arial" panose="020B0604020202020204" pitchFamily="34" charset="0"/>
                <a:cs typeface="Arial" panose="020B0604020202020204" pitchFamily="34" charset="0"/>
              </a:rPr>
              <a:t> i</a:t>
            </a:r>
            <a:r>
              <a:rPr lang="en-US" sz="2800" spc="-185" dirty="0">
                <a:latin typeface="Arial" panose="020B0604020202020204" pitchFamily="34" charset="0"/>
                <a:cs typeface="Arial" panose="020B0604020202020204" pitchFamily="34" charset="0"/>
              </a:rPr>
              <a:t>m</a:t>
            </a:r>
            <a:r>
              <a:rPr lang="en-US" sz="2800" spc="-125" dirty="0">
                <a:latin typeface="Arial" panose="020B0604020202020204" pitchFamily="34" charset="0"/>
                <a:cs typeface="Arial" panose="020B0604020202020204" pitchFamily="34" charset="0"/>
              </a:rPr>
              <a:t>p</a:t>
            </a:r>
            <a:r>
              <a:rPr lang="en-US" sz="2800" spc="-55" dirty="0">
                <a:latin typeface="Arial" panose="020B0604020202020204" pitchFamily="34" charset="0"/>
                <a:cs typeface="Arial" panose="020B0604020202020204" pitchFamily="34" charset="0"/>
              </a:rPr>
              <a:t>l</a:t>
            </a:r>
            <a:r>
              <a:rPr lang="en-US" sz="2800" spc="-125" dirty="0">
                <a:latin typeface="Arial" panose="020B0604020202020204" pitchFamily="34" charset="0"/>
                <a:cs typeface="Arial" panose="020B0604020202020204" pitchFamily="34" charset="0"/>
              </a:rPr>
              <a:t>e</a:t>
            </a:r>
            <a:r>
              <a:rPr lang="en-US" sz="2800" spc="-185" dirty="0">
                <a:latin typeface="Arial" panose="020B0604020202020204" pitchFamily="34" charset="0"/>
                <a:cs typeface="Arial" panose="020B0604020202020204" pitchFamily="34" charset="0"/>
              </a:rPr>
              <a:t>m</a:t>
            </a:r>
            <a:r>
              <a:rPr lang="en-US" sz="2800" spc="-125" dirty="0">
                <a:latin typeface="Arial" panose="020B0604020202020204" pitchFamily="34" charset="0"/>
                <a:cs typeface="Arial" panose="020B0604020202020204" pitchFamily="34" charset="0"/>
              </a:rPr>
              <a:t>en</a:t>
            </a:r>
            <a:r>
              <a:rPr lang="en-US" sz="2800" spc="-60" dirty="0">
                <a:latin typeface="Arial" panose="020B0604020202020204" pitchFamily="34" charset="0"/>
                <a:cs typeface="Arial" panose="020B0604020202020204" pitchFamily="34" charset="0"/>
              </a:rPr>
              <a:t>t</a:t>
            </a:r>
            <a:r>
              <a:rPr lang="en-US" sz="2800" spc="-125" dirty="0">
                <a:latin typeface="Arial" panose="020B0604020202020204" pitchFamily="34" charset="0"/>
                <a:cs typeface="Arial" panose="020B0604020202020204" pitchFamily="34" charset="0"/>
              </a:rPr>
              <a:t>a</a:t>
            </a:r>
            <a:r>
              <a:rPr lang="en-US" sz="2800" spc="-60" dirty="0">
                <a:latin typeface="Arial" panose="020B0604020202020204" pitchFamily="34" charset="0"/>
                <a:cs typeface="Arial" panose="020B0604020202020204" pitchFamily="34" charset="0"/>
              </a:rPr>
              <a:t>t</a:t>
            </a:r>
            <a:r>
              <a:rPr lang="en-US" sz="2800" spc="-55" dirty="0">
                <a:latin typeface="Arial" panose="020B0604020202020204" pitchFamily="34" charset="0"/>
                <a:cs typeface="Arial" panose="020B0604020202020204" pitchFamily="34" charset="0"/>
              </a:rPr>
              <a:t>i</a:t>
            </a:r>
            <a:r>
              <a:rPr lang="en-US" sz="2800" spc="-125" dirty="0">
                <a:latin typeface="Arial" panose="020B0604020202020204" pitchFamily="34" charset="0"/>
                <a:cs typeface="Arial" panose="020B0604020202020204" pitchFamily="34" charset="0"/>
              </a:rPr>
              <a:t>on</a:t>
            </a:r>
            <a:r>
              <a:rPr lang="en-US" sz="2800" spc="-60" dirty="0">
                <a:latin typeface="Arial" panose="020B0604020202020204" pitchFamily="34" charset="0"/>
                <a:cs typeface="Arial" panose="020B0604020202020204" pitchFamily="34" charset="0"/>
              </a:rPr>
              <a:t>/t</a:t>
            </a:r>
            <a:r>
              <a:rPr lang="en-US" sz="2800" spc="-125" dirty="0">
                <a:latin typeface="Arial" panose="020B0604020202020204" pitchFamily="34" charset="0"/>
                <a:cs typeface="Arial" panose="020B0604020202020204" pitchFamily="34" charset="0"/>
              </a:rPr>
              <a:t>e</a:t>
            </a:r>
            <a:r>
              <a:rPr lang="en-US" sz="2800" spc="-114" dirty="0">
                <a:latin typeface="Arial" panose="020B0604020202020204" pitchFamily="34" charset="0"/>
                <a:cs typeface="Arial" panose="020B0604020202020204" pitchFamily="34" charset="0"/>
              </a:rPr>
              <a:t>s</a:t>
            </a:r>
            <a:r>
              <a:rPr lang="en-US" sz="2800" spc="-60" dirty="0">
                <a:latin typeface="Arial" panose="020B0604020202020204" pitchFamily="34" charset="0"/>
                <a:cs typeface="Arial" panose="020B0604020202020204" pitchFamily="34" charset="0"/>
              </a:rPr>
              <a:t>t</a:t>
            </a:r>
            <a:r>
              <a:rPr lang="en-US" sz="2800" spc="-55" dirty="0">
                <a:latin typeface="Arial" panose="020B0604020202020204" pitchFamily="34" charset="0"/>
                <a:cs typeface="Arial" panose="020B0604020202020204" pitchFamily="34" charset="0"/>
              </a:rPr>
              <a:t>i</a:t>
            </a:r>
            <a:r>
              <a:rPr lang="en-US" sz="2800" spc="-125" dirty="0">
                <a:latin typeface="Arial" panose="020B0604020202020204" pitchFamily="34" charset="0"/>
                <a:cs typeface="Arial" panose="020B0604020202020204" pitchFamily="34" charset="0"/>
              </a:rPr>
              <a:t>ng</a:t>
            </a:r>
            <a:r>
              <a:rPr lang="en-US" sz="2800" spc="-75" dirty="0">
                <a:latin typeface="Arial" panose="020B0604020202020204" pitchFamily="34" charset="0"/>
                <a:cs typeface="Arial" panose="020B0604020202020204" pitchFamily="34" charset="0"/>
              </a:rPr>
              <a:t>)</a:t>
            </a:r>
            <a:endParaRPr lang="en-US" sz="2800" spc="-100" dirty="0">
              <a:latin typeface="Arial" panose="020B0604020202020204" pitchFamily="34" charset="0"/>
              <a:cs typeface="Arial" panose="020B0604020202020204" pitchFamily="34" charset="0"/>
            </a:endParaRPr>
          </a:p>
          <a:p>
            <a:pPr marL="726439" marR="256540" indent="-457200" algn="just">
              <a:lnSpc>
                <a:spcPct val="150000"/>
              </a:lnSpc>
              <a:spcBef>
                <a:spcPts val="285"/>
              </a:spcBef>
              <a:buFont typeface="Wingdings" panose="05000000000000000000" pitchFamily="2" charset="2"/>
              <a:buChar char="§"/>
              <a:tabLst>
                <a:tab pos="441959" algn="l"/>
              </a:tabLst>
            </a:pPr>
            <a:r>
              <a:rPr lang="en-US" sz="2800" spc="-100" dirty="0">
                <a:latin typeface="Arial" panose="020B0604020202020204" pitchFamily="34" charset="0"/>
                <a:cs typeface="Arial" panose="020B0604020202020204" pitchFamily="34" charset="0"/>
              </a:rPr>
              <a:t>Architecture </a:t>
            </a:r>
            <a:r>
              <a:rPr lang="en-US" sz="2800" spc="-110" dirty="0">
                <a:latin typeface="Arial" panose="020B0604020202020204" pitchFamily="34" charset="0"/>
                <a:cs typeface="Arial" panose="020B0604020202020204" pitchFamily="34" charset="0"/>
              </a:rPr>
              <a:t>determines</a:t>
            </a:r>
            <a:r>
              <a:rPr lang="en-US" sz="2800" spc="-105" dirty="0">
                <a:latin typeface="Arial" panose="020B0604020202020204" pitchFamily="34" charset="0"/>
                <a:cs typeface="Arial" panose="020B0604020202020204" pitchFamily="34" charset="0"/>
              </a:rPr>
              <a:t> the </a:t>
            </a:r>
            <a:r>
              <a:rPr lang="en-US" sz="2800" spc="-100" dirty="0">
                <a:latin typeface="Arial" panose="020B0604020202020204" pitchFamily="34" charset="0"/>
                <a:cs typeface="Arial" panose="020B0604020202020204" pitchFamily="34" charset="0"/>
              </a:rPr>
              <a:t>structure </a:t>
            </a:r>
            <a:r>
              <a:rPr lang="en-US" sz="2800" spc="-90" dirty="0">
                <a:latin typeface="Arial" panose="020B0604020202020204" pitchFamily="34" charset="0"/>
                <a:cs typeface="Arial" panose="020B0604020202020204" pitchFamily="34" charset="0"/>
              </a:rPr>
              <a:t>of </a:t>
            </a:r>
            <a:r>
              <a:rPr lang="en-US" sz="2800" spc="-105" dirty="0">
                <a:latin typeface="Arial" panose="020B0604020202020204" pitchFamily="34" charset="0"/>
                <a:cs typeface="Arial" panose="020B0604020202020204" pitchFamily="34" charset="0"/>
              </a:rPr>
              <a:t>the </a:t>
            </a:r>
            <a:r>
              <a:rPr lang="en-US" sz="2800" spc="-95" dirty="0">
                <a:latin typeface="Arial" panose="020B0604020202020204" pitchFamily="34" charset="0"/>
                <a:cs typeface="Arial" panose="020B0604020202020204" pitchFamily="34" charset="0"/>
              </a:rPr>
              <a:t>project: </a:t>
            </a:r>
            <a:r>
              <a:rPr lang="en-US" sz="2800" spc="-110" dirty="0">
                <a:latin typeface="Arial" panose="020B0604020202020204" pitchFamily="34" charset="0"/>
                <a:cs typeface="Arial" panose="020B0604020202020204" pitchFamily="34" charset="0"/>
              </a:rPr>
              <a:t>schedules</a:t>
            </a:r>
            <a:r>
              <a:rPr lang="en-US" sz="2800" spc="-105" dirty="0">
                <a:latin typeface="Arial" panose="020B0604020202020204" pitchFamily="34" charset="0"/>
                <a:cs typeface="Arial" panose="020B0604020202020204" pitchFamily="34" charset="0"/>
              </a:rPr>
              <a:t> </a:t>
            </a:r>
            <a:r>
              <a:rPr lang="en-US" sz="2800" spc="-125" dirty="0">
                <a:latin typeface="Arial" panose="020B0604020202020204" pitchFamily="34" charset="0"/>
                <a:cs typeface="Arial" panose="020B0604020202020204" pitchFamily="34" charset="0"/>
              </a:rPr>
              <a:t>and </a:t>
            </a:r>
            <a:r>
              <a:rPr lang="en-US" sz="2800" spc="-120" dirty="0">
                <a:latin typeface="Arial" panose="020B0604020202020204" pitchFamily="34" charset="0"/>
                <a:cs typeface="Arial" panose="020B0604020202020204" pitchFamily="34" charset="0"/>
              </a:rPr>
              <a:t> </a:t>
            </a:r>
            <a:r>
              <a:rPr lang="en-US" sz="2800" spc="-105" dirty="0">
                <a:latin typeface="Arial" panose="020B0604020202020204" pitchFamily="34" charset="0"/>
                <a:cs typeface="Arial" panose="020B0604020202020204" pitchFamily="34" charset="0"/>
              </a:rPr>
              <a:t>budgets,</a:t>
            </a:r>
            <a:r>
              <a:rPr lang="en-US" sz="2800" spc="-100" dirty="0">
                <a:latin typeface="Arial" panose="020B0604020202020204" pitchFamily="34" charset="0"/>
                <a:cs typeface="Arial" panose="020B0604020202020204" pitchFamily="34" charset="0"/>
              </a:rPr>
              <a:t> </a:t>
            </a:r>
            <a:r>
              <a:rPr lang="en-US" sz="2800" spc="-114" dirty="0">
                <a:latin typeface="Arial" panose="020B0604020202020204" pitchFamily="34" charset="0"/>
                <a:cs typeface="Arial" panose="020B0604020202020204" pitchFamily="34" charset="0"/>
              </a:rPr>
              <a:t>performance</a:t>
            </a:r>
            <a:r>
              <a:rPr lang="en-US" sz="2800" spc="-110" dirty="0">
                <a:latin typeface="Arial" panose="020B0604020202020204" pitchFamily="34" charset="0"/>
                <a:cs typeface="Arial" panose="020B0604020202020204" pitchFamily="34" charset="0"/>
              </a:rPr>
              <a:t> </a:t>
            </a:r>
            <a:r>
              <a:rPr lang="en-US" sz="2800" spc="-100" dirty="0">
                <a:latin typeface="Arial" panose="020B0604020202020204" pitchFamily="34" charset="0"/>
                <a:cs typeface="Arial" panose="020B0604020202020204" pitchFamily="34" charset="0"/>
              </a:rPr>
              <a:t>goals,</a:t>
            </a:r>
            <a:r>
              <a:rPr lang="en-US" sz="2800" spc="-95" dirty="0">
                <a:latin typeface="Arial" panose="020B0604020202020204" pitchFamily="34" charset="0"/>
                <a:cs typeface="Arial" panose="020B0604020202020204" pitchFamily="34" charset="0"/>
              </a:rPr>
              <a:t> </a:t>
            </a:r>
            <a:r>
              <a:rPr lang="en-US" sz="2800" spc="-120" dirty="0">
                <a:latin typeface="Arial" panose="020B0604020202020204" pitchFamily="34" charset="0"/>
                <a:cs typeface="Arial" panose="020B0604020202020204" pitchFamily="34" charset="0"/>
              </a:rPr>
              <a:t>team</a:t>
            </a:r>
            <a:r>
              <a:rPr lang="en-US" sz="2800" spc="-114" dirty="0">
                <a:latin typeface="Arial" panose="020B0604020202020204" pitchFamily="34" charset="0"/>
                <a:cs typeface="Arial" panose="020B0604020202020204" pitchFamily="34" charset="0"/>
              </a:rPr>
              <a:t> </a:t>
            </a:r>
            <a:r>
              <a:rPr lang="en-US" sz="2800" spc="-95" dirty="0">
                <a:latin typeface="Arial" panose="020B0604020202020204" pitchFamily="34" charset="0"/>
                <a:cs typeface="Arial" panose="020B0604020202020204" pitchFamily="34" charset="0"/>
              </a:rPr>
              <a:t>structure,</a:t>
            </a:r>
            <a:r>
              <a:rPr lang="en-US" sz="2800" spc="-90" dirty="0">
                <a:latin typeface="Arial" panose="020B0604020202020204" pitchFamily="34" charset="0"/>
                <a:cs typeface="Arial" panose="020B0604020202020204" pitchFamily="34" charset="0"/>
              </a:rPr>
              <a:t> </a:t>
            </a:r>
            <a:r>
              <a:rPr lang="en-US" sz="2800" spc="-110" dirty="0">
                <a:latin typeface="Arial" panose="020B0604020202020204" pitchFamily="34" charset="0"/>
                <a:cs typeface="Arial" panose="020B0604020202020204" pitchFamily="34" charset="0"/>
              </a:rPr>
              <a:t>documentation </a:t>
            </a:r>
            <a:r>
              <a:rPr lang="en-US" sz="2800" spc="-105" dirty="0">
                <a:latin typeface="Arial" panose="020B0604020202020204" pitchFamily="34" charset="0"/>
                <a:cs typeface="Arial" panose="020B0604020202020204" pitchFamily="34" charset="0"/>
              </a:rPr>
              <a:t> </a:t>
            </a:r>
            <a:r>
              <a:rPr lang="en-US" sz="2800" spc="-100" dirty="0">
                <a:latin typeface="Arial" panose="020B0604020202020204" pitchFamily="34" charset="0"/>
                <a:cs typeface="Arial" panose="020B0604020202020204" pitchFamily="34" charset="0"/>
              </a:rPr>
              <a:t>organization,</a:t>
            </a:r>
            <a:r>
              <a:rPr lang="en-US" sz="2800" spc="-70" dirty="0">
                <a:latin typeface="Arial" panose="020B0604020202020204" pitchFamily="34" charset="0"/>
                <a:cs typeface="Arial" panose="020B0604020202020204" pitchFamily="34" charset="0"/>
              </a:rPr>
              <a:t> </a:t>
            </a:r>
            <a:r>
              <a:rPr lang="en-US" sz="2800" spc="-95" dirty="0">
                <a:latin typeface="Arial" panose="020B0604020202020204" pitchFamily="34" charset="0"/>
                <a:cs typeface="Arial" panose="020B0604020202020204" pitchFamily="34" charset="0"/>
              </a:rPr>
              <a:t>testing</a:t>
            </a:r>
            <a:r>
              <a:rPr lang="en-US" sz="2800" spc="-65" dirty="0">
                <a:latin typeface="Arial" panose="020B0604020202020204" pitchFamily="34" charset="0"/>
                <a:cs typeface="Arial" panose="020B0604020202020204" pitchFamily="34" charset="0"/>
              </a:rPr>
              <a:t> </a:t>
            </a:r>
            <a:r>
              <a:rPr lang="en-US" sz="2800" spc="-125" dirty="0">
                <a:latin typeface="Arial" panose="020B0604020202020204" pitchFamily="34" charset="0"/>
                <a:cs typeface="Arial" panose="020B0604020202020204" pitchFamily="34" charset="0"/>
              </a:rPr>
              <a:t>and</a:t>
            </a:r>
            <a:r>
              <a:rPr lang="en-US" sz="2800" spc="-55" dirty="0">
                <a:latin typeface="Arial" panose="020B0604020202020204" pitchFamily="34" charset="0"/>
                <a:cs typeface="Arial" panose="020B0604020202020204" pitchFamily="34" charset="0"/>
              </a:rPr>
              <a:t> </a:t>
            </a:r>
            <a:r>
              <a:rPr lang="en-US" sz="2800" spc="-114" dirty="0">
                <a:latin typeface="Arial" panose="020B0604020202020204" pitchFamily="34" charset="0"/>
                <a:cs typeface="Arial" panose="020B0604020202020204" pitchFamily="34" charset="0"/>
              </a:rPr>
              <a:t>maintenance</a:t>
            </a:r>
            <a:r>
              <a:rPr lang="en-US" sz="2800" spc="-65" dirty="0">
                <a:latin typeface="Arial" panose="020B0604020202020204" pitchFamily="34" charset="0"/>
                <a:cs typeface="Arial" panose="020B0604020202020204" pitchFamily="34" charset="0"/>
              </a:rPr>
              <a:t> </a:t>
            </a:r>
            <a:r>
              <a:rPr lang="en-US" sz="2800" spc="-85" dirty="0">
                <a:latin typeface="Arial" panose="020B0604020202020204" pitchFamily="34" charset="0"/>
                <a:cs typeface="Arial" panose="020B0604020202020204" pitchFamily="34" charset="0"/>
              </a:rPr>
              <a:t>activities.</a:t>
            </a:r>
            <a:endParaRPr lang="en-US" sz="2800" dirty="0">
              <a:latin typeface="Arial" panose="020B0604020202020204" pitchFamily="34" charset="0"/>
              <a:cs typeface="Arial" panose="020B0604020202020204" pitchFamily="34" charset="0"/>
            </a:endParaRPr>
          </a:p>
          <a:p>
            <a:pPr marL="726439" marR="257810" indent="-457200" algn="just">
              <a:lnSpc>
                <a:spcPct val="150000"/>
              </a:lnSpc>
              <a:spcBef>
                <a:spcPts val="290"/>
              </a:spcBef>
              <a:buFont typeface="Wingdings" panose="05000000000000000000" pitchFamily="2" charset="2"/>
              <a:buChar char="§"/>
              <a:tabLst>
                <a:tab pos="441959" algn="l"/>
              </a:tabLst>
            </a:pPr>
            <a:r>
              <a:rPr lang="en-US" sz="2800" spc="-100" dirty="0">
                <a:latin typeface="Arial" panose="020B0604020202020204" pitchFamily="34" charset="0"/>
                <a:cs typeface="Arial" panose="020B0604020202020204" pitchFamily="34" charset="0"/>
              </a:rPr>
              <a:t>Architecture </a:t>
            </a:r>
            <a:r>
              <a:rPr lang="en-US" sz="2800" spc="-85" dirty="0">
                <a:latin typeface="Arial" panose="020B0604020202020204" pitchFamily="34" charset="0"/>
                <a:cs typeface="Arial" panose="020B0604020202020204" pitchFamily="34" charset="0"/>
              </a:rPr>
              <a:t>is </a:t>
            </a:r>
            <a:r>
              <a:rPr lang="en-US" sz="2800" spc="-100" dirty="0">
                <a:latin typeface="Arial" panose="020B0604020202020204" pitchFamily="34" charset="0"/>
                <a:cs typeface="Arial" panose="020B0604020202020204" pitchFamily="34" charset="0"/>
              </a:rPr>
              <a:t>the </a:t>
            </a:r>
            <a:r>
              <a:rPr lang="en-US" sz="2800" spc="-90" dirty="0">
                <a:latin typeface="Arial" panose="020B0604020202020204" pitchFamily="34" charset="0"/>
                <a:cs typeface="Arial" panose="020B0604020202020204" pitchFamily="34" charset="0"/>
              </a:rPr>
              <a:t>earliest </a:t>
            </a:r>
            <a:r>
              <a:rPr lang="en-US" sz="2800" spc="-95" dirty="0">
                <a:latin typeface="Arial" panose="020B0604020202020204" pitchFamily="34" charset="0"/>
                <a:cs typeface="Arial" panose="020B0604020202020204" pitchFamily="34" charset="0"/>
              </a:rPr>
              <a:t>point </a:t>
            </a:r>
            <a:r>
              <a:rPr lang="en-US" sz="2800" spc="-90" dirty="0">
                <a:latin typeface="Arial" panose="020B0604020202020204" pitchFamily="34" charset="0"/>
                <a:cs typeface="Arial" panose="020B0604020202020204" pitchFamily="34" charset="0"/>
              </a:rPr>
              <a:t>in </a:t>
            </a:r>
            <a:r>
              <a:rPr lang="en-US" sz="2800" spc="-100" dirty="0">
                <a:latin typeface="Arial" panose="020B0604020202020204" pitchFamily="34" charset="0"/>
                <a:cs typeface="Arial" panose="020B0604020202020204" pitchFamily="34" charset="0"/>
              </a:rPr>
              <a:t>the </a:t>
            </a:r>
            <a:r>
              <a:rPr lang="en-US" sz="2800" spc="-95" dirty="0">
                <a:latin typeface="Arial" panose="020B0604020202020204" pitchFamily="34" charset="0"/>
                <a:cs typeface="Arial" panose="020B0604020202020204" pitchFamily="34" charset="0"/>
              </a:rPr>
              <a:t>project </a:t>
            </a:r>
            <a:r>
              <a:rPr lang="en-US" sz="2800" spc="-120" dirty="0">
                <a:latin typeface="Arial" panose="020B0604020202020204" pitchFamily="34" charset="0"/>
                <a:cs typeface="Arial" panose="020B0604020202020204" pitchFamily="34" charset="0"/>
              </a:rPr>
              <a:t>where </a:t>
            </a:r>
            <a:r>
              <a:rPr lang="en-US" sz="2800" spc="-95" dirty="0">
                <a:latin typeface="Arial" panose="020B0604020202020204" pitchFamily="34" charset="0"/>
                <a:cs typeface="Arial" panose="020B0604020202020204" pitchFamily="34" charset="0"/>
              </a:rPr>
              <a:t>trade-offs </a:t>
            </a:r>
            <a:r>
              <a:rPr lang="en-US" sz="2800" spc="-110" dirty="0">
                <a:latin typeface="Arial" panose="020B0604020202020204" pitchFamily="34" charset="0"/>
                <a:cs typeface="Arial" panose="020B0604020202020204" pitchFamily="34" charset="0"/>
              </a:rPr>
              <a:t>are </a:t>
            </a:r>
            <a:r>
              <a:rPr lang="en-US" sz="2800" spc="-105" dirty="0">
                <a:latin typeface="Arial" panose="020B0604020202020204" pitchFamily="34" charset="0"/>
                <a:cs typeface="Arial" panose="020B0604020202020204" pitchFamily="34" charset="0"/>
              </a:rPr>
              <a:t> </a:t>
            </a:r>
            <a:r>
              <a:rPr lang="en-US" sz="2800" spc="-90" dirty="0">
                <a:latin typeface="Arial" panose="020B0604020202020204" pitchFamily="34" charset="0"/>
                <a:cs typeface="Arial" panose="020B0604020202020204" pitchFamily="34" charset="0"/>
              </a:rPr>
              <a:t>visible</a:t>
            </a:r>
            <a:endParaRPr lang="en-US" sz="2800" dirty="0">
              <a:latin typeface="Arial" panose="020B0604020202020204" pitchFamily="34" charset="0"/>
              <a:cs typeface="Arial" panose="020B0604020202020204" pitchFamily="34" charset="0"/>
            </a:endParaRPr>
          </a:p>
          <a:p>
            <a:pPr marL="726439" indent="-457200" algn="just">
              <a:lnSpc>
                <a:spcPct val="150000"/>
              </a:lnSpc>
              <a:spcBef>
                <a:spcPts val="285"/>
              </a:spcBef>
              <a:buFont typeface="Wingdings" panose="05000000000000000000" pitchFamily="2" charset="2"/>
              <a:buChar char="§"/>
              <a:tabLst>
                <a:tab pos="441959" algn="l"/>
              </a:tabLst>
            </a:pPr>
            <a:r>
              <a:rPr lang="en-US" sz="2800" spc="-165" dirty="0">
                <a:latin typeface="Arial" panose="020B0604020202020204" pitchFamily="34" charset="0"/>
                <a:cs typeface="Arial" panose="020B0604020202020204" pitchFamily="34" charset="0"/>
              </a:rPr>
              <a:t>R</a:t>
            </a:r>
            <a:r>
              <a:rPr lang="en-US" sz="2800" spc="-55" dirty="0">
                <a:latin typeface="Arial" panose="020B0604020202020204" pitchFamily="34" charset="0"/>
                <a:cs typeface="Arial" panose="020B0604020202020204" pitchFamily="34" charset="0"/>
              </a:rPr>
              <a:t>i</a:t>
            </a:r>
            <a:r>
              <a:rPr lang="en-US" sz="2800" spc="-114" dirty="0">
                <a:latin typeface="Arial" panose="020B0604020202020204" pitchFamily="34" charset="0"/>
                <a:cs typeface="Arial" panose="020B0604020202020204" pitchFamily="34" charset="0"/>
              </a:rPr>
              <a:t>s</a:t>
            </a:r>
            <a:r>
              <a:rPr lang="en-US" sz="2800" spc="-110" dirty="0">
                <a:latin typeface="Arial" panose="020B0604020202020204" pitchFamily="34" charset="0"/>
                <a:cs typeface="Arial" panose="020B0604020202020204" pitchFamily="34" charset="0"/>
              </a:rPr>
              <a:t>k</a:t>
            </a:r>
            <a:r>
              <a:rPr lang="en-US" sz="2800" spc="-50" dirty="0">
                <a:latin typeface="Arial" panose="020B0604020202020204" pitchFamily="34" charset="0"/>
                <a:cs typeface="Arial" panose="020B0604020202020204" pitchFamily="34" charset="0"/>
              </a:rPr>
              <a:t> </a:t>
            </a:r>
            <a:r>
              <a:rPr lang="en-US" sz="2800" spc="-185" dirty="0">
                <a:latin typeface="Arial" panose="020B0604020202020204" pitchFamily="34" charset="0"/>
                <a:cs typeface="Arial" panose="020B0604020202020204" pitchFamily="34" charset="0"/>
              </a:rPr>
              <a:t>m</a:t>
            </a:r>
            <a:r>
              <a:rPr lang="en-US" sz="2800" spc="-125" dirty="0">
                <a:latin typeface="Arial" panose="020B0604020202020204" pitchFamily="34" charset="0"/>
                <a:cs typeface="Arial" panose="020B0604020202020204" pitchFamily="34" charset="0"/>
              </a:rPr>
              <a:t>anage</a:t>
            </a:r>
            <a:r>
              <a:rPr lang="en-US" sz="2800" spc="-185" dirty="0">
                <a:latin typeface="Arial" panose="020B0604020202020204" pitchFamily="34" charset="0"/>
                <a:cs typeface="Arial" panose="020B0604020202020204" pitchFamily="34" charset="0"/>
              </a:rPr>
              <a:t>m</a:t>
            </a:r>
            <a:r>
              <a:rPr lang="en-US" sz="2800" spc="-125" dirty="0">
                <a:latin typeface="Arial" panose="020B0604020202020204" pitchFamily="34" charset="0"/>
                <a:cs typeface="Arial" panose="020B0604020202020204" pitchFamily="34" charset="0"/>
              </a:rPr>
              <a:t>en</a:t>
            </a:r>
            <a:r>
              <a:rPr lang="en-US" sz="2800" spc="-60" dirty="0">
                <a:latin typeface="Arial" panose="020B0604020202020204" pitchFamily="34" charset="0"/>
                <a:cs typeface="Arial" panose="020B0604020202020204" pitchFamily="34" charset="0"/>
              </a:rPr>
              <a:t>t</a:t>
            </a:r>
            <a:endParaRPr lang="en-US" sz="2800" dirty="0">
              <a:latin typeface="Arial" panose="020B0604020202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26169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296C-C511-8569-7E58-C9D6142F116A}"/>
              </a:ext>
            </a:extLst>
          </p:cNvPr>
          <p:cNvSpPr>
            <a:spLocks noGrp="1"/>
          </p:cNvSpPr>
          <p:nvPr>
            <p:ph type="title"/>
          </p:nvPr>
        </p:nvSpPr>
        <p:spPr/>
        <p:txBody>
          <a:bodyPr>
            <a:noAutofit/>
          </a:bodyPr>
          <a:lstStyle/>
          <a:p>
            <a:r>
              <a:rPr lang="en-US" sz="3600" b="1" dirty="0">
                <a:latin typeface="Arial" panose="020B0604020202020204" pitchFamily="34" charset="0"/>
                <a:cs typeface="Arial" panose="020B0604020202020204" pitchFamily="34" charset="0"/>
              </a:rPr>
              <a:t>Who Is Involved?</a:t>
            </a:r>
            <a:endParaRPr lang="en-US" sz="36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2BD254-060D-6236-6C99-290164E6C650}"/>
              </a:ext>
            </a:extLst>
          </p:cNvPr>
          <p:cNvSpPr>
            <a:spLocks noGrp="1"/>
          </p:cNvSpPr>
          <p:nvPr>
            <p:ph idx="1"/>
          </p:nvPr>
        </p:nvSpPr>
        <p:spPr/>
        <p:txBody>
          <a:bodyPr>
            <a:normAutofit/>
          </a:bodyPr>
          <a:lstStyle/>
          <a:p>
            <a:pPr marL="0" indent="0">
              <a:buNone/>
            </a:pPr>
            <a:endParaRPr lang="en-US" sz="3000" dirty="0">
              <a:latin typeface="Arial" panose="020B0604020202020204" pitchFamily="34" charset="0"/>
              <a:cs typeface="Arial" panose="020B0604020202020204" pitchFamily="34" charset="0"/>
            </a:endParaRPr>
          </a:p>
          <a:p>
            <a:pPr marL="0" indent="0">
              <a:buNone/>
            </a:pPr>
            <a:r>
              <a:rPr lang="en-US" sz="2600" b="1" dirty="0">
                <a:latin typeface="Arial" panose="020B0604020202020204" pitchFamily="34" charset="0"/>
                <a:cs typeface="Arial" panose="020B0604020202020204" pitchFamily="34" charset="0"/>
              </a:rPr>
              <a:t>Evaluation Team:</a:t>
            </a:r>
            <a:r>
              <a:rPr lang="en-US" sz="2600" dirty="0">
                <a:latin typeface="Arial" panose="020B0604020202020204" pitchFamily="34" charset="0"/>
                <a:cs typeface="Arial" panose="020B0604020202020204" pitchFamily="34" charset="0"/>
              </a:rPr>
              <a:t> Who will conduct the evaluation and perform the analysis.</a:t>
            </a:r>
          </a:p>
          <a:p>
            <a:pPr marL="0" indent="0">
              <a:buNone/>
            </a:pPr>
            <a:endParaRPr lang="en-US" sz="2600" dirty="0">
              <a:latin typeface="Arial" panose="020B0604020202020204" pitchFamily="34" charset="0"/>
              <a:cs typeface="Arial" panose="020B0604020202020204" pitchFamily="34" charset="0"/>
            </a:endParaRPr>
          </a:p>
          <a:p>
            <a:pPr marL="0" indent="0">
              <a:buNone/>
            </a:pPr>
            <a:r>
              <a:rPr lang="en-US" sz="2600" b="1" dirty="0">
                <a:latin typeface="Arial" panose="020B0604020202020204" pitchFamily="34" charset="0"/>
                <a:cs typeface="Arial" panose="020B0604020202020204" pitchFamily="34" charset="0"/>
              </a:rPr>
              <a:t>Stakeholders:</a:t>
            </a:r>
            <a:r>
              <a:rPr lang="en-US" sz="2600" dirty="0">
                <a:latin typeface="Arial" panose="020B0604020202020204" pitchFamily="34" charset="0"/>
                <a:cs typeface="Arial" panose="020B0604020202020204" pitchFamily="34" charset="0"/>
              </a:rPr>
              <a:t> Stakeholders are people who have a vested interest in the architecture and the system</a:t>
            </a:r>
          </a:p>
        </p:txBody>
      </p:sp>
    </p:spTree>
    <p:extLst>
      <p:ext uri="{BB962C8B-B14F-4D97-AF65-F5344CB8AC3E}">
        <p14:creationId xmlns:p14="http://schemas.microsoft.com/office/powerpoint/2010/main" val="220993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296C-C511-8569-7E58-C9D6142F116A}"/>
              </a:ext>
            </a:extLst>
          </p:cNvPr>
          <p:cNvSpPr>
            <a:spLocks noGrp="1"/>
          </p:cNvSpPr>
          <p:nvPr>
            <p:ph type="title"/>
          </p:nvPr>
        </p:nvSpPr>
        <p:spPr>
          <a:xfrm>
            <a:off x="144171" y="189176"/>
            <a:ext cx="11138792" cy="1018032"/>
          </a:xfrm>
        </p:spPr>
        <p:txBody>
          <a:bodyPr>
            <a:noAutofit/>
          </a:bodyPr>
          <a:lstStyle/>
          <a:p>
            <a:r>
              <a:rPr lang="en-US" sz="3600" b="1" dirty="0">
                <a:latin typeface="Arial" panose="020B0604020202020204" pitchFamily="34" charset="0"/>
                <a:cs typeface="Arial" panose="020B0604020202020204" pitchFamily="34" charset="0"/>
              </a:rPr>
              <a:t>Techniques For Evaluating An Architecture</a:t>
            </a:r>
            <a:endParaRPr lang="en-US" sz="36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2BD254-060D-6236-6C99-290164E6C650}"/>
              </a:ext>
            </a:extLst>
          </p:cNvPr>
          <p:cNvSpPr>
            <a:spLocks noGrp="1"/>
          </p:cNvSpPr>
          <p:nvPr>
            <p:ph idx="1"/>
          </p:nvPr>
        </p:nvSpPr>
        <p:spPr>
          <a:xfrm>
            <a:off x="533576" y="1800148"/>
            <a:ext cx="11124847" cy="4500388"/>
          </a:xfrm>
        </p:spPr>
        <p:txBody>
          <a:bodyPr>
            <a:normAutofit/>
          </a:bodyPr>
          <a:lstStyle/>
          <a:p>
            <a:pPr marL="0" indent="0">
              <a:buNone/>
            </a:pPr>
            <a:endParaRPr lang="en-US" sz="3000" dirty="0">
              <a:latin typeface="Arial" panose="020B0604020202020204" pitchFamily="34" charset="0"/>
              <a:cs typeface="Arial" panose="020B0604020202020204" pitchFamily="34" charset="0"/>
            </a:endParaRPr>
          </a:p>
          <a:p>
            <a:pPr marL="0" indent="0">
              <a:buNone/>
            </a:pPr>
            <a:r>
              <a:rPr lang="en-US" sz="2600" dirty="0">
                <a:latin typeface="Arial" panose="020B0604020202020204" pitchFamily="34" charset="0"/>
                <a:cs typeface="Arial" panose="020B0604020202020204" pitchFamily="34" charset="0"/>
              </a:rPr>
              <a:t>A suit of three methods, all developed at the Software Engineering Institute (SEI).</a:t>
            </a:r>
          </a:p>
          <a:p>
            <a:pPr>
              <a:lnSpc>
                <a:spcPct val="150000"/>
              </a:lnSpc>
              <a:buFont typeface="Wingdings" panose="05000000000000000000" pitchFamily="2" charset="2"/>
              <a:buChar char="§"/>
            </a:pPr>
            <a:r>
              <a:rPr lang="en-US" sz="2600" dirty="0">
                <a:latin typeface="Arial" panose="020B0604020202020204" pitchFamily="34" charset="0"/>
                <a:cs typeface="Arial" panose="020B0604020202020204" pitchFamily="34" charset="0"/>
              </a:rPr>
              <a:t>ATAM: Architecture Trade-off Analysis Method</a:t>
            </a:r>
          </a:p>
          <a:p>
            <a:pPr>
              <a:lnSpc>
                <a:spcPct val="150000"/>
              </a:lnSpc>
              <a:buFont typeface="Wingdings" panose="05000000000000000000" pitchFamily="2" charset="2"/>
              <a:buChar char="§"/>
            </a:pPr>
            <a:r>
              <a:rPr lang="en-US" sz="2600" dirty="0">
                <a:latin typeface="Arial" panose="020B0604020202020204" pitchFamily="34" charset="0"/>
                <a:cs typeface="Arial" panose="020B0604020202020204" pitchFamily="34" charset="0"/>
              </a:rPr>
              <a:t>SAAM: Software Architecture Analysis Method</a:t>
            </a:r>
          </a:p>
          <a:p>
            <a:pPr>
              <a:lnSpc>
                <a:spcPct val="150000"/>
              </a:lnSpc>
              <a:buFont typeface="Wingdings" panose="05000000000000000000" pitchFamily="2" charset="2"/>
              <a:buChar char="§"/>
            </a:pPr>
            <a:r>
              <a:rPr lang="en-US" sz="2600" dirty="0">
                <a:latin typeface="Arial" panose="020B0604020202020204" pitchFamily="34" charset="0"/>
                <a:cs typeface="Arial" panose="020B0604020202020204" pitchFamily="34" charset="0"/>
              </a:rPr>
              <a:t>ARID: Active Reviews for Intermediate Designs</a:t>
            </a:r>
          </a:p>
        </p:txBody>
      </p:sp>
    </p:spTree>
    <p:extLst>
      <p:ext uri="{BB962C8B-B14F-4D97-AF65-F5344CB8AC3E}">
        <p14:creationId xmlns:p14="http://schemas.microsoft.com/office/powerpoint/2010/main" val="343225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9ACF-A909-D45F-04EA-569F83C082FC}"/>
              </a:ext>
            </a:extLst>
          </p:cNvPr>
          <p:cNvSpPr>
            <a:spLocks noGrp="1"/>
          </p:cNvSpPr>
          <p:nvPr>
            <p:ph type="title"/>
          </p:nvPr>
        </p:nvSpPr>
        <p:spPr>
          <a:xfrm>
            <a:off x="87641" y="146493"/>
            <a:ext cx="11138792" cy="1018032"/>
          </a:xfrm>
        </p:spPr>
        <p:txBody>
          <a:bodyPr>
            <a:noAutofit/>
          </a:bodyPr>
          <a:lstStyle/>
          <a:p>
            <a:pPr marL="0" indent="0">
              <a:buNone/>
            </a:pPr>
            <a:r>
              <a:rPr lang="en-US" sz="3600" b="1" spc="-180" dirty="0">
                <a:latin typeface="Arial" panose="020B0604020202020204" pitchFamily="34" charset="0"/>
                <a:cs typeface="Arial" panose="020B0604020202020204" pitchFamily="34" charset="0"/>
              </a:rPr>
              <a:t>A</a:t>
            </a:r>
            <a:r>
              <a:rPr lang="en-US" sz="3600" b="1" spc="-95" dirty="0">
                <a:latin typeface="Arial" panose="020B0604020202020204" pitchFamily="34" charset="0"/>
                <a:cs typeface="Arial" panose="020B0604020202020204" pitchFamily="34" charset="0"/>
              </a:rPr>
              <a:t>r</a:t>
            </a:r>
            <a:r>
              <a:rPr lang="en-US" sz="3600" b="1" spc="-130" dirty="0">
                <a:latin typeface="Arial" panose="020B0604020202020204" pitchFamily="34" charset="0"/>
                <a:cs typeface="Arial" panose="020B0604020202020204" pitchFamily="34" charset="0"/>
              </a:rPr>
              <a:t>c</a:t>
            </a:r>
            <a:r>
              <a:rPr lang="en-US" sz="3600" b="1" spc="-150" dirty="0">
                <a:latin typeface="Arial" panose="020B0604020202020204" pitchFamily="34" charset="0"/>
                <a:cs typeface="Arial" panose="020B0604020202020204" pitchFamily="34" charset="0"/>
              </a:rPr>
              <a:t>h</a:t>
            </a:r>
            <a:r>
              <a:rPr lang="en-US" sz="3600" b="1" spc="-65" dirty="0">
                <a:latin typeface="Arial" panose="020B0604020202020204" pitchFamily="34" charset="0"/>
                <a:cs typeface="Arial" panose="020B0604020202020204" pitchFamily="34" charset="0"/>
              </a:rPr>
              <a:t>i</a:t>
            </a:r>
            <a:r>
              <a:rPr lang="en-US" sz="3600" b="1" spc="-75" dirty="0">
                <a:latin typeface="Arial" panose="020B0604020202020204" pitchFamily="34" charset="0"/>
                <a:cs typeface="Arial" panose="020B0604020202020204" pitchFamily="34" charset="0"/>
              </a:rPr>
              <a:t>t</a:t>
            </a:r>
            <a:r>
              <a:rPr lang="en-US" sz="3600" b="1" spc="-150" dirty="0">
                <a:latin typeface="Arial" panose="020B0604020202020204" pitchFamily="34" charset="0"/>
                <a:cs typeface="Arial" panose="020B0604020202020204" pitchFamily="34" charset="0"/>
              </a:rPr>
              <a:t>e</a:t>
            </a:r>
            <a:r>
              <a:rPr lang="en-US" sz="3600" b="1" spc="-130" dirty="0">
                <a:latin typeface="Arial" panose="020B0604020202020204" pitchFamily="34" charset="0"/>
                <a:cs typeface="Arial" panose="020B0604020202020204" pitchFamily="34" charset="0"/>
              </a:rPr>
              <a:t>c</a:t>
            </a:r>
            <a:r>
              <a:rPr lang="en-US" sz="3600" b="1" spc="-75" dirty="0">
                <a:latin typeface="Arial" panose="020B0604020202020204" pitchFamily="34" charset="0"/>
                <a:cs typeface="Arial" panose="020B0604020202020204" pitchFamily="34" charset="0"/>
              </a:rPr>
              <a:t>t</a:t>
            </a:r>
            <a:r>
              <a:rPr lang="en-US" sz="3600" b="1" spc="-150" dirty="0">
                <a:latin typeface="Arial" panose="020B0604020202020204" pitchFamily="34" charset="0"/>
                <a:cs typeface="Arial" panose="020B0604020202020204" pitchFamily="34" charset="0"/>
              </a:rPr>
              <a:t>u</a:t>
            </a:r>
            <a:r>
              <a:rPr lang="en-US" sz="3600" b="1" spc="-95" dirty="0">
                <a:latin typeface="Arial" panose="020B0604020202020204" pitchFamily="34" charset="0"/>
                <a:cs typeface="Arial" panose="020B0604020202020204" pitchFamily="34" charset="0"/>
              </a:rPr>
              <a:t>r</a:t>
            </a:r>
            <a:r>
              <a:rPr lang="en-US" sz="3600" b="1" spc="-145" dirty="0">
                <a:latin typeface="Arial" panose="020B0604020202020204" pitchFamily="34" charset="0"/>
                <a:cs typeface="Arial" panose="020B0604020202020204" pitchFamily="34" charset="0"/>
              </a:rPr>
              <a:t>e</a:t>
            </a:r>
            <a:r>
              <a:rPr lang="en-US" sz="3600" b="1" spc="-110" dirty="0">
                <a:latin typeface="Arial" panose="020B0604020202020204" pitchFamily="34" charset="0"/>
                <a:cs typeface="Arial" panose="020B0604020202020204" pitchFamily="34" charset="0"/>
              </a:rPr>
              <a:t> </a:t>
            </a:r>
            <a:r>
              <a:rPr lang="en-US" sz="3600" b="1" spc="-204" dirty="0">
                <a:latin typeface="Arial" panose="020B0604020202020204" pitchFamily="34" charset="0"/>
                <a:cs typeface="Arial" panose="020B0604020202020204" pitchFamily="34" charset="0"/>
              </a:rPr>
              <a:t>T</a:t>
            </a:r>
            <a:r>
              <a:rPr lang="en-US" sz="3600" b="1" spc="-95" dirty="0">
                <a:latin typeface="Arial" panose="020B0604020202020204" pitchFamily="34" charset="0"/>
                <a:cs typeface="Arial" panose="020B0604020202020204" pitchFamily="34" charset="0"/>
              </a:rPr>
              <a:t>r</a:t>
            </a:r>
            <a:r>
              <a:rPr lang="en-US" sz="3600" b="1" spc="-150" dirty="0">
                <a:latin typeface="Arial" panose="020B0604020202020204" pitchFamily="34" charset="0"/>
                <a:cs typeface="Arial" panose="020B0604020202020204" pitchFamily="34" charset="0"/>
              </a:rPr>
              <a:t>adeo</a:t>
            </a:r>
            <a:r>
              <a:rPr lang="en-US" sz="3600" b="1" spc="-95" dirty="0">
                <a:latin typeface="Arial" panose="020B0604020202020204" pitchFamily="34" charset="0"/>
                <a:cs typeface="Arial" panose="020B0604020202020204" pitchFamily="34" charset="0"/>
              </a:rPr>
              <a:t>f</a:t>
            </a:r>
            <a:r>
              <a:rPr lang="en-US" sz="3600" b="1" spc="-75" dirty="0">
                <a:latin typeface="Arial" panose="020B0604020202020204" pitchFamily="34" charset="0"/>
                <a:cs typeface="Arial" panose="020B0604020202020204" pitchFamily="34" charset="0"/>
              </a:rPr>
              <a:t>f</a:t>
            </a:r>
            <a:r>
              <a:rPr lang="en-US" sz="3600" b="1" spc="-135" dirty="0">
                <a:latin typeface="Arial" panose="020B0604020202020204" pitchFamily="34" charset="0"/>
                <a:cs typeface="Arial" panose="020B0604020202020204" pitchFamily="34" charset="0"/>
              </a:rPr>
              <a:t> </a:t>
            </a:r>
            <a:r>
              <a:rPr lang="en-US" sz="3600" b="1" spc="-180" dirty="0">
                <a:latin typeface="Arial" panose="020B0604020202020204" pitchFamily="34" charset="0"/>
                <a:cs typeface="Arial" panose="020B0604020202020204" pitchFamily="34" charset="0"/>
              </a:rPr>
              <a:t>A</a:t>
            </a:r>
            <a:r>
              <a:rPr lang="en-US" sz="3600" b="1" spc="-150" dirty="0">
                <a:latin typeface="Arial" panose="020B0604020202020204" pitchFamily="34" charset="0"/>
                <a:cs typeface="Arial" panose="020B0604020202020204" pitchFamily="34" charset="0"/>
              </a:rPr>
              <a:t>na</a:t>
            </a:r>
            <a:r>
              <a:rPr lang="en-US" sz="3600" b="1" spc="-65" dirty="0">
                <a:latin typeface="Arial" panose="020B0604020202020204" pitchFamily="34" charset="0"/>
                <a:cs typeface="Arial" panose="020B0604020202020204" pitchFamily="34" charset="0"/>
              </a:rPr>
              <a:t>l</a:t>
            </a:r>
            <a:r>
              <a:rPr lang="en-US" sz="3600" b="1" spc="-130" dirty="0">
                <a:latin typeface="Arial" panose="020B0604020202020204" pitchFamily="34" charset="0"/>
                <a:cs typeface="Arial" panose="020B0604020202020204" pitchFamily="34" charset="0"/>
              </a:rPr>
              <a:t>ys</a:t>
            </a:r>
            <a:r>
              <a:rPr lang="en-US" sz="3600" b="1" spc="-65" dirty="0">
                <a:latin typeface="Arial" panose="020B0604020202020204" pitchFamily="34" charset="0"/>
                <a:cs typeface="Arial" panose="020B0604020202020204" pitchFamily="34" charset="0"/>
              </a:rPr>
              <a:t>i</a:t>
            </a:r>
            <a:r>
              <a:rPr lang="en-US" sz="3600" b="1" spc="-130" dirty="0">
                <a:latin typeface="Arial" panose="020B0604020202020204" pitchFamily="34" charset="0"/>
                <a:cs typeface="Arial" panose="020B0604020202020204" pitchFamily="34" charset="0"/>
              </a:rPr>
              <a:t>s</a:t>
            </a:r>
            <a:r>
              <a:rPr lang="en-US" sz="3600" b="1" spc="-90" dirty="0">
                <a:latin typeface="Arial" panose="020B0604020202020204" pitchFamily="34" charset="0"/>
                <a:cs typeface="Arial" panose="020B0604020202020204" pitchFamily="34" charset="0"/>
              </a:rPr>
              <a:t> </a:t>
            </a:r>
            <a:r>
              <a:rPr lang="en-US" sz="3600" b="1" spc="-220" dirty="0">
                <a:latin typeface="Arial" panose="020B0604020202020204" pitchFamily="34" charset="0"/>
                <a:cs typeface="Arial" panose="020B0604020202020204" pitchFamily="34" charset="0"/>
              </a:rPr>
              <a:t>M</a:t>
            </a:r>
            <a:r>
              <a:rPr lang="en-US" sz="3600" b="1" spc="-150" dirty="0">
                <a:latin typeface="Arial" panose="020B0604020202020204" pitchFamily="34" charset="0"/>
                <a:cs typeface="Arial" panose="020B0604020202020204" pitchFamily="34" charset="0"/>
              </a:rPr>
              <a:t>e</a:t>
            </a:r>
            <a:r>
              <a:rPr lang="en-US" sz="3600" b="1" spc="-75" dirty="0">
                <a:latin typeface="Arial" panose="020B0604020202020204" pitchFamily="34" charset="0"/>
                <a:cs typeface="Arial" panose="020B0604020202020204" pitchFamily="34" charset="0"/>
              </a:rPr>
              <a:t>t</a:t>
            </a:r>
            <a:r>
              <a:rPr lang="en-US" sz="3600" b="1" spc="-150" dirty="0">
                <a:latin typeface="Arial" panose="020B0604020202020204" pitchFamily="34" charset="0"/>
                <a:cs typeface="Arial" panose="020B0604020202020204" pitchFamily="34" charset="0"/>
              </a:rPr>
              <a:t>ho</a:t>
            </a:r>
            <a:r>
              <a:rPr lang="en-US" sz="3600" b="1" spc="-145" dirty="0">
                <a:latin typeface="Arial" panose="020B0604020202020204" pitchFamily="34" charset="0"/>
                <a:cs typeface="Arial" panose="020B0604020202020204" pitchFamily="34" charset="0"/>
              </a:rPr>
              <a:t>d</a:t>
            </a:r>
            <a:r>
              <a:rPr lang="en-US" sz="3600" b="1" spc="-85" dirty="0">
                <a:latin typeface="Arial" panose="020B0604020202020204" pitchFamily="34" charset="0"/>
                <a:cs typeface="Arial" panose="020B0604020202020204" pitchFamily="34" charset="0"/>
              </a:rPr>
              <a:t> </a:t>
            </a:r>
            <a:r>
              <a:rPr lang="en-US" sz="3600" b="1" spc="-95" dirty="0">
                <a:latin typeface="Arial" panose="020B0604020202020204" pitchFamily="34" charset="0"/>
                <a:cs typeface="Arial" panose="020B0604020202020204" pitchFamily="34" charset="0"/>
              </a:rPr>
              <a:t>(</a:t>
            </a:r>
            <a:r>
              <a:rPr lang="en-US" sz="3600" b="1" spc="-265" dirty="0">
                <a:latin typeface="Arial" panose="020B0604020202020204" pitchFamily="34" charset="0"/>
                <a:cs typeface="Arial" panose="020B0604020202020204" pitchFamily="34" charset="0"/>
              </a:rPr>
              <a:t>A</a:t>
            </a:r>
            <a:r>
              <a:rPr lang="en-US" sz="3600" b="1" spc="-245" dirty="0">
                <a:latin typeface="Arial" panose="020B0604020202020204" pitchFamily="34" charset="0"/>
                <a:cs typeface="Arial" panose="020B0604020202020204" pitchFamily="34" charset="0"/>
              </a:rPr>
              <a:t>T</a:t>
            </a:r>
            <a:r>
              <a:rPr lang="en-US" sz="3600" b="1" spc="-180" dirty="0">
                <a:latin typeface="Arial" panose="020B0604020202020204" pitchFamily="34" charset="0"/>
                <a:cs typeface="Arial" panose="020B0604020202020204" pitchFamily="34" charset="0"/>
              </a:rPr>
              <a:t>A</a:t>
            </a:r>
            <a:r>
              <a:rPr lang="en-US" sz="3600" b="1" spc="-220" dirty="0">
                <a:latin typeface="Arial" panose="020B0604020202020204" pitchFamily="34" charset="0"/>
                <a:cs typeface="Arial" panose="020B0604020202020204" pitchFamily="34" charset="0"/>
              </a:rPr>
              <a:t>M</a:t>
            </a:r>
            <a:r>
              <a:rPr lang="en-US" sz="3600" b="1" spc="-90" dirty="0">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E54E2FC4-C236-E6FF-A3B1-FA3510EE055C}"/>
              </a:ext>
            </a:extLst>
          </p:cNvPr>
          <p:cNvSpPr>
            <a:spLocks noGrp="1"/>
          </p:cNvSpPr>
          <p:nvPr>
            <p:ph idx="1"/>
          </p:nvPr>
        </p:nvSpPr>
        <p:spPr/>
        <p:txBody>
          <a:bodyPr>
            <a:normAutofit/>
          </a:bodyPr>
          <a:lstStyle/>
          <a:p>
            <a:pPr marL="0" indent="0" algn="just">
              <a:lnSpc>
                <a:spcPct val="150000"/>
              </a:lnSpc>
              <a:buNone/>
            </a:pPr>
            <a:endParaRPr lang="en-US" sz="2600" b="0" i="0" dirty="0">
              <a:effectLst/>
              <a:latin typeface="Arial" panose="020B0604020202020204" pitchFamily="34" charset="0"/>
              <a:cs typeface="Arial" panose="020B0604020202020204" pitchFamily="34" charset="0"/>
            </a:endParaRPr>
          </a:p>
          <a:p>
            <a:pPr marL="0" indent="0" algn="just">
              <a:lnSpc>
                <a:spcPct val="150000"/>
              </a:lnSpc>
              <a:buNone/>
            </a:pPr>
            <a:r>
              <a:rPr lang="en-US" sz="2600" b="0" i="0" dirty="0">
                <a:effectLst/>
                <a:latin typeface="Arial" panose="020B0604020202020204" pitchFamily="34" charset="0"/>
                <a:cs typeface="Arial" panose="020B0604020202020204" pitchFamily="34" charset="0"/>
              </a:rPr>
              <a:t>This Method is used to evaluate the quality attributes(such as performance, availability, and security) of software architectures. It is used to mitigate risks in software architectures in the early stages of the Software Development Life Cycle (SDLC).</a:t>
            </a:r>
            <a:endParaRPr 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630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9ACF-A909-D45F-04EA-569F83C082FC}"/>
              </a:ext>
            </a:extLst>
          </p:cNvPr>
          <p:cNvSpPr>
            <a:spLocks noGrp="1"/>
          </p:cNvSpPr>
          <p:nvPr>
            <p:ph type="title"/>
          </p:nvPr>
        </p:nvSpPr>
        <p:spPr>
          <a:xfrm>
            <a:off x="87641" y="189099"/>
            <a:ext cx="11138792" cy="1018032"/>
          </a:xfrm>
        </p:spPr>
        <p:txBody>
          <a:bodyPr>
            <a:noAutofit/>
          </a:bodyPr>
          <a:lstStyle/>
          <a:p>
            <a:br>
              <a:rPr lang="en-US" sz="3200" spc="-180" dirty="0">
                <a:latin typeface="Arial" panose="020B0604020202020204" pitchFamily="34" charset="0"/>
                <a:cs typeface="Arial" panose="020B0604020202020204" pitchFamily="34" charset="0"/>
              </a:rPr>
            </a:br>
            <a:br>
              <a:rPr lang="en-US" sz="3200" spc="-180" dirty="0">
                <a:latin typeface="Arial" panose="020B0604020202020204" pitchFamily="34" charset="0"/>
                <a:cs typeface="Arial" panose="020B0604020202020204" pitchFamily="34" charset="0"/>
              </a:rPr>
            </a:br>
            <a:r>
              <a:rPr lang="en-US" sz="3600" b="1" spc="-180" dirty="0">
                <a:latin typeface="Arial" panose="020B0604020202020204" pitchFamily="34" charset="0"/>
                <a:cs typeface="Arial" panose="020B0604020202020204" pitchFamily="34" charset="0"/>
              </a:rPr>
              <a:t>A</a:t>
            </a:r>
            <a:r>
              <a:rPr lang="en-US" sz="3600" b="1" spc="-95" dirty="0">
                <a:latin typeface="Arial" panose="020B0604020202020204" pitchFamily="34" charset="0"/>
                <a:cs typeface="Arial" panose="020B0604020202020204" pitchFamily="34" charset="0"/>
              </a:rPr>
              <a:t>r</a:t>
            </a:r>
            <a:r>
              <a:rPr lang="en-US" sz="3600" b="1" spc="-130" dirty="0">
                <a:latin typeface="Arial" panose="020B0604020202020204" pitchFamily="34" charset="0"/>
                <a:cs typeface="Arial" panose="020B0604020202020204" pitchFamily="34" charset="0"/>
              </a:rPr>
              <a:t>c</a:t>
            </a:r>
            <a:r>
              <a:rPr lang="en-US" sz="3600" b="1" spc="-150" dirty="0">
                <a:latin typeface="Arial" panose="020B0604020202020204" pitchFamily="34" charset="0"/>
                <a:cs typeface="Arial" panose="020B0604020202020204" pitchFamily="34" charset="0"/>
              </a:rPr>
              <a:t>h</a:t>
            </a:r>
            <a:r>
              <a:rPr lang="en-US" sz="3600" b="1" spc="-65" dirty="0">
                <a:latin typeface="Arial" panose="020B0604020202020204" pitchFamily="34" charset="0"/>
                <a:cs typeface="Arial" panose="020B0604020202020204" pitchFamily="34" charset="0"/>
              </a:rPr>
              <a:t>i</a:t>
            </a:r>
            <a:r>
              <a:rPr lang="en-US" sz="3600" b="1" spc="-75" dirty="0">
                <a:latin typeface="Arial" panose="020B0604020202020204" pitchFamily="34" charset="0"/>
                <a:cs typeface="Arial" panose="020B0604020202020204" pitchFamily="34" charset="0"/>
              </a:rPr>
              <a:t>t</a:t>
            </a:r>
            <a:r>
              <a:rPr lang="en-US" sz="3600" b="1" spc="-150" dirty="0">
                <a:latin typeface="Arial" panose="020B0604020202020204" pitchFamily="34" charset="0"/>
                <a:cs typeface="Arial" panose="020B0604020202020204" pitchFamily="34" charset="0"/>
              </a:rPr>
              <a:t>e</a:t>
            </a:r>
            <a:r>
              <a:rPr lang="en-US" sz="3600" b="1" spc="-130" dirty="0">
                <a:latin typeface="Arial" panose="020B0604020202020204" pitchFamily="34" charset="0"/>
                <a:cs typeface="Arial" panose="020B0604020202020204" pitchFamily="34" charset="0"/>
              </a:rPr>
              <a:t>c</a:t>
            </a:r>
            <a:r>
              <a:rPr lang="en-US" sz="3600" b="1" spc="-75" dirty="0">
                <a:latin typeface="Arial" panose="020B0604020202020204" pitchFamily="34" charset="0"/>
                <a:cs typeface="Arial" panose="020B0604020202020204" pitchFamily="34" charset="0"/>
              </a:rPr>
              <a:t>t</a:t>
            </a:r>
            <a:r>
              <a:rPr lang="en-US" sz="3600" b="1" spc="-150" dirty="0">
                <a:latin typeface="Arial" panose="020B0604020202020204" pitchFamily="34" charset="0"/>
                <a:cs typeface="Arial" panose="020B0604020202020204" pitchFamily="34" charset="0"/>
              </a:rPr>
              <a:t>u</a:t>
            </a:r>
            <a:r>
              <a:rPr lang="en-US" sz="3600" b="1" spc="-95" dirty="0">
                <a:latin typeface="Arial" panose="020B0604020202020204" pitchFamily="34" charset="0"/>
                <a:cs typeface="Arial" panose="020B0604020202020204" pitchFamily="34" charset="0"/>
              </a:rPr>
              <a:t>r</a:t>
            </a:r>
            <a:r>
              <a:rPr lang="en-US" sz="3600" b="1" spc="-145" dirty="0">
                <a:latin typeface="Arial" panose="020B0604020202020204" pitchFamily="34" charset="0"/>
                <a:cs typeface="Arial" panose="020B0604020202020204" pitchFamily="34" charset="0"/>
              </a:rPr>
              <a:t>e</a:t>
            </a:r>
            <a:r>
              <a:rPr lang="en-US" sz="3600" b="1" spc="-110" dirty="0">
                <a:latin typeface="Arial" panose="020B0604020202020204" pitchFamily="34" charset="0"/>
                <a:cs typeface="Arial" panose="020B0604020202020204" pitchFamily="34" charset="0"/>
              </a:rPr>
              <a:t> </a:t>
            </a:r>
            <a:r>
              <a:rPr lang="en-US" sz="3600" b="1" spc="-204" dirty="0">
                <a:latin typeface="Arial" panose="020B0604020202020204" pitchFamily="34" charset="0"/>
                <a:cs typeface="Arial" panose="020B0604020202020204" pitchFamily="34" charset="0"/>
              </a:rPr>
              <a:t>T</a:t>
            </a:r>
            <a:r>
              <a:rPr lang="en-US" sz="3600" b="1" spc="-95" dirty="0">
                <a:latin typeface="Arial" panose="020B0604020202020204" pitchFamily="34" charset="0"/>
                <a:cs typeface="Arial" panose="020B0604020202020204" pitchFamily="34" charset="0"/>
              </a:rPr>
              <a:t>r</a:t>
            </a:r>
            <a:r>
              <a:rPr lang="en-US" sz="3600" b="1" spc="-150" dirty="0">
                <a:latin typeface="Arial" panose="020B0604020202020204" pitchFamily="34" charset="0"/>
                <a:cs typeface="Arial" panose="020B0604020202020204" pitchFamily="34" charset="0"/>
              </a:rPr>
              <a:t>adeo</a:t>
            </a:r>
            <a:r>
              <a:rPr lang="en-US" sz="3600" b="1" spc="-95" dirty="0">
                <a:latin typeface="Arial" panose="020B0604020202020204" pitchFamily="34" charset="0"/>
                <a:cs typeface="Arial" panose="020B0604020202020204" pitchFamily="34" charset="0"/>
              </a:rPr>
              <a:t>f</a:t>
            </a:r>
            <a:r>
              <a:rPr lang="en-US" sz="3600" b="1" spc="-75" dirty="0">
                <a:latin typeface="Arial" panose="020B0604020202020204" pitchFamily="34" charset="0"/>
                <a:cs typeface="Arial" panose="020B0604020202020204" pitchFamily="34" charset="0"/>
              </a:rPr>
              <a:t>f</a:t>
            </a:r>
            <a:r>
              <a:rPr lang="en-US" sz="3600" b="1" spc="-135" dirty="0">
                <a:latin typeface="Arial" panose="020B0604020202020204" pitchFamily="34" charset="0"/>
                <a:cs typeface="Arial" panose="020B0604020202020204" pitchFamily="34" charset="0"/>
              </a:rPr>
              <a:t> </a:t>
            </a:r>
            <a:r>
              <a:rPr lang="en-US" sz="3600" b="1" spc="-180" dirty="0">
                <a:latin typeface="Arial" panose="020B0604020202020204" pitchFamily="34" charset="0"/>
                <a:cs typeface="Arial" panose="020B0604020202020204" pitchFamily="34" charset="0"/>
              </a:rPr>
              <a:t>A</a:t>
            </a:r>
            <a:r>
              <a:rPr lang="en-US" sz="3600" b="1" spc="-150" dirty="0">
                <a:latin typeface="Arial" panose="020B0604020202020204" pitchFamily="34" charset="0"/>
                <a:cs typeface="Arial" panose="020B0604020202020204" pitchFamily="34" charset="0"/>
              </a:rPr>
              <a:t>na</a:t>
            </a:r>
            <a:r>
              <a:rPr lang="en-US" sz="3600" b="1" spc="-65" dirty="0">
                <a:latin typeface="Arial" panose="020B0604020202020204" pitchFamily="34" charset="0"/>
                <a:cs typeface="Arial" panose="020B0604020202020204" pitchFamily="34" charset="0"/>
              </a:rPr>
              <a:t>l</a:t>
            </a:r>
            <a:r>
              <a:rPr lang="en-US" sz="3600" b="1" spc="-130" dirty="0">
                <a:latin typeface="Arial" panose="020B0604020202020204" pitchFamily="34" charset="0"/>
                <a:cs typeface="Arial" panose="020B0604020202020204" pitchFamily="34" charset="0"/>
              </a:rPr>
              <a:t>ys</a:t>
            </a:r>
            <a:r>
              <a:rPr lang="en-US" sz="3600" b="1" spc="-65" dirty="0">
                <a:latin typeface="Arial" panose="020B0604020202020204" pitchFamily="34" charset="0"/>
                <a:cs typeface="Arial" panose="020B0604020202020204" pitchFamily="34" charset="0"/>
              </a:rPr>
              <a:t>i</a:t>
            </a:r>
            <a:r>
              <a:rPr lang="en-US" sz="3600" b="1" spc="-130" dirty="0">
                <a:latin typeface="Arial" panose="020B0604020202020204" pitchFamily="34" charset="0"/>
                <a:cs typeface="Arial" panose="020B0604020202020204" pitchFamily="34" charset="0"/>
              </a:rPr>
              <a:t>s</a:t>
            </a:r>
            <a:r>
              <a:rPr lang="en-US" sz="3600" b="1" spc="-90" dirty="0">
                <a:latin typeface="Arial" panose="020B0604020202020204" pitchFamily="34" charset="0"/>
                <a:cs typeface="Arial" panose="020B0604020202020204" pitchFamily="34" charset="0"/>
              </a:rPr>
              <a:t> </a:t>
            </a:r>
            <a:r>
              <a:rPr lang="en-US" sz="3600" b="1" spc="-220" dirty="0">
                <a:latin typeface="Arial" panose="020B0604020202020204" pitchFamily="34" charset="0"/>
                <a:cs typeface="Arial" panose="020B0604020202020204" pitchFamily="34" charset="0"/>
              </a:rPr>
              <a:t>M</a:t>
            </a:r>
            <a:r>
              <a:rPr lang="en-US" sz="3600" b="1" spc="-150" dirty="0">
                <a:latin typeface="Arial" panose="020B0604020202020204" pitchFamily="34" charset="0"/>
                <a:cs typeface="Arial" panose="020B0604020202020204" pitchFamily="34" charset="0"/>
              </a:rPr>
              <a:t>e</a:t>
            </a:r>
            <a:r>
              <a:rPr lang="en-US" sz="3600" b="1" spc="-75" dirty="0">
                <a:latin typeface="Arial" panose="020B0604020202020204" pitchFamily="34" charset="0"/>
                <a:cs typeface="Arial" panose="020B0604020202020204" pitchFamily="34" charset="0"/>
              </a:rPr>
              <a:t>t</a:t>
            </a:r>
            <a:r>
              <a:rPr lang="en-US" sz="3600" b="1" spc="-150" dirty="0">
                <a:latin typeface="Arial" panose="020B0604020202020204" pitchFamily="34" charset="0"/>
                <a:cs typeface="Arial" panose="020B0604020202020204" pitchFamily="34" charset="0"/>
              </a:rPr>
              <a:t>ho</a:t>
            </a:r>
            <a:r>
              <a:rPr lang="en-US" sz="3600" b="1" spc="-145" dirty="0">
                <a:latin typeface="Arial" panose="020B0604020202020204" pitchFamily="34" charset="0"/>
                <a:cs typeface="Arial" panose="020B0604020202020204" pitchFamily="34" charset="0"/>
              </a:rPr>
              <a:t>d</a:t>
            </a:r>
            <a:r>
              <a:rPr lang="en-US" sz="3600" b="1" spc="-85" dirty="0">
                <a:latin typeface="Arial" panose="020B0604020202020204" pitchFamily="34" charset="0"/>
                <a:cs typeface="Arial" panose="020B0604020202020204" pitchFamily="34" charset="0"/>
              </a:rPr>
              <a:t> </a:t>
            </a:r>
            <a:r>
              <a:rPr lang="en-US" sz="3600" b="1" spc="-95" dirty="0">
                <a:latin typeface="Arial" panose="020B0604020202020204" pitchFamily="34" charset="0"/>
                <a:cs typeface="Arial" panose="020B0604020202020204" pitchFamily="34" charset="0"/>
              </a:rPr>
              <a:t>(</a:t>
            </a:r>
            <a:r>
              <a:rPr lang="en-US" sz="3600" b="1" spc="-265" dirty="0">
                <a:latin typeface="Arial" panose="020B0604020202020204" pitchFamily="34" charset="0"/>
                <a:cs typeface="Arial" panose="020B0604020202020204" pitchFamily="34" charset="0"/>
              </a:rPr>
              <a:t>A</a:t>
            </a:r>
            <a:r>
              <a:rPr lang="en-US" sz="3600" b="1" spc="-245" dirty="0">
                <a:latin typeface="Arial" panose="020B0604020202020204" pitchFamily="34" charset="0"/>
                <a:cs typeface="Arial" panose="020B0604020202020204" pitchFamily="34" charset="0"/>
              </a:rPr>
              <a:t>T</a:t>
            </a:r>
            <a:r>
              <a:rPr lang="en-US" sz="3600" b="1" spc="-180" dirty="0">
                <a:latin typeface="Arial" panose="020B0604020202020204" pitchFamily="34" charset="0"/>
                <a:cs typeface="Arial" panose="020B0604020202020204" pitchFamily="34" charset="0"/>
              </a:rPr>
              <a:t>A</a:t>
            </a:r>
            <a:r>
              <a:rPr lang="en-US" sz="3600" b="1" spc="-220" dirty="0">
                <a:latin typeface="Arial" panose="020B0604020202020204" pitchFamily="34" charset="0"/>
                <a:cs typeface="Arial" panose="020B0604020202020204" pitchFamily="34" charset="0"/>
              </a:rPr>
              <a:t>M</a:t>
            </a:r>
            <a:r>
              <a:rPr lang="en-US" sz="3600" b="1" spc="-90" dirty="0">
                <a:latin typeface="Arial" panose="020B0604020202020204" pitchFamily="34" charset="0"/>
                <a:cs typeface="Arial" panose="020B0604020202020204" pitchFamily="34" charset="0"/>
              </a:rPr>
              <a:t>)</a:t>
            </a:r>
            <a:br>
              <a:rPr lang="en-US" sz="3600" b="1" spc="-90" dirty="0">
                <a:latin typeface="Arial" panose="020B0604020202020204" pitchFamily="34" charset="0"/>
                <a:cs typeface="Arial" panose="020B0604020202020204" pitchFamily="34" charset="0"/>
              </a:rPr>
            </a:br>
            <a:br>
              <a:rPr lang="en-US" sz="3600" b="1" u="sng" dirty="0">
                <a:latin typeface="Arial" panose="020B0604020202020204" pitchFamily="34" charset="0"/>
                <a:cs typeface="Arial" panose="020B0604020202020204" pitchFamily="34" charset="0"/>
              </a:rPr>
            </a:br>
            <a:endParaRPr lang="en-US" sz="3600" b="1" u="sng"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B9F0FFA1-85A9-B180-06D3-C86EA7FAE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698" y="1838893"/>
            <a:ext cx="8870604" cy="4631355"/>
          </a:xfrm>
          <a:prstGeom prst="rect">
            <a:avLst/>
          </a:prstGeom>
        </p:spPr>
      </p:pic>
    </p:spTree>
    <p:extLst>
      <p:ext uri="{BB962C8B-B14F-4D97-AF65-F5344CB8AC3E}">
        <p14:creationId xmlns:p14="http://schemas.microsoft.com/office/powerpoint/2010/main" val="215395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9ACF-A909-D45F-04EA-569F83C082FC}"/>
              </a:ext>
            </a:extLst>
          </p:cNvPr>
          <p:cNvSpPr>
            <a:spLocks noGrp="1"/>
          </p:cNvSpPr>
          <p:nvPr>
            <p:ph type="title"/>
          </p:nvPr>
        </p:nvSpPr>
        <p:spPr>
          <a:xfrm>
            <a:off x="99638" y="135859"/>
            <a:ext cx="11138792" cy="1018032"/>
          </a:xfrm>
        </p:spPr>
        <p:txBody>
          <a:bodyPr>
            <a:noAutofit/>
          </a:bodyPr>
          <a:lstStyle/>
          <a:p>
            <a:r>
              <a:rPr lang="en-US" sz="3200" b="1" dirty="0">
                <a:latin typeface="Arial" panose="020B0604020202020204" pitchFamily="34" charset="0"/>
                <a:cs typeface="Arial" panose="020B0604020202020204" pitchFamily="34" charset="0"/>
              </a:rPr>
              <a:t>Software Architecture Analysis Method (SAAM)</a:t>
            </a:r>
            <a:endParaRPr lang="en-US" sz="3200" b="1" dirty="0">
              <a:latin typeface="+mn-lt"/>
            </a:endParaRPr>
          </a:p>
        </p:txBody>
      </p:sp>
      <p:sp>
        <p:nvSpPr>
          <p:cNvPr id="3" name="Content Placeholder 2">
            <a:extLst>
              <a:ext uri="{FF2B5EF4-FFF2-40B4-BE49-F238E27FC236}">
                <a16:creationId xmlns:a16="http://schemas.microsoft.com/office/drawing/2014/main" id="{E54E2FC4-C236-E6FF-A3B1-FA3510EE055C}"/>
              </a:ext>
            </a:extLst>
          </p:cNvPr>
          <p:cNvSpPr>
            <a:spLocks noGrp="1"/>
          </p:cNvSpPr>
          <p:nvPr>
            <p:ph idx="1"/>
          </p:nvPr>
        </p:nvSpPr>
        <p:spPr/>
        <p:txBody>
          <a:bodyPr>
            <a:normAutofit fontScale="70000" lnSpcReduction="20000"/>
          </a:bodyPr>
          <a:lstStyle/>
          <a:p>
            <a:pPr marL="0" indent="0">
              <a:lnSpc>
                <a:spcPct val="160000"/>
              </a:lnSpc>
              <a:buNone/>
            </a:pPr>
            <a:r>
              <a:rPr lang="en-US" sz="3700" dirty="0">
                <a:latin typeface="Arial" panose="020B0604020202020204" pitchFamily="34" charset="0"/>
                <a:cs typeface="Arial" panose="020B0604020202020204" pitchFamily="34" charset="0"/>
              </a:rPr>
              <a:t>Based on scenarios</a:t>
            </a:r>
          </a:p>
          <a:p>
            <a:pPr algn="just">
              <a:lnSpc>
                <a:spcPct val="160000"/>
              </a:lnSpc>
              <a:buFont typeface="Wingdings" panose="05000000000000000000" pitchFamily="2" charset="2"/>
              <a:buChar char="§"/>
            </a:pPr>
            <a:r>
              <a:rPr lang="en-US" sz="3400" dirty="0">
                <a:latin typeface="Arial" panose="020B0604020202020204" pitchFamily="34" charset="0"/>
                <a:cs typeface="Arial" panose="020B0604020202020204" pitchFamily="34" charset="0"/>
              </a:rPr>
              <a:t>A scenario represents a description of a stakeholder's interaction with the system.</a:t>
            </a:r>
          </a:p>
          <a:p>
            <a:pPr algn="just">
              <a:lnSpc>
                <a:spcPct val="160000"/>
              </a:lnSpc>
              <a:buFont typeface="Wingdings" panose="05000000000000000000" pitchFamily="2" charset="2"/>
              <a:buChar char="§"/>
            </a:pPr>
            <a:r>
              <a:rPr lang="en-US" sz="3400" dirty="0">
                <a:latin typeface="Arial" panose="020B0604020202020204" pitchFamily="34" charset="0"/>
                <a:cs typeface="Arial" panose="020B0604020202020204" pitchFamily="34" charset="0"/>
              </a:rPr>
              <a:t>Scenarios are created depending on the point of view of each stakeholder:</a:t>
            </a:r>
          </a:p>
          <a:p>
            <a:pPr algn="just">
              <a:lnSpc>
                <a:spcPct val="160000"/>
              </a:lnSpc>
              <a:buFont typeface="Wingdings" panose="05000000000000000000" pitchFamily="2" charset="2"/>
              <a:buChar char="§"/>
            </a:pPr>
            <a:r>
              <a:rPr lang="en-US" sz="3400" dirty="0">
                <a:latin typeface="Arial" panose="020B0604020202020204" pitchFamily="34" charset="0"/>
                <a:cs typeface="Arial" panose="020B0604020202020204" pitchFamily="34" charset="0"/>
              </a:rPr>
              <a:t>Developer - interested in reusability, implementation, maintenance</a:t>
            </a:r>
          </a:p>
          <a:p>
            <a:pPr algn="just">
              <a:lnSpc>
                <a:spcPct val="160000"/>
              </a:lnSpc>
              <a:buFont typeface="Wingdings" panose="05000000000000000000" pitchFamily="2" charset="2"/>
              <a:buChar char="§"/>
            </a:pPr>
            <a:r>
              <a:rPr lang="en-US" sz="3400" dirty="0">
                <a:latin typeface="Arial" panose="020B0604020202020204" pitchFamily="34" charset="0"/>
                <a:cs typeface="Arial" panose="020B0604020202020204" pitchFamily="34" charset="0"/>
              </a:rPr>
              <a:t>Project Manager - interested in time, cost, quality, extensibility</a:t>
            </a:r>
          </a:p>
          <a:p>
            <a:pPr algn="just">
              <a:lnSpc>
                <a:spcPct val="160000"/>
              </a:lnSpc>
              <a:buFont typeface="Wingdings" panose="05000000000000000000" pitchFamily="2" charset="2"/>
              <a:buChar char="§"/>
            </a:pPr>
            <a:r>
              <a:rPr lang="en-US" sz="3400" dirty="0">
                <a:latin typeface="Arial" panose="020B0604020202020204" pitchFamily="34" charset="0"/>
                <a:cs typeface="Arial" panose="020B0604020202020204" pitchFamily="34" charset="0"/>
              </a:rPr>
              <a:t>Tester - interested in usability, mapping to requirements</a:t>
            </a:r>
          </a:p>
        </p:txBody>
      </p:sp>
    </p:spTree>
    <p:extLst>
      <p:ext uri="{BB962C8B-B14F-4D97-AF65-F5344CB8AC3E}">
        <p14:creationId xmlns:p14="http://schemas.microsoft.com/office/powerpoint/2010/main" val="2871049442"/>
      </p:ext>
    </p:extLst>
  </p:cSld>
  <p:clrMapOvr>
    <a:masterClrMapping/>
  </p:clrMapOvr>
</p:sld>
</file>

<file path=ppt/theme/theme1.xml><?xml version="1.0" encoding="utf-8"?>
<a:theme xmlns:a="http://schemas.openxmlformats.org/drawingml/2006/main" name="162096-abstract-template-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162096-abstract-template-16x9</Template>
  <TotalTime>462</TotalTime>
  <Words>690</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162096-abstract-template-16x9</vt:lpstr>
      <vt:lpstr>ARCHITECTURE EVALUATION TECHNIQUES</vt:lpstr>
      <vt:lpstr>Content</vt:lpstr>
      <vt:lpstr> Introduction </vt:lpstr>
      <vt:lpstr>   Why Evaluate An Architecture ?  </vt:lpstr>
      <vt:lpstr>Who Is Involved?</vt:lpstr>
      <vt:lpstr>Techniques For Evaluating An Architecture</vt:lpstr>
      <vt:lpstr>Architecture Tradeoff Analysis Method (ATAM)</vt:lpstr>
      <vt:lpstr>  Architecture Tradeoff Analysis Method (ATAM)  </vt:lpstr>
      <vt:lpstr>Software Architecture Analysis Method (SAAM)</vt:lpstr>
      <vt:lpstr>Software Architecture Analysis Method (SAAM)</vt:lpstr>
      <vt:lpstr>Interaction Of SAAM Steps</vt:lpstr>
      <vt:lpstr>Software Architecture Analysis Method (SAAM)</vt:lpstr>
      <vt:lpstr>   Active Reviews for Intermediate Designs (ARID)  </vt:lpstr>
      <vt:lpstr>   Active Reviews for Intermediate Designs (ARID)  </vt:lpstr>
      <vt:lpstr>What Are the Benefits &amp; Costs</vt:lpstr>
      <vt:lpstr>Conclusion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EVALUATION TECHNIQUES</dc:title>
  <dc:creator>02-131202-082</dc:creator>
  <cp:lastModifiedBy>02-131202-081</cp:lastModifiedBy>
  <cp:revision>122</cp:revision>
  <dcterms:created xsi:type="dcterms:W3CDTF">2022-06-25T11:13:40Z</dcterms:created>
  <dcterms:modified xsi:type="dcterms:W3CDTF">2022-06-28T19:37:12Z</dcterms:modified>
</cp:coreProperties>
</file>