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8"/>
  </p:notesMasterIdLst>
  <p:handoutMasterIdLst>
    <p:handoutMasterId r:id="rId29"/>
  </p:handoutMasterIdLst>
  <p:sldIdLst>
    <p:sldId id="370" r:id="rId2"/>
    <p:sldId id="292" r:id="rId3"/>
    <p:sldId id="311" r:id="rId4"/>
    <p:sldId id="383" r:id="rId5"/>
    <p:sldId id="373" r:id="rId6"/>
    <p:sldId id="398" r:id="rId7"/>
    <p:sldId id="315" r:id="rId8"/>
    <p:sldId id="335" r:id="rId9"/>
    <p:sldId id="392" r:id="rId10"/>
    <p:sldId id="394" r:id="rId11"/>
    <p:sldId id="293" r:id="rId12"/>
    <p:sldId id="396" r:id="rId13"/>
    <p:sldId id="337" r:id="rId14"/>
    <p:sldId id="338" r:id="rId15"/>
    <p:sldId id="387" r:id="rId16"/>
    <p:sldId id="395" r:id="rId17"/>
    <p:sldId id="390" r:id="rId18"/>
    <p:sldId id="359" r:id="rId19"/>
    <p:sldId id="388" r:id="rId20"/>
    <p:sldId id="376" r:id="rId21"/>
    <p:sldId id="320" r:id="rId22"/>
    <p:sldId id="397" r:id="rId23"/>
    <p:sldId id="386" r:id="rId24"/>
    <p:sldId id="319"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 rahman" initials="ar" lastIdx="1" clrIdx="0">
    <p:extLst>
      <p:ext uri="{19B8F6BF-5375-455C-9EA6-DF929625EA0E}">
        <p15:presenceInfo xmlns:p15="http://schemas.microsoft.com/office/powerpoint/2012/main" userId="8c44ae5a54fbff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384" autoAdjust="0"/>
  </p:normalViewPr>
  <p:slideViewPr>
    <p:cSldViewPr>
      <p:cViewPr varScale="1">
        <p:scale>
          <a:sx n="70" d="100"/>
          <a:sy n="70" d="100"/>
        </p:scale>
        <p:origin x="618" y="54"/>
      </p:cViewPr>
      <p:guideLst>
        <p:guide orient="horz" pos="2160"/>
        <p:guide pos="3840"/>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az Muhammad" userId="d409388000fd4e1e" providerId="LiveId" clId="{AE8D8B83-C860-472B-AC60-90936D34DF40}"/>
    <pc:docChg chg="modSld">
      <pc:chgData name="Muaz Muhammad" userId="d409388000fd4e1e" providerId="LiveId" clId="{AE8D8B83-C860-472B-AC60-90936D34DF40}" dt="2024-05-07T17:31:31.231" v="10" actId="20577"/>
      <pc:docMkLst>
        <pc:docMk/>
      </pc:docMkLst>
      <pc:sldChg chg="modSp mod">
        <pc:chgData name="Muaz Muhammad" userId="d409388000fd4e1e" providerId="LiveId" clId="{AE8D8B83-C860-472B-AC60-90936D34DF40}" dt="2024-05-03T19:13:37.258" v="0" actId="1076"/>
        <pc:sldMkLst>
          <pc:docMk/>
          <pc:sldMk cId="4166908617" sldId="293"/>
        </pc:sldMkLst>
        <pc:spChg chg="mod">
          <ac:chgData name="Muaz Muhammad" userId="d409388000fd4e1e" providerId="LiveId" clId="{AE8D8B83-C860-472B-AC60-90936D34DF40}" dt="2024-05-03T19:13:37.258" v="0" actId="1076"/>
          <ac:spMkLst>
            <pc:docMk/>
            <pc:sldMk cId="4166908617" sldId="293"/>
            <ac:spMk id="4" creationId="{EE938904-6598-6270-BC33-B8FC7055CED6}"/>
          </ac:spMkLst>
        </pc:spChg>
      </pc:sldChg>
      <pc:sldChg chg="modSp mod">
        <pc:chgData name="Muaz Muhammad" userId="d409388000fd4e1e" providerId="LiveId" clId="{AE8D8B83-C860-472B-AC60-90936D34DF40}" dt="2024-05-07T17:31:12.258" v="6" actId="14100"/>
        <pc:sldMkLst>
          <pc:docMk/>
          <pc:sldMk cId="994130867" sldId="373"/>
        </pc:sldMkLst>
        <pc:graphicFrameChg chg="mod modGraphic">
          <ac:chgData name="Muaz Muhammad" userId="d409388000fd4e1e" providerId="LiveId" clId="{AE8D8B83-C860-472B-AC60-90936D34DF40}" dt="2024-05-07T17:31:12.258" v="6" actId="14100"/>
          <ac:graphicFrameMkLst>
            <pc:docMk/>
            <pc:sldMk cId="994130867" sldId="373"/>
            <ac:graphicFrameMk id="2" creationId="{00000000-0000-0000-0000-000000000000}"/>
          </ac:graphicFrameMkLst>
        </pc:graphicFrameChg>
      </pc:sldChg>
      <pc:sldChg chg="modSp mod">
        <pc:chgData name="Muaz Muhammad" userId="d409388000fd4e1e" providerId="LiveId" clId="{AE8D8B83-C860-472B-AC60-90936D34DF40}" dt="2024-05-07T17:31:31.231" v="10" actId="20577"/>
        <pc:sldMkLst>
          <pc:docMk/>
          <pc:sldMk cId="2962371777" sldId="388"/>
        </pc:sldMkLst>
        <pc:graphicFrameChg chg="modGraphic">
          <ac:chgData name="Muaz Muhammad" userId="d409388000fd4e1e" providerId="LiveId" clId="{AE8D8B83-C860-472B-AC60-90936D34DF40}" dt="2024-05-07T17:31:31.231" v="10" actId="20577"/>
          <ac:graphicFrameMkLst>
            <pc:docMk/>
            <pc:sldMk cId="2962371777" sldId="388"/>
            <ac:graphicFrameMk id="3" creationId="{76732B0C-C55D-7E60-DD5C-AC3B87B680AB}"/>
          </ac:graphicFrameMkLst>
        </pc:graphicFrameChg>
      </pc:sldChg>
    </pc:docChg>
  </pc:docChgLst>
  <pc:docChgLst>
    <pc:chgData name="Muaz Muhammad" userId="d409388000fd4e1e" providerId="LiveId" clId="{C4B690AE-3079-4F7F-AA24-B847EC04BE8A}"/>
    <pc:docChg chg="modSld">
      <pc:chgData name="Muaz Muhammad" userId="d409388000fd4e1e" providerId="LiveId" clId="{C4B690AE-3079-4F7F-AA24-B847EC04BE8A}" dt="2024-05-24T14:05:02.291" v="4" actId="20577"/>
      <pc:docMkLst>
        <pc:docMk/>
      </pc:docMkLst>
      <pc:sldChg chg="modSp mod">
        <pc:chgData name="Muaz Muhammad" userId="d409388000fd4e1e" providerId="LiveId" clId="{C4B690AE-3079-4F7F-AA24-B847EC04BE8A}" dt="2024-05-24T14:05:02.291" v="4" actId="20577"/>
        <pc:sldMkLst>
          <pc:docMk/>
          <pc:sldMk cId="918699624" sldId="292"/>
        </pc:sldMkLst>
        <pc:spChg chg="mod">
          <ac:chgData name="Muaz Muhammad" userId="d409388000fd4e1e" providerId="LiveId" clId="{C4B690AE-3079-4F7F-AA24-B847EC04BE8A}" dt="2024-05-24T14:05:02.291" v="4" actId="20577"/>
          <ac:spMkLst>
            <pc:docMk/>
            <pc:sldMk cId="918699624" sldId="292"/>
            <ac:spMk id="5" creationId="{6B61135E-D572-5D08-2CE5-3C65D459892E}"/>
          </ac:spMkLst>
        </pc:spChg>
      </pc:sldChg>
    </pc:docChg>
  </pc:docChgLst>
  <pc:docChgLst>
    <pc:chgData name="Muaz Muhammad" userId="d409388000fd4e1e" providerId="LiveId" clId="{A8EF1188-5058-4A1C-ABAD-59A777ECEBB5}"/>
    <pc:docChg chg="modSld sldOrd modMainMaster">
      <pc:chgData name="Muaz Muhammad" userId="d409388000fd4e1e" providerId="LiveId" clId="{A8EF1188-5058-4A1C-ABAD-59A777ECEBB5}" dt="2024-03-08T17:44:02.801" v="31" actId="20577"/>
      <pc:docMkLst>
        <pc:docMk/>
      </pc:docMkLst>
      <pc:sldChg chg="modTransition">
        <pc:chgData name="Muaz Muhammad" userId="d409388000fd4e1e" providerId="LiveId" clId="{A8EF1188-5058-4A1C-ABAD-59A777ECEBB5}" dt="2024-03-02T17:42:18.699" v="13"/>
        <pc:sldMkLst>
          <pc:docMk/>
          <pc:sldMk cId="0" sldId="270"/>
        </pc:sldMkLst>
      </pc:sldChg>
      <pc:sldChg chg="modTransition">
        <pc:chgData name="Muaz Muhammad" userId="d409388000fd4e1e" providerId="LiveId" clId="{A8EF1188-5058-4A1C-ABAD-59A777ECEBB5}" dt="2024-03-02T17:42:18.699" v="13"/>
        <pc:sldMkLst>
          <pc:docMk/>
          <pc:sldMk cId="0" sldId="271"/>
        </pc:sldMkLst>
      </pc:sldChg>
      <pc:sldChg chg="modTransition">
        <pc:chgData name="Muaz Muhammad" userId="d409388000fd4e1e" providerId="LiveId" clId="{A8EF1188-5058-4A1C-ABAD-59A777ECEBB5}" dt="2024-03-02T17:42:18.699" v="13"/>
        <pc:sldMkLst>
          <pc:docMk/>
          <pc:sldMk cId="918699624" sldId="292"/>
        </pc:sldMkLst>
      </pc:sldChg>
      <pc:sldChg chg="modTransition">
        <pc:chgData name="Muaz Muhammad" userId="d409388000fd4e1e" providerId="LiveId" clId="{A8EF1188-5058-4A1C-ABAD-59A777ECEBB5}" dt="2024-03-02T17:42:18.699" v="13"/>
        <pc:sldMkLst>
          <pc:docMk/>
          <pc:sldMk cId="4166908617" sldId="293"/>
        </pc:sldMkLst>
      </pc:sldChg>
      <pc:sldChg chg="modTransition">
        <pc:chgData name="Muaz Muhammad" userId="d409388000fd4e1e" providerId="LiveId" clId="{A8EF1188-5058-4A1C-ABAD-59A777ECEBB5}" dt="2024-03-02T17:42:18.699" v="13"/>
        <pc:sldMkLst>
          <pc:docMk/>
          <pc:sldMk cId="3138034019" sldId="311"/>
        </pc:sldMkLst>
      </pc:sldChg>
      <pc:sldChg chg="modTransition">
        <pc:chgData name="Muaz Muhammad" userId="d409388000fd4e1e" providerId="LiveId" clId="{A8EF1188-5058-4A1C-ABAD-59A777ECEBB5}" dt="2024-03-02T17:42:18.699" v="13"/>
        <pc:sldMkLst>
          <pc:docMk/>
          <pc:sldMk cId="490590129" sldId="315"/>
        </pc:sldMkLst>
      </pc:sldChg>
      <pc:sldChg chg="modTransition">
        <pc:chgData name="Muaz Muhammad" userId="d409388000fd4e1e" providerId="LiveId" clId="{A8EF1188-5058-4A1C-ABAD-59A777ECEBB5}" dt="2024-03-02T17:42:18.699" v="13"/>
        <pc:sldMkLst>
          <pc:docMk/>
          <pc:sldMk cId="2092153304" sldId="319"/>
        </pc:sldMkLst>
      </pc:sldChg>
      <pc:sldChg chg="modTransition">
        <pc:chgData name="Muaz Muhammad" userId="d409388000fd4e1e" providerId="LiveId" clId="{A8EF1188-5058-4A1C-ABAD-59A777ECEBB5}" dt="2024-03-02T17:42:18.699" v="13"/>
        <pc:sldMkLst>
          <pc:docMk/>
          <pc:sldMk cId="1251703345" sldId="320"/>
        </pc:sldMkLst>
      </pc:sldChg>
      <pc:sldChg chg="modTransition">
        <pc:chgData name="Muaz Muhammad" userId="d409388000fd4e1e" providerId="LiveId" clId="{A8EF1188-5058-4A1C-ABAD-59A777ECEBB5}" dt="2024-03-02T17:42:18.699" v="13"/>
        <pc:sldMkLst>
          <pc:docMk/>
          <pc:sldMk cId="2899749390" sldId="335"/>
        </pc:sldMkLst>
      </pc:sldChg>
      <pc:sldChg chg="modSp mod modTransition">
        <pc:chgData name="Muaz Muhammad" userId="d409388000fd4e1e" providerId="LiveId" clId="{A8EF1188-5058-4A1C-ABAD-59A777ECEBB5}" dt="2024-03-02T17:42:18.699" v="13"/>
        <pc:sldMkLst>
          <pc:docMk/>
          <pc:sldMk cId="2486846547" sldId="337"/>
        </pc:sldMkLst>
        <pc:picChg chg="mod">
          <ac:chgData name="Muaz Muhammad" userId="d409388000fd4e1e" providerId="LiveId" clId="{A8EF1188-5058-4A1C-ABAD-59A777ECEBB5}" dt="2024-03-02T17:40:02.894" v="7" actId="1076"/>
          <ac:picMkLst>
            <pc:docMk/>
            <pc:sldMk cId="2486846547" sldId="337"/>
            <ac:picMk id="54" creationId="{00000000-0000-0000-0000-000000000000}"/>
          </ac:picMkLst>
        </pc:picChg>
      </pc:sldChg>
      <pc:sldChg chg="modTransition">
        <pc:chgData name="Muaz Muhammad" userId="d409388000fd4e1e" providerId="LiveId" clId="{A8EF1188-5058-4A1C-ABAD-59A777ECEBB5}" dt="2024-03-02T17:42:18.699" v="13"/>
        <pc:sldMkLst>
          <pc:docMk/>
          <pc:sldMk cId="4073324653" sldId="338"/>
        </pc:sldMkLst>
      </pc:sldChg>
      <pc:sldChg chg="modTransition">
        <pc:chgData name="Muaz Muhammad" userId="d409388000fd4e1e" providerId="LiveId" clId="{A8EF1188-5058-4A1C-ABAD-59A777ECEBB5}" dt="2024-03-02T17:42:18.699" v="13"/>
        <pc:sldMkLst>
          <pc:docMk/>
          <pc:sldMk cId="0" sldId="359"/>
        </pc:sldMkLst>
      </pc:sldChg>
      <pc:sldChg chg="modTransition">
        <pc:chgData name="Muaz Muhammad" userId="d409388000fd4e1e" providerId="LiveId" clId="{A8EF1188-5058-4A1C-ABAD-59A777ECEBB5}" dt="2024-03-02T17:42:18.699" v="13"/>
        <pc:sldMkLst>
          <pc:docMk/>
          <pc:sldMk cId="4006037259" sldId="370"/>
        </pc:sldMkLst>
      </pc:sldChg>
      <pc:sldChg chg="modTransition">
        <pc:chgData name="Muaz Muhammad" userId="d409388000fd4e1e" providerId="LiveId" clId="{A8EF1188-5058-4A1C-ABAD-59A777ECEBB5}" dt="2024-03-02T17:42:18.699" v="13"/>
        <pc:sldMkLst>
          <pc:docMk/>
          <pc:sldMk cId="994130867" sldId="373"/>
        </pc:sldMkLst>
      </pc:sldChg>
      <pc:sldChg chg="modTransition">
        <pc:chgData name="Muaz Muhammad" userId="d409388000fd4e1e" providerId="LiveId" clId="{A8EF1188-5058-4A1C-ABAD-59A777ECEBB5}" dt="2024-03-02T17:42:18.699" v="13"/>
        <pc:sldMkLst>
          <pc:docMk/>
          <pc:sldMk cId="2343715381" sldId="376"/>
        </pc:sldMkLst>
      </pc:sldChg>
      <pc:sldChg chg="modTransition">
        <pc:chgData name="Muaz Muhammad" userId="d409388000fd4e1e" providerId="LiveId" clId="{A8EF1188-5058-4A1C-ABAD-59A777ECEBB5}" dt="2024-03-02T17:42:18.699" v="13"/>
        <pc:sldMkLst>
          <pc:docMk/>
          <pc:sldMk cId="3742222522" sldId="383"/>
        </pc:sldMkLst>
      </pc:sldChg>
      <pc:sldChg chg="modSp mod modTransition">
        <pc:chgData name="Muaz Muhammad" userId="d409388000fd4e1e" providerId="LiveId" clId="{A8EF1188-5058-4A1C-ABAD-59A777ECEBB5}" dt="2024-03-08T17:44:02.801" v="31" actId="20577"/>
        <pc:sldMkLst>
          <pc:docMk/>
          <pc:sldMk cId="331485671" sldId="386"/>
        </pc:sldMkLst>
        <pc:spChg chg="mod">
          <ac:chgData name="Muaz Muhammad" userId="d409388000fd4e1e" providerId="LiveId" clId="{A8EF1188-5058-4A1C-ABAD-59A777ECEBB5}" dt="2024-03-08T17:44:02.801" v="31" actId="20577"/>
          <ac:spMkLst>
            <pc:docMk/>
            <pc:sldMk cId="331485671" sldId="386"/>
            <ac:spMk id="8" creationId="{49C8253B-66D2-7626-87FB-BA6D43DED703}"/>
          </ac:spMkLst>
        </pc:spChg>
      </pc:sldChg>
      <pc:sldChg chg="modTransition">
        <pc:chgData name="Muaz Muhammad" userId="d409388000fd4e1e" providerId="LiveId" clId="{A8EF1188-5058-4A1C-ABAD-59A777ECEBB5}" dt="2024-03-02T17:42:18.699" v="13"/>
        <pc:sldMkLst>
          <pc:docMk/>
          <pc:sldMk cId="3733562505" sldId="387"/>
        </pc:sldMkLst>
      </pc:sldChg>
      <pc:sldChg chg="ord modTransition">
        <pc:chgData name="Muaz Muhammad" userId="d409388000fd4e1e" providerId="LiveId" clId="{A8EF1188-5058-4A1C-ABAD-59A777ECEBB5}" dt="2024-03-08T16:02:57.947" v="15"/>
        <pc:sldMkLst>
          <pc:docMk/>
          <pc:sldMk cId="2962371777" sldId="388"/>
        </pc:sldMkLst>
      </pc:sldChg>
      <pc:sldChg chg="modTransition">
        <pc:chgData name="Muaz Muhammad" userId="d409388000fd4e1e" providerId="LiveId" clId="{A8EF1188-5058-4A1C-ABAD-59A777ECEBB5}" dt="2024-03-02T17:42:18.699" v="13"/>
        <pc:sldMkLst>
          <pc:docMk/>
          <pc:sldMk cId="82120939" sldId="390"/>
        </pc:sldMkLst>
      </pc:sldChg>
      <pc:sldChg chg="modTransition">
        <pc:chgData name="Muaz Muhammad" userId="d409388000fd4e1e" providerId="LiveId" clId="{A8EF1188-5058-4A1C-ABAD-59A777ECEBB5}" dt="2024-03-02T17:42:18.699" v="13"/>
        <pc:sldMkLst>
          <pc:docMk/>
          <pc:sldMk cId="753473675" sldId="392"/>
        </pc:sldMkLst>
      </pc:sldChg>
      <pc:sldChg chg="modTransition">
        <pc:chgData name="Muaz Muhammad" userId="d409388000fd4e1e" providerId="LiveId" clId="{A8EF1188-5058-4A1C-ABAD-59A777ECEBB5}" dt="2024-03-02T17:42:18.699" v="13"/>
        <pc:sldMkLst>
          <pc:docMk/>
          <pc:sldMk cId="1443287716" sldId="394"/>
        </pc:sldMkLst>
      </pc:sldChg>
      <pc:sldChg chg="modTransition">
        <pc:chgData name="Muaz Muhammad" userId="d409388000fd4e1e" providerId="LiveId" clId="{A8EF1188-5058-4A1C-ABAD-59A777ECEBB5}" dt="2024-03-02T17:42:18.699" v="13"/>
        <pc:sldMkLst>
          <pc:docMk/>
          <pc:sldMk cId="1974068187" sldId="395"/>
        </pc:sldMkLst>
      </pc:sldChg>
      <pc:sldChg chg="modTransition">
        <pc:chgData name="Muaz Muhammad" userId="d409388000fd4e1e" providerId="LiveId" clId="{A8EF1188-5058-4A1C-ABAD-59A777ECEBB5}" dt="2024-03-02T17:42:18.699" v="13"/>
        <pc:sldMkLst>
          <pc:docMk/>
          <pc:sldMk cId="1741359890" sldId="396"/>
        </pc:sldMkLst>
      </pc:sldChg>
      <pc:sldChg chg="modSp mod modTransition">
        <pc:chgData name="Muaz Muhammad" userId="d409388000fd4e1e" providerId="LiveId" clId="{A8EF1188-5058-4A1C-ABAD-59A777ECEBB5}" dt="2024-03-08T16:05:55.189" v="21" actId="20577"/>
        <pc:sldMkLst>
          <pc:docMk/>
          <pc:sldMk cId="2354292805" sldId="397"/>
        </pc:sldMkLst>
        <pc:graphicFrameChg chg="mod modGraphic">
          <ac:chgData name="Muaz Muhammad" userId="d409388000fd4e1e" providerId="LiveId" clId="{A8EF1188-5058-4A1C-ABAD-59A777ECEBB5}" dt="2024-03-08T16:05:55.189" v="21" actId="20577"/>
          <ac:graphicFrameMkLst>
            <pc:docMk/>
            <pc:sldMk cId="2354292805" sldId="397"/>
            <ac:graphicFrameMk id="4" creationId="{09090BAC-39EA-5B67-5A5A-964C66698630}"/>
          </ac:graphicFrameMkLst>
        </pc:graphicFrameChg>
      </pc:sldChg>
      <pc:sldChg chg="modTransition">
        <pc:chgData name="Muaz Muhammad" userId="d409388000fd4e1e" providerId="LiveId" clId="{A8EF1188-5058-4A1C-ABAD-59A777ECEBB5}" dt="2024-03-02T17:42:18.699" v="13"/>
        <pc:sldMkLst>
          <pc:docMk/>
          <pc:sldMk cId="690599270" sldId="398"/>
        </pc:sldMkLst>
      </pc:sldChg>
      <pc:sldMasterChg chg="modTransition modSldLayout">
        <pc:chgData name="Muaz Muhammad" userId="d409388000fd4e1e" providerId="LiveId" clId="{A8EF1188-5058-4A1C-ABAD-59A777ECEBB5}" dt="2024-03-02T17:42:18.699" v="13"/>
        <pc:sldMasterMkLst>
          <pc:docMk/>
          <pc:sldMasterMk cId="755255949" sldId="2147483817"/>
        </pc:sldMasterMkLst>
        <pc:sldLayoutChg chg="modTransition">
          <pc:chgData name="Muaz Muhammad" userId="d409388000fd4e1e" providerId="LiveId" clId="{A8EF1188-5058-4A1C-ABAD-59A777ECEBB5}" dt="2024-03-02T17:42:18.699" v="13"/>
          <pc:sldLayoutMkLst>
            <pc:docMk/>
            <pc:sldMasterMk cId="755255949" sldId="2147483817"/>
            <pc:sldLayoutMk cId="3848423301" sldId="2147483818"/>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1885414373" sldId="2147483819"/>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1855422559" sldId="2147483820"/>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3968816499" sldId="2147483821"/>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232415911" sldId="2147483822"/>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867829861" sldId="2147483823"/>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928767091" sldId="2147483824"/>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198444836" sldId="2147483825"/>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2981951976" sldId="2147483826"/>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284728295" sldId="2147483827"/>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2912016766" sldId="2147483828"/>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217012055" sldId="2147483829"/>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341099807" sldId="2147483830"/>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041250803" sldId="2147483831"/>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3328433577" sldId="2147483832"/>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808834573" sldId="2147483833"/>
          </pc:sldLayoutMkLst>
        </pc:sldLayoutChg>
        <pc:sldLayoutChg chg="modTransition">
          <pc:chgData name="Muaz Muhammad" userId="d409388000fd4e1e" providerId="LiveId" clId="{A8EF1188-5058-4A1C-ABAD-59A777ECEBB5}" dt="2024-03-02T17:42:18.699" v="13"/>
          <pc:sldLayoutMkLst>
            <pc:docMk/>
            <pc:sldMasterMk cId="755255949" sldId="2147483817"/>
            <pc:sldLayoutMk cId="4256749444" sldId="214748383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9"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1048690"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F71DE5B-6818-4A41-97A5-B9E8D3552BFE}" type="datetimeFigureOut">
              <a:rPr lang="en-US"/>
              <a:t>5/24/2024</a:t>
            </a:fld>
            <a:endParaRPr lang="en-US"/>
          </a:p>
        </p:txBody>
      </p:sp>
      <p:sp>
        <p:nvSpPr>
          <p:cNvPr id="1048691"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1048692"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C5CEDA6-2CDA-4443-BCA3-D2C6F0C033DD}" type="slidenum">
              <a:rPr lang="en-US"/>
              <a:t>‹#›</a:t>
            </a:fld>
            <a:endParaRPr lang="en-US"/>
          </a:p>
        </p:txBody>
      </p:sp>
    </p:spTree>
    <p:extLst>
      <p:ext uri="{BB962C8B-B14F-4D97-AF65-F5344CB8AC3E}">
        <p14:creationId xmlns:p14="http://schemas.microsoft.com/office/powerpoint/2010/main" val="1371044483"/>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9:02.865"/>
    </inkml:context>
    <inkml:brush xml:id="br0">
      <inkml:brushProperty name="width" value="0.5" units="cm"/>
      <inkml:brushProperty name="height" value="1" units="cm"/>
      <inkml:brushProperty name="color" value="#F8EBD4"/>
      <inkml:brushProperty name="tip" value="rectangle"/>
      <inkml:brushProperty name="rasterOp" value="maskPen"/>
      <inkml:brushProperty name="ignorePressure" value="1"/>
    </inkml:brush>
  </inkml:definitions>
  <inkml:trace contextRef="#ctx0" brushRef="#br0">421 0,'0'5,"0"9,-4 17,-6 2,-10 5,-2 0,-11-2,-3 6,-5 5,-17 7,-39 17,-2-4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1T18:59:06.066"/>
    </inkml:context>
    <inkml:brush xml:id="br0">
      <inkml:brushProperty name="width" value="0.5" units="cm"/>
      <inkml:brushProperty name="height" value="1" units="cm"/>
      <inkml:brushProperty name="color" value="#F8EBD4"/>
      <inkml:brushProperty name="tip" value="rectangle"/>
      <inkml:brushProperty name="rasterOp" value="maskPen"/>
      <inkml:brushProperty name="ignorePressure" value="1"/>
    </inkml:brush>
  </inkml:definitions>
  <inkml:trace contextRef="#ctx0" brushRef="#br0">1 2,'39'0,"-10"-1,0 1,34 6,-53-5,0 1,0 1,-1 0,0 0,1 1,-1 0,0 1,-1 0,1 0,10 9,-2 2,-1 0,-1 1,0 0,-1 2,22 39,45 109,-63-117,-3 0,-1 1,7 60,23 86,29 67,-63-214,-2 0,-3 0,0 76,-8-27,2 326,3-409,0 0,1 0,1 0,1 0,11 26,96 223,10 23,-99-227,14 32,42 172,-76-252,-2 1,0 0,0 0,-1 0,-1 0,0 0,-1 0,-1 0,-4 13,-6 13,-30 62,17-44,-58 121,71-157,0-1,-1-1,-1 0,0-1,-37 34,39-43,0-1,-1-1,0 1,0-2,0 0,-1-1,0-1,-25 6,10-4,-1-2,1-1,-49-1,66-3,0-1,0-1,-1 0,1-1,1 0,-1-1,0-1,1 0,0 0,0-1,0-1,-15-11,6 2,1-2,0-1,1 0,1-1,-16-24,6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15:35:43.64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3"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1048684"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3DA27AB-CEC1-4B6F-A701-A4330DD9ADD5}" type="datetimeFigureOut">
              <a:rPr lang="en-US"/>
              <a:t>5/24/2024</a:t>
            </a:fld>
            <a:endParaRPr lang="en-US"/>
          </a:p>
        </p:txBody>
      </p:sp>
      <p:sp>
        <p:nvSpPr>
          <p:cNvPr id="1048685"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4868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87"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1048688"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02CB55C-CB40-4096-B346-E5A5FD8715CA}" type="slidenum">
              <a:rPr lang="en-US"/>
              <a:t>‹#›</a:t>
            </a:fld>
            <a:endParaRPr lang="en-US"/>
          </a:p>
        </p:txBody>
      </p:sp>
    </p:spTree>
    <p:extLst>
      <p:ext uri="{BB962C8B-B14F-4D97-AF65-F5344CB8AC3E}">
        <p14:creationId xmlns:p14="http://schemas.microsoft.com/office/powerpoint/2010/main" val="369063378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3</a:t>
            </a:fld>
            <a:endParaRPr lang="en-US"/>
          </a:p>
        </p:txBody>
      </p:sp>
    </p:spTree>
    <p:extLst>
      <p:ext uri="{BB962C8B-B14F-4D97-AF65-F5344CB8AC3E}">
        <p14:creationId xmlns:p14="http://schemas.microsoft.com/office/powerpoint/2010/main" val="3145944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23</a:t>
            </a:fld>
            <a:endParaRPr lang="en-US"/>
          </a:p>
        </p:txBody>
      </p:sp>
    </p:spTree>
    <p:extLst>
      <p:ext uri="{BB962C8B-B14F-4D97-AF65-F5344CB8AC3E}">
        <p14:creationId xmlns:p14="http://schemas.microsoft.com/office/powerpoint/2010/main" val="1141620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24</a:t>
            </a:fld>
            <a:endParaRPr lang="en-US"/>
          </a:p>
        </p:txBody>
      </p:sp>
    </p:spTree>
    <p:extLst>
      <p:ext uri="{BB962C8B-B14F-4D97-AF65-F5344CB8AC3E}">
        <p14:creationId xmlns:p14="http://schemas.microsoft.com/office/powerpoint/2010/main" val="308301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7</a:t>
            </a:fld>
            <a:endParaRPr lang="en-US"/>
          </a:p>
        </p:txBody>
      </p:sp>
    </p:spTree>
    <p:extLst>
      <p:ext uri="{BB962C8B-B14F-4D97-AF65-F5344CB8AC3E}">
        <p14:creationId xmlns:p14="http://schemas.microsoft.com/office/powerpoint/2010/main" val="74416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8</a:t>
            </a:fld>
            <a:endParaRPr lang="en-US"/>
          </a:p>
        </p:txBody>
      </p:sp>
    </p:spTree>
    <p:extLst>
      <p:ext uri="{BB962C8B-B14F-4D97-AF65-F5344CB8AC3E}">
        <p14:creationId xmlns:p14="http://schemas.microsoft.com/office/powerpoint/2010/main" val="281106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11</a:t>
            </a:fld>
            <a:endParaRPr lang="en-US"/>
          </a:p>
        </p:txBody>
      </p:sp>
    </p:spTree>
    <p:extLst>
      <p:ext uri="{BB962C8B-B14F-4D97-AF65-F5344CB8AC3E}">
        <p14:creationId xmlns:p14="http://schemas.microsoft.com/office/powerpoint/2010/main" val="78818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13</a:t>
            </a:fld>
            <a:endParaRPr lang="en-US"/>
          </a:p>
        </p:txBody>
      </p:sp>
    </p:spTree>
    <p:extLst>
      <p:ext uri="{BB962C8B-B14F-4D97-AF65-F5344CB8AC3E}">
        <p14:creationId xmlns:p14="http://schemas.microsoft.com/office/powerpoint/2010/main" val="181714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14</a:t>
            </a:fld>
            <a:endParaRPr lang="en-US"/>
          </a:p>
        </p:txBody>
      </p:sp>
    </p:spTree>
    <p:extLst>
      <p:ext uri="{BB962C8B-B14F-4D97-AF65-F5344CB8AC3E}">
        <p14:creationId xmlns:p14="http://schemas.microsoft.com/office/powerpoint/2010/main" val="401119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15</a:t>
            </a:fld>
            <a:endParaRPr lang="en-US"/>
          </a:p>
        </p:txBody>
      </p:sp>
    </p:spTree>
    <p:extLst>
      <p:ext uri="{BB962C8B-B14F-4D97-AF65-F5344CB8AC3E}">
        <p14:creationId xmlns:p14="http://schemas.microsoft.com/office/powerpoint/2010/main" val="37610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16</a:t>
            </a:fld>
            <a:endParaRPr lang="en-US"/>
          </a:p>
        </p:txBody>
      </p:sp>
    </p:spTree>
    <p:extLst>
      <p:ext uri="{BB962C8B-B14F-4D97-AF65-F5344CB8AC3E}">
        <p14:creationId xmlns:p14="http://schemas.microsoft.com/office/powerpoint/2010/main" val="22575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02CB55C-CB40-4096-B346-E5A5FD8715CA}" type="slidenum">
              <a:rPr lang="en-US" smtClean="0"/>
              <a:t>21</a:t>
            </a:fld>
            <a:endParaRPr lang="en-US"/>
          </a:p>
        </p:txBody>
      </p:sp>
    </p:spTree>
    <p:extLst>
      <p:ext uri="{BB962C8B-B14F-4D97-AF65-F5344CB8AC3E}">
        <p14:creationId xmlns:p14="http://schemas.microsoft.com/office/powerpoint/2010/main" val="6022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31B31-C050-4F1B-A16E-394D2EE8D9D0}" type="datetime1">
              <a:rPr lang="en-US" smtClean="0"/>
              <a:t>5/24/2024</a:t>
            </a:fld>
            <a:endParaRPr lang="en-US"/>
          </a:p>
        </p:txBody>
      </p:sp>
      <p:sp>
        <p:nvSpPr>
          <p:cNvPr id="5" name="Footer Placeholder 4"/>
          <p:cNvSpPr>
            <a:spLocks noGrp="1"/>
          </p:cNvSpPr>
          <p:nvPr>
            <p:ph type="ftr" sz="quarter" idx="11"/>
          </p:nvPr>
        </p:nvSpPr>
        <p:spPr/>
        <p:txBody>
          <a:bodyPr/>
          <a:lstStyle/>
          <a:p>
            <a:r>
              <a:rPr lang="en-US"/>
              <a:t>Department of EEE, IIUC</a:t>
            </a:r>
          </a:p>
        </p:txBody>
      </p:sp>
      <p:sp>
        <p:nvSpPr>
          <p:cNvPr id="6" name="Slide Number Placeholder 5"/>
          <p:cNvSpPr>
            <a:spLocks noGrp="1"/>
          </p:cNvSpPr>
          <p:nvPr>
            <p:ph type="sldNum" sz="quarter" idx="12"/>
          </p:nvPr>
        </p:nvSpPr>
        <p:spPr/>
        <p:txBody>
          <a:bodyPr/>
          <a:lstStyle/>
          <a:p>
            <a:fld id="{8EBE22BD-1354-49F3-B377-C64F94EE3D12}" type="slidenum">
              <a:rPr lang="en-US" smtClean="0"/>
              <a:t>‹#›</a:t>
            </a:fld>
            <a:endParaRPr lang="en-US"/>
          </a:p>
        </p:txBody>
      </p:sp>
    </p:spTree>
    <p:extLst>
      <p:ext uri="{BB962C8B-B14F-4D97-AF65-F5344CB8AC3E}">
        <p14:creationId xmlns:p14="http://schemas.microsoft.com/office/powerpoint/2010/main" val="38484233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7F16E-4682-4DB6-B0FF-5D7703B72016}"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42847282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C448B-6A69-469F-97CD-726A9AA68C9C}"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29120167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7F15D-9856-4EF2-90D3-F13992B72E22}"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70120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F84D4-D329-45BC-BEE0-71695187B631}"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3410998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676C3E-588E-4E82-90AA-0DDFDF127866}" type="datetime1">
              <a:rPr lang="en-US" smtClean="0"/>
              <a:t>5/24/2024</a:t>
            </a:fld>
            <a:endParaRPr lang="en-US"/>
          </a:p>
        </p:txBody>
      </p:sp>
      <p:sp>
        <p:nvSpPr>
          <p:cNvPr id="4" name="Footer Placeholder 3"/>
          <p:cNvSpPr>
            <a:spLocks noGrp="1"/>
          </p:cNvSpPr>
          <p:nvPr>
            <p:ph type="ftr" sz="quarter" idx="11"/>
          </p:nvPr>
        </p:nvSpPr>
        <p:spPr/>
        <p:txBody>
          <a:bodyPr/>
          <a:lstStyle/>
          <a:p>
            <a:r>
              <a:rPr lang="en-US"/>
              <a:t>Department of EEE, IIUC</a:t>
            </a:r>
          </a:p>
        </p:txBody>
      </p:sp>
      <p:sp>
        <p:nvSpPr>
          <p:cNvPr id="5" name="Slide Number Placeholder 4"/>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40412508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0D2745-5A6B-4E33-8986-BE6969DC0C91}" type="datetime1">
              <a:rPr lang="en-US" smtClean="0"/>
              <a:t>5/24/2024</a:t>
            </a:fld>
            <a:endParaRPr lang="en-US"/>
          </a:p>
        </p:txBody>
      </p:sp>
      <p:sp>
        <p:nvSpPr>
          <p:cNvPr id="4" name="Footer Placeholder 3"/>
          <p:cNvSpPr>
            <a:spLocks noGrp="1"/>
          </p:cNvSpPr>
          <p:nvPr>
            <p:ph type="ftr" sz="quarter" idx="11"/>
          </p:nvPr>
        </p:nvSpPr>
        <p:spPr/>
        <p:txBody>
          <a:bodyPr/>
          <a:lstStyle/>
          <a:p>
            <a:r>
              <a:rPr lang="en-US"/>
              <a:t>Department of EEE, IIUC</a:t>
            </a:r>
          </a:p>
        </p:txBody>
      </p:sp>
      <p:sp>
        <p:nvSpPr>
          <p:cNvPr id="5" name="Slide Number Placeholder 4"/>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3328433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590AC-947D-4DC6-85B7-791BFBC51A8E}" type="datetime1">
              <a:rPr lang="en-US" smtClean="0"/>
              <a:t>5/24/2024</a:t>
            </a:fld>
            <a:endParaRPr lang="en-US"/>
          </a:p>
        </p:txBody>
      </p:sp>
      <p:sp>
        <p:nvSpPr>
          <p:cNvPr id="5" name="Footer Placeholder 4"/>
          <p:cNvSpPr>
            <a:spLocks noGrp="1"/>
          </p:cNvSpPr>
          <p:nvPr>
            <p:ph type="ftr" sz="quarter" idx="11"/>
          </p:nvPr>
        </p:nvSpPr>
        <p:spPr/>
        <p:txBody>
          <a:bodyPr/>
          <a:lstStyle/>
          <a:p>
            <a:r>
              <a:rPr lang="en-US"/>
              <a:t>Department of EEE, IIUC</a:t>
            </a:r>
          </a:p>
        </p:txBody>
      </p:sp>
      <p:sp>
        <p:nvSpPr>
          <p:cNvPr id="6" name="Slide Number Placeholder 5"/>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8088345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C0DA1-A64E-4AC4-A85F-BBF26FFDA52F}" type="datetime1">
              <a:rPr lang="en-US" smtClean="0"/>
              <a:t>5/24/2024</a:t>
            </a:fld>
            <a:endParaRPr lang="en-US"/>
          </a:p>
        </p:txBody>
      </p:sp>
      <p:sp>
        <p:nvSpPr>
          <p:cNvPr id="5" name="Footer Placeholder 4"/>
          <p:cNvSpPr>
            <a:spLocks noGrp="1"/>
          </p:cNvSpPr>
          <p:nvPr>
            <p:ph type="ftr" sz="quarter" idx="11"/>
          </p:nvPr>
        </p:nvSpPr>
        <p:spPr/>
        <p:txBody>
          <a:bodyPr/>
          <a:lstStyle/>
          <a:p>
            <a:r>
              <a:rPr lang="en-US"/>
              <a:t>Department of EEE, IIUC</a:t>
            </a:r>
          </a:p>
        </p:txBody>
      </p:sp>
      <p:sp>
        <p:nvSpPr>
          <p:cNvPr id="6" name="Slide Number Placeholder 5"/>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42567494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3988-9460-4C67-91C0-54D5035EC58E}" type="datetime1">
              <a:rPr lang="en-US" smtClean="0"/>
              <a:t>5/24/2024</a:t>
            </a:fld>
            <a:endParaRPr lang="en-US"/>
          </a:p>
        </p:txBody>
      </p:sp>
      <p:sp>
        <p:nvSpPr>
          <p:cNvPr id="5" name="Footer Placeholder 4"/>
          <p:cNvSpPr>
            <a:spLocks noGrp="1"/>
          </p:cNvSpPr>
          <p:nvPr>
            <p:ph type="ftr" sz="quarter" idx="11"/>
          </p:nvPr>
        </p:nvSpPr>
        <p:spPr/>
        <p:txBody>
          <a:bodyPr/>
          <a:lstStyle/>
          <a:p>
            <a:r>
              <a:rPr lang="en-US"/>
              <a:t>Department of EEE, IIUC</a:t>
            </a:r>
          </a:p>
        </p:txBody>
      </p:sp>
      <p:sp>
        <p:nvSpPr>
          <p:cNvPr id="6" name="Slide Number Placeholder 5"/>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18854143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1703-A91E-4E34-ABAA-81AC95AA1795}" type="datetime1">
              <a:rPr lang="en-US" smtClean="0"/>
              <a:t>5/24/2024</a:t>
            </a:fld>
            <a:endParaRPr lang="en-US"/>
          </a:p>
        </p:txBody>
      </p:sp>
      <p:sp>
        <p:nvSpPr>
          <p:cNvPr id="5" name="Footer Placeholder 4"/>
          <p:cNvSpPr>
            <a:spLocks noGrp="1"/>
          </p:cNvSpPr>
          <p:nvPr>
            <p:ph type="ftr" sz="quarter" idx="11"/>
          </p:nvPr>
        </p:nvSpPr>
        <p:spPr/>
        <p:txBody>
          <a:bodyPr/>
          <a:lstStyle/>
          <a:p>
            <a:r>
              <a:rPr lang="en-US"/>
              <a:t>Department of EEE, IIUC</a:t>
            </a:r>
          </a:p>
        </p:txBody>
      </p:sp>
      <p:sp>
        <p:nvSpPr>
          <p:cNvPr id="6" name="Slide Number Placeholder 5"/>
          <p:cNvSpPr>
            <a:spLocks noGrp="1"/>
          </p:cNvSpPr>
          <p:nvPr>
            <p:ph type="sldNum" sz="quarter" idx="12"/>
          </p:nvPr>
        </p:nvSpPr>
        <p:spPr/>
        <p:txBody>
          <a:bodyPr/>
          <a:lstStyle/>
          <a:p>
            <a:fld id="{32DB4A8B-A584-4628-9240-57FF80DF050D}" type="slidenum">
              <a:rPr lang="en-US" smtClean="0"/>
              <a:t>‹#›</a:t>
            </a:fld>
            <a:endParaRPr lang="en-US"/>
          </a:p>
        </p:txBody>
      </p:sp>
    </p:spTree>
    <p:extLst>
      <p:ext uri="{BB962C8B-B14F-4D97-AF65-F5344CB8AC3E}">
        <p14:creationId xmlns:p14="http://schemas.microsoft.com/office/powerpoint/2010/main" val="18554225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EC413-D07D-476D-A6DA-44A25D475272}"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39688164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20763-967A-4AC8-813D-ACB55843E13C}" type="datetime1">
              <a:rPr lang="en-US" smtClean="0"/>
              <a:t>5/24/2024</a:t>
            </a:fld>
            <a:endParaRPr lang="en-US"/>
          </a:p>
        </p:txBody>
      </p:sp>
      <p:sp>
        <p:nvSpPr>
          <p:cNvPr id="8" name="Footer Placeholder 7"/>
          <p:cNvSpPr>
            <a:spLocks noGrp="1"/>
          </p:cNvSpPr>
          <p:nvPr>
            <p:ph type="ftr" sz="quarter" idx="11"/>
          </p:nvPr>
        </p:nvSpPr>
        <p:spPr/>
        <p:txBody>
          <a:bodyPr/>
          <a:lstStyle/>
          <a:p>
            <a:r>
              <a:rPr lang="en-US"/>
              <a:t>Department of EEE, IIUC</a:t>
            </a:r>
          </a:p>
        </p:txBody>
      </p:sp>
      <p:sp>
        <p:nvSpPr>
          <p:cNvPr id="9" name="Slide Number Placeholder 8"/>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42324159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BFF97-BC80-4FBB-BBB0-89A7FF1D7AFC}" type="datetime1">
              <a:rPr lang="en-US" smtClean="0"/>
              <a:t>5/24/2024</a:t>
            </a:fld>
            <a:endParaRPr lang="en-US"/>
          </a:p>
        </p:txBody>
      </p:sp>
      <p:sp>
        <p:nvSpPr>
          <p:cNvPr id="4" name="Footer Placeholder 3"/>
          <p:cNvSpPr>
            <a:spLocks noGrp="1"/>
          </p:cNvSpPr>
          <p:nvPr>
            <p:ph type="ftr" sz="quarter" idx="11"/>
          </p:nvPr>
        </p:nvSpPr>
        <p:spPr/>
        <p:txBody>
          <a:bodyPr/>
          <a:lstStyle/>
          <a:p>
            <a:r>
              <a:rPr lang="en-US"/>
              <a:t>Department of EEE, IIUC</a:t>
            </a:r>
          </a:p>
        </p:txBody>
      </p:sp>
      <p:sp>
        <p:nvSpPr>
          <p:cNvPr id="5" name="Slide Number Placeholder 4"/>
          <p:cNvSpPr>
            <a:spLocks noGrp="1"/>
          </p:cNvSpPr>
          <p:nvPr>
            <p:ph type="sldNum" sz="quarter" idx="12"/>
          </p:nvPr>
        </p:nvSpPr>
        <p:spPr/>
        <p:txBody>
          <a:bodyPr/>
          <a:lstStyle/>
          <a:p>
            <a:fld id="{BC93DDF1-E24A-43C0-8FE3-140DB0A4B8CE}" type="slidenum">
              <a:rPr lang="en-US" smtClean="0"/>
              <a:t>‹#›</a:t>
            </a:fld>
            <a:endParaRPr lang="en-US"/>
          </a:p>
        </p:txBody>
      </p:sp>
    </p:spTree>
    <p:extLst>
      <p:ext uri="{BB962C8B-B14F-4D97-AF65-F5344CB8AC3E}">
        <p14:creationId xmlns:p14="http://schemas.microsoft.com/office/powerpoint/2010/main" val="8678298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62811-B367-4117-B867-0994291176C7}" type="datetime1">
              <a:rPr lang="en-US" smtClean="0"/>
              <a:t>5/24/2024</a:t>
            </a:fld>
            <a:endParaRPr lang="en-US"/>
          </a:p>
        </p:txBody>
      </p:sp>
      <p:sp>
        <p:nvSpPr>
          <p:cNvPr id="3" name="Footer Placeholder 2"/>
          <p:cNvSpPr>
            <a:spLocks noGrp="1"/>
          </p:cNvSpPr>
          <p:nvPr>
            <p:ph type="ftr" sz="quarter" idx="11"/>
          </p:nvPr>
        </p:nvSpPr>
        <p:spPr/>
        <p:txBody>
          <a:bodyPr/>
          <a:lstStyle/>
          <a:p>
            <a:r>
              <a:rPr lang="en-US"/>
              <a:t>Department of EEE, IIUC</a:t>
            </a:r>
          </a:p>
        </p:txBody>
      </p:sp>
      <p:sp>
        <p:nvSpPr>
          <p:cNvPr id="4" name="Slide Number Placeholder 3"/>
          <p:cNvSpPr>
            <a:spLocks noGrp="1"/>
          </p:cNvSpPr>
          <p:nvPr>
            <p:ph type="sldNum" sz="quarter" idx="12"/>
          </p:nvPr>
        </p:nvSpPr>
        <p:spPr/>
        <p:txBody>
          <a:bodyPr/>
          <a:lstStyle/>
          <a:p>
            <a:fld id="{32904992-8E0F-4F38-8F52-92604EA2488E}" type="slidenum">
              <a:rPr lang="en-US" smtClean="0"/>
              <a:t>‹#›</a:t>
            </a:fld>
            <a:endParaRPr lang="en-US"/>
          </a:p>
        </p:txBody>
      </p:sp>
    </p:spTree>
    <p:extLst>
      <p:ext uri="{BB962C8B-B14F-4D97-AF65-F5344CB8AC3E}">
        <p14:creationId xmlns:p14="http://schemas.microsoft.com/office/powerpoint/2010/main" val="9287670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DB40B-7F40-47A2-94F4-CC23D24FDED2}"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B687416E-8F46-43EB-9DF2-1257FF383128}" type="slidenum">
              <a:rPr lang="en-US" smtClean="0"/>
              <a:t>‹#›</a:t>
            </a:fld>
            <a:endParaRPr lang="en-US"/>
          </a:p>
        </p:txBody>
      </p:sp>
    </p:spTree>
    <p:extLst>
      <p:ext uri="{BB962C8B-B14F-4D97-AF65-F5344CB8AC3E}">
        <p14:creationId xmlns:p14="http://schemas.microsoft.com/office/powerpoint/2010/main" val="41984448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F1AEC-790E-4E81-B76B-6EC4769C1391}" type="datetime1">
              <a:rPr lang="en-US" smtClean="0"/>
              <a:t>5/24/2024</a:t>
            </a:fld>
            <a:endParaRPr lang="en-US"/>
          </a:p>
        </p:txBody>
      </p:sp>
      <p:sp>
        <p:nvSpPr>
          <p:cNvPr id="6" name="Footer Placeholder 5"/>
          <p:cNvSpPr>
            <a:spLocks noGrp="1"/>
          </p:cNvSpPr>
          <p:nvPr>
            <p:ph type="ftr" sz="quarter" idx="11"/>
          </p:nvPr>
        </p:nvSpPr>
        <p:spPr/>
        <p:txBody>
          <a:bodyPr/>
          <a:lstStyle/>
          <a:p>
            <a:r>
              <a:rPr lang="en-US"/>
              <a:t>Department of EEE, IIUC</a:t>
            </a:r>
          </a:p>
        </p:txBody>
      </p:sp>
      <p:sp>
        <p:nvSpPr>
          <p:cNvPr id="7" name="Slide Number Placeholder 6"/>
          <p:cNvSpPr>
            <a:spLocks noGrp="1"/>
          </p:cNvSpPr>
          <p:nvPr>
            <p:ph type="sldNum" sz="quarter" idx="12"/>
          </p:nvPr>
        </p:nvSpPr>
        <p:spPr/>
        <p:txBody>
          <a:bodyPr/>
          <a:lstStyle/>
          <a:p>
            <a:fld id="{24595AB8-9839-4093-B37B-91909027E8AA}" type="slidenum">
              <a:rPr lang="en-US" smtClean="0"/>
              <a:t>‹#›</a:t>
            </a:fld>
            <a:endParaRPr lang="en-US"/>
          </a:p>
        </p:txBody>
      </p:sp>
    </p:spTree>
    <p:extLst>
      <p:ext uri="{BB962C8B-B14F-4D97-AF65-F5344CB8AC3E}">
        <p14:creationId xmlns:p14="http://schemas.microsoft.com/office/powerpoint/2010/main" val="29819519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D7ADEC-51A0-4309-9CB7-A472D18E383F}" type="datetime1">
              <a:rPr lang="en-US" smtClean="0"/>
              <a:t>5/24/2024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Department of EEE, IIUC</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87416E-8F46-43EB-9DF2-1257FF383128}" type="slidenum">
              <a:rPr lang="en-US" smtClean="0"/>
              <a:t>‹#›</a:t>
            </a:fld>
            <a:endParaRPr lang="en-US"/>
          </a:p>
        </p:txBody>
      </p:sp>
    </p:spTree>
    <p:extLst>
      <p:ext uri="{BB962C8B-B14F-4D97-AF65-F5344CB8AC3E}">
        <p14:creationId xmlns:p14="http://schemas.microsoft.com/office/powerpoint/2010/main" val="755255949"/>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ransition>
    <p:fade/>
  </p:transition>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customXml" Target="../ink/ink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8584406" cy="590550"/>
          </a:xfrm>
        </p:spPr>
        <p:txBody>
          <a:bodyPr/>
          <a:lstStyle/>
          <a:p>
            <a:pPr>
              <a:defRPr/>
            </a:pPr>
            <a:r>
              <a:rPr lang="en-US" altLang="en-US" sz="1350" i="1" dirty="0">
                <a:latin typeface="Times New Roman" panose="02020603050405020304" pitchFamily="18" charset="0"/>
                <a:ea typeface="宋体" panose="02010600030101010101" pitchFamily="2" charset="-122"/>
                <a:cs typeface="Times New Roman" panose="02020603050405020304" pitchFamily="18" charset="0"/>
              </a:rPr>
              <a:t>“</a:t>
            </a:r>
            <a:r>
              <a:rPr lang="en-US" altLang="en-US" sz="1350" i="1" dirty="0" err="1">
                <a:latin typeface="Times New Roman" panose="02020603050405020304" pitchFamily="18" charset="0"/>
                <a:ea typeface="宋体" panose="02010600030101010101" pitchFamily="2" charset="-122"/>
                <a:cs typeface="Times New Roman" panose="02020603050405020304" pitchFamily="18" charset="0"/>
              </a:rPr>
              <a:t>Bismillahir</a:t>
            </a:r>
            <a:r>
              <a:rPr lang="en-US" altLang="en-US" sz="1350" i="1" dirty="0">
                <a:latin typeface="Times New Roman" panose="02020603050405020304" pitchFamily="18" charset="0"/>
                <a:ea typeface="宋体" panose="02010600030101010101" pitchFamily="2" charset="-122"/>
                <a:cs typeface="Times New Roman" panose="02020603050405020304" pitchFamily="18" charset="0"/>
              </a:rPr>
              <a:t> </a:t>
            </a:r>
            <a:r>
              <a:rPr lang="en-US" altLang="en-US" sz="1350" i="1" dirty="0" err="1">
                <a:latin typeface="Times New Roman" panose="02020603050405020304" pitchFamily="18" charset="0"/>
                <a:ea typeface="宋体" panose="02010600030101010101" pitchFamily="2" charset="-122"/>
                <a:cs typeface="Times New Roman" panose="02020603050405020304" pitchFamily="18" charset="0"/>
              </a:rPr>
              <a:t>Rahmanir</a:t>
            </a:r>
            <a:r>
              <a:rPr lang="en-US" altLang="en-US" sz="1350" i="1" dirty="0">
                <a:latin typeface="Times New Roman" panose="02020603050405020304" pitchFamily="18" charset="0"/>
                <a:ea typeface="宋体" panose="02010600030101010101" pitchFamily="2" charset="-122"/>
                <a:cs typeface="Times New Roman" panose="02020603050405020304" pitchFamily="18" charset="0"/>
              </a:rPr>
              <a:t> Rahim”</a:t>
            </a:r>
            <a:br>
              <a:rPr lang="en-US" altLang="en-US" sz="1350" i="1" dirty="0">
                <a:latin typeface="Times New Roman" panose="02020603050405020304" pitchFamily="18" charset="0"/>
                <a:ea typeface="宋体" panose="02010600030101010101" pitchFamily="2" charset="-122"/>
                <a:cs typeface="Times New Roman" panose="02020603050405020304" pitchFamily="18" charset="0"/>
              </a:rPr>
            </a:br>
            <a:endParaRPr lang="en-US" sz="1350" dirty="0"/>
          </a:p>
        </p:txBody>
      </p:sp>
      <p:sp>
        <p:nvSpPr>
          <p:cNvPr id="3" name="Subtitle 2"/>
          <p:cNvSpPr>
            <a:spLocks noGrp="1"/>
          </p:cNvSpPr>
          <p:nvPr>
            <p:ph type="subTitle" idx="1"/>
          </p:nvPr>
        </p:nvSpPr>
        <p:spPr>
          <a:xfrm>
            <a:off x="1765696" y="1654724"/>
            <a:ext cx="9144001" cy="1310728"/>
          </a:xfrm>
        </p:spPr>
        <p:txBody>
          <a:bodyPr rtlCol="0">
            <a:noAutofit/>
          </a:bodyPr>
          <a:lstStyle/>
          <a:p>
            <a:pPr>
              <a:lnSpc>
                <a:spcPct val="150000"/>
              </a:lnSpc>
              <a:spcBef>
                <a:spcPts val="0"/>
              </a:spcBef>
            </a:pPr>
            <a:r>
              <a:rPr lang="en-US" sz="2800" b="1" dirty="0">
                <a:solidFill>
                  <a:srgbClr val="FFFF00"/>
                </a:solidFill>
                <a:effectLst/>
                <a:latin typeface="Arial Narrow" panose="020B0606020202030204" pitchFamily="34" charset="0"/>
                <a:ea typeface="Times New Roman" panose="02020603050405020304" pitchFamily="18" charset="0"/>
              </a:rPr>
              <a:t>Design and Implementation of a SCADA-Based Boiler Monitoring and Controlling System</a:t>
            </a:r>
            <a:endParaRPr lang="en-US" sz="2800" dirty="0">
              <a:solidFill>
                <a:srgbClr val="FFFF00"/>
              </a:solidFill>
              <a:effectLst/>
              <a:latin typeface="Arial" panose="020B0604020202020204" pitchFamily="34"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D987A124-3758-DA4A-2F0A-D49B548CC5D8}"/>
              </a:ext>
            </a:extLst>
          </p:cNvPr>
          <p:cNvSpPr>
            <a:spLocks noGrp="1"/>
          </p:cNvSpPr>
          <p:nvPr>
            <p:ph type="sldNum" sz="quarter" idx="12"/>
          </p:nvPr>
        </p:nvSpPr>
        <p:spPr>
          <a:xfrm>
            <a:off x="9550324" y="6465909"/>
            <a:ext cx="565159" cy="365125"/>
          </a:xfrm>
        </p:spPr>
        <p:txBody>
          <a:bodyPr/>
          <a:lstStyle/>
          <a:p>
            <a:fld id="{8EBE22BD-1354-49F3-B377-C64F94EE3D12}" type="slidenum">
              <a:rPr lang="en-US" smtClean="0"/>
              <a:t>1</a:t>
            </a:fld>
            <a:endParaRPr lang="en-US" dirty="0"/>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75665"/>
            <a:ext cx="12192000" cy="107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1062803" y="3892549"/>
            <a:ext cx="86868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a:cs typeface="等线"/>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a:cs typeface="等线"/>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a:cs typeface="等线"/>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等线"/>
                <a:cs typeface="等线"/>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等线"/>
                <a:cs typeface="等线"/>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等线"/>
                <a:cs typeface="等线"/>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等线"/>
                <a:cs typeface="等线"/>
              </a:defRPr>
            </a:lvl9pPr>
          </a:lstStyle>
          <a:p>
            <a:pPr>
              <a:lnSpc>
                <a:spcPct val="150000"/>
              </a:lnSpc>
              <a:spcBef>
                <a:spcPct val="0"/>
              </a:spcBef>
              <a:buNone/>
              <a:defRPr/>
            </a:pPr>
            <a:r>
              <a:rPr lang="en-US" altLang="en-US" sz="1800" b="1" u="sng" dirty="0">
                <a:latin typeface="Times New Roman" panose="02020603050405020304" pitchFamily="18" charset="0"/>
                <a:ea typeface="宋体" panose="02010600030101010101" pitchFamily="2" charset="-122"/>
                <a:cs typeface="Times New Roman" panose="02020603050405020304" pitchFamily="18" charset="0"/>
              </a:rPr>
              <a:t>Presented By:</a:t>
            </a:r>
          </a:p>
          <a:p>
            <a:pPr>
              <a:lnSpc>
                <a:spcPct val="150000"/>
              </a:lnSpc>
              <a:spcBef>
                <a:spcPct val="0"/>
              </a:spcBef>
              <a:buNone/>
              <a:defRPr/>
            </a:pPr>
            <a:r>
              <a:rPr lang="en-US" sz="1800" b="1" dirty="0">
                <a:latin typeface="Times New Roman" panose="02020603050405020304" pitchFamily="18" charset="0"/>
                <a:ea typeface="Times New Roman" panose="02020603050405020304" pitchFamily="18" charset="0"/>
              </a:rPr>
              <a:t>Md. Khaled Hossain Jahin (ID. ET191055)</a:t>
            </a:r>
          </a:p>
          <a:p>
            <a:pPr>
              <a:lnSpc>
                <a:spcPct val="150000"/>
              </a:lnSpc>
              <a:spcBef>
                <a:spcPct val="0"/>
              </a:spcBef>
              <a:buNone/>
              <a:defRPr/>
            </a:pPr>
            <a:r>
              <a:rPr lang="en-US" sz="1800" b="1" dirty="0">
                <a:latin typeface="Times New Roman" panose="02020603050405020304" pitchFamily="18" charset="0"/>
                <a:ea typeface="Times New Roman" panose="02020603050405020304" pitchFamily="18" charset="0"/>
              </a:rPr>
              <a:t>Muaz Muhammad (ID. ET191064)</a:t>
            </a:r>
            <a:endParaRPr lang="en-GB" altLang="en-US" sz="1800" b="1"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00000"/>
              </a:lnSpc>
              <a:spcBef>
                <a:spcPct val="0"/>
              </a:spcBef>
              <a:buNone/>
              <a:defRPr/>
            </a:pPr>
            <a:endParaRPr lang="en-US"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70" name="TextBox 13"/>
          <p:cNvSpPr txBox="1">
            <a:spLocks noChangeArrowheads="1"/>
          </p:cNvSpPr>
          <p:nvPr/>
        </p:nvSpPr>
        <p:spPr bwMode="auto">
          <a:xfrm>
            <a:off x="5943600" y="3460845"/>
            <a:ext cx="471130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en-US" sz="2000" b="1" u="sng" dirty="0">
                <a:latin typeface="Times New Roman" panose="02020603050405020304" pitchFamily="18" charset="0"/>
                <a:cs typeface="Times New Roman" panose="02020603050405020304" pitchFamily="18" charset="0"/>
              </a:rPr>
              <a:t>Supervised By:</a:t>
            </a:r>
          </a:p>
          <a:p>
            <a:pPr eaLnBrk="1" hangingPunct="1"/>
            <a:endParaRPr lang="en-US" altLang="en-US" sz="2000" b="1" u="sng" dirty="0">
              <a:latin typeface="Times New Roman" panose="02020603050405020304" pitchFamily="18" charset="0"/>
              <a:cs typeface="Times New Roman" panose="02020603050405020304" pitchFamily="18" charset="0"/>
            </a:endParaRPr>
          </a:p>
          <a:p>
            <a:r>
              <a:rPr lang="en-US" sz="2000" dirty="0"/>
              <a:t>Engr. Md. Rashidul Islam  </a:t>
            </a:r>
          </a:p>
          <a:p>
            <a:r>
              <a:rPr lang="en-US" sz="2000" dirty="0"/>
              <a:t>Associate Professor,  </a:t>
            </a:r>
          </a:p>
          <a:p>
            <a:r>
              <a:rPr lang="en-US" dirty="0"/>
              <a:t>Department</a:t>
            </a:r>
            <a:r>
              <a:rPr lang="en-US" sz="2000" dirty="0"/>
              <a:t> of Electrical and Electronic Engineering International Islamic University Chittagong</a:t>
            </a:r>
            <a:r>
              <a:rPr lang="en-US" dirty="0"/>
              <a:t>. </a:t>
            </a:r>
          </a:p>
        </p:txBody>
      </p:sp>
    </p:spTree>
    <p:extLst>
      <p:ext uri="{BB962C8B-B14F-4D97-AF65-F5344CB8AC3E}">
        <p14:creationId xmlns:p14="http://schemas.microsoft.com/office/powerpoint/2010/main" val="40060372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13562" y="878673"/>
            <a:ext cx="1401856" cy="383024"/>
          </a:xfrm>
          <a:prstGeom prst="ellipse">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Start</a:t>
            </a:r>
          </a:p>
        </p:txBody>
      </p:sp>
      <p:sp>
        <p:nvSpPr>
          <p:cNvPr id="5" name="Parallelogram 4"/>
          <p:cNvSpPr/>
          <p:nvPr/>
        </p:nvSpPr>
        <p:spPr>
          <a:xfrm>
            <a:off x="5409632" y="1534164"/>
            <a:ext cx="1295400" cy="323881"/>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cs typeface="Arial" panose="020B0604020202020204" pitchFamily="34" charset="0"/>
              </a:rPr>
              <a:t>PLC</a:t>
            </a:r>
          </a:p>
        </p:txBody>
      </p:sp>
      <p:sp>
        <p:nvSpPr>
          <p:cNvPr id="6" name="Parallelogram 5"/>
          <p:cNvSpPr/>
          <p:nvPr/>
        </p:nvSpPr>
        <p:spPr>
          <a:xfrm>
            <a:off x="4626909" y="2100249"/>
            <a:ext cx="2975163" cy="367917"/>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defTabSz="698897"/>
            <a:r>
              <a:rPr lang="en-US" sz="1200" dirty="0">
                <a:latin typeface="Arial Black" panose="020B0A04020102020204" pitchFamily="34" charset="0"/>
              </a:rPr>
              <a:t>Compare the Preset Value</a:t>
            </a:r>
          </a:p>
        </p:txBody>
      </p:sp>
      <p:sp>
        <p:nvSpPr>
          <p:cNvPr id="7" name="Parallelogram 6"/>
          <p:cNvSpPr/>
          <p:nvPr/>
        </p:nvSpPr>
        <p:spPr>
          <a:xfrm>
            <a:off x="7530366" y="2672228"/>
            <a:ext cx="2712944" cy="337272"/>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Steam Pressure Check</a:t>
            </a:r>
          </a:p>
        </p:txBody>
      </p:sp>
      <p:sp>
        <p:nvSpPr>
          <p:cNvPr id="8" name="Parallelogram 7"/>
          <p:cNvSpPr/>
          <p:nvPr/>
        </p:nvSpPr>
        <p:spPr>
          <a:xfrm>
            <a:off x="4771149" y="2710544"/>
            <a:ext cx="2319618" cy="304882"/>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Temperature Check</a:t>
            </a:r>
          </a:p>
        </p:txBody>
      </p:sp>
      <p:sp>
        <p:nvSpPr>
          <p:cNvPr id="9" name="Parallelogram 8"/>
          <p:cNvSpPr/>
          <p:nvPr/>
        </p:nvSpPr>
        <p:spPr>
          <a:xfrm>
            <a:off x="2001689" y="2709694"/>
            <a:ext cx="2319618" cy="338122"/>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Water Level Check</a:t>
            </a:r>
          </a:p>
        </p:txBody>
      </p:sp>
      <p:sp>
        <p:nvSpPr>
          <p:cNvPr id="10" name="Flowchart: Decision 9"/>
          <p:cNvSpPr/>
          <p:nvPr/>
        </p:nvSpPr>
        <p:spPr>
          <a:xfrm>
            <a:off x="2279035" y="3334988"/>
            <a:ext cx="2042273" cy="695885"/>
          </a:xfrm>
          <a:prstGeom prst="flowChartDecision">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Value</a:t>
            </a:r>
          </a:p>
          <a:p>
            <a:pPr algn="ctr"/>
            <a:r>
              <a:rPr lang="en-US" sz="1200" dirty="0">
                <a:latin typeface="Arial Black" panose="020B0A04020102020204" pitchFamily="34" charset="0"/>
              </a:rPr>
              <a:t>Calibrate</a:t>
            </a:r>
          </a:p>
        </p:txBody>
      </p:sp>
      <p:sp>
        <p:nvSpPr>
          <p:cNvPr id="13" name="Parallelogram 12"/>
          <p:cNvSpPr/>
          <p:nvPr/>
        </p:nvSpPr>
        <p:spPr>
          <a:xfrm>
            <a:off x="1645420" y="5444411"/>
            <a:ext cx="2986929" cy="396923"/>
          </a:xfrm>
          <a:prstGeom prst="parallelogram">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System Trip and Alarm</a:t>
            </a:r>
          </a:p>
        </p:txBody>
      </p:sp>
      <p:sp>
        <p:nvSpPr>
          <p:cNvPr id="14" name="Flowchart: Process 13"/>
          <p:cNvSpPr/>
          <p:nvPr/>
        </p:nvSpPr>
        <p:spPr>
          <a:xfrm>
            <a:off x="1629047" y="4041115"/>
            <a:ext cx="966190" cy="334250"/>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High</a:t>
            </a:r>
          </a:p>
        </p:txBody>
      </p:sp>
      <p:sp>
        <p:nvSpPr>
          <p:cNvPr id="17" name="Flowchart: Process 16"/>
          <p:cNvSpPr/>
          <p:nvPr/>
        </p:nvSpPr>
        <p:spPr>
          <a:xfrm>
            <a:off x="4122439" y="4046292"/>
            <a:ext cx="897962" cy="318530"/>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Medium</a:t>
            </a:r>
          </a:p>
        </p:txBody>
      </p:sp>
      <p:sp>
        <p:nvSpPr>
          <p:cNvPr id="20" name="Flowchart: Process 19"/>
          <p:cNvSpPr/>
          <p:nvPr/>
        </p:nvSpPr>
        <p:spPr>
          <a:xfrm>
            <a:off x="9759997" y="4401028"/>
            <a:ext cx="727613" cy="334576"/>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Low</a:t>
            </a:r>
          </a:p>
        </p:txBody>
      </p:sp>
      <p:sp>
        <p:nvSpPr>
          <p:cNvPr id="22" name="Flowchart: Process 21"/>
          <p:cNvSpPr/>
          <p:nvPr/>
        </p:nvSpPr>
        <p:spPr>
          <a:xfrm>
            <a:off x="2858930" y="4157518"/>
            <a:ext cx="881321" cy="321048"/>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Low</a:t>
            </a:r>
          </a:p>
        </p:txBody>
      </p:sp>
      <p:sp>
        <p:nvSpPr>
          <p:cNvPr id="26" name="Flowchart: Decision 25"/>
          <p:cNvSpPr/>
          <p:nvPr/>
        </p:nvSpPr>
        <p:spPr>
          <a:xfrm>
            <a:off x="5074865" y="3241271"/>
            <a:ext cx="2042273" cy="695885"/>
          </a:xfrm>
          <a:prstGeom prst="flowChartDecision">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Value</a:t>
            </a:r>
          </a:p>
          <a:p>
            <a:pPr algn="ctr"/>
            <a:r>
              <a:rPr lang="en-US" sz="1200" dirty="0">
                <a:latin typeface="Arial Black" panose="020B0A04020102020204" pitchFamily="34" charset="0"/>
              </a:rPr>
              <a:t>Calibrate</a:t>
            </a:r>
          </a:p>
        </p:txBody>
      </p:sp>
      <p:sp>
        <p:nvSpPr>
          <p:cNvPr id="27" name="Flowchart: Decision 26"/>
          <p:cNvSpPr/>
          <p:nvPr/>
        </p:nvSpPr>
        <p:spPr>
          <a:xfrm>
            <a:off x="7991584" y="3265315"/>
            <a:ext cx="2042273" cy="695885"/>
          </a:xfrm>
          <a:prstGeom prst="flowChartDecision">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Value</a:t>
            </a:r>
          </a:p>
          <a:p>
            <a:pPr algn="ctr"/>
            <a:r>
              <a:rPr lang="en-US" sz="1200" dirty="0">
                <a:latin typeface="Arial Black" panose="020B0A04020102020204" pitchFamily="34" charset="0"/>
              </a:rPr>
              <a:t>Calibrate</a:t>
            </a:r>
          </a:p>
        </p:txBody>
      </p:sp>
      <p:sp>
        <p:nvSpPr>
          <p:cNvPr id="30" name="Flowchart: Process 29"/>
          <p:cNvSpPr/>
          <p:nvPr/>
        </p:nvSpPr>
        <p:spPr>
          <a:xfrm>
            <a:off x="7808136" y="4406518"/>
            <a:ext cx="791510" cy="337272"/>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High</a:t>
            </a:r>
          </a:p>
        </p:txBody>
      </p:sp>
      <p:sp>
        <p:nvSpPr>
          <p:cNvPr id="32" name="Flowchart: Process 31"/>
          <p:cNvSpPr/>
          <p:nvPr/>
        </p:nvSpPr>
        <p:spPr>
          <a:xfrm>
            <a:off x="5209030" y="4262868"/>
            <a:ext cx="871574" cy="280215"/>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High</a:t>
            </a:r>
          </a:p>
        </p:txBody>
      </p:sp>
      <p:cxnSp>
        <p:nvCxnSpPr>
          <p:cNvPr id="34" name="Straight Arrow Connector 33"/>
          <p:cNvCxnSpPr>
            <a:stCxn id="4" idx="4"/>
            <a:endCxn id="5" idx="0"/>
          </p:cNvCxnSpPr>
          <p:nvPr/>
        </p:nvCxnSpPr>
        <p:spPr>
          <a:xfrm flipH="1">
            <a:off x="6112332" y="1261698"/>
            <a:ext cx="2159" cy="273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114490" y="1836041"/>
            <a:ext cx="1" cy="251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100960" y="2468167"/>
            <a:ext cx="1" cy="251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012721" y="3011714"/>
            <a:ext cx="1" cy="251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100960" y="3009501"/>
            <a:ext cx="1" cy="2513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3299591" y="3047815"/>
            <a:ext cx="581" cy="2839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cxnSpLocks/>
            <a:stCxn id="6" idx="5"/>
            <a:endCxn id="9" idx="1"/>
          </p:cNvCxnSpPr>
          <p:nvPr/>
        </p:nvCxnSpPr>
        <p:spPr>
          <a:xfrm rot="10800000" flipV="1">
            <a:off x="3203764" y="2284208"/>
            <a:ext cx="1469135" cy="42548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6" idx="2"/>
            <a:endCxn id="7" idx="1"/>
          </p:cNvCxnSpPr>
          <p:nvPr/>
        </p:nvCxnSpPr>
        <p:spPr>
          <a:xfrm>
            <a:off x="7556081" y="2284208"/>
            <a:ext cx="1372916" cy="3880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0" idx="1"/>
            <a:endCxn id="14" idx="0"/>
          </p:cNvCxnSpPr>
          <p:nvPr/>
        </p:nvCxnSpPr>
        <p:spPr>
          <a:xfrm rot="10800000" flipV="1">
            <a:off x="2112143" y="3682929"/>
            <a:ext cx="166892" cy="35818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cxnSpLocks/>
            <a:stCxn id="10" idx="3"/>
            <a:endCxn id="17" idx="0"/>
          </p:cNvCxnSpPr>
          <p:nvPr/>
        </p:nvCxnSpPr>
        <p:spPr>
          <a:xfrm>
            <a:off x="4321308" y="3682930"/>
            <a:ext cx="250113" cy="36336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a:stCxn id="10" idx="2"/>
            <a:endCxn id="22" idx="0"/>
          </p:cNvCxnSpPr>
          <p:nvPr/>
        </p:nvCxnSpPr>
        <p:spPr>
          <a:xfrm flipH="1">
            <a:off x="3299591" y="4030872"/>
            <a:ext cx="581" cy="126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129528" y="4367687"/>
            <a:ext cx="2904" cy="2974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17" idx="2"/>
            <a:endCxn id="49" idx="1"/>
          </p:cNvCxnSpPr>
          <p:nvPr/>
        </p:nvCxnSpPr>
        <p:spPr>
          <a:xfrm>
            <a:off x="4571421" y="4364822"/>
            <a:ext cx="12819" cy="271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p:cNvCxnSpPr>
          <p:nvPr/>
        </p:nvCxnSpPr>
        <p:spPr>
          <a:xfrm>
            <a:off x="3300171" y="4491462"/>
            <a:ext cx="16342" cy="185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cxnSpLocks/>
          </p:cNvCxnSpPr>
          <p:nvPr/>
        </p:nvCxnSpPr>
        <p:spPr>
          <a:xfrm rot="16200000" flipH="1">
            <a:off x="9162903" y="3429377"/>
            <a:ext cx="1558" cy="1920240"/>
          </a:xfrm>
          <a:prstGeom prst="bentConnector3">
            <a:avLst>
              <a:gd name="adj1" fmla="val -1896162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7" idx="2"/>
          </p:cNvCxnSpPr>
          <p:nvPr/>
        </p:nvCxnSpPr>
        <p:spPr>
          <a:xfrm>
            <a:off x="9012719" y="3961199"/>
            <a:ext cx="0" cy="1821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a:stCxn id="20" idx="2"/>
          </p:cNvCxnSpPr>
          <p:nvPr/>
        </p:nvCxnSpPr>
        <p:spPr>
          <a:xfrm>
            <a:off x="10123802" y="4735604"/>
            <a:ext cx="0" cy="255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cxnSpLocks/>
          </p:cNvCxnSpPr>
          <p:nvPr/>
        </p:nvCxnSpPr>
        <p:spPr>
          <a:xfrm>
            <a:off x="8309256" y="4701832"/>
            <a:ext cx="0" cy="2347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cxnSpLocks/>
            <a:stCxn id="32" idx="2"/>
          </p:cNvCxnSpPr>
          <p:nvPr/>
        </p:nvCxnSpPr>
        <p:spPr>
          <a:xfrm rot="5400000">
            <a:off x="4631522" y="4538475"/>
            <a:ext cx="1008689" cy="10179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Parallelogram 47"/>
          <p:cNvSpPr/>
          <p:nvPr/>
        </p:nvSpPr>
        <p:spPr>
          <a:xfrm>
            <a:off x="1545772" y="4664928"/>
            <a:ext cx="1164363" cy="513951"/>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itchFamily="34" charset="0"/>
              </a:rPr>
              <a:t>Pump Motor Off</a:t>
            </a:r>
          </a:p>
        </p:txBody>
      </p:sp>
      <p:sp>
        <p:nvSpPr>
          <p:cNvPr id="49" name="Parallelogram 48"/>
          <p:cNvSpPr/>
          <p:nvPr/>
        </p:nvSpPr>
        <p:spPr>
          <a:xfrm>
            <a:off x="3963542" y="4636798"/>
            <a:ext cx="1092872" cy="594086"/>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itchFamily="34" charset="0"/>
              </a:rPr>
              <a:t>Pump Motor ON</a:t>
            </a:r>
          </a:p>
        </p:txBody>
      </p:sp>
      <p:sp>
        <p:nvSpPr>
          <p:cNvPr id="50" name="Parallelogram 49"/>
          <p:cNvSpPr/>
          <p:nvPr/>
        </p:nvSpPr>
        <p:spPr>
          <a:xfrm>
            <a:off x="7665199" y="4933841"/>
            <a:ext cx="1244065" cy="528540"/>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anose="020B0A04020102020204" pitchFamily="34" charset="0"/>
              </a:rPr>
              <a:t> Safety Bulb ON</a:t>
            </a:r>
          </a:p>
        </p:txBody>
      </p:sp>
      <p:sp>
        <p:nvSpPr>
          <p:cNvPr id="51" name="Parallelogram 50"/>
          <p:cNvSpPr/>
          <p:nvPr/>
        </p:nvSpPr>
        <p:spPr>
          <a:xfrm>
            <a:off x="9325974" y="4965695"/>
            <a:ext cx="1244065" cy="528539"/>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anose="020B0A04020102020204" pitchFamily="34" charset="0"/>
              </a:rPr>
              <a:t>Safety Bulb Off</a:t>
            </a:r>
          </a:p>
        </p:txBody>
      </p:sp>
      <p:sp>
        <p:nvSpPr>
          <p:cNvPr id="52" name="Parallelogram 51"/>
          <p:cNvSpPr/>
          <p:nvPr/>
        </p:nvSpPr>
        <p:spPr>
          <a:xfrm>
            <a:off x="7097486" y="1532161"/>
            <a:ext cx="1382486" cy="326570"/>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anose="020B0A04020102020204" pitchFamily="34" charset="0"/>
                <a:cs typeface="Arial" panose="020B0604020202020204" pitchFamily="34" charset="0"/>
              </a:rPr>
              <a:t> SCADA</a:t>
            </a:r>
            <a:endParaRPr lang="en-US" sz="1200" dirty="0">
              <a:latin typeface="Arial Black" panose="020B0A04020102020204" pitchFamily="34" charset="0"/>
            </a:endParaRPr>
          </a:p>
        </p:txBody>
      </p:sp>
      <p:cxnSp>
        <p:nvCxnSpPr>
          <p:cNvPr id="61" name="Straight Arrow Connector 60"/>
          <p:cNvCxnSpPr>
            <a:stCxn id="5" idx="2"/>
            <a:endCxn id="52" idx="5"/>
          </p:cNvCxnSpPr>
          <p:nvPr/>
        </p:nvCxnSpPr>
        <p:spPr>
          <a:xfrm flipV="1">
            <a:off x="6719546" y="1695447"/>
            <a:ext cx="418762" cy="13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87D91284-186C-1848-C104-110BCEA3F83D}"/>
              </a:ext>
            </a:extLst>
          </p:cNvPr>
          <p:cNvSpPr/>
          <p:nvPr/>
        </p:nvSpPr>
        <p:spPr>
          <a:xfrm>
            <a:off x="2793167" y="4664928"/>
            <a:ext cx="1092872" cy="513951"/>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itchFamily="34" charset="0"/>
              </a:rPr>
              <a:t>Pump Motor ON</a:t>
            </a:r>
          </a:p>
        </p:txBody>
      </p:sp>
      <p:sp>
        <p:nvSpPr>
          <p:cNvPr id="99" name="Flowchart: Process 98">
            <a:extLst>
              <a:ext uri="{FF2B5EF4-FFF2-40B4-BE49-F238E27FC236}">
                <a16:creationId xmlns:a16="http://schemas.microsoft.com/office/drawing/2014/main" id="{EF5D1539-C9C7-236C-5C1F-57657A50EFD5}"/>
              </a:ext>
            </a:extLst>
          </p:cNvPr>
          <p:cNvSpPr/>
          <p:nvPr/>
        </p:nvSpPr>
        <p:spPr>
          <a:xfrm>
            <a:off x="6307712" y="4262867"/>
            <a:ext cx="871574" cy="318530"/>
          </a:xfrm>
          <a:prstGeom prst="flowChartProcess">
            <a:avLst/>
          </a:prstGeom>
          <a:solidFill>
            <a:srgbClr val="FFFF00"/>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Black" panose="020B0A04020102020204" pitchFamily="34" charset="0"/>
              </a:rPr>
              <a:t>LOW</a:t>
            </a:r>
          </a:p>
        </p:txBody>
      </p:sp>
      <p:sp>
        <p:nvSpPr>
          <p:cNvPr id="126" name="Parallelogram 125">
            <a:extLst>
              <a:ext uri="{FF2B5EF4-FFF2-40B4-BE49-F238E27FC236}">
                <a16:creationId xmlns:a16="http://schemas.microsoft.com/office/drawing/2014/main" id="{9F672A50-E5CB-038E-6AAC-0EA52FE56DA3}"/>
              </a:ext>
            </a:extLst>
          </p:cNvPr>
          <p:cNvSpPr/>
          <p:nvPr/>
        </p:nvSpPr>
        <p:spPr>
          <a:xfrm>
            <a:off x="6037020" y="5067505"/>
            <a:ext cx="1125780" cy="418895"/>
          </a:xfrm>
          <a:prstGeom prst="parallelogram">
            <a:avLst/>
          </a:prstGeom>
          <a:solidFill>
            <a:srgbClr val="FFFF00"/>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Black" panose="020B0A04020102020204" pitchFamily="34" charset="0"/>
              </a:rPr>
              <a:t> Burner ON</a:t>
            </a:r>
          </a:p>
        </p:txBody>
      </p:sp>
      <p:cxnSp>
        <p:nvCxnSpPr>
          <p:cNvPr id="178" name="Connector: Elbow 177">
            <a:extLst>
              <a:ext uri="{FF2B5EF4-FFF2-40B4-BE49-F238E27FC236}">
                <a16:creationId xmlns:a16="http://schemas.microsoft.com/office/drawing/2014/main" id="{6707B521-C1FE-6460-5560-7F5F744DCD5E}"/>
              </a:ext>
            </a:extLst>
          </p:cNvPr>
          <p:cNvCxnSpPr>
            <a:cxnSpLocks/>
          </p:cNvCxnSpPr>
          <p:nvPr/>
        </p:nvCxnSpPr>
        <p:spPr>
          <a:xfrm rot="5400000">
            <a:off x="6235552" y="3780306"/>
            <a:ext cx="324914" cy="3689062"/>
          </a:xfrm>
          <a:prstGeom prst="bentConnector2">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251">
            <a:extLst>
              <a:ext uri="{FF2B5EF4-FFF2-40B4-BE49-F238E27FC236}">
                <a16:creationId xmlns:a16="http://schemas.microsoft.com/office/drawing/2014/main" id="{F500663B-4CFD-4E37-85B9-9DADDC7414C0}"/>
              </a:ext>
            </a:extLst>
          </p:cNvPr>
          <p:cNvSpPr txBox="1">
            <a:spLocks noChangeArrowheads="1"/>
          </p:cNvSpPr>
          <p:nvPr/>
        </p:nvSpPr>
        <p:spPr>
          <a:xfrm>
            <a:off x="1124779" y="469035"/>
            <a:ext cx="1753819" cy="36791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tLang="en-US" sz="1600" cap="none" dirty="0">
                <a:solidFill>
                  <a:srgbClr val="FFFF00"/>
                </a:solidFill>
                <a:latin typeface="Times New Roman" panose="02020603050405020304" pitchFamily="18" charset="0"/>
                <a:ea typeface="Tahoma" panose="020B0604030504040204" pitchFamily="34" charset="0"/>
                <a:cs typeface="Times New Roman" panose="02020603050405020304" pitchFamily="18" charset="0"/>
                <a:sym typeface="Palatino Linotype" panose="02040502050505030304" pitchFamily="18" charset="0"/>
              </a:rPr>
              <a:t>Flow Chart</a:t>
            </a:r>
            <a:endParaRPr lang="zh-CN" altLang="zh-CN" sz="1600" cap="none" dirty="0">
              <a:solidFill>
                <a:srgbClr val="FFFF00"/>
              </a:solidFill>
              <a:latin typeface="Times New Roman" panose="02020603050405020304" pitchFamily="18" charset="0"/>
              <a:cs typeface="Times New Roman" panose="02020603050405020304" pitchFamily="18" charset="0"/>
            </a:endParaRPr>
          </a:p>
        </p:txBody>
      </p:sp>
      <p:cxnSp>
        <p:nvCxnSpPr>
          <p:cNvPr id="16" name="Elbow Connector 15"/>
          <p:cNvCxnSpPr>
            <a:stCxn id="26" idx="1"/>
            <a:endCxn id="32" idx="0"/>
          </p:cNvCxnSpPr>
          <p:nvPr/>
        </p:nvCxnSpPr>
        <p:spPr>
          <a:xfrm rot="10800000" flipH="1" flipV="1">
            <a:off x="5074864" y="3589213"/>
            <a:ext cx="569953" cy="673654"/>
          </a:xfrm>
          <a:prstGeom prst="bentConnector4">
            <a:avLst>
              <a:gd name="adj1" fmla="val -1910"/>
              <a:gd name="adj2" fmla="val 4781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H="1">
            <a:off x="6633454" y="3604438"/>
            <a:ext cx="469351" cy="660573"/>
          </a:xfrm>
          <a:prstGeom prst="bentConnector4">
            <a:avLst>
              <a:gd name="adj1" fmla="val -2320"/>
              <a:gd name="adj2" fmla="val 631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p:cNvCxnSpPr>
          <p:nvPr/>
        </p:nvCxnSpPr>
        <p:spPr>
          <a:xfrm>
            <a:off x="6615425" y="4568316"/>
            <a:ext cx="0" cy="5285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1576A307-5478-94BF-729B-0F6E7A68082E}"/>
              </a:ext>
            </a:extLst>
          </p:cNvPr>
          <p:cNvSpPr>
            <a:spLocks noGrp="1"/>
          </p:cNvSpPr>
          <p:nvPr>
            <p:ph type="sldNum" sz="quarter" idx="12"/>
          </p:nvPr>
        </p:nvSpPr>
        <p:spPr>
          <a:xfrm>
            <a:off x="11049000" y="6199117"/>
            <a:ext cx="565159" cy="365125"/>
          </a:xfrm>
        </p:spPr>
        <p:txBody>
          <a:bodyPr/>
          <a:lstStyle/>
          <a:p>
            <a:fld id="{8EBE22BD-1354-49F3-B377-C64F94EE3D12}" type="slidenum">
              <a:rPr lang="en-US" smtClean="0"/>
              <a:t>10</a:t>
            </a:fld>
            <a:endParaRPr lang="en-US" dirty="0"/>
          </a:p>
        </p:txBody>
      </p:sp>
      <p:sp>
        <p:nvSpPr>
          <p:cNvPr id="15" name="Footer Placeholder 2">
            <a:extLst>
              <a:ext uri="{FF2B5EF4-FFF2-40B4-BE49-F238E27FC236}">
                <a16:creationId xmlns:a16="http://schemas.microsoft.com/office/drawing/2014/main" id="{5FEA7036-FB52-C788-DE2C-C676E1F35B6B}"/>
              </a:ext>
            </a:extLst>
          </p:cNvPr>
          <p:cNvSpPr txBox="1">
            <a:spLocks/>
          </p:cNvSpPr>
          <p:nvPr/>
        </p:nvSpPr>
        <p:spPr>
          <a:xfrm>
            <a:off x="4539848" y="6016555"/>
            <a:ext cx="3560472"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chemeClr val="tx1"/>
                </a:solidFill>
                <a:latin typeface="Times New Roman" panose="02020603050405020304" pitchFamily="18" charset="0"/>
                <a:cs typeface="Times New Roman" panose="02020603050405020304" pitchFamily="18" charset="0"/>
              </a:rPr>
              <a:t>Fig. 03: Flow Chart</a:t>
            </a:r>
          </a:p>
        </p:txBody>
      </p:sp>
      <p:sp>
        <p:nvSpPr>
          <p:cNvPr id="21" name="TextBox 20">
            <a:extLst>
              <a:ext uri="{FF2B5EF4-FFF2-40B4-BE49-F238E27FC236}">
                <a16:creationId xmlns:a16="http://schemas.microsoft.com/office/drawing/2014/main" id="{2C6AD1E5-2D0F-F79B-4A9C-B227BB76B244}"/>
              </a:ext>
            </a:extLst>
          </p:cNvPr>
          <p:cNvSpPr txBox="1"/>
          <p:nvPr/>
        </p:nvSpPr>
        <p:spPr>
          <a:xfrm>
            <a:off x="4112009" y="68219"/>
            <a:ext cx="4572000" cy="584775"/>
          </a:xfrm>
          <a:prstGeom prst="rect">
            <a:avLst/>
          </a:prstGeom>
          <a:noFill/>
        </p:spPr>
        <p:txBody>
          <a:bodyPr wrap="square">
            <a:spAutoFit/>
          </a:bodyPr>
          <a:lstStyle/>
          <a:p>
            <a:pPr algn="ctr"/>
            <a:r>
              <a:rPr lang="en-US" altLang="en-US" sz="3200" b="1" dirty="0">
                <a:solidFill>
                  <a:srgbClr val="FFFF00"/>
                </a:solidFill>
                <a:latin typeface="Times New Roman" panose="02020603050405020304" pitchFamily="18" charset="0"/>
                <a:cs typeface="Times New Roman" panose="02020603050405020304" pitchFamily="18" charset="0"/>
              </a:rPr>
              <a:t>Methodology (Cont.)</a:t>
            </a:r>
            <a:endParaRPr lang="en-US" sz="3200" dirty="0"/>
          </a:p>
        </p:txBody>
      </p:sp>
      <p:cxnSp>
        <p:nvCxnSpPr>
          <p:cNvPr id="3" name="Straight Arrow Connector 2">
            <a:extLst>
              <a:ext uri="{FF2B5EF4-FFF2-40B4-BE49-F238E27FC236}">
                <a16:creationId xmlns:a16="http://schemas.microsoft.com/office/drawing/2014/main" id="{140FD1BB-DBFA-93ED-2D43-8746E2FB2B17}"/>
              </a:ext>
            </a:extLst>
          </p:cNvPr>
          <p:cNvCxnSpPr>
            <a:cxnSpLocks/>
            <a:stCxn id="19" idx="4"/>
          </p:cNvCxnSpPr>
          <p:nvPr/>
        </p:nvCxnSpPr>
        <p:spPr>
          <a:xfrm flipH="1">
            <a:off x="3316513" y="5178879"/>
            <a:ext cx="23090" cy="265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287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938904-6598-6270-BC33-B8FC7055CED6}"/>
              </a:ext>
            </a:extLst>
          </p:cNvPr>
          <p:cNvSpPr>
            <a:spLocks noGrp="1"/>
          </p:cNvSpPr>
          <p:nvPr>
            <p:ph type="sldNum" sz="quarter" idx="12"/>
          </p:nvPr>
        </p:nvSpPr>
        <p:spPr>
          <a:xfrm>
            <a:off x="11049000" y="6131955"/>
            <a:ext cx="753545" cy="365125"/>
          </a:xfrm>
        </p:spPr>
        <p:txBody>
          <a:bodyPr/>
          <a:lstStyle/>
          <a:p>
            <a:fld id="{32904992-8E0F-4F38-8F52-92604EA2488E}" type="slidenum">
              <a:rPr lang="en-US" smtClean="0"/>
              <a:t>11</a:t>
            </a:fld>
            <a:endParaRPr lang="en-US" dirty="0"/>
          </a:p>
        </p:txBody>
      </p:sp>
      <p:sp>
        <p:nvSpPr>
          <p:cNvPr id="1048600" name="Rectangle 2"/>
          <p:cNvSpPr>
            <a:spLocks noGrp="1" noChangeArrowheads="1"/>
          </p:cNvSpPr>
          <p:nvPr>
            <p:ph type="title" idx="4294967295"/>
          </p:nvPr>
        </p:nvSpPr>
        <p:spPr>
          <a:xfrm>
            <a:off x="1066801" y="359093"/>
            <a:ext cx="2133600" cy="617538"/>
          </a:xfrm>
        </p:spPr>
        <p:txBody>
          <a:bodyPr>
            <a:normAutofit/>
          </a:bodyPr>
          <a:lstStyle/>
          <a:p>
            <a:pPr eaLnBrk="1" hangingPunct="1"/>
            <a:r>
              <a:rPr lang="en-US" altLang="en-US" sz="1600" cap="none" dirty="0">
                <a:solidFill>
                  <a:srgbClr val="FFFF00"/>
                </a:solidFill>
                <a:latin typeface="Times New Roman" panose="02020603050405020304" pitchFamily="18" charset="0"/>
                <a:cs typeface="Times New Roman" panose="02020603050405020304" pitchFamily="18" charset="0"/>
              </a:rPr>
              <a:t>Circuit Diagram</a:t>
            </a:r>
            <a:endParaRPr lang="en-US" sz="1600" cap="none" dirty="0">
              <a:solidFill>
                <a:srgbClr val="FFFF00"/>
              </a:solidFill>
              <a:latin typeface="Times New Roman" pitchFamily="18" charset="0"/>
              <a:cs typeface="Times New Roman" pitchFamily="18" charset="0"/>
            </a:endParaRPr>
          </a:p>
        </p:txBody>
      </p:sp>
      <p:sp>
        <p:nvSpPr>
          <p:cNvPr id="9" name="Footer Placeholder 2">
            <a:extLst>
              <a:ext uri="{FF2B5EF4-FFF2-40B4-BE49-F238E27FC236}">
                <a16:creationId xmlns:a16="http://schemas.microsoft.com/office/drawing/2014/main" id="{F5E02516-BA78-B70F-F761-B1D37464269A}"/>
              </a:ext>
            </a:extLst>
          </p:cNvPr>
          <p:cNvSpPr txBox="1">
            <a:spLocks/>
          </p:cNvSpPr>
          <p:nvPr/>
        </p:nvSpPr>
        <p:spPr>
          <a:xfrm>
            <a:off x="3200401" y="5949393"/>
            <a:ext cx="6765323"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solidFill>
                  <a:schemeClr val="tx1"/>
                </a:solidFill>
                <a:latin typeface="Times New Roman" panose="02020603050405020304" pitchFamily="18" charset="0"/>
                <a:cs typeface="Times New Roman" panose="02020603050405020304" pitchFamily="18" charset="0"/>
              </a:rPr>
              <a:t>Fig. 04: </a:t>
            </a:r>
            <a:r>
              <a:rPr lang="en-US" dirty="0"/>
              <a:t>Circuit diagram of the boiler system using </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stretch>
            <a:fillRect/>
          </a:stretch>
        </p:blipFill>
        <p:spPr>
          <a:xfrm>
            <a:off x="1752600" y="1219200"/>
            <a:ext cx="8991600" cy="4662248"/>
          </a:xfrm>
          <a:prstGeom prst="rect">
            <a:avLst/>
          </a:prstGeom>
        </p:spPr>
      </p:pic>
      <p:sp>
        <p:nvSpPr>
          <p:cNvPr id="6" name="TextBox 5">
            <a:extLst>
              <a:ext uri="{FF2B5EF4-FFF2-40B4-BE49-F238E27FC236}">
                <a16:creationId xmlns:a16="http://schemas.microsoft.com/office/drawing/2014/main" id="{6C988BB3-9DD5-AE25-155D-948E98351071}"/>
              </a:ext>
            </a:extLst>
          </p:cNvPr>
          <p:cNvSpPr txBox="1"/>
          <p:nvPr/>
        </p:nvSpPr>
        <p:spPr>
          <a:xfrm>
            <a:off x="4297061" y="66706"/>
            <a:ext cx="4572000" cy="584775"/>
          </a:xfrm>
          <a:prstGeom prst="rect">
            <a:avLst/>
          </a:prstGeom>
          <a:noFill/>
        </p:spPr>
        <p:txBody>
          <a:bodyPr wrap="square">
            <a:spAutoFit/>
          </a:bodyPr>
          <a:lstStyle/>
          <a:p>
            <a:pPr algn="ctr"/>
            <a:r>
              <a:rPr lang="en-US" altLang="en-US" sz="3200" b="1" dirty="0">
                <a:solidFill>
                  <a:srgbClr val="FFFF00"/>
                </a:solidFill>
                <a:latin typeface="Times New Roman" panose="02020603050405020304" pitchFamily="18" charset="0"/>
                <a:cs typeface="Times New Roman" panose="02020603050405020304" pitchFamily="18" charset="0"/>
              </a:rPr>
              <a:t>Methodology (Cont.)</a:t>
            </a:r>
            <a:endParaRPr lang="en-US" sz="3200" dirty="0"/>
          </a:p>
        </p:txBody>
      </p:sp>
    </p:spTree>
    <p:extLst>
      <p:ext uri="{BB962C8B-B14F-4D97-AF65-F5344CB8AC3E}">
        <p14:creationId xmlns:p14="http://schemas.microsoft.com/office/powerpoint/2010/main" val="41669086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2290-3E0D-603D-C0FB-9E409EF0678C}"/>
              </a:ext>
            </a:extLst>
          </p:cNvPr>
          <p:cNvSpPr>
            <a:spLocks noGrp="1"/>
          </p:cNvSpPr>
          <p:nvPr>
            <p:ph type="title"/>
          </p:nvPr>
        </p:nvSpPr>
        <p:spPr>
          <a:xfrm>
            <a:off x="990600" y="370747"/>
            <a:ext cx="1600199" cy="707536"/>
          </a:xfrm>
        </p:spPr>
        <p:txBody>
          <a:bodyPr>
            <a:normAutofit/>
          </a:bodyPr>
          <a:lstStyle/>
          <a:p>
            <a:r>
              <a:rPr lang="en-US" sz="1600" cap="none" dirty="0">
                <a:solidFill>
                  <a:srgbClr val="FFFF00"/>
                </a:solidFill>
                <a:latin typeface="Times New Roman" panose="02020603050405020304" pitchFamily="18" charset="0"/>
                <a:cs typeface="Times New Roman" panose="02020603050405020304" pitchFamily="18" charset="0"/>
              </a:rPr>
              <a:t>Simulation</a:t>
            </a:r>
            <a:endParaRPr lang="en-US" sz="1600" cap="none" dirty="0"/>
          </a:p>
        </p:txBody>
      </p:sp>
      <p:sp>
        <p:nvSpPr>
          <p:cNvPr id="5" name="Slide Number Placeholder 4">
            <a:extLst>
              <a:ext uri="{FF2B5EF4-FFF2-40B4-BE49-F238E27FC236}">
                <a16:creationId xmlns:a16="http://schemas.microsoft.com/office/drawing/2014/main" id="{0BA428CC-183D-0AB9-858C-7019CB99E8FF}"/>
              </a:ext>
            </a:extLst>
          </p:cNvPr>
          <p:cNvSpPr>
            <a:spLocks noGrp="1"/>
          </p:cNvSpPr>
          <p:nvPr>
            <p:ph type="sldNum" sz="quarter" idx="12"/>
          </p:nvPr>
        </p:nvSpPr>
        <p:spPr>
          <a:xfrm>
            <a:off x="10896600" y="6172200"/>
            <a:ext cx="753545" cy="365125"/>
          </a:xfrm>
        </p:spPr>
        <p:txBody>
          <a:bodyPr/>
          <a:lstStyle/>
          <a:p>
            <a:fld id="{BC93DDF1-E24A-43C0-8FE3-140DB0A4B8CE}" type="slidenum">
              <a:rPr lang="en-US" smtClean="0"/>
              <a:t>12</a:t>
            </a:fld>
            <a:endParaRPr lang="en-US"/>
          </a:p>
        </p:txBody>
      </p:sp>
      <p:pic>
        <p:nvPicPr>
          <p:cNvPr id="9" name="Picture 8">
            <a:extLst>
              <a:ext uri="{FF2B5EF4-FFF2-40B4-BE49-F238E27FC236}">
                <a16:creationId xmlns:a16="http://schemas.microsoft.com/office/drawing/2014/main" id="{39D1BCF0-96DC-A48F-A81D-D4509B485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251521"/>
            <a:ext cx="8610600" cy="4354958"/>
          </a:xfrm>
          <a:prstGeom prst="rect">
            <a:avLst/>
          </a:prstGeom>
        </p:spPr>
      </p:pic>
      <p:sp>
        <p:nvSpPr>
          <p:cNvPr id="7" name="TextBox 6">
            <a:extLst>
              <a:ext uri="{FF2B5EF4-FFF2-40B4-BE49-F238E27FC236}">
                <a16:creationId xmlns:a16="http://schemas.microsoft.com/office/drawing/2014/main" id="{5D8016AA-27D2-7A76-FC1D-4B79F87E1473}"/>
              </a:ext>
            </a:extLst>
          </p:cNvPr>
          <p:cNvSpPr txBox="1"/>
          <p:nvPr/>
        </p:nvSpPr>
        <p:spPr>
          <a:xfrm>
            <a:off x="4258814" y="5708101"/>
            <a:ext cx="5433275"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05: Simulation of the boiler system using </a:t>
            </a:r>
          </a:p>
        </p:txBody>
      </p:sp>
      <p:sp>
        <p:nvSpPr>
          <p:cNvPr id="8" name="TextBox 7">
            <a:extLst>
              <a:ext uri="{FF2B5EF4-FFF2-40B4-BE49-F238E27FC236}">
                <a16:creationId xmlns:a16="http://schemas.microsoft.com/office/drawing/2014/main" id="{0B017313-F49C-0FFF-2325-4A1C2BFDC0CF}"/>
              </a:ext>
            </a:extLst>
          </p:cNvPr>
          <p:cNvSpPr txBox="1"/>
          <p:nvPr/>
        </p:nvSpPr>
        <p:spPr>
          <a:xfrm>
            <a:off x="3962400" y="139740"/>
            <a:ext cx="4572000" cy="584775"/>
          </a:xfrm>
          <a:prstGeom prst="rect">
            <a:avLst/>
          </a:prstGeom>
          <a:noFill/>
        </p:spPr>
        <p:txBody>
          <a:bodyPr wrap="square">
            <a:spAutoFit/>
          </a:bodyPr>
          <a:lstStyle/>
          <a:p>
            <a:pPr algn="ctr"/>
            <a:r>
              <a:rPr lang="en-US" altLang="en-US" sz="3200" b="1" dirty="0">
                <a:solidFill>
                  <a:srgbClr val="FFFF00"/>
                </a:solidFill>
                <a:latin typeface="Times New Roman" panose="02020603050405020304" pitchFamily="18" charset="0"/>
                <a:cs typeface="Times New Roman" panose="02020603050405020304" pitchFamily="18" charset="0"/>
              </a:rPr>
              <a:t>Methodology (Cont.)</a:t>
            </a:r>
            <a:endParaRPr lang="en-US" sz="3200" dirty="0"/>
          </a:p>
        </p:txBody>
      </p:sp>
    </p:spTree>
    <p:extLst>
      <p:ext uri="{BB962C8B-B14F-4D97-AF65-F5344CB8AC3E}">
        <p14:creationId xmlns:p14="http://schemas.microsoft.com/office/powerpoint/2010/main" val="17413598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08BEE9-3300-1020-4329-FCBF093FE159}"/>
              </a:ext>
            </a:extLst>
          </p:cNvPr>
          <p:cNvSpPr>
            <a:spLocks noGrp="1"/>
          </p:cNvSpPr>
          <p:nvPr>
            <p:ph type="sldNum" sz="quarter" idx="12"/>
          </p:nvPr>
        </p:nvSpPr>
        <p:spPr>
          <a:xfrm>
            <a:off x="10972800" y="6214360"/>
            <a:ext cx="753545" cy="365125"/>
          </a:xfrm>
        </p:spPr>
        <p:txBody>
          <a:bodyPr/>
          <a:lstStyle/>
          <a:p>
            <a:fld id="{32904992-8E0F-4F38-8F52-92604EA2488E}" type="slidenum">
              <a:rPr lang="en-US" smtClean="0"/>
              <a:t>13</a:t>
            </a:fld>
            <a:endParaRPr lang="en-US"/>
          </a:p>
        </p:txBody>
      </p:sp>
      <p:sp>
        <p:nvSpPr>
          <p:cNvPr id="1048600" name="Rectangle 2"/>
          <p:cNvSpPr>
            <a:spLocks noGrp="1" noChangeArrowheads="1"/>
          </p:cNvSpPr>
          <p:nvPr>
            <p:ph type="title" idx="4294967295"/>
          </p:nvPr>
        </p:nvSpPr>
        <p:spPr>
          <a:xfrm>
            <a:off x="1911924" y="5687"/>
            <a:ext cx="8229600" cy="792162"/>
          </a:xfrm>
        </p:spPr>
        <p:txBody>
          <a:bodyPr>
            <a:normAutofit/>
          </a:bodyPr>
          <a:lstStyle/>
          <a:p>
            <a:pPr eaLnBrk="1" hangingPunct="1"/>
            <a:r>
              <a:rPr lang="en-US" sz="3200" cap="none" dirty="0">
                <a:solidFill>
                  <a:srgbClr val="FFFF00"/>
                </a:solidFill>
                <a:latin typeface="Times New Roman" pitchFamily="18" charset="0"/>
                <a:cs typeface="Times New Roman" pitchFamily="18" charset="0"/>
              </a:rPr>
              <a:t>Experimental Implementation</a:t>
            </a:r>
          </a:p>
        </p:txBody>
      </p:sp>
      <p:sp>
        <p:nvSpPr>
          <p:cNvPr id="4" name="Rectangle 3">
            <a:extLst>
              <a:ext uri="{FF2B5EF4-FFF2-40B4-BE49-F238E27FC236}">
                <a16:creationId xmlns:a16="http://schemas.microsoft.com/office/drawing/2014/main" id="{D73340DA-966A-118C-F2F0-6A4380C0269E}"/>
              </a:ext>
            </a:extLst>
          </p:cNvPr>
          <p:cNvSpPr/>
          <p:nvPr/>
        </p:nvSpPr>
        <p:spPr>
          <a:xfrm>
            <a:off x="4479140" y="5962342"/>
            <a:ext cx="3576621" cy="369332"/>
          </a:xfrm>
          <a:prstGeom prst="rect">
            <a:avLst/>
          </a:prstGeom>
        </p:spPr>
        <p:txBody>
          <a:bodyPr wrap="none">
            <a:spAutoFit/>
          </a:bodyPr>
          <a:lstStyle/>
          <a:p>
            <a:pPr algn="ctr" eaLnBrk="1" hangingPunct="1">
              <a:defRPr/>
            </a:pPr>
            <a:r>
              <a:rPr lang="en-US" dirty="0">
                <a:latin typeface="Times New Roman" panose="02020603050405020304" pitchFamily="18" charset="0"/>
                <a:cs typeface="Times New Roman" panose="02020603050405020304" pitchFamily="18" charset="0"/>
              </a:rPr>
              <a:t>Fig. 06: System Hardware Overview</a:t>
            </a:r>
          </a:p>
        </p:txBody>
      </p:sp>
      <mc:AlternateContent xmlns:mc="http://schemas.openxmlformats.org/markup-compatibility/2006" xmlns:p14="http://schemas.microsoft.com/office/powerpoint/2010/main">
        <mc:Choice Requires="p14">
          <p:contentPart p14:bwMode="auto" r:id="rId3">
            <p14:nvContentPartPr>
              <p14:cNvPr id="1048590" name="Ink 1048589">
                <a:extLst>
                  <a:ext uri="{FF2B5EF4-FFF2-40B4-BE49-F238E27FC236}">
                    <a16:creationId xmlns:a16="http://schemas.microsoft.com/office/drawing/2014/main" id="{C2C3D87C-EF1E-DA5E-C577-D35040A9ECD1}"/>
                  </a:ext>
                </a:extLst>
              </p14:cNvPr>
              <p14:cNvContentPartPr/>
              <p14:nvPr/>
            </p14:nvContentPartPr>
            <p14:xfrm>
              <a:off x="10087173" y="5962342"/>
              <a:ext cx="151920" cy="171720"/>
            </p14:xfrm>
          </p:contentPart>
        </mc:Choice>
        <mc:Fallback xmlns="">
          <p:pic>
            <p:nvPicPr>
              <p:cNvPr id="1048590" name="Ink 1048589">
                <a:extLst>
                  <a:ext uri="{FF2B5EF4-FFF2-40B4-BE49-F238E27FC236}">
                    <a16:creationId xmlns:a16="http://schemas.microsoft.com/office/drawing/2014/main" id="{C2C3D87C-EF1E-DA5E-C577-D35040A9ECD1}"/>
                  </a:ext>
                </a:extLst>
              </p:cNvPr>
              <p:cNvPicPr/>
              <p:nvPr/>
            </p:nvPicPr>
            <p:blipFill>
              <a:blip r:embed="rId4"/>
              <a:stretch>
                <a:fillRect/>
              </a:stretch>
            </p:blipFill>
            <p:spPr>
              <a:xfrm>
                <a:off x="9996959" y="5782342"/>
                <a:ext cx="331987"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48593" name="Ink 1048592">
                <a:extLst>
                  <a:ext uri="{FF2B5EF4-FFF2-40B4-BE49-F238E27FC236}">
                    <a16:creationId xmlns:a16="http://schemas.microsoft.com/office/drawing/2014/main" id="{7D7DC263-45A8-9060-0916-90340CDC0ACE}"/>
                  </a:ext>
                </a:extLst>
              </p14:cNvPr>
              <p14:cNvContentPartPr/>
              <p14:nvPr/>
            </p14:nvContentPartPr>
            <p14:xfrm>
              <a:off x="10033173" y="2023942"/>
              <a:ext cx="391320" cy="1353960"/>
            </p14:xfrm>
          </p:contentPart>
        </mc:Choice>
        <mc:Fallback xmlns="">
          <p:pic>
            <p:nvPicPr>
              <p:cNvPr id="1048593" name="Ink 1048592">
                <a:extLst>
                  <a:ext uri="{FF2B5EF4-FFF2-40B4-BE49-F238E27FC236}">
                    <a16:creationId xmlns:a16="http://schemas.microsoft.com/office/drawing/2014/main" id="{7D7DC263-45A8-9060-0916-90340CDC0ACE}"/>
                  </a:ext>
                </a:extLst>
              </p:cNvPr>
              <p:cNvPicPr/>
              <p:nvPr/>
            </p:nvPicPr>
            <p:blipFill>
              <a:blip r:embed="rId6"/>
              <a:stretch>
                <a:fillRect/>
              </a:stretch>
            </p:blipFill>
            <p:spPr>
              <a:xfrm>
                <a:off x="9943173" y="1843894"/>
                <a:ext cx="570960" cy="1713696"/>
              </a:xfrm>
              <a:prstGeom prst="rect">
                <a:avLst/>
              </a:prstGeom>
            </p:spPr>
          </p:pic>
        </mc:Fallback>
      </mc:AlternateContent>
      <p:pic>
        <p:nvPicPr>
          <p:cNvPr id="54" name="Picture 53"/>
          <p:cNvPicPr/>
          <p:nvPr/>
        </p:nvPicPr>
        <p:blipFill>
          <a:blip r:embed="rId7">
            <a:extLst>
              <a:ext uri="{28A0092B-C50C-407E-A947-70E740481C1C}">
                <a14:useLocalDpi xmlns:a14="http://schemas.microsoft.com/office/drawing/2010/main" val="0"/>
              </a:ext>
            </a:extLst>
          </a:blip>
          <a:srcRect/>
          <a:stretch/>
        </p:blipFill>
        <p:spPr>
          <a:xfrm>
            <a:off x="1409700" y="966933"/>
            <a:ext cx="9372600" cy="4826324"/>
          </a:xfrm>
          <a:prstGeom prst="rect">
            <a:avLst/>
          </a:prstGeom>
        </p:spPr>
      </p:pic>
    </p:spTree>
    <p:extLst>
      <p:ext uri="{BB962C8B-B14F-4D97-AF65-F5344CB8AC3E}">
        <p14:creationId xmlns:p14="http://schemas.microsoft.com/office/powerpoint/2010/main" val="24868465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2C99D1-8D70-C1D3-7BF1-D7180F0F8C15}"/>
              </a:ext>
            </a:extLst>
          </p:cNvPr>
          <p:cNvSpPr>
            <a:spLocks noGrp="1"/>
          </p:cNvSpPr>
          <p:nvPr>
            <p:ph type="sldNum" sz="quarter" idx="12"/>
          </p:nvPr>
        </p:nvSpPr>
        <p:spPr/>
        <p:txBody>
          <a:bodyPr/>
          <a:lstStyle/>
          <a:p>
            <a:fld id="{32904992-8E0F-4F38-8F52-92604EA2488E}" type="slidenum">
              <a:rPr lang="en-US" smtClean="0"/>
              <a:t>14</a:t>
            </a:fld>
            <a:endParaRPr lang="en-US"/>
          </a:p>
        </p:txBody>
      </p:sp>
      <p:sp>
        <p:nvSpPr>
          <p:cNvPr id="1048600" name="Rectangle 2"/>
          <p:cNvSpPr>
            <a:spLocks noGrp="1" noChangeArrowheads="1"/>
          </p:cNvSpPr>
          <p:nvPr>
            <p:ph type="title" idx="4294967295"/>
          </p:nvPr>
        </p:nvSpPr>
        <p:spPr>
          <a:xfrm>
            <a:off x="1844040" y="5687"/>
            <a:ext cx="8229600" cy="792163"/>
          </a:xfrm>
        </p:spPr>
        <p:txBody>
          <a:bodyPr/>
          <a:lstStyle/>
          <a:p>
            <a:pPr eaLnBrk="1" hangingPunct="1"/>
            <a:r>
              <a:rPr lang="en-US" b="1" cap="none" dirty="0">
                <a:solidFill>
                  <a:srgbClr val="FFFF00"/>
                </a:solidFill>
                <a:latin typeface="Times New Roman" pitchFamily="18" charset="0"/>
                <a:cs typeface="Times New Roman" pitchFamily="18" charset="0"/>
              </a:rPr>
              <a:t>Result And Discussion</a:t>
            </a:r>
          </a:p>
        </p:txBody>
      </p:sp>
      <p:sp>
        <p:nvSpPr>
          <p:cNvPr id="8" name="Rectangle 7">
            <a:extLst>
              <a:ext uri="{FF2B5EF4-FFF2-40B4-BE49-F238E27FC236}">
                <a16:creationId xmlns:a16="http://schemas.microsoft.com/office/drawing/2014/main" id="{899A26C0-A18B-FC86-7B70-295CF5F37887}"/>
              </a:ext>
            </a:extLst>
          </p:cNvPr>
          <p:cNvSpPr/>
          <p:nvPr/>
        </p:nvSpPr>
        <p:spPr>
          <a:xfrm>
            <a:off x="1524000" y="5687297"/>
            <a:ext cx="2730235" cy="369332"/>
          </a:xfrm>
          <a:prstGeom prst="rect">
            <a:avLst/>
          </a:prstGeom>
        </p:spPr>
        <p:txBody>
          <a:bodyPr wrap="none">
            <a:spAutoFit/>
          </a:bodyPr>
          <a:lstStyle/>
          <a:p>
            <a:pPr algn="ctr" eaLnBrk="1" hangingPunct="1">
              <a:defRPr/>
            </a:pPr>
            <a:r>
              <a:rPr lang="en-US" dirty="0">
                <a:latin typeface="Times New Roman" panose="02020603050405020304" pitchFamily="18" charset="0"/>
                <a:cs typeface="Times New Roman" panose="02020603050405020304" pitchFamily="18" charset="0"/>
              </a:rPr>
              <a:t>Fig. 07: Initial state System</a:t>
            </a:r>
          </a:p>
        </p:txBody>
      </p:sp>
      <p:pic>
        <p:nvPicPr>
          <p:cNvPr id="11" name="Picture 10"/>
          <p:cNvPicPr/>
          <p:nvPr/>
        </p:nvPicPr>
        <p:blipFill>
          <a:blip r:embed="rId3">
            <a:extLst>
              <a:ext uri="{28A0092B-C50C-407E-A947-70E740481C1C}">
                <a14:useLocalDpi xmlns:a14="http://schemas.microsoft.com/office/drawing/2010/main" val="0"/>
              </a:ext>
            </a:extLst>
          </a:blip>
          <a:srcRect/>
          <a:stretch/>
        </p:blipFill>
        <p:spPr>
          <a:xfrm>
            <a:off x="21609" y="1815624"/>
            <a:ext cx="6096000" cy="3746976"/>
          </a:xfrm>
          <a:prstGeom prst="rect">
            <a:avLst/>
          </a:prstGeom>
        </p:spPr>
      </p:pic>
      <p:sp>
        <p:nvSpPr>
          <p:cNvPr id="5" name="TextBox 4">
            <a:extLst>
              <a:ext uri="{FF2B5EF4-FFF2-40B4-BE49-F238E27FC236}">
                <a16:creationId xmlns:a16="http://schemas.microsoft.com/office/drawing/2014/main" id="{69D4E1D6-4E57-A702-3149-3883325269F6}"/>
              </a:ext>
            </a:extLst>
          </p:cNvPr>
          <p:cNvSpPr txBox="1"/>
          <p:nvPr/>
        </p:nvSpPr>
        <p:spPr>
          <a:xfrm>
            <a:off x="6096000" y="2286000"/>
            <a:ext cx="6096000" cy="2585323"/>
          </a:xfrm>
          <a:prstGeom prst="rect">
            <a:avLst/>
          </a:prstGeom>
          <a:noFill/>
        </p:spPr>
        <p:txBody>
          <a:bodyPr wrap="square" rtlCol="0">
            <a:spAutoFit/>
          </a:bodyPr>
          <a:lstStyle/>
          <a:p>
            <a:pPr marL="285750" indent="-285750">
              <a:buFont typeface="Wingdings" panose="05000000000000000000" pitchFamily="2" charset="2"/>
              <a:buChar char="v"/>
            </a:pPr>
            <a:r>
              <a:rPr lang="en-US" sz="1600" b="0" i="0" dirty="0">
                <a:effectLst/>
                <a:latin typeface="Söhne"/>
              </a:rPr>
              <a:t>The SCADA system activates the burner when the temperature reaches or falls below 30℃ , initiating the boiler start-up sequence.</a:t>
            </a:r>
          </a:p>
          <a:p>
            <a:endParaRPr lang="en-US" sz="1600" b="0" i="0" dirty="0">
              <a:effectLst/>
              <a:latin typeface="Söhne"/>
            </a:endParaRPr>
          </a:p>
          <a:p>
            <a:pPr marL="285750" indent="-285750">
              <a:buFont typeface="Wingdings" panose="05000000000000000000" pitchFamily="2" charset="2"/>
              <a:buChar char="v"/>
            </a:pPr>
            <a:r>
              <a:rPr lang="en-US" sz="1600" b="0" i="0" dirty="0">
                <a:effectLst/>
                <a:latin typeface="Söhne"/>
              </a:rPr>
              <a:t>The boiler is filled with water, and the burner is activated to commence heating for steam generation.</a:t>
            </a:r>
          </a:p>
          <a:p>
            <a:endParaRPr lang="en-US" sz="1600" b="0" i="0" dirty="0">
              <a:effectLst/>
              <a:latin typeface="Söhne"/>
            </a:endParaRPr>
          </a:p>
          <a:p>
            <a:pPr marL="285750" indent="-285750">
              <a:buFont typeface="Wingdings" panose="05000000000000000000" pitchFamily="2" charset="2"/>
              <a:buChar char="v"/>
            </a:pPr>
            <a:r>
              <a:rPr lang="en-US" sz="1600" b="0" i="0" dirty="0">
                <a:effectLst/>
                <a:latin typeface="Söhne"/>
              </a:rPr>
              <a:t>Despite activation, the system detects insufficient steam pressure, necessitating further investigation and corrective measures to ensure optimal boiler performance.</a:t>
            </a:r>
          </a:p>
          <a:p>
            <a:endParaRPr lang="en-US" dirty="0"/>
          </a:p>
        </p:txBody>
      </p:sp>
    </p:spTree>
    <p:extLst>
      <p:ext uri="{BB962C8B-B14F-4D97-AF65-F5344CB8AC3E}">
        <p14:creationId xmlns:p14="http://schemas.microsoft.com/office/powerpoint/2010/main" val="4073324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CF509D-29DA-48B5-F124-ABB651F44995}"/>
              </a:ext>
            </a:extLst>
          </p:cNvPr>
          <p:cNvSpPr>
            <a:spLocks noGrp="1"/>
          </p:cNvSpPr>
          <p:nvPr>
            <p:ph type="sldNum" sz="quarter" idx="12"/>
          </p:nvPr>
        </p:nvSpPr>
        <p:spPr>
          <a:xfrm>
            <a:off x="11125200" y="6324600"/>
            <a:ext cx="753545" cy="365125"/>
          </a:xfrm>
        </p:spPr>
        <p:txBody>
          <a:bodyPr/>
          <a:lstStyle/>
          <a:p>
            <a:fld id="{32904992-8E0F-4F38-8F52-92604EA2488E}" type="slidenum">
              <a:rPr lang="en-US" smtClean="0"/>
              <a:pPr/>
              <a:t>15</a:t>
            </a:fld>
            <a:endParaRPr lang="en-US"/>
          </a:p>
        </p:txBody>
      </p:sp>
      <p:sp>
        <p:nvSpPr>
          <p:cNvPr id="1048600" name="Rectangle 2"/>
          <p:cNvSpPr>
            <a:spLocks noGrp="1" noChangeArrowheads="1"/>
          </p:cNvSpPr>
          <p:nvPr>
            <p:ph type="title" idx="4294967295"/>
          </p:nvPr>
        </p:nvSpPr>
        <p:spPr>
          <a:xfrm>
            <a:off x="1809921" y="28887"/>
            <a:ext cx="8229600" cy="792163"/>
          </a:xfrm>
        </p:spPr>
        <p:txBody>
          <a:bodyPr/>
          <a:lstStyle/>
          <a:p>
            <a:pPr eaLnBrk="1" hangingPunct="1"/>
            <a:r>
              <a:rPr lang="en-US" b="1" cap="none" dirty="0">
                <a:solidFill>
                  <a:srgbClr val="FFFF00"/>
                </a:solidFill>
                <a:latin typeface="Times New Roman" pitchFamily="18" charset="0"/>
                <a:cs typeface="Times New Roman" pitchFamily="18" charset="0"/>
              </a:rPr>
              <a:t>Result And Discussion</a:t>
            </a:r>
          </a:p>
        </p:txBody>
      </p:sp>
      <p:sp>
        <p:nvSpPr>
          <p:cNvPr id="8" name="Rectangle 7">
            <a:extLst>
              <a:ext uri="{FF2B5EF4-FFF2-40B4-BE49-F238E27FC236}">
                <a16:creationId xmlns:a16="http://schemas.microsoft.com/office/drawing/2014/main" id="{899A26C0-A18B-FC86-7B70-295CF5F37887}"/>
              </a:ext>
            </a:extLst>
          </p:cNvPr>
          <p:cNvSpPr/>
          <p:nvPr/>
        </p:nvSpPr>
        <p:spPr>
          <a:xfrm>
            <a:off x="7644760" y="5692401"/>
            <a:ext cx="3480440" cy="369332"/>
          </a:xfrm>
          <a:prstGeom prst="rect">
            <a:avLst/>
          </a:prstGeom>
        </p:spPr>
        <p:txBody>
          <a:bodyPr wrap="none">
            <a:spAutoFit/>
          </a:bodyPr>
          <a:lstStyle/>
          <a:p>
            <a:pPr algn="ctr" eaLnBrk="1" hangingPunct="1">
              <a:defRPr/>
            </a:pPr>
            <a:r>
              <a:rPr lang="en-US" dirty="0">
                <a:latin typeface="Times New Roman" panose="02020603050405020304" pitchFamily="18" charset="0"/>
                <a:cs typeface="Times New Roman" panose="02020603050405020304" pitchFamily="18" charset="0"/>
              </a:rPr>
              <a:t>Fig. 08: Operational state of system</a:t>
            </a:r>
          </a:p>
        </p:txBody>
      </p:sp>
      <p:pic>
        <p:nvPicPr>
          <p:cNvPr id="4" name="Picture 3">
            <a:extLst>
              <a:ext uri="{FF2B5EF4-FFF2-40B4-BE49-F238E27FC236}">
                <a16:creationId xmlns:a16="http://schemas.microsoft.com/office/drawing/2014/main" id="{77063BF0-8610-6BB2-1DE8-43F1F99425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38800" y="1744808"/>
            <a:ext cx="6496481" cy="3684726"/>
          </a:xfrm>
          <a:prstGeom prst="rect">
            <a:avLst/>
          </a:prstGeom>
        </p:spPr>
      </p:pic>
      <p:sp>
        <p:nvSpPr>
          <p:cNvPr id="2" name="TextBox 1">
            <a:extLst>
              <a:ext uri="{FF2B5EF4-FFF2-40B4-BE49-F238E27FC236}">
                <a16:creationId xmlns:a16="http://schemas.microsoft.com/office/drawing/2014/main" id="{C991BB55-0386-D54F-6415-33B34D2A16AF}"/>
              </a:ext>
            </a:extLst>
          </p:cNvPr>
          <p:cNvSpPr txBox="1"/>
          <p:nvPr/>
        </p:nvSpPr>
        <p:spPr>
          <a:xfrm>
            <a:off x="0" y="2438400"/>
            <a:ext cx="5867401" cy="2339102"/>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SCADA system triggers the boiler's operation when the temperature surpasses 30℃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When the boiler is turned on, the water inside begins to boil, which is an important part of the process of producing steam.</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 the water boils, steam pressure within the boiler rises, facilitating the generation of steam for industrial processes.</a:t>
            </a:r>
          </a:p>
          <a:p>
            <a:endParaRPr lang="en-US" dirty="0"/>
          </a:p>
        </p:txBody>
      </p:sp>
      <p:sp>
        <p:nvSpPr>
          <p:cNvPr id="6" name="Rectangle 2">
            <a:extLst>
              <a:ext uri="{FF2B5EF4-FFF2-40B4-BE49-F238E27FC236}">
                <a16:creationId xmlns:a16="http://schemas.microsoft.com/office/drawing/2014/main" id="{61C80252-9C9B-9F8E-67F6-46A908083205}"/>
              </a:ext>
            </a:extLst>
          </p:cNvPr>
          <p:cNvSpPr>
            <a:spLocks noChangeArrowheads="1"/>
          </p:cNvSpPr>
          <p:nvPr/>
        </p:nvSpPr>
        <p:spPr bwMode="auto">
          <a:xfrm>
            <a:off x="0" y="0"/>
            <a:ext cx="3203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8B589D0-5A4A-7CD7-1BBD-E099B54B6522}"/>
              </a:ext>
            </a:extLst>
          </p:cNvPr>
          <p:cNvSpPr>
            <a:spLocks noChangeArrowheads="1"/>
          </p:cNvSpPr>
          <p:nvPr/>
        </p:nvSpPr>
        <p:spPr bwMode="auto">
          <a:xfrm flipH="1">
            <a:off x="-685799" y="13900"/>
            <a:ext cx="838200" cy="443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
        <p:nvSpPr>
          <p:cNvPr id="9" name="Rectangle 4">
            <a:extLst>
              <a:ext uri="{FF2B5EF4-FFF2-40B4-BE49-F238E27FC236}">
                <a16:creationId xmlns:a16="http://schemas.microsoft.com/office/drawing/2014/main" id="{A27BBE56-7517-47F7-38D3-065670E7CFA6}"/>
              </a:ext>
            </a:extLst>
          </p:cNvPr>
          <p:cNvSpPr>
            <a:spLocks noChangeArrowheads="1"/>
          </p:cNvSpPr>
          <p:nvPr/>
        </p:nvSpPr>
        <p:spPr bwMode="auto">
          <a:xfrm>
            <a:off x="152400" y="152400"/>
            <a:ext cx="3203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35625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D37F0A8-BD4D-0D45-32A0-B0EF856D9C55}"/>
              </a:ext>
            </a:extLst>
          </p:cNvPr>
          <p:cNvSpPr>
            <a:spLocks noGrp="1"/>
          </p:cNvSpPr>
          <p:nvPr>
            <p:ph type="sldNum" sz="quarter" idx="12"/>
          </p:nvPr>
        </p:nvSpPr>
        <p:spPr/>
        <p:txBody>
          <a:bodyPr/>
          <a:lstStyle/>
          <a:p>
            <a:fld id="{32904992-8E0F-4F38-8F52-92604EA2488E}" type="slidenum">
              <a:rPr lang="en-US" smtClean="0"/>
              <a:t>16</a:t>
            </a:fld>
            <a:endParaRPr lang="en-US"/>
          </a:p>
        </p:txBody>
      </p:sp>
      <p:sp>
        <p:nvSpPr>
          <p:cNvPr id="1048600" name="Rectangle 2"/>
          <p:cNvSpPr>
            <a:spLocks noGrp="1" noChangeArrowheads="1"/>
          </p:cNvSpPr>
          <p:nvPr>
            <p:ph type="title" idx="4294967295"/>
          </p:nvPr>
        </p:nvSpPr>
        <p:spPr>
          <a:xfrm>
            <a:off x="1981200" y="11373"/>
            <a:ext cx="8229600" cy="792163"/>
          </a:xfrm>
        </p:spPr>
        <p:txBody>
          <a:bodyPr/>
          <a:lstStyle/>
          <a:p>
            <a:pPr eaLnBrk="1" hangingPunct="1"/>
            <a:r>
              <a:rPr lang="en-US" b="1" cap="none" dirty="0">
                <a:solidFill>
                  <a:srgbClr val="FFFF00"/>
                </a:solidFill>
                <a:latin typeface="Times New Roman" pitchFamily="18" charset="0"/>
                <a:cs typeface="Times New Roman" pitchFamily="18" charset="0"/>
              </a:rPr>
              <a:t>Result And Discussion</a:t>
            </a:r>
          </a:p>
        </p:txBody>
      </p:sp>
      <p:sp>
        <p:nvSpPr>
          <p:cNvPr id="8" name="Rectangle 7">
            <a:extLst>
              <a:ext uri="{FF2B5EF4-FFF2-40B4-BE49-F238E27FC236}">
                <a16:creationId xmlns:a16="http://schemas.microsoft.com/office/drawing/2014/main" id="{899A26C0-A18B-FC86-7B70-295CF5F37887}"/>
              </a:ext>
            </a:extLst>
          </p:cNvPr>
          <p:cNvSpPr/>
          <p:nvPr/>
        </p:nvSpPr>
        <p:spPr>
          <a:xfrm>
            <a:off x="1219200" y="5821141"/>
            <a:ext cx="3326552" cy="369332"/>
          </a:xfrm>
          <a:prstGeom prst="rect">
            <a:avLst/>
          </a:prstGeom>
        </p:spPr>
        <p:txBody>
          <a:bodyPr wrap="none">
            <a:spAutoFit/>
          </a:bodyPr>
          <a:lstStyle/>
          <a:p>
            <a:pPr algn="ctr" eaLnBrk="1" hangingPunct="1">
              <a:defRPr/>
            </a:pPr>
            <a:r>
              <a:rPr lang="en-US" dirty="0">
                <a:latin typeface="Times New Roman" panose="02020603050405020304" pitchFamily="18" charset="0"/>
                <a:cs typeface="Times New Roman" panose="02020603050405020304" pitchFamily="18" charset="0"/>
              </a:rPr>
              <a:t>Fig. 09: Shutdown state of system</a:t>
            </a:r>
          </a:p>
        </p:txBody>
      </p:sp>
      <p:pic>
        <p:nvPicPr>
          <p:cNvPr id="6" name="Picture 5"/>
          <p:cNvPicPr/>
          <p:nvPr/>
        </p:nvPicPr>
        <p:blipFill>
          <a:blip r:embed="rId3">
            <a:extLst>
              <a:ext uri="{28A0092B-C50C-407E-A947-70E740481C1C}">
                <a14:useLocalDpi xmlns:a14="http://schemas.microsoft.com/office/drawing/2010/main" val="0"/>
              </a:ext>
            </a:extLst>
          </a:blip>
          <a:srcRect/>
          <a:stretch/>
        </p:blipFill>
        <p:spPr>
          <a:xfrm>
            <a:off x="-1" y="1890430"/>
            <a:ext cx="6262831" cy="367217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4BF65A6-4061-A446-4DB2-A279930FEBC4}"/>
                  </a:ext>
                </a:extLst>
              </p14:cNvPr>
              <p14:cNvContentPartPr/>
              <p14:nvPr/>
            </p14:nvContentPartPr>
            <p14:xfrm>
              <a:off x="5451499" y="3026251"/>
              <a:ext cx="360" cy="360"/>
            </p14:xfrm>
          </p:contentPart>
        </mc:Choice>
        <mc:Fallback xmlns="">
          <p:pic>
            <p:nvPicPr>
              <p:cNvPr id="3" name="Ink 2">
                <a:extLst>
                  <a:ext uri="{FF2B5EF4-FFF2-40B4-BE49-F238E27FC236}">
                    <a16:creationId xmlns:a16="http://schemas.microsoft.com/office/drawing/2014/main" id="{54BF65A6-4061-A446-4DB2-A279930FEBC4}"/>
                  </a:ext>
                </a:extLst>
              </p:cNvPr>
              <p:cNvPicPr/>
              <p:nvPr/>
            </p:nvPicPr>
            <p:blipFill>
              <a:blip r:embed="rId5"/>
              <a:stretch>
                <a:fillRect/>
              </a:stretch>
            </p:blipFill>
            <p:spPr>
              <a:xfrm>
                <a:off x="5442499" y="3017251"/>
                <a:ext cx="18000" cy="18000"/>
              </a:xfrm>
              <a:prstGeom prst="rect">
                <a:avLst/>
              </a:prstGeom>
            </p:spPr>
          </p:pic>
        </mc:Fallback>
      </mc:AlternateContent>
      <p:sp>
        <p:nvSpPr>
          <p:cNvPr id="7" name="TextBox 6">
            <a:extLst>
              <a:ext uri="{FF2B5EF4-FFF2-40B4-BE49-F238E27FC236}">
                <a16:creationId xmlns:a16="http://schemas.microsoft.com/office/drawing/2014/main" id="{8FBA5914-7D87-9818-78E0-5346996FAA6B}"/>
              </a:ext>
            </a:extLst>
          </p:cNvPr>
          <p:cNvSpPr txBox="1"/>
          <p:nvPr/>
        </p:nvSpPr>
        <p:spPr>
          <a:xfrm>
            <a:off x="6262831" y="2286000"/>
            <a:ext cx="5929169" cy="2800767"/>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system triggers shutdown procedures when the temperature surpasses 45°C , resulting in the termination of burner operation and an increase in steam levels.</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device automatically switches off the burner when the water level drops, protecting users from any harm and hazards that could arise from low water levels.</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High steam levels trigger shutdowns, reducing pressure risks and protecting the boiler system and infrastructure.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0681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8855-AE78-F9A3-7092-8E6425472D97}"/>
              </a:ext>
            </a:extLst>
          </p:cNvPr>
          <p:cNvSpPr>
            <a:spLocks noGrp="1"/>
          </p:cNvSpPr>
          <p:nvPr>
            <p:ph type="ctrTitle"/>
          </p:nvPr>
        </p:nvSpPr>
        <p:spPr>
          <a:xfrm>
            <a:off x="2226453" y="1"/>
            <a:ext cx="7468053" cy="706437"/>
          </a:xfrm>
        </p:spPr>
        <p:txBody>
          <a:bodyPr>
            <a:normAutofit/>
          </a:bodyPr>
          <a:lstStyle/>
          <a:p>
            <a:r>
              <a:rPr lang="en-US" sz="3600" cap="none" dirty="0">
                <a:solidFill>
                  <a:srgbClr val="FFFF00"/>
                </a:solidFill>
                <a:latin typeface="Times New Roman" pitchFamily="18" charset="0"/>
                <a:cs typeface="Times New Roman" pitchFamily="18" charset="0"/>
              </a:rPr>
              <a:t>Result And Discussion</a:t>
            </a:r>
            <a:endParaRPr lang="en-US" sz="3600" cap="none" dirty="0"/>
          </a:p>
        </p:txBody>
      </p:sp>
      <p:sp>
        <p:nvSpPr>
          <p:cNvPr id="4" name="Slide Number Placeholder 3">
            <a:extLst>
              <a:ext uri="{FF2B5EF4-FFF2-40B4-BE49-F238E27FC236}">
                <a16:creationId xmlns:a16="http://schemas.microsoft.com/office/drawing/2014/main" id="{DAC29816-2CB1-3BAB-B69F-F765B633DEAB}"/>
              </a:ext>
            </a:extLst>
          </p:cNvPr>
          <p:cNvSpPr>
            <a:spLocks noGrp="1"/>
          </p:cNvSpPr>
          <p:nvPr>
            <p:ph type="sldNum" sz="quarter" idx="12"/>
          </p:nvPr>
        </p:nvSpPr>
        <p:spPr/>
        <p:txBody>
          <a:bodyPr/>
          <a:lstStyle/>
          <a:p>
            <a:fld id="{8EBE22BD-1354-49F3-B377-C64F94EE3D12}" type="slidenum">
              <a:rPr lang="en-US" smtClean="0"/>
              <a:t>17</a:t>
            </a:fld>
            <a:endParaRPr lang="en-US"/>
          </a:p>
        </p:txBody>
      </p:sp>
      <p:pic>
        <p:nvPicPr>
          <p:cNvPr id="10" name="Picture 9"/>
          <p:cNvPicPr/>
          <p:nvPr/>
        </p:nvPicPr>
        <p:blipFill>
          <a:blip r:embed="rId2"/>
          <a:stretch>
            <a:fillRect/>
          </a:stretch>
        </p:blipFill>
        <p:spPr>
          <a:xfrm>
            <a:off x="2226452" y="894080"/>
            <a:ext cx="7908148" cy="4668520"/>
          </a:xfrm>
          <a:prstGeom prst="rect">
            <a:avLst/>
          </a:prstGeom>
        </p:spPr>
      </p:pic>
      <p:sp>
        <p:nvSpPr>
          <p:cNvPr id="9" name="TextBox 8">
            <a:extLst>
              <a:ext uri="{FF2B5EF4-FFF2-40B4-BE49-F238E27FC236}">
                <a16:creationId xmlns:a16="http://schemas.microsoft.com/office/drawing/2014/main" id="{E3F3E2FF-409A-C4BA-4793-47421363EE29}"/>
              </a:ext>
            </a:extLst>
          </p:cNvPr>
          <p:cNvSpPr txBox="1"/>
          <p:nvPr/>
        </p:nvSpPr>
        <p:spPr>
          <a:xfrm>
            <a:off x="3674478" y="5805989"/>
            <a:ext cx="4572000" cy="369332"/>
          </a:xfrm>
          <a:prstGeom prst="rect">
            <a:avLst/>
          </a:prstGeom>
          <a:noFill/>
        </p:spPr>
        <p:txBody>
          <a:bodyPr wrap="square">
            <a:spAutoFit/>
          </a:bodyPr>
          <a:lstStyle/>
          <a:p>
            <a:pPr algn="ctr" eaLnBrk="1" hangingPunct="1">
              <a:defRPr/>
            </a:pPr>
            <a:r>
              <a:rPr lang="en-US" dirty="0">
                <a:latin typeface="Times New Roman" panose="02020603050405020304" pitchFamily="18" charset="0"/>
                <a:cs typeface="Times New Roman" panose="02020603050405020304" pitchFamily="18" charset="0"/>
              </a:rPr>
              <a:t>Fig. 10: Real-Time data of system</a:t>
            </a:r>
          </a:p>
        </p:txBody>
      </p:sp>
    </p:spTree>
    <p:extLst>
      <p:ext uri="{BB962C8B-B14F-4D97-AF65-F5344CB8AC3E}">
        <p14:creationId xmlns:p14="http://schemas.microsoft.com/office/powerpoint/2010/main" val="821209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95"/>
          <p:cNvSpPr>
            <a:spLocks noGrp="1" noChangeArrowheads="1"/>
          </p:cNvSpPr>
          <p:nvPr>
            <p:ph type="title"/>
          </p:nvPr>
        </p:nvSpPr>
        <p:spPr>
          <a:xfrm>
            <a:off x="1981200" y="270481"/>
            <a:ext cx="8229600" cy="603647"/>
          </a:xfrm>
        </p:spPr>
        <p:txBody>
          <a:bodyPr/>
          <a:lstStyle/>
          <a:p>
            <a:pPr eaLnBrk="1" latinLnBrk="0" hangingPunct="1"/>
            <a:r>
              <a:rPr lang="en-US" altLang="en-US" b="1" cap="none" dirty="0">
                <a:solidFill>
                  <a:srgbClr val="FFFF00"/>
                </a:solidFill>
                <a:latin typeface="Times New Roman" pitchFamily="18" charset="0"/>
                <a:cs typeface="Times New Roman" pitchFamily="18" charset="0"/>
                <a:sym typeface="Palatino Linotype" pitchFamily="18" charset="0"/>
              </a:rPr>
              <a:t>Advantage and Application</a:t>
            </a:r>
            <a:endParaRPr lang="zh-CN" altLang="zh-CN" cap="none" dirty="0">
              <a:solidFill>
                <a:srgbClr val="FFFF00"/>
              </a:solidFill>
            </a:endParaRPr>
          </a:p>
        </p:txBody>
      </p:sp>
      <p:sp>
        <p:nvSpPr>
          <p:cNvPr id="3" name="Slide Number Placeholder 2">
            <a:extLst>
              <a:ext uri="{FF2B5EF4-FFF2-40B4-BE49-F238E27FC236}">
                <a16:creationId xmlns:a16="http://schemas.microsoft.com/office/drawing/2014/main" id="{676E0BC8-2E31-3648-1B3F-A7CD56AECA34}"/>
              </a:ext>
            </a:extLst>
          </p:cNvPr>
          <p:cNvSpPr>
            <a:spLocks noGrp="1"/>
          </p:cNvSpPr>
          <p:nvPr>
            <p:ph type="sldNum" sz="quarter" idx="12"/>
          </p:nvPr>
        </p:nvSpPr>
        <p:spPr>
          <a:xfrm>
            <a:off x="10820400" y="6376195"/>
            <a:ext cx="753545" cy="365125"/>
          </a:xfrm>
        </p:spPr>
        <p:txBody>
          <a:bodyPr/>
          <a:lstStyle/>
          <a:p>
            <a:fld id="{B687416E-8F46-43EB-9DF2-1257FF383128}" type="slidenum">
              <a:rPr lang="en-US" smtClean="0"/>
              <a:t>18</a:t>
            </a:fld>
            <a:endParaRPr lang="en-US"/>
          </a:p>
        </p:txBody>
      </p:sp>
      <p:graphicFrame>
        <p:nvGraphicFramePr>
          <p:cNvPr id="5" name="Table 4">
            <a:extLst>
              <a:ext uri="{FF2B5EF4-FFF2-40B4-BE49-F238E27FC236}">
                <a16:creationId xmlns:a16="http://schemas.microsoft.com/office/drawing/2014/main" id="{5AF72B4C-CE9C-E285-CC76-0973F00A67DB}"/>
              </a:ext>
            </a:extLst>
          </p:cNvPr>
          <p:cNvGraphicFramePr>
            <a:graphicFrameLocks noGrp="1"/>
          </p:cNvGraphicFramePr>
          <p:nvPr>
            <p:extLst>
              <p:ext uri="{D42A27DB-BD31-4B8C-83A1-F6EECF244321}">
                <p14:modId xmlns:p14="http://schemas.microsoft.com/office/powerpoint/2010/main" val="1961120586"/>
              </p:ext>
            </p:extLst>
          </p:nvPr>
        </p:nvGraphicFramePr>
        <p:xfrm>
          <a:off x="533400" y="1295401"/>
          <a:ext cx="11201400" cy="4800600"/>
        </p:xfrm>
        <a:graphic>
          <a:graphicData uri="http://schemas.openxmlformats.org/drawingml/2006/table">
            <a:tbl>
              <a:tblPr firstRow="1" bandRow="1">
                <a:tableStyleId>{073A0DAA-6AF3-43AB-8588-CEC1D06C72B9}</a:tableStyleId>
              </a:tblPr>
              <a:tblGrid>
                <a:gridCol w="5715000">
                  <a:extLst>
                    <a:ext uri="{9D8B030D-6E8A-4147-A177-3AD203B41FA5}">
                      <a16:colId xmlns:a16="http://schemas.microsoft.com/office/drawing/2014/main" val="2390654839"/>
                    </a:ext>
                  </a:extLst>
                </a:gridCol>
                <a:gridCol w="5486400">
                  <a:extLst>
                    <a:ext uri="{9D8B030D-6E8A-4147-A177-3AD203B41FA5}">
                      <a16:colId xmlns:a16="http://schemas.microsoft.com/office/drawing/2014/main" val="625893040"/>
                    </a:ext>
                  </a:extLst>
                </a:gridCol>
              </a:tblGrid>
              <a:tr h="430155">
                <a:tc>
                  <a:txBody>
                    <a:bodyPr/>
                    <a:lstStyle/>
                    <a:p>
                      <a:pPr algn="ctr"/>
                      <a:r>
                        <a:rPr lang="en-US" dirty="0"/>
                        <a:t>Advantage</a:t>
                      </a:r>
                    </a:p>
                  </a:txBody>
                  <a:tcPr/>
                </a:tc>
                <a:tc>
                  <a:txBody>
                    <a:bodyPr/>
                    <a:lstStyle/>
                    <a:p>
                      <a:pPr algn="ctr"/>
                      <a:r>
                        <a:rPr lang="en-US" dirty="0"/>
                        <a:t>Application</a:t>
                      </a:r>
                    </a:p>
                  </a:txBody>
                  <a:tcPr/>
                </a:tc>
                <a:extLst>
                  <a:ext uri="{0D108BD9-81ED-4DB2-BD59-A6C34878D82A}">
                    <a16:rowId xmlns:a16="http://schemas.microsoft.com/office/drawing/2014/main" val="3187489038"/>
                  </a:ext>
                </a:extLst>
              </a:tr>
              <a:tr h="4370445">
                <a:tc>
                  <a:txBody>
                    <a:bodyPr/>
                    <a:lstStyle/>
                    <a:p>
                      <a:pPr marL="285750" indent="-285750">
                        <a:buFont typeface="Arial" panose="020B0604020202020204" pitchFamily="34" charset="0"/>
                        <a:buChar char="•"/>
                      </a:pPr>
                      <a:r>
                        <a:rPr lang="en-US" sz="1800" dirty="0"/>
                        <a:t>Enhanced Efficiency and improved Safety of the system.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Operators can monitor and control the boiler remotely through the HMI.</a:t>
                      </a:r>
                    </a:p>
                    <a:p>
                      <a:pPr marL="0" indent="0">
                        <a:buFont typeface="Arial" panose="020B0604020202020204" pitchFamily="34" charset="0"/>
                        <a:buNone/>
                      </a:pPr>
                      <a:endParaRPr lang="en-US" sz="1800" dirty="0"/>
                    </a:p>
                    <a:p>
                      <a:pPr marL="285750" indent="-285750">
                        <a:buFont typeface="Arial" panose="020B0604020202020204" pitchFamily="34" charset="0"/>
                        <a:buChar char="•"/>
                      </a:pPr>
                      <a:r>
                        <a:rPr lang="en-US" sz="1800" dirty="0"/>
                        <a:t>Data visualization, data Analysis and historical data logging of boilers.</a:t>
                      </a:r>
                    </a:p>
                    <a:p>
                      <a:pPr marL="0" indent="0">
                        <a:buFont typeface="Arial" panose="020B0604020202020204" pitchFamily="34" charset="0"/>
                        <a:buNone/>
                      </a:pPr>
                      <a:endParaRPr lang="en-US" sz="1800" dirty="0"/>
                    </a:p>
                    <a:p>
                      <a:pPr marL="285750" indent="-285750">
                        <a:buFont typeface="Arial" panose="020B0604020202020204" pitchFamily="34" charset="0"/>
                        <a:buChar char="•"/>
                      </a:pPr>
                      <a:r>
                        <a:rPr lang="en-US" sz="1800" dirty="0"/>
                        <a:t>User-Friendly Interface and Alarm Handling to the system.</a:t>
                      </a:r>
                    </a:p>
                    <a:p>
                      <a:pPr marL="0" indent="0">
                        <a:buFont typeface="Arial" panose="020B0604020202020204" pitchFamily="34" charset="0"/>
                        <a:buNone/>
                      </a:pPr>
                      <a:endParaRPr lang="en-US" sz="1800" dirty="0"/>
                    </a:p>
                    <a:p>
                      <a:pPr marL="285750" indent="-285750">
                        <a:buFont typeface="Arial" panose="020B0604020202020204" pitchFamily="34" charset="0"/>
                        <a:buChar char="•"/>
                      </a:pPr>
                      <a:r>
                        <a:rPr lang="en-US" sz="1800" dirty="0"/>
                        <a:t>By preventing equipment failures, optimizing operations, and reducing downtime, the system can lead to substantial cost savings over time.</a:t>
                      </a:r>
                    </a:p>
                  </a:txBody>
                  <a:tcPr/>
                </a:tc>
                <a:tc>
                  <a:txBody>
                    <a:bodyPr/>
                    <a:lstStyle/>
                    <a:p>
                      <a:pPr marL="285750" indent="-285750">
                        <a:buFont typeface="Arial" panose="020B0604020202020204" pitchFamily="34" charset="0"/>
                        <a:buChar char="•"/>
                      </a:pPr>
                      <a:r>
                        <a:rPr lang="en-US" dirty="0"/>
                        <a:t>This device can be used to digitalize industries.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It's possible  for improving management level and high efficiency prices.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This device may be utilized to regulate and oversee the temperature and pressure of many boilers simultaneously.</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Applicable in both small and big industries</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032216821"/>
                  </a:ext>
                </a:extLst>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471" y="184949"/>
            <a:ext cx="3997154" cy="664699"/>
          </a:xfrm>
        </p:spPr>
        <p:txBody>
          <a:bodyPr>
            <a:noAutofit/>
          </a:bodyPr>
          <a:lstStyle/>
          <a:p>
            <a:pPr lvl="1" eaLnBrk="1" latinLnBrk="0" hangingPunct="1">
              <a:buClr>
                <a:srgbClr val="7030A0"/>
              </a:buClr>
              <a:defRPr/>
            </a:pPr>
            <a:r>
              <a:rPr lang="en-US" altLang="en-US" sz="3600" dirty="0">
                <a:solidFill>
                  <a:srgbClr val="FFFF00"/>
                </a:solidFill>
                <a:latin typeface="Times New Roman" panose="02020603050405020304" pitchFamily="18" charset="0"/>
                <a:cs typeface="Times New Roman" panose="02020603050405020304" pitchFamily="18" charset="0"/>
                <a:sym typeface="Palatino Linotype" panose="02040502050505030304" pitchFamily="18" charset="0"/>
              </a:rPr>
              <a:t>COST ANALYSIS</a:t>
            </a:r>
            <a:endParaRPr lang="zh-CN" altLang="en-US" sz="3600" dirty="0">
              <a:solidFill>
                <a:srgbClr val="FFFF00"/>
              </a:solidFill>
              <a:latin typeface="Times New Roman" panose="02020603050405020304" pitchFamily="18" charset="0"/>
              <a:cs typeface="Times New Roman" panose="02020603050405020304" pitchFamily="18" charset="0"/>
              <a:sym typeface="Palatino Linotype" panose="02040502050505030304" pitchFamily="18" charset="0"/>
            </a:endParaRPr>
          </a:p>
        </p:txBody>
      </p:sp>
      <p:sp>
        <p:nvSpPr>
          <p:cNvPr id="6" name="Slide Number Placeholder 5">
            <a:extLst>
              <a:ext uri="{FF2B5EF4-FFF2-40B4-BE49-F238E27FC236}">
                <a16:creationId xmlns:a16="http://schemas.microsoft.com/office/drawing/2014/main" id="{E22D2375-9BCA-8582-0C3C-503F9566F57A}"/>
              </a:ext>
            </a:extLst>
          </p:cNvPr>
          <p:cNvSpPr>
            <a:spLocks noGrp="1"/>
          </p:cNvSpPr>
          <p:nvPr>
            <p:ph type="sldNum" sz="quarter" idx="12"/>
          </p:nvPr>
        </p:nvSpPr>
        <p:spPr/>
        <p:txBody>
          <a:bodyPr/>
          <a:lstStyle/>
          <a:p>
            <a:fld id="{BC93DDF1-E24A-43C0-8FE3-140DB0A4B8CE}" type="slidenum">
              <a:rPr lang="en-US" smtClean="0"/>
              <a:t>19</a:t>
            </a:fld>
            <a:endParaRPr lang="en-US"/>
          </a:p>
        </p:txBody>
      </p:sp>
      <p:graphicFrame>
        <p:nvGraphicFramePr>
          <p:cNvPr id="3" name="Table 2">
            <a:extLst>
              <a:ext uri="{FF2B5EF4-FFF2-40B4-BE49-F238E27FC236}">
                <a16:creationId xmlns:a16="http://schemas.microsoft.com/office/drawing/2014/main" id="{76732B0C-C55D-7E60-DD5C-AC3B87B680AB}"/>
              </a:ext>
            </a:extLst>
          </p:cNvPr>
          <p:cNvGraphicFramePr>
            <a:graphicFrameLocks noGrp="1"/>
          </p:cNvGraphicFramePr>
          <p:nvPr>
            <p:extLst>
              <p:ext uri="{D42A27DB-BD31-4B8C-83A1-F6EECF244321}">
                <p14:modId xmlns:p14="http://schemas.microsoft.com/office/powerpoint/2010/main" val="632488778"/>
              </p:ext>
            </p:extLst>
          </p:nvPr>
        </p:nvGraphicFramePr>
        <p:xfrm>
          <a:off x="2057400" y="1066804"/>
          <a:ext cx="8229600" cy="5280773"/>
        </p:xfrm>
        <a:graphic>
          <a:graphicData uri="http://schemas.openxmlformats.org/drawingml/2006/table">
            <a:tbl>
              <a:tblPr firstRow="1" firstCol="1" bandRow="1">
                <a:tableStyleId>{5C22544A-7EE6-4342-B048-85BDC9FD1C3A}</a:tableStyleId>
              </a:tblPr>
              <a:tblGrid>
                <a:gridCol w="725967">
                  <a:extLst>
                    <a:ext uri="{9D8B030D-6E8A-4147-A177-3AD203B41FA5}">
                      <a16:colId xmlns:a16="http://schemas.microsoft.com/office/drawing/2014/main" val="3921058507"/>
                    </a:ext>
                  </a:extLst>
                </a:gridCol>
                <a:gridCol w="2855965">
                  <a:extLst>
                    <a:ext uri="{9D8B030D-6E8A-4147-A177-3AD203B41FA5}">
                      <a16:colId xmlns:a16="http://schemas.microsoft.com/office/drawing/2014/main" val="1703734872"/>
                    </a:ext>
                  </a:extLst>
                </a:gridCol>
                <a:gridCol w="2514068">
                  <a:extLst>
                    <a:ext uri="{9D8B030D-6E8A-4147-A177-3AD203B41FA5}">
                      <a16:colId xmlns:a16="http://schemas.microsoft.com/office/drawing/2014/main" val="3190911001"/>
                    </a:ext>
                  </a:extLst>
                </a:gridCol>
                <a:gridCol w="2133600">
                  <a:extLst>
                    <a:ext uri="{9D8B030D-6E8A-4147-A177-3AD203B41FA5}">
                      <a16:colId xmlns:a16="http://schemas.microsoft.com/office/drawing/2014/main" val="2728635883"/>
                    </a:ext>
                  </a:extLst>
                </a:gridCol>
              </a:tblGrid>
              <a:tr h="750710">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SL. No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Components Name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Quantity</a:t>
                      </a:r>
                    </a:p>
                  </a:txBody>
                  <a:tcPr marL="45522" marR="45522" marT="0" marB="0"/>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Price (BDT)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2574954176"/>
                  </a:ext>
                </a:extLst>
              </a:tr>
              <a:tr h="528124">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635"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Mitsubishi FX3U-24MRES PLC </a:t>
                      </a:r>
                    </a:p>
                  </a:txBody>
                  <a:tcPr marL="73025" marR="73025" marT="889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 </a:t>
                      </a:r>
                      <a:r>
                        <a:rPr lang="en-US" sz="1800" dirty="0">
                          <a:effectLst/>
                          <a:latin typeface="Times New Roman" panose="02020603050405020304" pitchFamily="18" charset="0"/>
                          <a:cs typeface="Times New Roman" panose="02020603050405020304" pitchFamily="18" charset="0"/>
                        </a:rPr>
                        <a:t>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12000/-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1646454905"/>
                  </a:ext>
                </a:extLst>
              </a:tr>
              <a:tr h="465641">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Temperature sensor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02</a:t>
                      </a:r>
                      <a:r>
                        <a:rPr lang="en-US" sz="1800" baseline="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3196610643"/>
                  </a:ext>
                </a:extLst>
              </a:tr>
              <a:tr h="466411">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Pressure switch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056" marR="48056"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02 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056" marR="48056"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1000/-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056" marR="48056" marT="0" marB="0"/>
                </a:tc>
                <a:extLst>
                  <a:ext uri="{0D108BD9-81ED-4DB2-BD59-A6C34878D82A}">
                    <a16:rowId xmlns:a16="http://schemas.microsoft.com/office/drawing/2014/main" val="2269056649"/>
                  </a:ext>
                </a:extLst>
              </a:tr>
              <a:tr h="483074">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Solenoid valve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01 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183393631"/>
                  </a:ext>
                </a:extLst>
              </a:tr>
              <a:tr h="499738">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SMPS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01 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500/-</a:t>
                      </a:r>
                    </a:p>
                  </a:txBody>
                  <a:tcPr marL="45522" marR="45522" marT="0" marB="0"/>
                </a:tc>
                <a:extLst>
                  <a:ext uri="{0D108BD9-81ED-4DB2-BD59-A6C34878D82A}">
                    <a16:rowId xmlns:a16="http://schemas.microsoft.com/office/drawing/2014/main" val="2834951762"/>
                  </a:ext>
                </a:extLst>
              </a:tr>
              <a:tr h="448848">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1270" indent="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level sensor </a:t>
                      </a:r>
                    </a:p>
                  </a:txBody>
                  <a:tcPr marL="73025" marR="73025" marT="889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01 Pcs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3148825502"/>
                  </a:ext>
                </a:extLst>
              </a:tr>
              <a:tr h="465511">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kern="1200" dirty="0">
                          <a:solidFill>
                            <a:schemeClr val="dk1"/>
                          </a:solidFill>
                          <a:effectLst/>
                          <a:latin typeface="+mn-lt"/>
                          <a:ea typeface="+mn-ea"/>
                          <a:cs typeface="+mn-cs"/>
                        </a:rPr>
                        <a:t>Magnetic contactor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02 Pcs</a:t>
                      </a: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2000/-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1429079455"/>
                  </a:ext>
                </a:extLst>
              </a:tr>
              <a:tr h="403500">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8</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Others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1000/-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4058073641"/>
                  </a:ext>
                </a:extLst>
              </a:tr>
              <a:tr h="746242">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Total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17350/-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522" marR="45522" marT="0" marB="0"/>
                </a:tc>
                <a:extLst>
                  <a:ext uri="{0D108BD9-81ED-4DB2-BD59-A6C34878D82A}">
                    <a16:rowId xmlns:a16="http://schemas.microsoft.com/office/drawing/2014/main" val="87661540"/>
                  </a:ext>
                </a:extLst>
              </a:tr>
            </a:tbl>
          </a:graphicData>
        </a:graphic>
      </p:graphicFrame>
    </p:spTree>
    <p:extLst>
      <p:ext uri="{BB962C8B-B14F-4D97-AF65-F5344CB8AC3E}">
        <p14:creationId xmlns:p14="http://schemas.microsoft.com/office/powerpoint/2010/main" val="29623717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595C5-8491-9730-1104-C7DA98112AC6}"/>
              </a:ext>
            </a:extLst>
          </p:cNvPr>
          <p:cNvSpPr>
            <a:spLocks noGrp="1"/>
          </p:cNvSpPr>
          <p:nvPr>
            <p:ph type="sldNum" sz="quarter" idx="12"/>
          </p:nvPr>
        </p:nvSpPr>
        <p:spPr>
          <a:xfrm>
            <a:off x="9688670" y="6424830"/>
            <a:ext cx="565159" cy="365125"/>
          </a:xfrm>
        </p:spPr>
        <p:txBody>
          <a:bodyPr/>
          <a:lstStyle/>
          <a:p>
            <a:fld id="{32904992-8E0F-4F38-8F52-92604EA2488E}" type="slidenum">
              <a:rPr lang="en-US" smtClean="0"/>
              <a:t>2</a:t>
            </a:fld>
            <a:endParaRPr lang="en-US" dirty="0"/>
          </a:p>
        </p:txBody>
      </p:sp>
      <p:sp>
        <p:nvSpPr>
          <p:cNvPr id="1048598" name="Rectangle 2"/>
          <p:cNvSpPr>
            <a:spLocks noGrp="1" noChangeArrowheads="1"/>
          </p:cNvSpPr>
          <p:nvPr>
            <p:ph type="title" idx="4294967295"/>
          </p:nvPr>
        </p:nvSpPr>
        <p:spPr>
          <a:xfrm>
            <a:off x="1981200" y="68045"/>
            <a:ext cx="8229600" cy="609600"/>
          </a:xfrm>
        </p:spPr>
        <p:txBody>
          <a:bodyPr>
            <a:normAutofit/>
          </a:bodyPr>
          <a:lstStyle/>
          <a:p>
            <a:pPr eaLnBrk="1" hangingPunct="1"/>
            <a:r>
              <a:rPr lang="en-US" altLang="en-US" b="1" cap="none" dirty="0">
                <a:solidFill>
                  <a:srgbClr val="FFFF00"/>
                </a:solidFill>
                <a:latin typeface="Times New Roman" panose="02020603050405020304" pitchFamily="18" charset="0"/>
                <a:cs typeface="Times New Roman" panose="02020603050405020304" pitchFamily="18" charset="0"/>
              </a:rPr>
              <a:t>Presentation </a:t>
            </a:r>
            <a:r>
              <a:rPr lang="en-US" b="1" cap="none" dirty="0">
                <a:solidFill>
                  <a:srgbClr val="FFFF00"/>
                </a:solidFill>
                <a:latin typeface="Times New Roman" pitchFamily="18" charset="0"/>
                <a:cs typeface="Times New Roman" pitchFamily="18" charset="0"/>
              </a:rPr>
              <a:t>Outline</a:t>
            </a:r>
          </a:p>
        </p:txBody>
      </p:sp>
      <p:sp>
        <p:nvSpPr>
          <p:cNvPr id="4" name="TextBox 3">
            <a:extLst>
              <a:ext uri="{FF2B5EF4-FFF2-40B4-BE49-F238E27FC236}">
                <a16:creationId xmlns:a16="http://schemas.microsoft.com/office/drawing/2014/main" id="{6C69C8E1-C0BA-4B73-B1FA-3966E1E3F20E}"/>
              </a:ext>
            </a:extLst>
          </p:cNvPr>
          <p:cNvSpPr txBox="1"/>
          <p:nvPr/>
        </p:nvSpPr>
        <p:spPr>
          <a:xfrm>
            <a:off x="2819400" y="1079874"/>
            <a:ext cx="5257800" cy="603864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Background</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Literature Review</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Methodology</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Block Diagram</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Flow Chart</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Circuit Diagram</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Simulation</a:t>
            </a:r>
          </a:p>
          <a:p>
            <a:pPr>
              <a:lnSpc>
                <a:spcPct val="150000"/>
              </a:lnSpc>
            </a:pPr>
            <a:endParaRPr lang="en-US" alt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61135E-D572-5D08-2CE5-3C65D459892E}"/>
              </a:ext>
            </a:extLst>
          </p:cNvPr>
          <p:cNvSpPr txBox="1"/>
          <p:nvPr/>
        </p:nvSpPr>
        <p:spPr>
          <a:xfrm>
            <a:off x="6400800" y="1110581"/>
            <a:ext cx="4113995" cy="419191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Experimental Implementation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Result &amp; Discussion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Advantage &amp; Application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Cost Analysis</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Limitation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Future Work</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Comparative Study</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Conclusion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Reference</a:t>
            </a:r>
            <a:endParaRPr lang="en-US" sz="2000" dirty="0"/>
          </a:p>
        </p:txBody>
      </p:sp>
    </p:spTree>
    <p:extLst>
      <p:ext uri="{BB962C8B-B14F-4D97-AF65-F5344CB8AC3E}">
        <p14:creationId xmlns:p14="http://schemas.microsoft.com/office/powerpoint/2010/main" val="9186996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95"/>
          <p:cNvSpPr>
            <a:spLocks noGrp="1" noChangeArrowheads="1"/>
          </p:cNvSpPr>
          <p:nvPr>
            <p:ph type="title"/>
          </p:nvPr>
        </p:nvSpPr>
        <p:spPr>
          <a:xfrm>
            <a:off x="1847223" y="276512"/>
            <a:ext cx="8229600" cy="603647"/>
          </a:xfrm>
        </p:spPr>
        <p:txBody>
          <a:bodyPr/>
          <a:lstStyle/>
          <a:p>
            <a:pPr eaLnBrk="1" latinLnBrk="0" hangingPunct="1"/>
            <a:r>
              <a:rPr lang="en-US" altLang="en-US" dirty="0">
                <a:solidFill>
                  <a:srgbClr val="FFFF00"/>
                </a:solidFill>
                <a:latin typeface="Times New Roman" pitchFamily="18" charset="0"/>
                <a:cs typeface="Times New Roman" pitchFamily="18" charset="0"/>
                <a:sym typeface="Palatino Linotype" pitchFamily="18" charset="0"/>
              </a:rPr>
              <a:t>Limitation</a:t>
            </a:r>
            <a:endParaRPr lang="zh-CN" altLang="zh-CN" dirty="0">
              <a:solidFill>
                <a:srgbClr val="FFFF00"/>
              </a:solidFill>
            </a:endParaRPr>
          </a:p>
        </p:txBody>
      </p:sp>
      <p:sp>
        <p:nvSpPr>
          <p:cNvPr id="4" name="Slide Number Placeholder 3">
            <a:extLst>
              <a:ext uri="{FF2B5EF4-FFF2-40B4-BE49-F238E27FC236}">
                <a16:creationId xmlns:a16="http://schemas.microsoft.com/office/drawing/2014/main" id="{E641B3AE-92C0-DA1E-5F0A-ED01E4A0B31E}"/>
              </a:ext>
            </a:extLst>
          </p:cNvPr>
          <p:cNvSpPr>
            <a:spLocks noGrp="1"/>
          </p:cNvSpPr>
          <p:nvPr>
            <p:ph type="sldNum" sz="quarter" idx="12"/>
          </p:nvPr>
        </p:nvSpPr>
        <p:spPr/>
        <p:txBody>
          <a:bodyPr/>
          <a:lstStyle/>
          <a:p>
            <a:fld id="{B687416E-8F46-43EB-9DF2-1257FF383128}" type="slidenum">
              <a:rPr lang="en-US" smtClean="0"/>
              <a:t>20</a:t>
            </a:fld>
            <a:endParaRPr lang="en-US"/>
          </a:p>
        </p:txBody>
      </p:sp>
      <p:sp>
        <p:nvSpPr>
          <p:cNvPr id="2" name="Rectangle 1"/>
          <p:cNvSpPr/>
          <p:nvPr/>
        </p:nvSpPr>
        <p:spPr>
          <a:xfrm>
            <a:off x="1809692" y="1676400"/>
            <a:ext cx="8839201" cy="2806987"/>
          </a:xfrm>
          <a:prstGeom prst="rect">
            <a:avLst/>
          </a:prstGeom>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214313" indent="-214313"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Designing and configuring a SCADA system can be complex and time-consuming. </a:t>
            </a:r>
          </a:p>
          <a:p>
            <a:pPr marL="214313" indent="-214313"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SCADA systems require regular maintenance to ensure their reliability.</a:t>
            </a:r>
          </a:p>
          <a:p>
            <a:pPr marL="214313" indent="-214313"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Customization Complexity and compatibility with Legacy Systems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153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ED7E4D-B58D-2A0D-C621-E495BEDFBD44}"/>
              </a:ext>
            </a:extLst>
          </p:cNvPr>
          <p:cNvSpPr>
            <a:spLocks noGrp="1"/>
          </p:cNvSpPr>
          <p:nvPr>
            <p:ph type="sldNum" sz="quarter" idx="12"/>
          </p:nvPr>
        </p:nvSpPr>
        <p:spPr>
          <a:xfrm>
            <a:off x="10972800" y="6324600"/>
            <a:ext cx="565159" cy="288924"/>
          </a:xfrm>
        </p:spPr>
        <p:txBody>
          <a:bodyPr/>
          <a:lstStyle/>
          <a:p>
            <a:fld id="{32904992-8E0F-4F38-8F52-92604EA2488E}" type="slidenum">
              <a:rPr lang="en-US" smtClean="0"/>
              <a:t>21</a:t>
            </a:fld>
            <a:endParaRPr lang="en-US"/>
          </a:p>
        </p:txBody>
      </p:sp>
      <p:sp>
        <p:nvSpPr>
          <p:cNvPr id="1048600" name="Rectangle 2"/>
          <p:cNvSpPr>
            <a:spLocks noGrp="1" noChangeArrowheads="1"/>
          </p:cNvSpPr>
          <p:nvPr>
            <p:ph type="title" idx="4294967295"/>
          </p:nvPr>
        </p:nvSpPr>
        <p:spPr>
          <a:xfrm>
            <a:off x="1981200" y="137317"/>
            <a:ext cx="8229600" cy="792163"/>
          </a:xfrm>
        </p:spPr>
        <p:txBody>
          <a:bodyPr/>
          <a:lstStyle/>
          <a:p>
            <a:pPr eaLnBrk="1" hangingPunct="1"/>
            <a:r>
              <a:rPr lang="en-US" b="1" cap="none" dirty="0">
                <a:solidFill>
                  <a:srgbClr val="FFFF00"/>
                </a:solidFill>
                <a:latin typeface="Times New Roman" pitchFamily="18" charset="0"/>
                <a:cs typeface="Times New Roman" pitchFamily="18" charset="0"/>
              </a:rPr>
              <a:t>Future Work</a:t>
            </a:r>
          </a:p>
        </p:txBody>
      </p:sp>
      <p:sp>
        <p:nvSpPr>
          <p:cNvPr id="8" name="TextBox 7">
            <a:extLst>
              <a:ext uri="{FF2B5EF4-FFF2-40B4-BE49-F238E27FC236}">
                <a16:creationId xmlns:a16="http://schemas.microsoft.com/office/drawing/2014/main" id="{49C8253B-66D2-7626-87FB-BA6D43DED703}"/>
              </a:ext>
            </a:extLst>
          </p:cNvPr>
          <p:cNvSpPr txBox="1"/>
          <p:nvPr/>
        </p:nvSpPr>
        <p:spPr>
          <a:xfrm>
            <a:off x="685800" y="1333009"/>
            <a:ext cx="10591800"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Our project commits to ongoing enhancements of the SCADA system, ensuring its relevance and effectiveness in the ever-evolving field of automation.</a:t>
            </a:r>
          </a:p>
          <a:p>
            <a:pPr algn="just">
              <a:lnSpc>
                <a:spcPct val="150000"/>
              </a:lnSpc>
            </a:pPr>
            <a:endParaRPr lang="en-US" sz="20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By adopting predictive maintenance techniques, the system enables early detection of equipment breakdowns, minimizing costly downtime periods and enhancing overall reliability.</a:t>
            </a:r>
          </a:p>
          <a:p>
            <a:pPr algn="just">
              <a:lnSpc>
                <a:spcPct val="150000"/>
              </a:lnSpc>
            </a:pPr>
            <a:r>
              <a:rPr lang="en-US" sz="2000" dirty="0">
                <a:latin typeface="Times New Roman" panose="02020603050405020304" pitchFamily="18" charset="0"/>
                <a:ea typeface="Times New Roman" panose="02020603050405020304" pitchFamily="18" charset="0"/>
              </a:rPr>
              <a:t>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Sophisticated analytics on our project , such as machine learning algorithms and remote diagnostics, optimize boiler performance and reduce inefficiencies, providing operators with real-time insights for improved response times and adaptability..</a:t>
            </a:r>
          </a:p>
        </p:txBody>
      </p:sp>
    </p:spTree>
    <p:extLst>
      <p:ext uri="{BB962C8B-B14F-4D97-AF65-F5344CB8AC3E}">
        <p14:creationId xmlns:p14="http://schemas.microsoft.com/office/powerpoint/2010/main" val="12517033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D7CC19-D93F-FCCC-25B5-544DDE81BE0C}"/>
              </a:ext>
            </a:extLst>
          </p:cNvPr>
          <p:cNvSpPr>
            <a:spLocks noGrp="1"/>
          </p:cNvSpPr>
          <p:nvPr>
            <p:ph type="title"/>
          </p:nvPr>
        </p:nvSpPr>
        <p:spPr>
          <a:xfrm>
            <a:off x="2438401" y="1"/>
            <a:ext cx="7765321" cy="914399"/>
          </a:xfrm>
        </p:spPr>
        <p:txBody>
          <a:bodyPr/>
          <a:lstStyle/>
          <a:p>
            <a:r>
              <a:rPr lang="en-US" cap="none" dirty="0">
                <a:solidFill>
                  <a:srgbClr val="FFFF00"/>
                </a:solidFill>
              </a:rPr>
              <a:t>Comparative Study</a:t>
            </a:r>
            <a:endParaRPr lang="en-US" dirty="0">
              <a:solidFill>
                <a:srgbClr val="FFFF00"/>
              </a:solidFill>
            </a:endParaRPr>
          </a:p>
        </p:txBody>
      </p:sp>
      <p:sp>
        <p:nvSpPr>
          <p:cNvPr id="2" name="Slide Number Placeholder 1">
            <a:extLst>
              <a:ext uri="{FF2B5EF4-FFF2-40B4-BE49-F238E27FC236}">
                <a16:creationId xmlns:a16="http://schemas.microsoft.com/office/drawing/2014/main" id="{91C9481D-6EB1-9AFF-EBEF-3A856DAC18BE}"/>
              </a:ext>
            </a:extLst>
          </p:cNvPr>
          <p:cNvSpPr>
            <a:spLocks noGrp="1"/>
          </p:cNvSpPr>
          <p:nvPr>
            <p:ph type="sldNum" sz="quarter" idx="12"/>
          </p:nvPr>
        </p:nvSpPr>
        <p:spPr>
          <a:xfrm>
            <a:off x="11277600" y="6357068"/>
            <a:ext cx="565159" cy="365125"/>
          </a:xfrm>
        </p:spPr>
        <p:txBody>
          <a:bodyPr/>
          <a:lstStyle/>
          <a:p>
            <a:fld id="{32904992-8E0F-4F38-8F52-92604EA2488E}" type="slidenum">
              <a:rPr lang="en-US" smtClean="0"/>
              <a:t>22</a:t>
            </a:fld>
            <a:endParaRPr lang="en-US"/>
          </a:p>
        </p:txBody>
      </p:sp>
      <p:graphicFrame>
        <p:nvGraphicFramePr>
          <p:cNvPr id="4" name="Table 3">
            <a:extLst>
              <a:ext uri="{FF2B5EF4-FFF2-40B4-BE49-F238E27FC236}">
                <a16:creationId xmlns:a16="http://schemas.microsoft.com/office/drawing/2014/main" id="{09090BAC-39EA-5B67-5A5A-964C66698630}"/>
              </a:ext>
            </a:extLst>
          </p:cNvPr>
          <p:cNvGraphicFramePr>
            <a:graphicFrameLocks noGrp="1"/>
          </p:cNvGraphicFramePr>
          <p:nvPr>
            <p:extLst>
              <p:ext uri="{D42A27DB-BD31-4B8C-83A1-F6EECF244321}">
                <p14:modId xmlns:p14="http://schemas.microsoft.com/office/powerpoint/2010/main" val="1731177094"/>
              </p:ext>
            </p:extLst>
          </p:nvPr>
        </p:nvGraphicFramePr>
        <p:xfrm>
          <a:off x="1600200" y="914400"/>
          <a:ext cx="8991600" cy="5490435"/>
        </p:xfrm>
        <a:graphic>
          <a:graphicData uri="http://schemas.openxmlformats.org/drawingml/2006/table">
            <a:tbl>
              <a:tblPr firstRow="1" bandRow="1">
                <a:tableStyleId>{5C22544A-7EE6-4342-B048-85BDC9FD1C3A}</a:tableStyleId>
              </a:tblPr>
              <a:tblGrid>
                <a:gridCol w="2036558">
                  <a:extLst>
                    <a:ext uri="{9D8B030D-6E8A-4147-A177-3AD203B41FA5}">
                      <a16:colId xmlns:a16="http://schemas.microsoft.com/office/drawing/2014/main" val="2515283849"/>
                    </a:ext>
                  </a:extLst>
                </a:gridCol>
                <a:gridCol w="2151836">
                  <a:extLst>
                    <a:ext uri="{9D8B030D-6E8A-4147-A177-3AD203B41FA5}">
                      <a16:colId xmlns:a16="http://schemas.microsoft.com/office/drawing/2014/main" val="1705047300"/>
                    </a:ext>
                  </a:extLst>
                </a:gridCol>
                <a:gridCol w="2074985">
                  <a:extLst>
                    <a:ext uri="{9D8B030D-6E8A-4147-A177-3AD203B41FA5}">
                      <a16:colId xmlns:a16="http://schemas.microsoft.com/office/drawing/2014/main" val="1434146863"/>
                    </a:ext>
                  </a:extLst>
                </a:gridCol>
                <a:gridCol w="1460175">
                  <a:extLst>
                    <a:ext uri="{9D8B030D-6E8A-4147-A177-3AD203B41FA5}">
                      <a16:colId xmlns:a16="http://schemas.microsoft.com/office/drawing/2014/main" val="1837791056"/>
                    </a:ext>
                  </a:extLst>
                </a:gridCol>
                <a:gridCol w="1268046">
                  <a:extLst>
                    <a:ext uri="{9D8B030D-6E8A-4147-A177-3AD203B41FA5}">
                      <a16:colId xmlns:a16="http://schemas.microsoft.com/office/drawing/2014/main" val="3231619467"/>
                    </a:ext>
                  </a:extLst>
                </a:gridCol>
              </a:tblGrid>
              <a:tr h="618598">
                <a:tc>
                  <a:txBody>
                    <a:bodyPr/>
                    <a:lstStyle/>
                    <a:p>
                      <a:r>
                        <a:rPr lang="en-US" b="0" dirty="0"/>
                        <a:t>B</a:t>
                      </a:r>
                      <a:r>
                        <a:rPr lang="en-US" dirty="0"/>
                        <a:t>oiler </a:t>
                      </a:r>
                    </a:p>
                    <a:p>
                      <a:r>
                        <a:rPr lang="en-US" dirty="0"/>
                        <a:t>system</a:t>
                      </a:r>
                    </a:p>
                  </a:txBody>
                  <a:tcPr/>
                </a:tc>
                <a:tc>
                  <a:txBody>
                    <a:bodyPr/>
                    <a:lstStyle/>
                    <a:p>
                      <a:r>
                        <a:rPr lang="en-US" dirty="0"/>
                        <a:t>Features </a:t>
                      </a:r>
                    </a:p>
                  </a:txBody>
                  <a:tcPr/>
                </a:tc>
                <a:tc>
                  <a:txBody>
                    <a:bodyPr/>
                    <a:lstStyle/>
                    <a:p>
                      <a:r>
                        <a:rPr lang="en-US" dirty="0"/>
                        <a:t>Safety</a:t>
                      </a:r>
                    </a:p>
                  </a:txBody>
                  <a:tcPr/>
                </a:tc>
                <a:tc>
                  <a:txBody>
                    <a:bodyPr/>
                    <a:lstStyle/>
                    <a:p>
                      <a:r>
                        <a:rPr lang="en-US" dirty="0"/>
                        <a:t>Cost</a:t>
                      </a:r>
                    </a:p>
                  </a:txBody>
                  <a:tcPr/>
                </a:tc>
                <a:tc>
                  <a:txBody>
                    <a:bodyPr/>
                    <a:lstStyle/>
                    <a:p>
                      <a:r>
                        <a:rPr lang="en-US" dirty="0"/>
                        <a:t>Effectiveness</a:t>
                      </a:r>
                    </a:p>
                  </a:txBody>
                  <a:tcPr/>
                </a:tc>
                <a:extLst>
                  <a:ext uri="{0D108BD9-81ED-4DB2-BD59-A6C34878D82A}">
                    <a16:rowId xmlns:a16="http://schemas.microsoft.com/office/drawing/2014/main" val="2156391937"/>
                  </a:ext>
                </a:extLst>
              </a:tr>
              <a:tr h="1540412">
                <a:tc>
                  <a:txBody>
                    <a:bodyPr/>
                    <a:lstStyle/>
                    <a:p>
                      <a:pPr algn="ctr"/>
                      <a:r>
                        <a:rPr lang="en-US" sz="1600" dirty="0">
                          <a:latin typeface="Times New Roman" panose="02020603050405020304" pitchFamily="18" charset="0"/>
                          <a:cs typeface="Times New Roman" panose="02020603050405020304" pitchFamily="18" charset="0"/>
                        </a:rPr>
                        <a:t>Traditional manual </a:t>
                      </a:r>
                    </a:p>
                    <a:p>
                      <a:pPr algn="ctr"/>
                      <a:r>
                        <a:rPr lang="en-US" sz="1600" dirty="0">
                          <a:latin typeface="Times New Roman" panose="02020603050405020304" pitchFamily="18" charset="0"/>
                          <a:cs typeface="Times New Roman" panose="02020603050405020304" pitchFamily="18" charset="0"/>
                        </a:rPr>
                        <a:t>control boiler systems</a:t>
                      </a:r>
                    </a:p>
                  </a:txBody>
                  <a:tcPr/>
                </a:tc>
                <a:tc>
                  <a:txBody>
                    <a:bodyPr/>
                    <a:lstStyle/>
                    <a:p>
                      <a:pPr algn="ctr"/>
                      <a:r>
                        <a:rPr lang="en-US" sz="1600" dirty="0">
                          <a:latin typeface="Times New Roman" panose="02020603050405020304" pitchFamily="18" charset="0"/>
                          <a:cs typeface="Times New Roman" panose="02020603050405020304" pitchFamily="18" charset="0"/>
                        </a:rPr>
                        <a:t>Simplified pressure and temperature monitoring with manual controls and reliance on human operator</a:t>
                      </a:r>
                    </a:p>
                  </a:txBody>
                  <a:tcPr/>
                </a:tc>
                <a:tc>
                  <a:txBody>
                    <a:bodyPr/>
                    <a:lstStyle/>
                    <a:p>
                      <a:pPr algn="ctr"/>
                      <a:r>
                        <a:rPr lang="en-US" sz="1600" dirty="0">
                          <a:latin typeface="Times New Roman" panose="02020603050405020304" pitchFamily="18" charset="0"/>
                          <a:cs typeface="Times New Roman" panose="02020603050405020304" pitchFamily="18" charset="0"/>
                        </a:rPr>
                        <a:t>Minimal safety measures, higher probability of accidents and human error</a:t>
                      </a:r>
                    </a:p>
                  </a:txBody>
                  <a:tcPr/>
                </a:tc>
                <a:tc>
                  <a:txBody>
                    <a:bodyPr/>
                    <a:lstStyle/>
                    <a:p>
                      <a:pPr algn="ctr"/>
                      <a:r>
                        <a:rPr lang="en-US" sz="1600" dirty="0">
                          <a:latin typeface="Times New Roman" panose="02020603050405020304" pitchFamily="18" charset="0"/>
                          <a:cs typeface="Times New Roman" panose="02020603050405020304" pitchFamily="18" charset="0"/>
                        </a:rPr>
                        <a:t>Lowest initial cost</a:t>
                      </a:r>
                    </a:p>
                  </a:txBody>
                  <a:tcPr/>
                </a:tc>
                <a:tc>
                  <a:txBody>
                    <a:bodyPr/>
                    <a:lstStyle/>
                    <a:p>
                      <a:pPr algn="ctr"/>
                      <a:r>
                        <a:rPr lang="en-US" sz="1600" dirty="0">
                          <a:latin typeface="Times New Roman" panose="02020603050405020304" pitchFamily="18" charset="0"/>
                          <a:cs typeface="Times New Roman" panose="02020603050405020304" pitchFamily="18" charset="0"/>
                        </a:rPr>
                        <a:t>Limited</a:t>
                      </a:r>
                    </a:p>
                  </a:txBody>
                  <a:tcPr/>
                </a:tc>
                <a:extLst>
                  <a:ext uri="{0D108BD9-81ED-4DB2-BD59-A6C34878D82A}">
                    <a16:rowId xmlns:a16="http://schemas.microsoft.com/office/drawing/2014/main" val="2449519055"/>
                  </a:ext>
                </a:extLst>
              </a:tr>
              <a:tr h="1461349">
                <a:tc>
                  <a:txBody>
                    <a:bodyPr/>
                    <a:lstStyle/>
                    <a:p>
                      <a:pPr algn="ctr"/>
                      <a:r>
                        <a:rPr lang="en-US" sz="1600" dirty="0">
                          <a:latin typeface="Times New Roman" panose="02020603050405020304" pitchFamily="18" charset="0"/>
                          <a:cs typeface="Times New Roman" panose="02020603050405020304" pitchFamily="18" charset="0"/>
                        </a:rPr>
                        <a:t>PLC-Based Boiler Automation system[3] </a:t>
                      </a:r>
                    </a:p>
                  </a:txBody>
                  <a:tcPr/>
                </a:tc>
                <a:tc>
                  <a:txBody>
                    <a:bodyPr/>
                    <a:lstStyle/>
                    <a:p>
                      <a:pPr algn="ctr"/>
                      <a:r>
                        <a:rPr lang="en-US" sz="1600" dirty="0">
                          <a:latin typeface="Times New Roman" panose="02020603050405020304" pitchFamily="18" charset="0"/>
                          <a:cs typeface="Times New Roman" panose="02020603050405020304" pitchFamily="18" charset="0"/>
                        </a:rPr>
                        <a:t>System utilizes automated control logic, but its scalability is restricted and operates via ON-OFF control</a:t>
                      </a:r>
                    </a:p>
                  </a:txBody>
                  <a:tcPr/>
                </a:tc>
                <a:tc>
                  <a:txBody>
                    <a:bodyPr/>
                    <a:lstStyle/>
                    <a:p>
                      <a:pPr algn="ctr"/>
                      <a:r>
                        <a:rPr lang="en-US" sz="1600" dirty="0">
                          <a:latin typeface="Times New Roman" panose="02020603050405020304" pitchFamily="18" charset="0"/>
                          <a:cs typeface="Times New Roman" panose="02020603050405020304" pitchFamily="18" charset="0"/>
                        </a:rPr>
                        <a:t>Automation offers safety but is prone to programming errors</a:t>
                      </a:r>
                    </a:p>
                  </a:txBody>
                  <a:tcPr/>
                </a:tc>
                <a:tc>
                  <a:txBody>
                    <a:bodyPr/>
                    <a:lstStyle/>
                    <a:p>
                      <a:pPr algn="ctr"/>
                      <a:r>
                        <a:rPr lang="en-US" sz="1600" dirty="0">
                          <a:latin typeface="Times New Roman" panose="02020603050405020304" pitchFamily="18" charset="0"/>
                          <a:cs typeface="Times New Roman" panose="02020603050405020304" pitchFamily="18" charset="0"/>
                        </a:rPr>
                        <a:t>High initial cost</a:t>
                      </a:r>
                    </a:p>
                  </a:txBody>
                  <a:tcPr/>
                </a:tc>
                <a:tc>
                  <a:txBody>
                    <a:bodyPr/>
                    <a:lstStyle/>
                    <a:p>
                      <a:pPr algn="ctr"/>
                      <a:r>
                        <a:rPr lang="en-US" sz="1600" dirty="0">
                          <a:latin typeface="Times New Roman" panose="02020603050405020304" pitchFamily="18" charset="0"/>
                          <a:cs typeface="Times New Roman" panose="02020603050405020304" pitchFamily="18" charset="0"/>
                        </a:rPr>
                        <a:t>Moderated</a:t>
                      </a:r>
                    </a:p>
                  </a:txBody>
                  <a:tcPr/>
                </a:tc>
                <a:extLst>
                  <a:ext uri="{0D108BD9-81ED-4DB2-BD59-A6C34878D82A}">
                    <a16:rowId xmlns:a16="http://schemas.microsoft.com/office/drawing/2014/main" val="124263880"/>
                  </a:ext>
                </a:extLst>
              </a:tr>
              <a:tr h="1755463">
                <a:tc>
                  <a:txBody>
                    <a:bodyPr/>
                    <a:lstStyle/>
                    <a:p>
                      <a:pPr algn="ctr"/>
                      <a:r>
                        <a:rPr lang="en-US" sz="1600" dirty="0">
                          <a:latin typeface="Times New Roman" panose="02020603050405020304" pitchFamily="18" charset="0"/>
                          <a:cs typeface="Times New Roman" panose="02020603050405020304" pitchFamily="18" charset="0"/>
                        </a:rPr>
                        <a:t>SCADA-based Boiler Monitoring and Controlling System (proposed work)</a:t>
                      </a:r>
                    </a:p>
                  </a:txBody>
                  <a:tcPr/>
                </a:tc>
                <a:tc>
                  <a:txBody>
                    <a:bodyPr/>
                    <a:lstStyle/>
                    <a:p>
                      <a:pPr algn="ctr"/>
                      <a:r>
                        <a:rPr lang="en-US" sz="1600" dirty="0">
                          <a:latin typeface="Times New Roman" panose="02020603050405020304" pitchFamily="18" charset="0"/>
                          <a:cs typeface="Times New Roman" panose="02020603050405020304" pitchFamily="18" charset="0"/>
                        </a:rPr>
                        <a:t>Enhanced analytics, remote access, centralized monitoring, and real-time data acquisition</a:t>
                      </a:r>
                    </a:p>
                  </a:txBody>
                  <a:tcPr/>
                </a:tc>
                <a:tc>
                  <a:txBody>
                    <a:bodyPr/>
                    <a:lstStyle/>
                    <a:p>
                      <a:pPr algn="ctr"/>
                      <a:r>
                        <a:rPr lang="en-US" sz="1600" dirty="0">
                          <a:latin typeface="Times New Roman" panose="02020603050405020304" pitchFamily="18" charset="0"/>
                          <a:cs typeface="Times New Roman" panose="02020603050405020304" pitchFamily="18" charset="0"/>
                        </a:rPr>
                        <a:t>Improved safety measures, real-time tracking for fast identification of faults</a:t>
                      </a:r>
                    </a:p>
                  </a:txBody>
                  <a:tcPr/>
                </a:tc>
                <a:tc>
                  <a:txBody>
                    <a:bodyPr/>
                    <a:lstStyle/>
                    <a:p>
                      <a:pPr algn="ctr"/>
                      <a:r>
                        <a:rPr lang="en-US" sz="1600" dirty="0">
                          <a:latin typeface="Times New Roman" panose="02020603050405020304" pitchFamily="18" charset="0"/>
                          <a:cs typeface="Times New Roman" panose="02020603050405020304" pitchFamily="18" charset="0"/>
                        </a:rPr>
                        <a:t>Highest initial cost</a:t>
                      </a:r>
                    </a:p>
                  </a:txBody>
                  <a:tcPr/>
                </a:tc>
                <a:tc>
                  <a:txBody>
                    <a:bodyPr/>
                    <a:lstStyle/>
                    <a:p>
                      <a:pPr algn="ctr"/>
                      <a:r>
                        <a:rPr lang="en-US" sz="1600"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2826373623"/>
                  </a:ext>
                </a:extLst>
              </a:tr>
            </a:tbl>
          </a:graphicData>
        </a:graphic>
      </p:graphicFrame>
    </p:spTree>
    <p:extLst>
      <p:ext uri="{BB962C8B-B14F-4D97-AF65-F5344CB8AC3E}">
        <p14:creationId xmlns:p14="http://schemas.microsoft.com/office/powerpoint/2010/main" val="23542928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443C21-89B9-BC26-0F2F-26D23005ABAC}"/>
              </a:ext>
            </a:extLst>
          </p:cNvPr>
          <p:cNvSpPr>
            <a:spLocks noGrp="1"/>
          </p:cNvSpPr>
          <p:nvPr>
            <p:ph type="sldNum" sz="quarter" idx="12"/>
          </p:nvPr>
        </p:nvSpPr>
        <p:spPr>
          <a:xfrm>
            <a:off x="10896600" y="6104614"/>
            <a:ext cx="753545" cy="365125"/>
          </a:xfrm>
        </p:spPr>
        <p:txBody>
          <a:bodyPr/>
          <a:lstStyle/>
          <a:p>
            <a:fld id="{32904992-8E0F-4F38-8F52-92604EA2488E}" type="slidenum">
              <a:rPr lang="en-US" smtClean="0"/>
              <a:t>23</a:t>
            </a:fld>
            <a:endParaRPr lang="en-US" dirty="0"/>
          </a:p>
        </p:txBody>
      </p:sp>
      <p:sp>
        <p:nvSpPr>
          <p:cNvPr id="1048600" name="Rectangle 2"/>
          <p:cNvSpPr>
            <a:spLocks noGrp="1" noChangeArrowheads="1"/>
          </p:cNvSpPr>
          <p:nvPr>
            <p:ph type="title" idx="4294967295"/>
          </p:nvPr>
        </p:nvSpPr>
        <p:spPr>
          <a:xfrm>
            <a:off x="1752600" y="72344"/>
            <a:ext cx="8229600" cy="792162"/>
          </a:xfrm>
        </p:spPr>
        <p:txBody>
          <a:bodyPr/>
          <a:lstStyle/>
          <a:p>
            <a:pPr eaLnBrk="1" hangingPunct="1"/>
            <a:r>
              <a:rPr lang="en-US" b="1" dirty="0">
                <a:solidFill>
                  <a:srgbClr val="FFFF00"/>
                </a:solidFill>
                <a:latin typeface="Times New Roman" pitchFamily="18" charset="0"/>
                <a:cs typeface="Times New Roman" pitchFamily="18" charset="0"/>
              </a:rPr>
              <a:t>Conclusion</a:t>
            </a:r>
          </a:p>
        </p:txBody>
      </p:sp>
      <p:sp>
        <p:nvSpPr>
          <p:cNvPr id="8" name="TextBox 7">
            <a:extLst>
              <a:ext uri="{FF2B5EF4-FFF2-40B4-BE49-F238E27FC236}">
                <a16:creationId xmlns:a16="http://schemas.microsoft.com/office/drawing/2014/main" id="{49C8253B-66D2-7626-87FB-BA6D43DED703}"/>
              </a:ext>
            </a:extLst>
          </p:cNvPr>
          <p:cNvSpPr txBox="1"/>
          <p:nvPr/>
        </p:nvSpPr>
        <p:spPr>
          <a:xfrm>
            <a:off x="990600" y="1309926"/>
            <a:ext cx="10210800" cy="423814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project successfully integrates SCADA technology with PLC to manage boiler systems effectively, ensuring improved safety precautions, efficient control mechanisms, and real-time monitoring capabilities.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implemented system meets industrial needs by providing long-term durability, high efficiency, and improved boiler safety, improving on earlier methods.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project improves industrial boiler efficiency, safety, and flexibility by overcoming prior boiler control methods, benefiting companies seeking automation solutions.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Despite being more expensive, the project responds faster and is safer and more adaptable than manual control. Boilers may be fully automated with this technology, helping companies become digital.</a:t>
            </a:r>
          </a:p>
          <a:p>
            <a:pPr algn="just">
              <a:lnSpc>
                <a:spcPct val="150000"/>
              </a:lnSpc>
            </a:pPr>
            <a:endParaRPr lang="en-US" sz="2000" dirty="0">
              <a:latin typeface="Times New Roman" panose="02020603050405020304" pitchFamily="18" charset="0"/>
              <a:ea typeface="Times New Roman" panose="02020603050405020304" pitchFamily="18" charset="0"/>
            </a:endParaRPr>
          </a:p>
        </p:txBody>
      </p:sp>
      <p:sp>
        <p:nvSpPr>
          <p:cNvPr id="3" name="Rectangle 243">
            <a:extLst>
              <a:ext uri="{FF2B5EF4-FFF2-40B4-BE49-F238E27FC236}">
                <a16:creationId xmlns:a16="http://schemas.microsoft.com/office/drawing/2014/main" id="{F09E2C8A-E910-B438-55A1-3DB95BF2D8AA}"/>
              </a:ext>
            </a:extLst>
          </p:cNvPr>
          <p:cNvSpPr>
            <a:spLocks noChangeArrowheads="1"/>
          </p:cNvSpPr>
          <p:nvPr/>
        </p:nvSpPr>
        <p:spPr bwMode="auto">
          <a:xfrm>
            <a:off x="8175626" y="6450405"/>
            <a:ext cx="2085975" cy="273844"/>
          </a:xfrm>
          <a:prstGeom prst="rect">
            <a:avLst/>
          </a:prstGeom>
          <a:noFill/>
          <a:ln w="9525">
            <a:noFill/>
            <a:miter lim="800000"/>
            <a:headEnd/>
            <a:tailEnd/>
          </a:ln>
        </p:spPr>
        <p:txBody>
          <a:bodyPr rIns="34290" anchor="ctr"/>
          <a:lstStyle/>
          <a:p>
            <a:pPr algn="r" eaLnBrk="1" hangingPunct="1"/>
            <a:endParaRPr lang="zh-CN" altLang="zh-CN" sz="900" dirty="0">
              <a:latin typeface="Century Gothic" pitchFamily="34" charset="0"/>
            </a:endParaRPr>
          </a:p>
        </p:txBody>
      </p:sp>
    </p:spTree>
    <p:extLst>
      <p:ext uri="{BB962C8B-B14F-4D97-AF65-F5344CB8AC3E}">
        <p14:creationId xmlns:p14="http://schemas.microsoft.com/office/powerpoint/2010/main" val="3314856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346C39-2BD8-CFE9-41B4-A4726F8C78A3}"/>
              </a:ext>
            </a:extLst>
          </p:cNvPr>
          <p:cNvSpPr>
            <a:spLocks noGrp="1"/>
          </p:cNvSpPr>
          <p:nvPr>
            <p:ph type="sldNum" sz="quarter" idx="12"/>
          </p:nvPr>
        </p:nvSpPr>
        <p:spPr>
          <a:xfrm>
            <a:off x="10896600" y="6268482"/>
            <a:ext cx="753545" cy="365125"/>
          </a:xfrm>
        </p:spPr>
        <p:txBody>
          <a:bodyPr/>
          <a:lstStyle/>
          <a:p>
            <a:fld id="{32904992-8E0F-4F38-8F52-92604EA2488E}" type="slidenum">
              <a:rPr lang="en-US" smtClean="0"/>
              <a:t>24</a:t>
            </a:fld>
            <a:endParaRPr lang="en-US" dirty="0"/>
          </a:p>
        </p:txBody>
      </p:sp>
      <p:sp>
        <p:nvSpPr>
          <p:cNvPr id="1048600" name="Rectangle 2"/>
          <p:cNvSpPr>
            <a:spLocks noGrp="1" noChangeArrowheads="1"/>
          </p:cNvSpPr>
          <p:nvPr>
            <p:ph type="title" idx="4294967295"/>
          </p:nvPr>
        </p:nvSpPr>
        <p:spPr>
          <a:xfrm>
            <a:off x="1752600" y="0"/>
            <a:ext cx="8229600" cy="792162"/>
          </a:xfrm>
        </p:spPr>
        <p:txBody>
          <a:bodyPr/>
          <a:lstStyle/>
          <a:p>
            <a:pPr eaLnBrk="1" hangingPunct="1"/>
            <a:r>
              <a:rPr lang="en-US" b="1" cap="none" dirty="0">
                <a:solidFill>
                  <a:srgbClr val="FFFF00"/>
                </a:solidFill>
                <a:latin typeface="Times New Roman" pitchFamily="18" charset="0"/>
                <a:cs typeface="Times New Roman" pitchFamily="18" charset="0"/>
              </a:rPr>
              <a:t>Reference</a:t>
            </a:r>
          </a:p>
        </p:txBody>
      </p:sp>
      <p:sp>
        <p:nvSpPr>
          <p:cNvPr id="7" name="TextBox 6">
            <a:extLst>
              <a:ext uri="{FF2B5EF4-FFF2-40B4-BE49-F238E27FC236}">
                <a16:creationId xmlns:a16="http://schemas.microsoft.com/office/drawing/2014/main" id="{D481A780-8BAC-01CE-04E6-28D5FB755548}"/>
              </a:ext>
            </a:extLst>
          </p:cNvPr>
          <p:cNvSpPr txBox="1"/>
          <p:nvPr/>
        </p:nvSpPr>
        <p:spPr>
          <a:xfrm>
            <a:off x="381000" y="974725"/>
            <a:ext cx="11582400" cy="5293757"/>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 	T. Karuppiah and Dr. </a:t>
            </a:r>
            <a:r>
              <a:rPr lang="en-US" sz="2000" dirty="0" err="1">
                <a:latin typeface="Times New Roman" panose="02020603050405020304" pitchFamily="18" charset="0"/>
                <a:cs typeface="Times New Roman" panose="02020603050405020304" pitchFamily="18" charset="0"/>
              </a:rPr>
              <a:t>Azha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Periasamy</a:t>
            </a:r>
            <a:r>
              <a:rPr lang="en-US" sz="2000" dirty="0">
                <a:latin typeface="Times New Roman" panose="02020603050405020304" pitchFamily="18" charset="0"/>
                <a:cs typeface="Times New Roman" panose="02020603050405020304" pitchFamily="18" charset="0"/>
              </a:rPr>
              <a:t>, "Embedded System Based Laboratory Thawing Path Boiler    Automation Using GSM Technology," International Journal of Advanced Research in Computer and Communication Engineering, Vol. 5, pp,139-142,2018</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Mohana Priya R, </a:t>
            </a:r>
            <a:r>
              <a:rPr lang="en-US" sz="2000" dirty="0" err="1">
                <a:latin typeface="Times New Roman" panose="02020603050405020304" pitchFamily="18" charset="0"/>
                <a:cs typeface="Times New Roman" panose="02020603050405020304" pitchFamily="18" charset="0"/>
              </a:rPr>
              <a:t>Sowmiya</a:t>
            </a:r>
            <a:r>
              <a:rPr lang="en-US" sz="2000" dirty="0">
                <a:latin typeface="Times New Roman" panose="02020603050405020304" pitchFamily="18" charset="0"/>
                <a:cs typeface="Times New Roman" panose="02020603050405020304" pitchFamily="18" charset="0"/>
              </a:rPr>
              <a:t> K, Tharani K, Smitha M, “Boiler automation using embedded system”, International Journal of Advance Research and Innovative Ideas in Education, Vol.9, pp,4378-4382 2023.</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 S. M. Tahsin Labib, Sohan </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 Alam, </a:t>
            </a:r>
            <a:r>
              <a:rPr lang="en-US" sz="2000" dirty="0" err="1">
                <a:latin typeface="Times New Roman" panose="02020603050405020304" pitchFamily="18" charset="0"/>
                <a:cs typeface="Times New Roman" panose="02020603050405020304" pitchFamily="18" charset="0"/>
              </a:rPr>
              <a:t>Shafayat</a:t>
            </a:r>
            <a:r>
              <a:rPr lang="en-US" sz="2000" dirty="0">
                <a:latin typeface="Times New Roman" panose="02020603050405020304" pitchFamily="18" charset="0"/>
                <a:cs typeface="Times New Roman" panose="02020603050405020304" pitchFamily="18" charset="0"/>
              </a:rPr>
              <a:t> Hossain, Md. </a:t>
            </a:r>
            <a:r>
              <a:rPr lang="en-US" sz="2000" dirty="0" err="1">
                <a:latin typeface="Times New Roman" panose="02020603050405020304" pitchFamily="18" charset="0"/>
                <a:cs typeface="Times New Roman" panose="02020603050405020304" pitchFamily="18" charset="0"/>
              </a:rPr>
              <a:t>Iquebal</a:t>
            </a:r>
            <a:r>
              <a:rPr lang="en-US" sz="2000" dirty="0">
                <a:latin typeface="Times New Roman" panose="02020603050405020304" pitchFamily="18" charset="0"/>
                <a:cs typeface="Times New Roman" panose="02020603050405020304" pitchFamily="18" charset="0"/>
              </a:rPr>
              <a:t> Hossain Patwary, “Design and Implementation of Boiler Automation System Using PLC”, 1st International Conference on Advances in Science, Engineering and Robotics Technology (ICASERT), Dhaka, Bangladesh, May5,2019.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Rashmi </a:t>
            </a:r>
            <a:r>
              <a:rPr lang="en-US" sz="2000" dirty="0" err="1">
                <a:latin typeface="Times New Roman" panose="02020603050405020304" pitchFamily="18" charset="0"/>
                <a:cs typeface="Times New Roman" panose="02020603050405020304" pitchFamily="18" charset="0"/>
              </a:rPr>
              <a:t>Weleker</a:t>
            </a:r>
            <a:r>
              <a:rPr lang="en-US" sz="2000" dirty="0">
                <a:latin typeface="Times New Roman" panose="02020603050405020304" pitchFamily="18" charset="0"/>
                <a:cs typeface="Times New Roman" panose="02020603050405020304" pitchFamily="18" charset="0"/>
              </a:rPr>
              <a:t>, “Smart System for Boiler Automation”, Bioscience Biotechnology Research Communications, Vol.13, pp,347-350, 2020.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[5] 	</a:t>
            </a:r>
            <a:r>
              <a:rPr lang="en-GB" sz="2000" dirty="0" err="1">
                <a:latin typeface="Times New Roman" panose="02020603050405020304" pitchFamily="18" charset="0"/>
                <a:ea typeface="MS Mincho" panose="02020609040205080304" pitchFamily="49" charset="-128"/>
              </a:rPr>
              <a:t>Vidhyalakshmi</a:t>
            </a:r>
            <a:r>
              <a:rPr lang="en-GB" sz="2000" dirty="0">
                <a:latin typeface="Times New Roman" panose="02020603050405020304" pitchFamily="18" charset="0"/>
                <a:ea typeface="MS Mincho" panose="02020609040205080304" pitchFamily="49" charset="-128"/>
              </a:rPr>
              <a:t>. P, </a:t>
            </a:r>
            <a:r>
              <a:rPr lang="en-GB" sz="2000" dirty="0" err="1">
                <a:latin typeface="Times New Roman" panose="02020603050405020304" pitchFamily="18" charset="0"/>
                <a:ea typeface="MS Mincho" panose="02020609040205080304" pitchFamily="49" charset="-128"/>
              </a:rPr>
              <a:t>Dhanishka</a:t>
            </a:r>
            <a:r>
              <a:rPr lang="en-GB" sz="2000" dirty="0">
                <a:latin typeface="Times New Roman" panose="02020603050405020304" pitchFamily="18" charset="0"/>
                <a:ea typeface="MS Mincho" panose="02020609040205080304" pitchFamily="49" charset="-128"/>
              </a:rPr>
              <a:t>. K. V, </a:t>
            </a:r>
            <a:r>
              <a:rPr lang="en-GB" sz="2000" dirty="0" err="1">
                <a:latin typeface="Times New Roman" panose="02020603050405020304" pitchFamily="18" charset="0"/>
                <a:ea typeface="MS Mincho" panose="02020609040205080304" pitchFamily="49" charset="-128"/>
              </a:rPr>
              <a:t>Gokulapriya</a:t>
            </a:r>
            <a:r>
              <a:rPr lang="en-GB" sz="2000" dirty="0">
                <a:latin typeface="Times New Roman" panose="02020603050405020304" pitchFamily="18" charset="0"/>
                <a:ea typeface="MS Mincho" panose="02020609040205080304" pitchFamily="49" charset="-128"/>
              </a:rPr>
              <a:t>. P, Vasant. S, "Controlling and Monitoring of Boiler Parameters using Scada", Journal of Survey in Fisheries Sciences, Vol.10, pp, 214-218,2023</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15330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5"/>
          <p:cNvSpPr txBox="1"/>
          <p:nvPr/>
        </p:nvSpPr>
        <p:spPr>
          <a:xfrm>
            <a:off x="1981200" y="2857500"/>
            <a:ext cx="8229600" cy="1143000"/>
          </a:xfrm>
          <a:prstGeom prst="rect">
            <a:avLst/>
          </a:prstGeom>
        </p:spPr>
        <p:txBody>
          <a:bodyPr/>
          <a:lstStyle/>
          <a:p>
            <a:pPr algn="ctr"/>
            <a:r>
              <a:rPr lang="en-US" sz="6600" b="1" dirty="0">
                <a:latin typeface="Times New Roman" pitchFamily="18" charset="0"/>
                <a:ea typeface="+mj-ea"/>
                <a:cs typeface="Times New Roman" pitchFamily="18" charset="0"/>
              </a:rPr>
              <a:t>Thank You</a:t>
            </a:r>
          </a:p>
        </p:txBody>
      </p:sp>
      <p:sp>
        <p:nvSpPr>
          <p:cNvPr id="3" name="Slide Number Placeholder 2">
            <a:extLst>
              <a:ext uri="{FF2B5EF4-FFF2-40B4-BE49-F238E27FC236}">
                <a16:creationId xmlns:a16="http://schemas.microsoft.com/office/drawing/2014/main" id="{4D751CA2-EF90-D921-E605-F993E12BFD51}"/>
              </a:ext>
            </a:extLst>
          </p:cNvPr>
          <p:cNvSpPr>
            <a:spLocks noGrp="1"/>
          </p:cNvSpPr>
          <p:nvPr>
            <p:ph type="sldNum" sz="quarter" idx="12"/>
          </p:nvPr>
        </p:nvSpPr>
        <p:spPr/>
        <p:txBody>
          <a:bodyPr/>
          <a:lstStyle/>
          <a:p>
            <a:fld id="{32904992-8E0F-4F38-8F52-92604EA2488E}" type="slidenum">
              <a:rPr lang="en-US" smtClean="0"/>
              <a:t>25</a:t>
            </a:fld>
            <a:endParaRPr 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5"/>
          <p:cNvSpPr>
            <a:spLocks noGrp="1"/>
          </p:cNvSpPr>
          <p:nvPr>
            <p:ph type="title"/>
          </p:nvPr>
        </p:nvSpPr>
        <p:spPr>
          <a:xfrm>
            <a:off x="1981200" y="2667000"/>
            <a:ext cx="8229600" cy="1143000"/>
          </a:xfrm>
        </p:spPr>
        <p:txBody>
          <a:bodyPr>
            <a:normAutofit fontScale="90000"/>
          </a:bodyPr>
          <a:lstStyle/>
          <a:p>
            <a:pPr eaLnBrk="1" hangingPunct="1"/>
            <a:r>
              <a:rPr lang="en-US" sz="6600" dirty="0">
                <a:latin typeface="Times New Roman" pitchFamily="18" charset="0"/>
                <a:cs typeface="Times New Roman" pitchFamily="18" charset="0"/>
              </a:rPr>
              <a:t>Questions</a:t>
            </a:r>
            <a:br>
              <a:rPr lang="en-US" sz="6600" dirty="0">
                <a:latin typeface="Times New Roman" pitchFamily="18" charset="0"/>
                <a:cs typeface="Times New Roman" pitchFamily="18" charset="0"/>
              </a:rPr>
            </a:br>
            <a:r>
              <a:rPr lang="en-US" sz="6600" dirty="0">
                <a:latin typeface="Times New Roman" pitchFamily="18" charset="0"/>
                <a:cs typeface="Times New Roman" pitchFamily="18" charset="0"/>
              </a:rPr>
              <a:t>&amp; Answer</a:t>
            </a:r>
          </a:p>
        </p:txBody>
      </p:sp>
      <p:sp>
        <p:nvSpPr>
          <p:cNvPr id="3" name="Slide Number Placeholder 2">
            <a:extLst>
              <a:ext uri="{FF2B5EF4-FFF2-40B4-BE49-F238E27FC236}">
                <a16:creationId xmlns:a16="http://schemas.microsoft.com/office/drawing/2014/main" id="{41A0BFAB-3FC1-C220-B8DA-0313C0999DDA}"/>
              </a:ext>
            </a:extLst>
          </p:cNvPr>
          <p:cNvSpPr>
            <a:spLocks noGrp="1"/>
          </p:cNvSpPr>
          <p:nvPr>
            <p:ph type="sldNum" sz="quarter" idx="12"/>
          </p:nvPr>
        </p:nvSpPr>
        <p:spPr/>
        <p:txBody>
          <a:bodyPr/>
          <a:lstStyle/>
          <a:p>
            <a:fld id="{BC93DDF1-E24A-43C0-8FE3-140DB0A4B8CE}" type="slidenum">
              <a:rPr lang="en-US" smtClean="0"/>
              <a:t>26</a:t>
            </a:fld>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9AF47-D54C-6E7E-CBDC-F59A405D6C36}"/>
              </a:ext>
            </a:extLst>
          </p:cNvPr>
          <p:cNvSpPr>
            <a:spLocks noGrp="1"/>
          </p:cNvSpPr>
          <p:nvPr>
            <p:ph type="sldNum" sz="quarter" idx="12"/>
          </p:nvPr>
        </p:nvSpPr>
        <p:spPr>
          <a:xfrm>
            <a:off x="9601201" y="6451601"/>
            <a:ext cx="565159" cy="365125"/>
          </a:xfrm>
        </p:spPr>
        <p:txBody>
          <a:bodyPr/>
          <a:lstStyle/>
          <a:p>
            <a:fld id="{32904992-8E0F-4F38-8F52-92604EA2488E}" type="slidenum">
              <a:rPr lang="en-US" smtClean="0"/>
              <a:t>3</a:t>
            </a:fld>
            <a:endParaRPr lang="en-US" dirty="0"/>
          </a:p>
        </p:txBody>
      </p:sp>
      <p:sp>
        <p:nvSpPr>
          <p:cNvPr id="1048600" name="Rectangle 2"/>
          <p:cNvSpPr>
            <a:spLocks noGrp="1" noChangeArrowheads="1"/>
          </p:cNvSpPr>
          <p:nvPr>
            <p:ph type="title" idx="4294967295"/>
          </p:nvPr>
        </p:nvSpPr>
        <p:spPr>
          <a:xfrm>
            <a:off x="2003425" y="41274"/>
            <a:ext cx="7804150" cy="777875"/>
          </a:xfrm>
        </p:spPr>
        <p:txBody>
          <a:bodyPr>
            <a:normAutofit/>
          </a:bodyPr>
          <a:lstStyle/>
          <a:p>
            <a:pPr>
              <a:lnSpc>
                <a:spcPct val="150000"/>
              </a:lnSpc>
            </a:pPr>
            <a:r>
              <a:rPr lang="en-US" altLang="en-US" cap="none" dirty="0">
                <a:solidFill>
                  <a:srgbClr val="FFFF00"/>
                </a:solidFill>
                <a:latin typeface="Times New Roman" panose="02020603050405020304" pitchFamily="18" charset="0"/>
                <a:cs typeface="Times New Roman" panose="02020603050405020304" pitchFamily="18" charset="0"/>
              </a:rPr>
              <a:t>Introduction</a:t>
            </a:r>
          </a:p>
        </p:txBody>
      </p:sp>
      <p:sp>
        <p:nvSpPr>
          <p:cNvPr id="1048601" name="Rectangle 3"/>
          <p:cNvSpPr>
            <a:spLocks noGrp="1" noChangeArrowheads="1"/>
          </p:cNvSpPr>
          <p:nvPr>
            <p:ph type="body" idx="4294967295"/>
          </p:nvPr>
        </p:nvSpPr>
        <p:spPr>
          <a:xfrm>
            <a:off x="990600" y="1041400"/>
            <a:ext cx="10287000" cy="5130800"/>
          </a:xfrm>
        </p:spPr>
        <p:txBody>
          <a:bodyPr>
            <a:normAutofit/>
          </a:bodyPr>
          <a:lstStyle/>
          <a:p>
            <a:pPr marL="257175" indent="-257175" algn="just">
              <a:buFont typeface="Wingdings" panose="05000000000000000000" pitchFamily="2" charset="2"/>
              <a:buChar char="Ø"/>
            </a:pPr>
            <a:r>
              <a:rPr lang="en-US" sz="1900" dirty="0">
                <a:effectLst/>
                <a:latin typeface="Times New Roman" panose="02020603050405020304" pitchFamily="18" charset="0"/>
                <a:cs typeface="Times New Roman" panose="02020603050405020304" pitchFamily="18" charset="0"/>
              </a:rPr>
              <a:t>Boilers are essential in industrial settings, providing heat and steam for various applications, necessitating efficient operation and robust control mechanisms to ensure effectiveness.</a:t>
            </a:r>
          </a:p>
          <a:p>
            <a:pPr marL="257175" indent="-257175"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Our</a:t>
            </a:r>
            <a:r>
              <a:rPr lang="en-US" sz="1900" dirty="0">
                <a:effectLst/>
                <a:latin typeface="Times New Roman" panose="02020603050405020304" pitchFamily="18" charset="0"/>
                <a:cs typeface="Times New Roman" panose="02020603050405020304" pitchFamily="18" charset="0"/>
              </a:rPr>
              <a:t> project addresses the need for automation and reduced human intervention in power plants and industrial operations by leveraging SCADA technology.</a:t>
            </a:r>
            <a:endParaRPr lang="en-US" sz="19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Our</a:t>
            </a:r>
            <a:r>
              <a:rPr lang="en-US" sz="1900" dirty="0">
                <a:effectLst/>
                <a:latin typeface="Times New Roman" panose="02020603050405020304" pitchFamily="18" charset="0"/>
                <a:cs typeface="Times New Roman" panose="02020603050405020304" pitchFamily="18" charset="0"/>
              </a:rPr>
              <a:t> project explores the theoretical foundations of using PLC and SCADA systems to monitor, record, and control boiler processes, translating theory into practical application.</a:t>
            </a:r>
            <a:endParaRPr lang="en-US" sz="19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Ø"/>
            </a:pPr>
            <a:r>
              <a:rPr lang="en-US" sz="1900" dirty="0">
                <a:effectLst/>
                <a:latin typeface="Times New Roman" panose="02020603050405020304" pitchFamily="18" charset="0"/>
                <a:cs typeface="Times New Roman" panose="02020603050405020304" pitchFamily="18" charset="0"/>
              </a:rPr>
              <a:t>The project uses a PLC to control boiler temperature, pressure, and water levels and a SCADA system for data visualization and control.</a:t>
            </a:r>
          </a:p>
          <a:p>
            <a:pPr marL="257175" indent="-257175" algn="just">
              <a:buFont typeface="Wingdings" panose="05000000000000000000" pitchFamily="2" charset="2"/>
              <a:buChar char="Ø"/>
            </a:pPr>
            <a:r>
              <a:rPr lang="en-US" sz="1900" dirty="0">
                <a:effectLst/>
                <a:latin typeface="Times New Roman" panose="02020603050405020304" pitchFamily="18" charset="0"/>
                <a:cs typeface="Times New Roman" panose="02020603050405020304" pitchFamily="18" charset="0"/>
              </a:rPr>
              <a:t>With sensors measuring pressure, temperature, and water levels, the proposed automation system aims to enhance safety, reliability, and uninterrupted operation in power generation facilities, setting the stage for future advancements in industrial automation.</a:t>
            </a:r>
          </a:p>
        </p:txBody>
      </p:sp>
    </p:spTree>
    <p:extLst>
      <p:ext uri="{BB962C8B-B14F-4D97-AF65-F5344CB8AC3E}">
        <p14:creationId xmlns:p14="http://schemas.microsoft.com/office/powerpoint/2010/main" val="31380340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39"/>
          <p:cNvSpPr>
            <a:spLocks noGrp="1" noChangeArrowheads="1"/>
          </p:cNvSpPr>
          <p:nvPr>
            <p:ph type="title"/>
          </p:nvPr>
        </p:nvSpPr>
        <p:spPr>
          <a:xfrm>
            <a:off x="2014611" y="195884"/>
            <a:ext cx="8229600" cy="648667"/>
          </a:xfrm>
        </p:spPr>
        <p:txBody>
          <a:bodyPr/>
          <a:lstStyle/>
          <a:p>
            <a:pPr eaLnBrk="1" latinLnBrk="0" hangingPunct="1"/>
            <a:r>
              <a:rPr lang="en-US" altLang="en-US" b="1" cap="none" dirty="0">
                <a:solidFill>
                  <a:srgbClr val="FFFF00"/>
                </a:solidFill>
                <a:latin typeface="Times New Roman" pitchFamily="18" charset="0"/>
                <a:cs typeface="Times New Roman" pitchFamily="18" charset="0"/>
                <a:sym typeface="Palatino Linotype" pitchFamily="18" charset="0"/>
              </a:rPr>
              <a:t>Background</a:t>
            </a:r>
            <a:endParaRPr lang="zh-CN" altLang="zh-CN" cap="none" dirty="0">
              <a:solidFill>
                <a:srgbClr val="FFFF00"/>
              </a:solidFill>
            </a:endParaRPr>
          </a:p>
        </p:txBody>
      </p:sp>
      <p:sp>
        <p:nvSpPr>
          <p:cNvPr id="8" name="Slide Number Placeholder 7">
            <a:extLst>
              <a:ext uri="{FF2B5EF4-FFF2-40B4-BE49-F238E27FC236}">
                <a16:creationId xmlns:a16="http://schemas.microsoft.com/office/drawing/2014/main" id="{6D84C8B0-A060-920C-6FBA-D530AF6985FF}"/>
              </a:ext>
            </a:extLst>
          </p:cNvPr>
          <p:cNvSpPr>
            <a:spLocks noGrp="1"/>
          </p:cNvSpPr>
          <p:nvPr>
            <p:ph type="sldNum" sz="quarter" idx="12"/>
          </p:nvPr>
        </p:nvSpPr>
        <p:spPr>
          <a:xfrm>
            <a:off x="9679053" y="6348374"/>
            <a:ext cx="565159" cy="365125"/>
          </a:xfrm>
        </p:spPr>
        <p:txBody>
          <a:bodyPr/>
          <a:lstStyle/>
          <a:p>
            <a:fld id="{B687416E-8F46-43EB-9DF2-1257FF383128}" type="slidenum">
              <a:rPr lang="en-US" smtClean="0"/>
              <a:t>4</a:t>
            </a:fld>
            <a:endParaRPr lang="en-US"/>
          </a:p>
        </p:txBody>
      </p:sp>
      <p:sp>
        <p:nvSpPr>
          <p:cNvPr id="5" name="TextBox 4">
            <a:extLst>
              <a:ext uri="{FF2B5EF4-FFF2-40B4-BE49-F238E27FC236}">
                <a16:creationId xmlns:a16="http://schemas.microsoft.com/office/drawing/2014/main" id="{4A490F83-00AB-3AAB-8E70-277C498F0884}"/>
              </a:ext>
            </a:extLst>
          </p:cNvPr>
          <p:cNvSpPr txBox="1"/>
          <p:nvPr/>
        </p:nvSpPr>
        <p:spPr>
          <a:xfrm>
            <a:off x="426919" y="1468702"/>
            <a:ext cx="5737749" cy="4486100"/>
          </a:xfrm>
          <a:prstGeom prst="rect">
            <a:avLst/>
          </a:prstGeom>
          <a:noFill/>
        </p:spPr>
        <p:txBody>
          <a:bodyPr wrap="square">
            <a:spAutoFit/>
          </a:bodyPr>
          <a:lstStyle/>
          <a:p>
            <a:pPr marL="257175" indent="-257175"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Boilers are utilized in many industrial applications, and accidents like boiler explosions make safe operation essential.</a:t>
            </a:r>
          </a:p>
          <a:p>
            <a:pPr marL="257175" indent="-257175"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suppression of combustion causes boiler explosions, which can be internal or exterior.</a:t>
            </a:r>
          </a:p>
          <a:p>
            <a:pPr marL="257175" indent="-257175"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Historical incidents like The 1986 Chernobyl Nuclear Power Plant explosion and 1988 Piper Alpha accident demonstrate the dangers of boiler failures and the significance of safety and control.</a:t>
            </a:r>
          </a:p>
          <a:p>
            <a:pPr marL="257175" indent="-257175"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Recent boiler explosions, such as those in Bangladeshi textile factories in 2017 and 2018, resulted in multiple fatalities and injuries, emphasizing the urgent need for robust monitoring and control systems.</a:t>
            </a:r>
          </a:p>
        </p:txBody>
      </p:sp>
      <p:pic>
        <p:nvPicPr>
          <p:cNvPr id="3" name="Picture 2">
            <a:extLst>
              <a:ext uri="{FF2B5EF4-FFF2-40B4-BE49-F238E27FC236}">
                <a16:creationId xmlns:a16="http://schemas.microsoft.com/office/drawing/2014/main" id="{24924293-398A-985F-B65C-DD0A604B8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424" y="1828800"/>
            <a:ext cx="5486176" cy="3358208"/>
          </a:xfrm>
          <a:prstGeom prst="rect">
            <a:avLst/>
          </a:prstGeom>
        </p:spPr>
      </p:pic>
      <p:sp>
        <p:nvSpPr>
          <p:cNvPr id="4" name="Footer Placeholder 2">
            <a:extLst>
              <a:ext uri="{FF2B5EF4-FFF2-40B4-BE49-F238E27FC236}">
                <a16:creationId xmlns:a16="http://schemas.microsoft.com/office/drawing/2014/main" id="{86EDA024-7617-0AA1-4310-E569A0EC93BD}"/>
              </a:ext>
            </a:extLst>
          </p:cNvPr>
          <p:cNvSpPr txBox="1">
            <a:spLocks/>
          </p:cNvSpPr>
          <p:nvPr/>
        </p:nvSpPr>
        <p:spPr>
          <a:xfrm>
            <a:off x="7772400" y="5402565"/>
            <a:ext cx="3560472"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solidFill>
                  <a:schemeClr val="tx1"/>
                </a:solidFill>
                <a:latin typeface="Times New Roman" panose="02020603050405020304" pitchFamily="18" charset="0"/>
                <a:cs typeface="Times New Roman" panose="02020603050405020304" pitchFamily="18" charset="0"/>
              </a:rPr>
              <a:t>Fig. 01: Boiler explosion Gazipur 2017</a:t>
            </a:r>
          </a:p>
        </p:txBody>
      </p:sp>
    </p:spTree>
    <p:extLst>
      <p:ext uri="{BB962C8B-B14F-4D97-AF65-F5344CB8AC3E}">
        <p14:creationId xmlns:p14="http://schemas.microsoft.com/office/powerpoint/2010/main" val="37422225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39"/>
          <p:cNvSpPr>
            <a:spLocks noGrp="1" noChangeArrowheads="1"/>
          </p:cNvSpPr>
          <p:nvPr>
            <p:ph type="title"/>
          </p:nvPr>
        </p:nvSpPr>
        <p:spPr>
          <a:xfrm>
            <a:off x="2301415" y="84206"/>
            <a:ext cx="7765321" cy="557988"/>
          </a:xfrm>
        </p:spPr>
        <p:txBody>
          <a:bodyPr>
            <a:noAutofit/>
          </a:bodyPr>
          <a:lstStyle/>
          <a:p>
            <a:pPr eaLnBrk="1" latinLnBrk="0" hangingPunct="1"/>
            <a:r>
              <a:rPr lang="en-US" altLang="en-US" sz="3200" cap="none" dirty="0">
                <a:solidFill>
                  <a:srgbClr val="FFFF00"/>
                </a:solidFill>
                <a:latin typeface="Times New Roman" pitchFamily="18" charset="0"/>
                <a:cs typeface="Times New Roman" pitchFamily="18" charset="0"/>
                <a:sym typeface="Palatino Linotype" pitchFamily="18" charset="0"/>
              </a:rPr>
              <a:t>Literature Review</a:t>
            </a:r>
            <a:endParaRPr lang="zh-CN" altLang="zh-CN" sz="3200" cap="none" dirty="0">
              <a:solidFill>
                <a:srgbClr val="FFFF00"/>
              </a:solidFill>
            </a:endParaRPr>
          </a:p>
        </p:txBody>
      </p:sp>
      <p:sp>
        <p:nvSpPr>
          <p:cNvPr id="4" name="Slide Number Placeholder 3">
            <a:extLst>
              <a:ext uri="{FF2B5EF4-FFF2-40B4-BE49-F238E27FC236}">
                <a16:creationId xmlns:a16="http://schemas.microsoft.com/office/drawing/2014/main" id="{E075E054-C2A6-7769-A237-E0E027E07AAB}"/>
              </a:ext>
            </a:extLst>
          </p:cNvPr>
          <p:cNvSpPr>
            <a:spLocks noGrp="1"/>
          </p:cNvSpPr>
          <p:nvPr>
            <p:ph type="sldNum" sz="quarter" idx="12"/>
          </p:nvPr>
        </p:nvSpPr>
        <p:spPr>
          <a:xfrm>
            <a:off x="11277600" y="6400800"/>
            <a:ext cx="753545" cy="365125"/>
          </a:xfrm>
        </p:spPr>
        <p:txBody>
          <a:bodyPr/>
          <a:lstStyle/>
          <a:p>
            <a:fld id="{B687416E-8F46-43EB-9DF2-1257FF383128}" type="slidenum">
              <a:rPr lang="en-US" smtClean="0"/>
              <a:t>5</a:t>
            </a:fld>
            <a:endParaRPr lang="en-US" dirty="0"/>
          </a:p>
        </p:txBody>
      </p:sp>
      <p:sp>
        <p:nvSpPr>
          <p:cNvPr id="5124" name="Rectangle 243"/>
          <p:cNvSpPr>
            <a:spLocks noChangeArrowheads="1"/>
          </p:cNvSpPr>
          <p:nvPr/>
        </p:nvSpPr>
        <p:spPr bwMode="auto">
          <a:xfrm>
            <a:off x="7887892" y="5624513"/>
            <a:ext cx="2085975" cy="273844"/>
          </a:xfrm>
          <a:prstGeom prst="rect">
            <a:avLst/>
          </a:prstGeom>
          <a:noFill/>
          <a:ln w="9525">
            <a:noFill/>
            <a:miter lim="800000"/>
            <a:headEnd/>
            <a:tailEnd/>
          </a:ln>
        </p:spPr>
        <p:txBody>
          <a:bodyPr rIns="34290" anchor="ctr"/>
          <a:lstStyle/>
          <a:p>
            <a:pPr algn="r" eaLnBrk="1" hangingPunct="1"/>
            <a:fld id="{1F51CA29-53B0-449A-9077-11F4715F86C8}" type="datetime4">
              <a:rPr lang="en-US" altLang="en-US" sz="900">
                <a:latin typeface="Century Gothic" pitchFamily="34" charset="0"/>
              </a:rPr>
              <a:pPr algn="r" eaLnBrk="1" hangingPunct="1"/>
              <a:t>May 24, 2024</a:t>
            </a:fld>
            <a:endParaRPr lang="zh-CN" altLang="zh-CN" sz="900" dirty="0">
              <a:latin typeface="Century Gothic" pitchFamily="34" charset="0"/>
            </a:endParaRPr>
          </a:p>
        </p:txBody>
      </p:sp>
      <p:sp>
        <p:nvSpPr>
          <p:cNvPr id="5125" name="Rectangle 245"/>
          <p:cNvSpPr>
            <a:spLocks noChangeArrowheads="1"/>
          </p:cNvSpPr>
          <p:nvPr/>
        </p:nvSpPr>
        <p:spPr bwMode="auto">
          <a:xfrm>
            <a:off x="10066736" y="5624513"/>
            <a:ext cx="561975" cy="273844"/>
          </a:xfrm>
          <a:prstGeom prst="rect">
            <a:avLst/>
          </a:prstGeom>
          <a:noFill/>
          <a:ln w="9525">
            <a:noFill/>
            <a:miter lim="800000"/>
            <a:headEnd/>
            <a:tailEnd/>
          </a:ln>
        </p:spPr>
        <p:txBody>
          <a:bodyPr lIns="20574" rIns="34290" anchor="ctr"/>
          <a:lstStyle/>
          <a:p>
            <a:pPr eaLnBrk="1" hangingPunct="1"/>
            <a:fld id="{C262B413-062B-4A44-8826-DACD7B275BF8}" type="slidenum">
              <a:rPr lang="zh-CN" altLang="en-US" sz="900">
                <a:latin typeface="Century Gothic" pitchFamily="34" charset="0"/>
              </a:rPr>
              <a:pPr eaLnBrk="1" hangingPunct="1"/>
              <a:t>5</a:t>
            </a:fld>
            <a:endParaRPr lang="zh-CN" altLang="en-US" sz="900">
              <a:latin typeface="Century Gothic"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44633249"/>
              </p:ext>
            </p:extLst>
          </p:nvPr>
        </p:nvGraphicFramePr>
        <p:xfrm>
          <a:off x="457200" y="762000"/>
          <a:ext cx="11353801" cy="5638801"/>
        </p:xfrm>
        <a:graphic>
          <a:graphicData uri="http://schemas.openxmlformats.org/drawingml/2006/table">
            <a:tbl>
              <a:tblPr firstRow="1" bandRow="1">
                <a:tableStyleId>{073A0DAA-6AF3-43AB-8588-CEC1D06C72B9}</a:tableStyleId>
              </a:tblPr>
              <a:tblGrid>
                <a:gridCol w="1726334">
                  <a:extLst>
                    <a:ext uri="{9D8B030D-6E8A-4147-A177-3AD203B41FA5}">
                      <a16:colId xmlns:a16="http://schemas.microsoft.com/office/drawing/2014/main" val="20000"/>
                    </a:ext>
                  </a:extLst>
                </a:gridCol>
                <a:gridCol w="1666960">
                  <a:extLst>
                    <a:ext uri="{9D8B030D-6E8A-4147-A177-3AD203B41FA5}">
                      <a16:colId xmlns:a16="http://schemas.microsoft.com/office/drawing/2014/main" val="20001"/>
                    </a:ext>
                  </a:extLst>
                </a:gridCol>
                <a:gridCol w="3669127">
                  <a:extLst>
                    <a:ext uri="{9D8B030D-6E8A-4147-A177-3AD203B41FA5}">
                      <a16:colId xmlns:a16="http://schemas.microsoft.com/office/drawing/2014/main" val="2702644304"/>
                    </a:ext>
                  </a:extLst>
                </a:gridCol>
                <a:gridCol w="4291380">
                  <a:extLst>
                    <a:ext uri="{9D8B030D-6E8A-4147-A177-3AD203B41FA5}">
                      <a16:colId xmlns:a16="http://schemas.microsoft.com/office/drawing/2014/main" val="20003"/>
                    </a:ext>
                  </a:extLst>
                </a:gridCol>
              </a:tblGrid>
              <a:tr h="411182">
                <a:tc>
                  <a:txBody>
                    <a:bodyPr/>
                    <a:lstStyle/>
                    <a:p>
                      <a:pPr algn="ctr"/>
                      <a:r>
                        <a:rPr lang="en-US" sz="1200" b="1" dirty="0">
                          <a:solidFill>
                            <a:schemeClr val="tx1"/>
                          </a:solidFill>
                        </a:rPr>
                        <a:t>Paper</a:t>
                      </a:r>
                      <a:r>
                        <a:rPr lang="en-US" sz="1200" b="1" baseline="0" dirty="0">
                          <a:solidFill>
                            <a:schemeClr val="tx1"/>
                          </a:solidFill>
                        </a:rPr>
                        <a:t> Name</a:t>
                      </a:r>
                      <a:endParaRPr lang="en-US" sz="12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200" b="1" dirty="0">
                          <a:solidFill>
                            <a:schemeClr val="tx1"/>
                          </a:solidFill>
                        </a:rPr>
                        <a:t>Autor</a:t>
                      </a:r>
                      <a:endParaRPr lang="en-US" sz="12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200" b="1" dirty="0">
                          <a:solidFill>
                            <a:schemeClr val="tx1"/>
                          </a:solidFill>
                        </a:rPr>
                        <a:t>Contribution</a:t>
                      </a:r>
                      <a:endParaRPr lang="en-US" sz="12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200" b="1" dirty="0">
                          <a:solidFill>
                            <a:schemeClr val="tx1"/>
                          </a:solidFill>
                        </a:rPr>
                        <a:t>Limitation</a:t>
                      </a:r>
                      <a:endParaRPr lang="en-US" sz="1200" b="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834115">
                <a:tc>
                  <a:txBody>
                    <a:bodyPr/>
                    <a:lstStyle/>
                    <a:p>
                      <a:pPr algn="just"/>
                      <a:r>
                        <a:rPr lang="en-US" sz="1050" kern="1200" dirty="0">
                          <a:solidFill>
                            <a:schemeClr val="dk1"/>
                          </a:solidFill>
                          <a:effectLst/>
                          <a:latin typeface="Times New Roman" panose="02020603050405020304" pitchFamily="18" charset="0"/>
                          <a:cs typeface="Times New Roman" panose="02020603050405020304" pitchFamily="18" charset="0"/>
                        </a:rPr>
                        <a:t>Embedded system Based </a:t>
                      </a:r>
                    </a:p>
                    <a:p>
                      <a:pPr algn="just"/>
                      <a:r>
                        <a:rPr lang="en-US" sz="1050" kern="1200" dirty="0">
                          <a:solidFill>
                            <a:schemeClr val="dk1"/>
                          </a:solidFill>
                          <a:effectLst/>
                          <a:latin typeface="Times New Roman" panose="02020603050405020304" pitchFamily="18" charset="0"/>
                          <a:cs typeface="Times New Roman" panose="02020603050405020304" pitchFamily="18" charset="0"/>
                        </a:rPr>
                        <a:t>Laboratory Thawing Path Boiler Automation Using GSM Technology [1] </a:t>
                      </a:r>
                      <a:endParaRPr lang="en-US" sz="105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19685" marR="0" indent="0" algn="ctr">
                        <a:lnSpc>
                          <a:spcPct val="100000"/>
                        </a:lnSpc>
                        <a:spcBef>
                          <a:spcPts val="0"/>
                        </a:spcBef>
                        <a:spcAft>
                          <a:spcPts val="565"/>
                        </a:spcAft>
                      </a:pPr>
                      <a:r>
                        <a:rPr lang="en-US" sz="1050" dirty="0" err="1">
                          <a:solidFill>
                            <a:srgbClr val="000000"/>
                          </a:solidFill>
                          <a:effectLst/>
                          <a:latin typeface="Times New Roman" panose="02020603050405020304" pitchFamily="18" charset="0"/>
                          <a:cs typeface="Times New Roman" panose="02020603050405020304" pitchFamily="18" charset="0"/>
                        </a:rPr>
                        <a:t>T.Karuppiah</a:t>
                      </a:r>
                      <a:r>
                        <a:rPr lang="en-US" sz="1050" dirty="0">
                          <a:solidFill>
                            <a:srgbClr val="000000"/>
                          </a:solidFill>
                          <a:effectLst/>
                          <a:latin typeface="Times New Roman" panose="02020603050405020304" pitchFamily="18" charset="0"/>
                          <a:cs typeface="Times New Roman" panose="02020603050405020304" pitchFamily="18" charset="0"/>
                        </a:rPr>
                        <a:t>,</a:t>
                      </a:r>
                    </a:p>
                    <a:p>
                      <a:pPr marL="19685" marR="0" indent="0" algn="ctr">
                        <a:lnSpc>
                          <a:spcPct val="100000"/>
                        </a:lnSpc>
                        <a:spcBef>
                          <a:spcPts val="0"/>
                        </a:spcBef>
                        <a:spcAft>
                          <a:spcPts val="565"/>
                        </a:spcAft>
                      </a:pPr>
                      <a:r>
                        <a:rPr lang="en-US" sz="1050" dirty="0" err="1">
                          <a:solidFill>
                            <a:srgbClr val="000000"/>
                          </a:solidFill>
                          <a:effectLst/>
                          <a:latin typeface="Times New Roman" panose="02020603050405020304" pitchFamily="18" charset="0"/>
                          <a:cs typeface="Times New Roman" panose="02020603050405020304" pitchFamily="18" charset="0"/>
                        </a:rPr>
                        <a:t>Dr.Azha</a:t>
                      </a:r>
                      <a:r>
                        <a:rPr lang="en-US" sz="1050" dirty="0">
                          <a:solidFill>
                            <a:srgbClr val="000000"/>
                          </a:solidFill>
                          <a:effectLst/>
                          <a:latin typeface="Times New Roman" panose="02020603050405020304" pitchFamily="18" charset="0"/>
                          <a:cs typeface="Times New Roman" panose="02020603050405020304" pitchFamily="18" charset="0"/>
                        </a:rPr>
                        <a:t> </a:t>
                      </a:r>
                      <a:r>
                        <a:rPr lang="en-US" sz="1050" dirty="0" err="1">
                          <a:solidFill>
                            <a:srgbClr val="000000"/>
                          </a:solidFill>
                          <a:effectLst/>
                          <a:latin typeface="Times New Roman" panose="02020603050405020304" pitchFamily="18" charset="0"/>
                          <a:cs typeface="Times New Roman" panose="02020603050405020304" pitchFamily="18" charset="0"/>
                        </a:rPr>
                        <a:t>Periasamy</a:t>
                      </a:r>
                      <a:endParaRPr lang="en-US" sz="1050" dirty="0">
                        <a:solidFill>
                          <a:srgbClr val="000000"/>
                        </a:solidFill>
                        <a:effectLst/>
                        <a:latin typeface="Times New Roman" panose="02020603050405020304" pitchFamily="18" charset="0"/>
                        <a:cs typeface="Times New Roman" panose="02020603050405020304" pitchFamily="18" charset="0"/>
                      </a:endParaRPr>
                    </a:p>
                  </a:txBody>
                  <a:tcPr marL="68580" marR="36830" marT="8890" marB="0"/>
                </a:tc>
                <a:tc>
                  <a:txBody>
                    <a:bodyPr/>
                    <a:lstStyle/>
                    <a:p>
                      <a:pPr marL="52070" marR="0" indent="0" algn="ctr">
                        <a:lnSpc>
                          <a:spcPct val="107000"/>
                        </a:lnSpc>
                        <a:spcBef>
                          <a:spcPts val="0"/>
                        </a:spcBef>
                        <a:spcAft>
                          <a:spcPts val="0"/>
                        </a:spcAft>
                      </a:pPr>
                      <a:r>
                        <a:rPr lang="en-US" sz="1050" dirty="0">
                          <a:solidFill>
                            <a:srgbClr val="000000"/>
                          </a:solidFill>
                          <a:effectLst/>
                          <a:latin typeface="Times New Roman" panose="02020603050405020304" pitchFamily="18" charset="0"/>
                          <a:cs typeface="Times New Roman" panose="02020603050405020304" pitchFamily="18" charset="0"/>
                        </a:rPr>
                        <a:t>Offers a fundamental structure for automating and remotely monitoring boilers, while the capacity to handle bigger systems may be limited by scalability and network stability.</a:t>
                      </a:r>
                    </a:p>
                  </a:txBody>
                  <a:tcPr marL="68580" marR="36830" marT="8890" marB="0"/>
                </a:tc>
                <a:tc>
                  <a:txBody>
                    <a:bodyPr/>
                    <a:lstStyle/>
                    <a:p>
                      <a:pPr algn="ctr"/>
                      <a:r>
                        <a:rPr lang="en-US" sz="1050" b="0" kern="1200" dirty="0">
                          <a:solidFill>
                            <a:schemeClr val="dk1"/>
                          </a:solidFill>
                          <a:effectLst/>
                          <a:latin typeface="Times New Roman" panose="02020603050405020304" pitchFamily="18" charset="0"/>
                          <a:cs typeface="Times New Roman" panose="02020603050405020304" pitchFamily="18" charset="0"/>
                        </a:rPr>
                        <a:t>Constraints include restricted scalability, reliance on GSM networks, limited resilience to faults, and potential complications in integrating with current systems.</a:t>
                      </a:r>
                      <a:endParaRPr lang="en-US" sz="105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040670">
                <a:tc>
                  <a:txBody>
                    <a:bodyPr/>
                    <a:lstStyle/>
                    <a:p>
                      <a:r>
                        <a:rPr lang="en-US" sz="1050" b="0" kern="1200" dirty="0">
                          <a:solidFill>
                            <a:schemeClr val="bg1"/>
                          </a:solidFill>
                          <a:effectLst/>
                          <a:latin typeface="Times New Roman" panose="02020603050405020304" pitchFamily="18" charset="0"/>
                          <a:cs typeface="Times New Roman" panose="02020603050405020304" pitchFamily="18" charset="0"/>
                        </a:rPr>
                        <a:t>Boiler automation using embedded system [2]</a:t>
                      </a:r>
                      <a:endParaRPr lang="en-US" sz="105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lnSpc>
                          <a:spcPct val="150000"/>
                        </a:lnSpc>
                      </a:pPr>
                      <a:r>
                        <a:rPr lang="en-US" sz="1050" u="none" dirty="0">
                          <a:solidFill>
                            <a:schemeClr val="bg1"/>
                          </a:solidFill>
                          <a:latin typeface="Times New Roman" panose="02020603050405020304" pitchFamily="18" charset="0"/>
                          <a:cs typeface="Times New Roman" panose="02020603050405020304" pitchFamily="18" charset="0"/>
                        </a:rPr>
                        <a:t>Mohana Priya R, </a:t>
                      </a:r>
                      <a:r>
                        <a:rPr lang="en-US" sz="1050" u="none" dirty="0" err="1">
                          <a:solidFill>
                            <a:schemeClr val="bg1"/>
                          </a:solidFill>
                          <a:latin typeface="Times New Roman" panose="02020603050405020304" pitchFamily="18" charset="0"/>
                          <a:cs typeface="Times New Roman" panose="02020603050405020304" pitchFamily="18" charset="0"/>
                        </a:rPr>
                        <a:t>Sowmiya</a:t>
                      </a:r>
                      <a:r>
                        <a:rPr lang="en-US" sz="1050" u="none" dirty="0">
                          <a:solidFill>
                            <a:schemeClr val="bg1"/>
                          </a:solidFill>
                          <a:latin typeface="Times New Roman" panose="02020603050405020304" pitchFamily="18" charset="0"/>
                          <a:cs typeface="Times New Roman" panose="02020603050405020304" pitchFamily="18" charset="0"/>
                        </a:rPr>
                        <a:t> K,</a:t>
                      </a:r>
                    </a:p>
                    <a:p>
                      <a:pPr algn="ctr">
                        <a:lnSpc>
                          <a:spcPct val="150000"/>
                        </a:lnSpc>
                      </a:pPr>
                      <a:r>
                        <a:rPr lang="en-US" sz="1050" u="none" dirty="0">
                          <a:solidFill>
                            <a:schemeClr val="bg1"/>
                          </a:solidFill>
                          <a:latin typeface="Times New Roman" panose="02020603050405020304" pitchFamily="18" charset="0"/>
                          <a:cs typeface="Times New Roman" panose="02020603050405020304" pitchFamily="18" charset="0"/>
                        </a:rPr>
                        <a:t>Tharani K,</a:t>
                      </a:r>
                    </a:p>
                    <a:p>
                      <a:pPr algn="ctr">
                        <a:lnSpc>
                          <a:spcPct val="150000"/>
                        </a:lnSpc>
                      </a:pPr>
                      <a:r>
                        <a:rPr lang="en-US" sz="1050" u="none" dirty="0">
                          <a:solidFill>
                            <a:schemeClr val="bg1"/>
                          </a:solidFill>
                          <a:latin typeface="Times New Roman" panose="02020603050405020304" pitchFamily="18" charset="0"/>
                          <a:cs typeface="Times New Roman" panose="02020603050405020304" pitchFamily="18" charset="0"/>
                        </a:rPr>
                        <a:t>Smitha M</a:t>
                      </a:r>
                    </a:p>
                  </a:txBody>
                  <a:tcPr marL="68580" marR="68580" marT="34290" marB="34290"/>
                </a:tc>
                <a:tc>
                  <a:txBody>
                    <a:bodyPr/>
                    <a:lstStyle/>
                    <a:p>
                      <a:pPr algn="ctr"/>
                      <a:r>
                        <a:rPr lang="en-US" sz="1050" u="none" dirty="0">
                          <a:solidFill>
                            <a:schemeClr val="bg1"/>
                          </a:solidFill>
                          <a:latin typeface="Times New Roman" panose="02020603050405020304" pitchFamily="18" charset="0"/>
                          <a:cs typeface="Times New Roman" panose="02020603050405020304" pitchFamily="18" charset="0"/>
                        </a:rPr>
                        <a:t>Provides a straightforward method for remotely monitoring boiler parameters but does not include extensive control functionalities or the potential to scale up.</a:t>
                      </a:r>
                    </a:p>
                  </a:txBody>
                  <a:tcPr marL="68580" marR="68580" marT="34290" marB="34290"/>
                </a:tc>
                <a:tc>
                  <a:txBody>
                    <a:bodyPr/>
                    <a:lstStyle/>
                    <a:p>
                      <a:pPr algn="ctr"/>
                      <a:r>
                        <a:rPr lang="en-US" sz="1050" dirty="0">
                          <a:solidFill>
                            <a:schemeClr val="bg1"/>
                          </a:solidFill>
                          <a:latin typeface="Times New Roman" panose="02020603050405020304" pitchFamily="18" charset="0"/>
                          <a:cs typeface="Times New Roman" panose="02020603050405020304" pitchFamily="18" charset="0"/>
                        </a:rPr>
                        <a:t>The system has a restricted range of capabilities beyond basic monitoring and alerting, and it lacks a centralized control interface.</a:t>
                      </a:r>
                    </a:p>
                  </a:txBody>
                  <a:tcPr marL="68580" marR="68580" marT="34290" marB="34290"/>
                </a:tc>
                <a:extLst>
                  <a:ext uri="{0D108BD9-81ED-4DB2-BD59-A6C34878D82A}">
                    <a16:rowId xmlns:a16="http://schemas.microsoft.com/office/drawing/2014/main" val="10002"/>
                  </a:ext>
                </a:extLst>
              </a:tr>
              <a:tr h="1289845">
                <a:tc>
                  <a:txBody>
                    <a:bodyPr/>
                    <a:lstStyle/>
                    <a:p>
                      <a:r>
                        <a:rPr lang="en-US" sz="1050" b="0" kern="1200" dirty="0">
                          <a:solidFill>
                            <a:schemeClr val="bg1"/>
                          </a:solidFill>
                          <a:effectLst/>
                          <a:latin typeface="Times New Roman" panose="02020603050405020304" pitchFamily="18" charset="0"/>
                          <a:cs typeface="Times New Roman" panose="02020603050405020304" pitchFamily="18" charset="0"/>
                        </a:rPr>
                        <a:t>Design and Implementation of Boiler Automation System Using PLC[3] </a:t>
                      </a:r>
                      <a:endParaRPr lang="en-US" sz="105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lnSpc>
                          <a:spcPct val="150000"/>
                        </a:lnSpc>
                      </a:pPr>
                      <a:r>
                        <a:rPr lang="en-US" sz="1050" u="none" dirty="0">
                          <a:solidFill>
                            <a:schemeClr val="bg1"/>
                          </a:solidFill>
                          <a:latin typeface="Times New Roman" panose="02020603050405020304" pitchFamily="18" charset="0"/>
                          <a:cs typeface="Times New Roman" panose="02020603050405020304" pitchFamily="18" charset="0"/>
                        </a:rPr>
                        <a:t>S.M Tahsin Labib,</a:t>
                      </a:r>
                    </a:p>
                    <a:p>
                      <a:pPr algn="ctr">
                        <a:lnSpc>
                          <a:spcPct val="150000"/>
                        </a:lnSpc>
                      </a:pPr>
                      <a:r>
                        <a:rPr lang="en-US" sz="1050" u="none" dirty="0" err="1">
                          <a:solidFill>
                            <a:schemeClr val="bg1"/>
                          </a:solidFill>
                          <a:latin typeface="Times New Roman" panose="02020603050405020304" pitchFamily="18" charset="0"/>
                          <a:cs typeface="Times New Roman" panose="02020603050405020304" pitchFamily="18" charset="0"/>
                        </a:rPr>
                        <a:t>Sohanul</a:t>
                      </a:r>
                      <a:r>
                        <a:rPr lang="en-US" sz="1050" u="none" dirty="0">
                          <a:solidFill>
                            <a:schemeClr val="bg1"/>
                          </a:solidFill>
                          <a:latin typeface="Times New Roman" panose="02020603050405020304" pitchFamily="18" charset="0"/>
                          <a:cs typeface="Times New Roman" panose="02020603050405020304" pitchFamily="18" charset="0"/>
                        </a:rPr>
                        <a:t> Alam,</a:t>
                      </a:r>
                    </a:p>
                    <a:p>
                      <a:pPr algn="ctr">
                        <a:lnSpc>
                          <a:spcPct val="150000"/>
                        </a:lnSpc>
                      </a:pPr>
                      <a:r>
                        <a:rPr lang="en-US" sz="1050" u="none" dirty="0" err="1">
                          <a:solidFill>
                            <a:schemeClr val="bg1"/>
                          </a:solidFill>
                          <a:latin typeface="Times New Roman" panose="02020603050405020304" pitchFamily="18" charset="0"/>
                          <a:cs typeface="Times New Roman" panose="02020603050405020304" pitchFamily="18" charset="0"/>
                        </a:rPr>
                        <a:t>Shafayet</a:t>
                      </a:r>
                      <a:r>
                        <a:rPr lang="en-US" sz="1050" u="none" dirty="0">
                          <a:solidFill>
                            <a:schemeClr val="bg1"/>
                          </a:solidFill>
                          <a:latin typeface="Times New Roman" panose="02020603050405020304" pitchFamily="18" charset="0"/>
                          <a:cs typeface="Times New Roman" panose="02020603050405020304" pitchFamily="18" charset="0"/>
                        </a:rPr>
                        <a:t> Hossain,</a:t>
                      </a:r>
                    </a:p>
                    <a:p>
                      <a:pPr algn="ctr">
                        <a:lnSpc>
                          <a:spcPct val="150000"/>
                        </a:lnSpc>
                      </a:pPr>
                      <a:r>
                        <a:rPr lang="en-US" sz="1050" u="none" dirty="0" err="1">
                          <a:solidFill>
                            <a:schemeClr val="bg1"/>
                          </a:solidFill>
                          <a:latin typeface="Times New Roman" panose="02020603050405020304" pitchFamily="18" charset="0"/>
                          <a:cs typeface="Times New Roman" panose="02020603050405020304" pitchFamily="18" charset="0"/>
                        </a:rPr>
                        <a:t>MD.Iquebal</a:t>
                      </a:r>
                      <a:r>
                        <a:rPr lang="en-US" sz="1050" u="none" dirty="0">
                          <a:solidFill>
                            <a:schemeClr val="bg1"/>
                          </a:solidFill>
                          <a:latin typeface="Times New Roman" panose="02020603050405020304" pitchFamily="18" charset="0"/>
                          <a:cs typeface="Times New Roman" panose="02020603050405020304" pitchFamily="18" charset="0"/>
                        </a:rPr>
                        <a:t> Hossain Patwary</a:t>
                      </a:r>
                    </a:p>
                  </a:txBody>
                  <a:tcPr marL="68580" marR="68580" marT="34290" marB="34290"/>
                </a:tc>
                <a:tc>
                  <a:txBody>
                    <a:bodyPr/>
                    <a:lstStyle/>
                    <a:p>
                      <a:pPr algn="ctr"/>
                      <a:r>
                        <a:rPr lang="en-US" sz="1050" u="none" dirty="0">
                          <a:solidFill>
                            <a:schemeClr val="bg1"/>
                          </a:solidFill>
                          <a:latin typeface="Times New Roman" panose="02020603050405020304" pitchFamily="18" charset="0"/>
                          <a:cs typeface="Times New Roman" panose="02020603050405020304" pitchFamily="18" charset="0"/>
                        </a:rPr>
                        <a:t>Provides support for fundamental automation functions, but does not provide advanced control logic or scalability.</a:t>
                      </a:r>
                    </a:p>
                  </a:txBody>
                  <a:tcPr marL="68580" marR="68580" marT="34290" marB="34290"/>
                </a:tc>
                <a:tc>
                  <a:txBody>
                    <a:bodyPr/>
                    <a:lstStyle/>
                    <a:p>
                      <a:pPr marL="0" marR="0" algn="ctr">
                        <a:lnSpc>
                          <a:spcPct val="150000"/>
                        </a:lnSpc>
                        <a:spcBef>
                          <a:spcPts val="0"/>
                        </a:spcBef>
                        <a:spcAft>
                          <a:spcPts val="0"/>
                        </a:spcAft>
                      </a:pPr>
                      <a:r>
                        <a:rPr lang="en-US" sz="1050" dirty="0">
                          <a:effectLst/>
                          <a:latin typeface="Times New Roman" panose="02020603050405020304" pitchFamily="18" charset="0"/>
                          <a:cs typeface="Times New Roman" panose="02020603050405020304" pitchFamily="18" charset="0"/>
                        </a:rPr>
                        <a:t>Limited automation possibilities, dependence on manual intervention for specific processes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912580737"/>
                  </a:ext>
                </a:extLst>
              </a:tr>
              <a:tr h="699270">
                <a:tc>
                  <a:txBody>
                    <a:bodyPr/>
                    <a:lstStyle/>
                    <a:p>
                      <a:r>
                        <a:rPr lang="da-DK" sz="1050" b="0" kern="1200" dirty="0">
                          <a:solidFill>
                            <a:schemeClr val="bg1"/>
                          </a:solidFill>
                          <a:effectLst/>
                          <a:latin typeface="Times New Roman" panose="02020603050405020304" pitchFamily="18" charset="0"/>
                          <a:cs typeface="Times New Roman" panose="02020603050405020304" pitchFamily="18" charset="0"/>
                        </a:rPr>
                        <a:t>Smart System for Boiler Automation[4]</a:t>
                      </a:r>
                      <a:endParaRPr lang="en-US" sz="105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lnSpc>
                          <a:spcPct val="150000"/>
                        </a:lnSpc>
                      </a:pPr>
                      <a:r>
                        <a:rPr lang="en-US" sz="1050" u="none" dirty="0">
                          <a:solidFill>
                            <a:schemeClr val="bg1"/>
                          </a:solidFill>
                          <a:latin typeface="Times New Roman" panose="02020603050405020304" pitchFamily="18" charset="0"/>
                          <a:cs typeface="Times New Roman" panose="02020603050405020304" pitchFamily="18" charset="0"/>
                        </a:rPr>
                        <a:t>Rashmi </a:t>
                      </a:r>
                      <a:r>
                        <a:rPr lang="en-US" sz="1050" u="none" dirty="0" err="1">
                          <a:solidFill>
                            <a:schemeClr val="bg1"/>
                          </a:solidFill>
                          <a:latin typeface="Times New Roman" panose="02020603050405020304" pitchFamily="18" charset="0"/>
                          <a:cs typeface="Times New Roman" panose="02020603050405020304" pitchFamily="18" charset="0"/>
                        </a:rPr>
                        <a:t>Welekar</a:t>
                      </a:r>
                      <a:endParaRPr lang="en-US" sz="1050" u="none"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GB" sz="1050" kern="1200" dirty="0">
                          <a:solidFill>
                            <a:schemeClr val="dk1"/>
                          </a:solidFill>
                          <a:effectLst/>
                          <a:latin typeface="Times New Roman" panose="02020603050405020304" pitchFamily="18" charset="0"/>
                          <a:cs typeface="Times New Roman" panose="02020603050405020304" pitchFamily="18" charset="0"/>
                        </a:rPr>
                        <a:t>The system employs the cost-effective Arduino platform to monitor temperature, provide warnings, and maintain exact temperature control.</a:t>
                      </a:r>
                      <a:endParaRPr lang="en-US" sz="1050" u="none"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GB" sz="1050" kern="1200" dirty="0">
                          <a:solidFill>
                            <a:schemeClr val="dk1"/>
                          </a:solidFill>
                          <a:effectLst/>
                          <a:latin typeface="Times New Roman" panose="02020603050405020304" pitchFamily="18" charset="0"/>
                          <a:cs typeface="Times New Roman" panose="02020603050405020304" pitchFamily="18" charset="0"/>
                        </a:rPr>
                        <a:t>Industrial applications may have limitations in terms of adaptability, and there is a possibility of accuracy concerns with LM35 sensors.</a:t>
                      </a:r>
                      <a:endParaRPr lang="en-US" sz="1050"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097580000"/>
                  </a:ext>
                </a:extLst>
              </a:tr>
              <a:tr h="1363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kern="1200" dirty="0">
                          <a:solidFill>
                            <a:schemeClr val="bg1"/>
                          </a:solidFill>
                          <a:effectLst/>
                          <a:latin typeface="Times New Roman" panose="02020603050405020304" pitchFamily="18" charset="0"/>
                          <a:cs typeface="Times New Roman" panose="02020603050405020304" pitchFamily="18" charset="0"/>
                        </a:rPr>
                        <a:t>Controlling and Monitoring of Boiler Parameters using Scada [5]</a:t>
                      </a:r>
                      <a:endParaRPr lang="en-US" sz="1050" b="0" i="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lnSpc>
                          <a:spcPct val="150000"/>
                        </a:lnSpc>
                      </a:pPr>
                      <a:r>
                        <a:rPr lang="en-US" sz="1050" dirty="0" err="1">
                          <a:latin typeface="Times New Roman" panose="02020603050405020304" pitchFamily="18" charset="0"/>
                          <a:cs typeface="Times New Roman" panose="02020603050405020304" pitchFamily="18" charset="0"/>
                        </a:rPr>
                        <a:t>Vidhyalakhshmi</a:t>
                      </a:r>
                      <a:r>
                        <a:rPr lang="en-US" sz="1050" dirty="0">
                          <a:latin typeface="Times New Roman" panose="02020603050405020304" pitchFamily="18" charset="0"/>
                          <a:cs typeface="Times New Roman" panose="02020603050405020304" pitchFamily="18" charset="0"/>
                        </a:rPr>
                        <a:t> P,</a:t>
                      </a:r>
                    </a:p>
                    <a:p>
                      <a:pPr algn="ctr">
                        <a:lnSpc>
                          <a:spcPct val="150000"/>
                        </a:lnSpc>
                      </a:pPr>
                      <a:r>
                        <a:rPr lang="en-US" sz="1050" dirty="0" err="1">
                          <a:latin typeface="Times New Roman" panose="02020603050405020304" pitchFamily="18" charset="0"/>
                          <a:cs typeface="Times New Roman" panose="02020603050405020304" pitchFamily="18" charset="0"/>
                        </a:rPr>
                        <a:t>Dhanishka.k.V</a:t>
                      </a:r>
                      <a:r>
                        <a:rPr lang="en-US" sz="1050" dirty="0">
                          <a:latin typeface="Times New Roman" panose="02020603050405020304" pitchFamily="18" charset="0"/>
                          <a:cs typeface="Times New Roman" panose="02020603050405020304" pitchFamily="18" charset="0"/>
                        </a:rPr>
                        <a:t>,</a:t>
                      </a:r>
                    </a:p>
                    <a:p>
                      <a:pPr algn="ctr">
                        <a:lnSpc>
                          <a:spcPct val="150000"/>
                        </a:lnSpc>
                      </a:pPr>
                      <a:r>
                        <a:rPr lang="en-US" sz="1050" dirty="0" err="1">
                          <a:latin typeface="Times New Roman" panose="02020603050405020304" pitchFamily="18" charset="0"/>
                          <a:cs typeface="Times New Roman" panose="02020603050405020304" pitchFamily="18" charset="0"/>
                        </a:rPr>
                        <a:t>Gokulapriya.P</a:t>
                      </a:r>
                      <a:r>
                        <a:rPr lang="en-US" sz="1050" dirty="0">
                          <a:latin typeface="Times New Roman" panose="02020603050405020304" pitchFamily="18" charset="0"/>
                          <a:cs typeface="Times New Roman" panose="02020603050405020304" pitchFamily="18" charset="0"/>
                        </a:rPr>
                        <a:t>,</a:t>
                      </a:r>
                    </a:p>
                    <a:p>
                      <a:pPr algn="ctr">
                        <a:lnSpc>
                          <a:spcPct val="150000"/>
                        </a:lnSpc>
                      </a:pPr>
                      <a:r>
                        <a:rPr lang="en-US" sz="1050" dirty="0" err="1">
                          <a:latin typeface="Times New Roman" panose="02020603050405020304" pitchFamily="18" charset="0"/>
                          <a:cs typeface="Times New Roman" panose="02020603050405020304" pitchFamily="18" charset="0"/>
                        </a:rPr>
                        <a:t>Vasant.S</a:t>
                      </a:r>
                      <a:r>
                        <a:rPr lang="en-US" sz="1050" dirty="0">
                          <a:latin typeface="Times New Roman" panose="02020603050405020304" pitchFamily="18" charset="0"/>
                          <a:cs typeface="Times New Roman" panose="02020603050405020304" pitchFamily="18" charset="0"/>
                        </a:rPr>
                        <a:t> </a:t>
                      </a:r>
                      <a:endParaRPr lang="en-US" sz="1050" dirty="0">
                        <a:solidFill>
                          <a:schemeClr val="bg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50" kern="1200" dirty="0">
                          <a:solidFill>
                            <a:schemeClr val="dk1"/>
                          </a:solidFill>
                          <a:effectLst/>
                          <a:latin typeface="Times New Roman" panose="02020603050405020304" pitchFamily="18" charset="0"/>
                          <a:cs typeface="Times New Roman" panose="02020603050405020304" pitchFamily="18" charset="0"/>
                        </a:rPr>
                        <a:t>Provides sophisticated management and monitoring features but necessitates meticulous implementation to minimize security vulnerabilities and guarantee dependability.</a:t>
                      </a:r>
                      <a:endParaRPr lang="en-US" sz="105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Times New Roman" panose="02020603050405020304" pitchFamily="18" charset="0"/>
                          <a:cs typeface="Times New Roman" panose="02020603050405020304" pitchFamily="18" charset="0"/>
                        </a:rPr>
                        <a:t>The installation is intricate, with the possibility of cybersecurity risks. It may require a substantial initial cost for setup.</a:t>
                      </a:r>
                    </a:p>
                    <a:p>
                      <a:pPr algn="ctr"/>
                      <a:endParaRPr lang="en-US" sz="105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41308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E64E-637B-AE74-6DBE-3A66620BB0C0}"/>
              </a:ext>
            </a:extLst>
          </p:cNvPr>
          <p:cNvSpPr>
            <a:spLocks noGrp="1"/>
          </p:cNvSpPr>
          <p:nvPr>
            <p:ph type="title"/>
          </p:nvPr>
        </p:nvSpPr>
        <p:spPr>
          <a:xfrm>
            <a:off x="2514600" y="35170"/>
            <a:ext cx="7239000" cy="1260231"/>
          </a:xfrm>
        </p:spPr>
        <p:txBody>
          <a:bodyPr>
            <a:normAutofit/>
          </a:bodyPr>
          <a:lstStyle/>
          <a:p>
            <a:r>
              <a:rPr lang="en-US" cap="none" dirty="0">
                <a:solidFill>
                  <a:srgbClr val="FFFF00"/>
                </a:solidFill>
              </a:rPr>
              <a:t>Problem Statement</a:t>
            </a:r>
          </a:p>
        </p:txBody>
      </p:sp>
      <p:sp>
        <p:nvSpPr>
          <p:cNvPr id="3" name="Slide Number Placeholder 2">
            <a:extLst>
              <a:ext uri="{FF2B5EF4-FFF2-40B4-BE49-F238E27FC236}">
                <a16:creationId xmlns:a16="http://schemas.microsoft.com/office/drawing/2014/main" id="{8FC64710-ED49-BA2E-DCA6-C3AC93E5F84D}"/>
              </a:ext>
            </a:extLst>
          </p:cNvPr>
          <p:cNvSpPr>
            <a:spLocks noGrp="1"/>
          </p:cNvSpPr>
          <p:nvPr>
            <p:ph type="sldNum" sz="quarter" idx="12"/>
          </p:nvPr>
        </p:nvSpPr>
        <p:spPr/>
        <p:txBody>
          <a:bodyPr/>
          <a:lstStyle/>
          <a:p>
            <a:fld id="{BC93DDF1-E24A-43C0-8FE3-140DB0A4B8CE}" type="slidenum">
              <a:rPr lang="en-US" smtClean="0"/>
              <a:t>6</a:t>
            </a:fld>
            <a:endParaRPr lang="en-US"/>
          </a:p>
        </p:txBody>
      </p:sp>
      <p:sp>
        <p:nvSpPr>
          <p:cNvPr id="5" name="TextBox 4">
            <a:extLst>
              <a:ext uri="{FF2B5EF4-FFF2-40B4-BE49-F238E27FC236}">
                <a16:creationId xmlns:a16="http://schemas.microsoft.com/office/drawing/2014/main" id="{9340932D-0E4A-A247-36DD-E4278FA78F6D}"/>
              </a:ext>
            </a:extLst>
          </p:cNvPr>
          <p:cNvSpPr txBox="1"/>
          <p:nvPr/>
        </p:nvSpPr>
        <p:spPr>
          <a:xfrm>
            <a:off x="990600" y="1905000"/>
            <a:ext cx="9601200" cy="3416320"/>
          </a:xfrm>
          <a:prstGeom prst="rect">
            <a:avLst/>
          </a:prstGeom>
          <a:noFill/>
        </p:spPr>
        <p:txBody>
          <a:bodyPr wrap="square">
            <a:spAutoFit/>
          </a:bodyPr>
          <a:lstStyle/>
          <a:p>
            <a:pPr marL="257175" indent="-257175"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Many industrial boiler systems rely on manual monitoring and control methods, leading to inefficiencies, safety risks, and increased operational costs due to human error and delayed response times.</a:t>
            </a:r>
          </a:p>
          <a:p>
            <a:pPr algn="just"/>
            <a:endParaRPr lang="en-US"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 boiler systems cannot assess real-time data on water level, temperature, and steam pressure, making proactive decision-making and preventive maintenance difficult.</a:t>
            </a:r>
          </a:p>
          <a:p>
            <a:pPr algn="just"/>
            <a:endParaRPr lang="en-US"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Automated monitoring and control systems reduce manual intervention-related boiler explosions, equipment failures, and environmental damage.</a:t>
            </a:r>
          </a:p>
          <a:p>
            <a:pPr algn="just"/>
            <a:endParaRPr lang="en-US"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Without automated systems, industrial boilers may function inefficiently, wasting fuel, energy, and the environment. Advanced control solutions are needed.</a:t>
            </a:r>
          </a:p>
        </p:txBody>
      </p:sp>
    </p:spTree>
    <p:extLst>
      <p:ext uri="{BB962C8B-B14F-4D97-AF65-F5344CB8AC3E}">
        <p14:creationId xmlns:p14="http://schemas.microsoft.com/office/powerpoint/2010/main" val="690599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00D52-9ED3-F00F-07BA-42ADC6A96C9D}"/>
              </a:ext>
            </a:extLst>
          </p:cNvPr>
          <p:cNvSpPr>
            <a:spLocks noGrp="1"/>
          </p:cNvSpPr>
          <p:nvPr>
            <p:ph type="sldNum" sz="quarter" idx="12"/>
          </p:nvPr>
        </p:nvSpPr>
        <p:spPr/>
        <p:txBody>
          <a:bodyPr/>
          <a:lstStyle/>
          <a:p>
            <a:fld id="{32904992-8E0F-4F38-8F52-92604EA2488E}" type="slidenum">
              <a:rPr lang="en-US" smtClean="0"/>
              <a:t>7</a:t>
            </a:fld>
            <a:endParaRPr lang="en-US"/>
          </a:p>
        </p:txBody>
      </p:sp>
      <p:sp>
        <p:nvSpPr>
          <p:cNvPr id="1048600" name="Rectangle 2"/>
          <p:cNvSpPr>
            <a:spLocks noGrp="1" noChangeArrowheads="1"/>
          </p:cNvSpPr>
          <p:nvPr>
            <p:ph type="title" idx="4294967295"/>
          </p:nvPr>
        </p:nvSpPr>
        <p:spPr>
          <a:xfrm>
            <a:off x="2258253" y="138445"/>
            <a:ext cx="8229600" cy="792162"/>
          </a:xfrm>
        </p:spPr>
        <p:txBody>
          <a:bodyPr/>
          <a:lstStyle/>
          <a:p>
            <a:pPr eaLnBrk="1" hangingPunct="1"/>
            <a:r>
              <a:rPr lang="en-US" b="1" cap="none" dirty="0">
                <a:solidFill>
                  <a:srgbClr val="FFFF00"/>
                </a:solidFill>
                <a:latin typeface="Times New Roman" pitchFamily="18" charset="0"/>
                <a:cs typeface="Times New Roman" pitchFamily="18" charset="0"/>
              </a:rPr>
              <a:t>Objectives</a:t>
            </a:r>
          </a:p>
        </p:txBody>
      </p:sp>
      <p:sp>
        <p:nvSpPr>
          <p:cNvPr id="1048601" name="Rectangle 3"/>
          <p:cNvSpPr>
            <a:spLocks noGrp="1" noChangeArrowheads="1"/>
          </p:cNvSpPr>
          <p:nvPr>
            <p:ph type="body" idx="4294967295"/>
          </p:nvPr>
        </p:nvSpPr>
        <p:spPr>
          <a:xfrm>
            <a:off x="990600" y="1877302"/>
            <a:ext cx="9601200" cy="2897187"/>
          </a:xfrm>
        </p:spPr>
        <p:txBody>
          <a:bodyPr>
            <a:noAutofit/>
          </a:bodyPr>
          <a:lstStyle/>
          <a:p>
            <a:pPr lvl="0" fontAlgn="base"/>
            <a:r>
              <a:rPr lang="en-US" dirty="0">
                <a:effectLst/>
                <a:latin typeface="Times New Roman" panose="02020603050405020304" pitchFamily="18" charset="0"/>
                <a:cs typeface="Times New Roman" panose="02020603050405020304" pitchFamily="18" charset="0"/>
              </a:rPr>
              <a:t>To develop SCADA system for real-time monitoring and control of boiler system.</a:t>
            </a:r>
          </a:p>
          <a:p>
            <a:pPr marL="0" lvl="0" indent="0" fontAlgn="base">
              <a:buNone/>
            </a:pPr>
            <a:endParaRPr lang="en-US" dirty="0">
              <a:effectLst/>
              <a:latin typeface="Times New Roman" panose="02020603050405020304" pitchFamily="18" charset="0"/>
              <a:cs typeface="Times New Roman" panose="02020603050405020304" pitchFamily="18" charset="0"/>
            </a:endParaRPr>
          </a:p>
          <a:p>
            <a:pPr lvl="0" fontAlgn="base"/>
            <a:r>
              <a:rPr lang="en-US" dirty="0">
                <a:effectLst/>
                <a:latin typeface="Times New Roman" panose="02020603050405020304" pitchFamily="18" charset="0"/>
                <a:cs typeface="Times New Roman" panose="02020603050405020304" pitchFamily="18" charset="0"/>
              </a:rPr>
              <a:t>To provide historical data logging and reporting capabilities for analysis and maintenance.</a:t>
            </a:r>
          </a:p>
          <a:p>
            <a:pPr marL="0" lvl="0" indent="0" fontAlgn="base">
              <a:buNone/>
            </a:pPr>
            <a:r>
              <a:rPr lang="en-US" dirty="0">
                <a:effectLst/>
                <a:latin typeface="Times New Roman" panose="02020603050405020304" pitchFamily="18" charset="0"/>
                <a:cs typeface="Times New Roman" panose="02020603050405020304" pitchFamily="18" charset="0"/>
              </a:rPr>
              <a:t> </a:t>
            </a:r>
          </a:p>
          <a:p>
            <a:pPr lvl="0" algn="just" fontAlgn="base"/>
            <a:r>
              <a:rPr lang="en-US" dirty="0">
                <a:effectLst/>
                <a:latin typeface="Times New Roman" panose="02020603050405020304" pitchFamily="18" charset="0"/>
                <a:cs typeface="Times New Roman" panose="02020603050405020304" pitchFamily="18" charset="0"/>
              </a:rPr>
              <a:t>To improve operational efficiency by automating pressure, temperature, water level and enhancing safety by preventing accidents and system failures of the boiler system.</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5901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62699-D27C-0CFC-63D9-21B0D99CDDC1}"/>
              </a:ext>
            </a:extLst>
          </p:cNvPr>
          <p:cNvSpPr>
            <a:spLocks noGrp="1"/>
          </p:cNvSpPr>
          <p:nvPr>
            <p:ph type="sldNum" sz="quarter" idx="12"/>
          </p:nvPr>
        </p:nvSpPr>
        <p:spPr>
          <a:xfrm>
            <a:off x="10514010" y="6143625"/>
            <a:ext cx="753545" cy="365125"/>
          </a:xfrm>
        </p:spPr>
        <p:txBody>
          <a:bodyPr/>
          <a:lstStyle/>
          <a:p>
            <a:fld id="{32904992-8E0F-4F38-8F52-92604EA2488E}" type="slidenum">
              <a:rPr lang="en-US" smtClean="0"/>
              <a:t>8</a:t>
            </a:fld>
            <a:endParaRPr lang="en-US"/>
          </a:p>
        </p:txBody>
      </p:sp>
      <p:sp>
        <p:nvSpPr>
          <p:cNvPr id="1048600" name="Rectangle 2"/>
          <p:cNvSpPr>
            <a:spLocks noGrp="1" noChangeArrowheads="1"/>
          </p:cNvSpPr>
          <p:nvPr>
            <p:ph type="title" idx="4294967295"/>
          </p:nvPr>
        </p:nvSpPr>
        <p:spPr>
          <a:xfrm>
            <a:off x="1905000" y="166641"/>
            <a:ext cx="8229600" cy="792162"/>
          </a:xfrm>
        </p:spPr>
        <p:txBody>
          <a:bodyPr/>
          <a:lstStyle/>
          <a:p>
            <a:pPr eaLnBrk="1" hangingPunct="1"/>
            <a:r>
              <a:rPr lang="en-US" altLang="en-US" b="1" cap="none" dirty="0">
                <a:solidFill>
                  <a:srgbClr val="FFFF00"/>
                </a:solidFill>
                <a:latin typeface="Times New Roman" panose="02020603050405020304" pitchFamily="18" charset="0"/>
                <a:cs typeface="Times New Roman" panose="02020603050405020304" pitchFamily="18" charset="0"/>
              </a:rPr>
              <a:t>Methodology</a:t>
            </a:r>
            <a:endParaRPr lang="en-US" b="1" cap="none" dirty="0">
              <a:solidFill>
                <a:srgbClr val="FFFF00"/>
              </a:solidFill>
              <a:latin typeface="Times New Roman" pitchFamily="18" charset="0"/>
              <a:cs typeface="Times New Roman" pitchFamily="18" charset="0"/>
            </a:endParaRPr>
          </a:p>
        </p:txBody>
      </p:sp>
      <p:sp>
        <p:nvSpPr>
          <p:cNvPr id="1048601" name="Rectangle 3"/>
          <p:cNvSpPr>
            <a:spLocks noGrp="1" noChangeArrowheads="1"/>
          </p:cNvSpPr>
          <p:nvPr>
            <p:ph type="body" idx="4294967295"/>
          </p:nvPr>
        </p:nvSpPr>
        <p:spPr>
          <a:xfrm>
            <a:off x="908582" y="1235075"/>
            <a:ext cx="10358973" cy="4648200"/>
          </a:xfrm>
        </p:spPr>
        <p:txBody>
          <a:bodyPr>
            <a:no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process initiates with the activation of the PLC and SCADA systems, establishing the foundation for monitoring and control operations.</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ensure measurement accuracy and dependability, water level, temperature, and steam pressure sensors are examined using required values and calibrated separately.</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Based on the parameter evaluations (high, medium, or low), automated actions are triggered, such as activating or deactivating the pump motor, burner, or safety valve to maintain optimal operating conditions and ensure safety.</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All data on system parameters is stored in the SCADA system for analysis and monitoring after careful adjustment to ensure measurement precision. SCADA may also initiate and stop processes for seamless operation and supervision.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7493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301666" y="2815389"/>
            <a:ext cx="3410952" cy="1164056"/>
          </a:xfrm>
          <a:prstGeom prst="flowChartProcess">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PROGRAMMABLE LOGIC CONTROL</a:t>
            </a:r>
          </a:p>
        </p:txBody>
      </p:sp>
      <p:cxnSp>
        <p:nvCxnSpPr>
          <p:cNvPr id="11" name="Straight Connector 10"/>
          <p:cNvCxnSpPr/>
          <p:nvPr/>
        </p:nvCxnSpPr>
        <p:spPr>
          <a:xfrm>
            <a:off x="3301666" y="3180841"/>
            <a:ext cx="34109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01666" y="3586921"/>
            <a:ext cx="34109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8522441" y="3510213"/>
            <a:ext cx="1321397" cy="2305898"/>
          </a:xfrm>
          <a:prstGeom prst="flowChartMagneticDisk">
            <a:avLst/>
          </a:prstGeom>
          <a:solidFill>
            <a:schemeClr val="tx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solidFill>
                <a:schemeClr val="bg1"/>
              </a:solidFill>
            </a:endParaRPr>
          </a:p>
        </p:txBody>
      </p:sp>
      <p:sp>
        <p:nvSpPr>
          <p:cNvPr id="17" name="Flowchart: Process 16"/>
          <p:cNvSpPr/>
          <p:nvPr/>
        </p:nvSpPr>
        <p:spPr>
          <a:xfrm>
            <a:off x="3164650" y="1682930"/>
            <a:ext cx="1284797" cy="559469"/>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Temperature</a:t>
            </a:r>
          </a:p>
          <a:p>
            <a:pPr algn="ctr"/>
            <a:r>
              <a:rPr lang="en-US" sz="1200" dirty="0">
                <a:solidFill>
                  <a:schemeClr val="bg1"/>
                </a:solidFill>
                <a:latin typeface="Arial Black" pitchFamily="34" charset="0"/>
              </a:rPr>
              <a:t>Sensor</a:t>
            </a:r>
          </a:p>
        </p:txBody>
      </p:sp>
      <p:sp>
        <p:nvSpPr>
          <p:cNvPr id="18" name="Flowchart: Process 17"/>
          <p:cNvSpPr/>
          <p:nvPr/>
        </p:nvSpPr>
        <p:spPr>
          <a:xfrm>
            <a:off x="4658231" y="1687434"/>
            <a:ext cx="1188113" cy="583532"/>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Pressure Sensor</a:t>
            </a:r>
          </a:p>
        </p:txBody>
      </p:sp>
      <p:sp>
        <p:nvSpPr>
          <p:cNvPr id="21" name="Rectangle 20"/>
          <p:cNvSpPr/>
          <p:nvPr/>
        </p:nvSpPr>
        <p:spPr>
          <a:xfrm>
            <a:off x="1810962" y="3126708"/>
            <a:ext cx="828038" cy="532397"/>
          </a:xfrm>
          <a:prstGeom prst="rect">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SCADA</a:t>
            </a:r>
          </a:p>
        </p:txBody>
      </p:sp>
      <p:sp>
        <p:nvSpPr>
          <p:cNvPr id="22" name="TextBox 21"/>
          <p:cNvSpPr txBox="1"/>
          <p:nvPr/>
        </p:nvSpPr>
        <p:spPr>
          <a:xfrm>
            <a:off x="4546931" y="2860507"/>
            <a:ext cx="794084" cy="300082"/>
          </a:xfrm>
          <a:prstGeom prst="rect">
            <a:avLst/>
          </a:prstGeom>
          <a:solidFill>
            <a:schemeClr val="tx1"/>
          </a:solidFill>
        </p:spPr>
        <p:txBody>
          <a:bodyPr wrap="square" rtlCol="0">
            <a:spAutoFit/>
          </a:bodyPr>
          <a:lstStyle/>
          <a:p>
            <a:r>
              <a:rPr lang="en-US" sz="1350" dirty="0">
                <a:solidFill>
                  <a:schemeClr val="bg1"/>
                </a:solidFill>
                <a:latin typeface="Arial Black" pitchFamily="34" charset="0"/>
              </a:rPr>
              <a:t>INPUT</a:t>
            </a:r>
          </a:p>
        </p:txBody>
      </p:sp>
      <p:sp>
        <p:nvSpPr>
          <p:cNvPr id="24" name="TextBox 23"/>
          <p:cNvSpPr txBox="1"/>
          <p:nvPr/>
        </p:nvSpPr>
        <p:spPr>
          <a:xfrm>
            <a:off x="4429627" y="3654592"/>
            <a:ext cx="1073819" cy="300082"/>
          </a:xfrm>
          <a:prstGeom prst="rect">
            <a:avLst/>
          </a:prstGeom>
          <a:solidFill>
            <a:schemeClr val="tx1"/>
          </a:solidFill>
        </p:spPr>
        <p:txBody>
          <a:bodyPr wrap="square" rtlCol="0">
            <a:spAutoFit/>
          </a:bodyPr>
          <a:lstStyle/>
          <a:p>
            <a:r>
              <a:rPr lang="en-US" sz="1350" dirty="0">
                <a:solidFill>
                  <a:schemeClr val="bg1"/>
                </a:solidFill>
                <a:latin typeface="Arial Black" pitchFamily="34" charset="0"/>
              </a:rPr>
              <a:t>OUTPUT</a:t>
            </a:r>
          </a:p>
        </p:txBody>
      </p:sp>
      <p:sp>
        <p:nvSpPr>
          <p:cNvPr id="36" name="Flowchart: Process 35"/>
          <p:cNvSpPr/>
          <p:nvPr/>
        </p:nvSpPr>
        <p:spPr>
          <a:xfrm>
            <a:off x="6062916" y="1696457"/>
            <a:ext cx="1235272" cy="580524"/>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Level Sensor</a:t>
            </a:r>
          </a:p>
        </p:txBody>
      </p:sp>
      <p:sp>
        <p:nvSpPr>
          <p:cNvPr id="37" name="Flowchart: Process 36"/>
          <p:cNvSpPr/>
          <p:nvPr/>
        </p:nvSpPr>
        <p:spPr>
          <a:xfrm flipH="1">
            <a:off x="7186937" y="3527868"/>
            <a:ext cx="931301" cy="580523"/>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solidFill>
                  <a:schemeClr val="bg1"/>
                </a:solidFill>
                <a:latin typeface="Arial Black" pitchFamily="34" charset="0"/>
              </a:rPr>
              <a:t>Stop</a:t>
            </a:r>
            <a:endParaRPr lang="en-GB" sz="1350" dirty="0">
              <a:solidFill>
                <a:schemeClr val="bg1"/>
              </a:solidFill>
              <a:latin typeface="Arial Black" pitchFamily="34" charset="0"/>
            </a:endParaRPr>
          </a:p>
          <a:p>
            <a:pPr algn="ctr"/>
            <a:r>
              <a:rPr lang="en-GB" sz="1350" dirty="0">
                <a:solidFill>
                  <a:schemeClr val="bg1"/>
                </a:solidFill>
                <a:latin typeface="Arial Black" pitchFamily="34" charset="0"/>
              </a:rPr>
              <a:t>Switch</a:t>
            </a:r>
            <a:endParaRPr lang="en-US" sz="1350" dirty="0">
              <a:solidFill>
                <a:schemeClr val="bg1"/>
              </a:solidFill>
              <a:latin typeface="Arial Black" pitchFamily="34" charset="0"/>
            </a:endParaRPr>
          </a:p>
        </p:txBody>
      </p:sp>
      <p:sp>
        <p:nvSpPr>
          <p:cNvPr id="38" name="Flowchart: Process 37"/>
          <p:cNvSpPr/>
          <p:nvPr/>
        </p:nvSpPr>
        <p:spPr>
          <a:xfrm>
            <a:off x="3135807" y="4584032"/>
            <a:ext cx="857254" cy="514343"/>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Feed Pump On/Off</a:t>
            </a:r>
          </a:p>
        </p:txBody>
      </p:sp>
      <p:sp>
        <p:nvSpPr>
          <p:cNvPr id="39" name="Flowchart: Process 38"/>
          <p:cNvSpPr/>
          <p:nvPr/>
        </p:nvSpPr>
        <p:spPr>
          <a:xfrm>
            <a:off x="4118305" y="4562973"/>
            <a:ext cx="857253" cy="535402"/>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Burner</a:t>
            </a:r>
          </a:p>
          <a:p>
            <a:pPr algn="ctr"/>
            <a:r>
              <a:rPr lang="en-US" sz="1200" dirty="0">
                <a:solidFill>
                  <a:schemeClr val="bg1"/>
                </a:solidFill>
                <a:latin typeface="Arial Black" pitchFamily="34" charset="0"/>
              </a:rPr>
              <a:t>On/ Off</a:t>
            </a:r>
          </a:p>
        </p:txBody>
      </p:sp>
      <p:sp>
        <p:nvSpPr>
          <p:cNvPr id="40" name="Flowchart: Process 39"/>
          <p:cNvSpPr/>
          <p:nvPr/>
        </p:nvSpPr>
        <p:spPr>
          <a:xfrm>
            <a:off x="5091366" y="4568993"/>
            <a:ext cx="857253" cy="529385"/>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Steam Outlet</a:t>
            </a:r>
          </a:p>
        </p:txBody>
      </p:sp>
      <p:sp>
        <p:nvSpPr>
          <p:cNvPr id="41" name="Flowchart: Process 40"/>
          <p:cNvSpPr/>
          <p:nvPr/>
        </p:nvSpPr>
        <p:spPr>
          <a:xfrm>
            <a:off x="6062917" y="4568992"/>
            <a:ext cx="760997" cy="529382"/>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bg1"/>
                </a:solidFill>
                <a:latin typeface="Arial Black" pitchFamily="34" charset="0"/>
              </a:rPr>
              <a:t>Alarm</a:t>
            </a:r>
          </a:p>
          <a:p>
            <a:pPr algn="ctr"/>
            <a:endParaRPr lang="en-US" sz="1200" dirty="0">
              <a:solidFill>
                <a:schemeClr val="bg1"/>
              </a:solidFill>
              <a:latin typeface="Arial Black" pitchFamily="34" charset="0"/>
            </a:endParaRPr>
          </a:p>
        </p:txBody>
      </p:sp>
      <p:sp>
        <p:nvSpPr>
          <p:cNvPr id="42" name="Flowchart: Process 41"/>
          <p:cNvSpPr/>
          <p:nvPr/>
        </p:nvSpPr>
        <p:spPr>
          <a:xfrm>
            <a:off x="7198852" y="2647695"/>
            <a:ext cx="972598" cy="533146"/>
          </a:xfrm>
          <a:prstGeom prst="flowChartProcess">
            <a:avLst/>
          </a:prstGeom>
          <a:solidFill>
            <a:schemeClr val="tx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solidFill>
                  <a:schemeClr val="bg1"/>
                </a:solidFill>
                <a:latin typeface="Arial Black" pitchFamily="34" charset="0"/>
              </a:rPr>
              <a:t>Start</a:t>
            </a:r>
          </a:p>
          <a:p>
            <a:pPr algn="ctr"/>
            <a:r>
              <a:rPr lang="en-US" sz="1350" dirty="0">
                <a:solidFill>
                  <a:schemeClr val="bg1"/>
                </a:solidFill>
                <a:latin typeface="Arial Black" pitchFamily="34" charset="0"/>
              </a:rPr>
              <a:t>Switch</a:t>
            </a:r>
          </a:p>
        </p:txBody>
      </p:sp>
      <p:cxnSp>
        <p:nvCxnSpPr>
          <p:cNvPr id="44" name="Straight Arrow Connector 43"/>
          <p:cNvCxnSpPr>
            <a:cxnSpLocks/>
          </p:cNvCxnSpPr>
          <p:nvPr/>
        </p:nvCxnSpPr>
        <p:spPr>
          <a:xfrm>
            <a:off x="3950439" y="2152321"/>
            <a:ext cx="0" cy="6154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a:off x="5250995" y="2291729"/>
            <a:ext cx="0" cy="52366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6443414" y="2289500"/>
            <a:ext cx="0" cy="5078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42" idx="1"/>
            <a:endCxn id="4" idx="3"/>
          </p:cNvCxnSpPr>
          <p:nvPr/>
        </p:nvCxnSpPr>
        <p:spPr>
          <a:xfrm flipH="1">
            <a:off x="6712618" y="2914269"/>
            <a:ext cx="486234" cy="4831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nvCxnSpPr>
        <p:spPr>
          <a:xfrm>
            <a:off x="2612391" y="3422487"/>
            <a:ext cx="74286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37" idx="3"/>
            <a:endCxn id="4" idx="3"/>
          </p:cNvCxnSpPr>
          <p:nvPr/>
        </p:nvCxnSpPr>
        <p:spPr>
          <a:xfrm flipH="1" flipV="1">
            <a:off x="6712618" y="3397417"/>
            <a:ext cx="474318" cy="4207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a:off x="3653069" y="3948180"/>
            <a:ext cx="4132" cy="672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4546931" y="4007779"/>
            <a:ext cx="0" cy="569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a:off x="5527114" y="3975688"/>
            <a:ext cx="0" cy="5910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6443415" y="3964691"/>
            <a:ext cx="275" cy="6340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938066" y="3392458"/>
            <a:ext cx="126332" cy="16693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72" name="Rectangle 71"/>
          <p:cNvSpPr/>
          <p:nvPr/>
        </p:nvSpPr>
        <p:spPr>
          <a:xfrm>
            <a:off x="9226293" y="3397417"/>
            <a:ext cx="126332" cy="16693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73" name="Rectangle 72"/>
          <p:cNvSpPr/>
          <p:nvPr/>
        </p:nvSpPr>
        <p:spPr>
          <a:xfrm>
            <a:off x="9475023" y="3392458"/>
            <a:ext cx="126332" cy="16693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74" name="TextBox 73"/>
          <p:cNvSpPr txBox="1"/>
          <p:nvPr/>
        </p:nvSpPr>
        <p:spPr>
          <a:xfrm rot="5400000">
            <a:off x="8215540" y="4850941"/>
            <a:ext cx="1045592" cy="323165"/>
          </a:xfrm>
          <a:prstGeom prst="rect">
            <a:avLst/>
          </a:prstGeom>
          <a:solidFill>
            <a:schemeClr val="tx1"/>
          </a:solidFill>
        </p:spPr>
        <p:txBody>
          <a:bodyPr wrap="square" rtlCol="0">
            <a:spAutoFit/>
          </a:bodyPr>
          <a:lstStyle/>
          <a:p>
            <a:r>
              <a:rPr lang="en-US" sz="1500" dirty="0">
                <a:solidFill>
                  <a:schemeClr val="bg1"/>
                </a:solidFill>
                <a:latin typeface="Arial Black" pitchFamily="34" charset="0"/>
              </a:rPr>
              <a:t>BOILER</a:t>
            </a:r>
          </a:p>
        </p:txBody>
      </p:sp>
      <p:cxnSp>
        <p:nvCxnSpPr>
          <p:cNvPr id="109" name="Connector: Elbow 108">
            <a:extLst>
              <a:ext uri="{FF2B5EF4-FFF2-40B4-BE49-F238E27FC236}">
                <a16:creationId xmlns:a16="http://schemas.microsoft.com/office/drawing/2014/main" id="{804CEC4B-EC9E-8FFA-C492-C23C7A4C7A2B}"/>
              </a:ext>
            </a:extLst>
          </p:cNvPr>
          <p:cNvCxnSpPr>
            <a:cxnSpLocks/>
          </p:cNvCxnSpPr>
          <p:nvPr/>
        </p:nvCxnSpPr>
        <p:spPr>
          <a:xfrm rot="16200000" flipH="1">
            <a:off x="6382322" y="3377454"/>
            <a:ext cx="583529" cy="404136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440CBC9C-1234-8513-BDC6-4FD4D6757D28}"/>
              </a:ext>
            </a:extLst>
          </p:cNvPr>
          <p:cNvCxnSpPr>
            <a:cxnSpLocks/>
            <a:stCxn id="40" idx="2"/>
          </p:cNvCxnSpPr>
          <p:nvPr/>
        </p:nvCxnSpPr>
        <p:spPr>
          <a:xfrm rot="16200000" flipH="1">
            <a:off x="6808383" y="3809987"/>
            <a:ext cx="425667" cy="300244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A7C84634-FC43-E145-9DB9-3974F8A9BD45}"/>
              </a:ext>
            </a:extLst>
          </p:cNvPr>
          <p:cNvCxnSpPr>
            <a:cxnSpLocks/>
            <a:stCxn id="38" idx="2"/>
          </p:cNvCxnSpPr>
          <p:nvPr/>
        </p:nvCxnSpPr>
        <p:spPr>
          <a:xfrm rot="16200000" flipH="1">
            <a:off x="5898882" y="2763928"/>
            <a:ext cx="717737" cy="538663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16200000" flipV="1">
            <a:off x="6964539" y="1384115"/>
            <a:ext cx="1696001" cy="2320680"/>
          </a:xfrm>
          <a:prstGeom prst="bentConnector3">
            <a:avLst>
              <a:gd name="adj1" fmla="val 11010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6200000" flipV="1">
            <a:off x="6415882" y="523839"/>
            <a:ext cx="1709984" cy="4037173"/>
          </a:xfrm>
          <a:prstGeom prst="bentConnector3">
            <a:avLst>
              <a:gd name="adj1" fmla="val 1181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cxnSpLocks/>
            <a:stCxn id="73" idx="0"/>
            <a:endCxn id="17" idx="0"/>
          </p:cNvCxnSpPr>
          <p:nvPr/>
        </p:nvCxnSpPr>
        <p:spPr>
          <a:xfrm rot="16200000" flipV="1">
            <a:off x="5817855" y="-327876"/>
            <a:ext cx="1709528" cy="5731140"/>
          </a:xfrm>
          <a:prstGeom prst="bentConnector3">
            <a:avLst>
              <a:gd name="adj1" fmla="val 1133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2">
            <a:extLst>
              <a:ext uri="{FF2B5EF4-FFF2-40B4-BE49-F238E27FC236}">
                <a16:creationId xmlns:a16="http://schemas.microsoft.com/office/drawing/2014/main" id="{BC2D9B13-6E1D-6AC1-E162-8F468E58F122}"/>
              </a:ext>
            </a:extLst>
          </p:cNvPr>
          <p:cNvSpPr txBox="1">
            <a:spLocks noChangeArrowheads="1"/>
          </p:cNvSpPr>
          <p:nvPr/>
        </p:nvSpPr>
        <p:spPr>
          <a:xfrm>
            <a:off x="447618" y="399767"/>
            <a:ext cx="2516871" cy="5751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cap="none" dirty="0">
                <a:solidFill>
                  <a:srgbClr val="FFFF00"/>
                </a:solidFill>
                <a:latin typeface="Times New Roman" pitchFamily="18" charset="0"/>
                <a:cs typeface="Times New Roman" pitchFamily="18" charset="0"/>
              </a:rPr>
              <a:t>Block Diagram</a:t>
            </a:r>
          </a:p>
        </p:txBody>
      </p:sp>
      <p:sp>
        <p:nvSpPr>
          <p:cNvPr id="7" name="Slide Number Placeholder 6">
            <a:extLst>
              <a:ext uri="{FF2B5EF4-FFF2-40B4-BE49-F238E27FC236}">
                <a16:creationId xmlns:a16="http://schemas.microsoft.com/office/drawing/2014/main" id="{F5C9A9BA-0AC0-F3DF-64EA-C40F1474AC2B}"/>
              </a:ext>
            </a:extLst>
          </p:cNvPr>
          <p:cNvSpPr>
            <a:spLocks noGrp="1"/>
          </p:cNvSpPr>
          <p:nvPr>
            <p:ph type="sldNum" sz="quarter" idx="12"/>
          </p:nvPr>
        </p:nvSpPr>
        <p:spPr>
          <a:xfrm>
            <a:off x="11201400" y="6324337"/>
            <a:ext cx="565159" cy="365125"/>
          </a:xfrm>
        </p:spPr>
        <p:txBody>
          <a:bodyPr/>
          <a:lstStyle/>
          <a:p>
            <a:fld id="{B687416E-8F46-43EB-9DF2-1257FF383128}" type="slidenum">
              <a:rPr lang="en-US" smtClean="0"/>
              <a:t>9</a:t>
            </a:fld>
            <a:endParaRPr lang="en-US"/>
          </a:p>
        </p:txBody>
      </p:sp>
      <p:sp>
        <p:nvSpPr>
          <p:cNvPr id="9" name="Footer Placeholder 2">
            <a:extLst>
              <a:ext uri="{FF2B5EF4-FFF2-40B4-BE49-F238E27FC236}">
                <a16:creationId xmlns:a16="http://schemas.microsoft.com/office/drawing/2014/main" id="{CD21DA0A-5B9B-3AA3-397C-91BE6206AFF1}"/>
              </a:ext>
            </a:extLst>
          </p:cNvPr>
          <p:cNvSpPr txBox="1">
            <a:spLocks/>
          </p:cNvSpPr>
          <p:nvPr/>
        </p:nvSpPr>
        <p:spPr>
          <a:xfrm>
            <a:off x="4335236" y="5959212"/>
            <a:ext cx="3560472"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chemeClr val="tx1"/>
                </a:solidFill>
                <a:latin typeface="Times New Roman" panose="02020603050405020304" pitchFamily="18" charset="0"/>
                <a:cs typeface="Times New Roman" panose="02020603050405020304" pitchFamily="18" charset="0"/>
              </a:rPr>
              <a:t>Fig. 02: Block Diagram</a:t>
            </a:r>
          </a:p>
        </p:txBody>
      </p:sp>
      <p:sp>
        <p:nvSpPr>
          <p:cNvPr id="13" name="TextBox 12">
            <a:extLst>
              <a:ext uri="{FF2B5EF4-FFF2-40B4-BE49-F238E27FC236}">
                <a16:creationId xmlns:a16="http://schemas.microsoft.com/office/drawing/2014/main" id="{93CBEF61-4ED0-B43E-4723-8BE1407A6266}"/>
              </a:ext>
            </a:extLst>
          </p:cNvPr>
          <p:cNvSpPr txBox="1"/>
          <p:nvPr/>
        </p:nvSpPr>
        <p:spPr>
          <a:xfrm>
            <a:off x="3950439" y="102558"/>
            <a:ext cx="4744329" cy="584775"/>
          </a:xfrm>
          <a:prstGeom prst="rect">
            <a:avLst/>
          </a:prstGeom>
          <a:noFill/>
        </p:spPr>
        <p:txBody>
          <a:bodyPr wrap="square">
            <a:spAutoFit/>
          </a:bodyPr>
          <a:lstStyle/>
          <a:p>
            <a:pPr algn="ctr"/>
            <a:r>
              <a:rPr lang="en-US" altLang="en-US" sz="3200" b="1" dirty="0">
                <a:solidFill>
                  <a:srgbClr val="FFFF00"/>
                </a:solidFill>
                <a:latin typeface="Times New Roman" panose="02020603050405020304" pitchFamily="18" charset="0"/>
                <a:cs typeface="Times New Roman" panose="02020603050405020304" pitchFamily="18" charset="0"/>
              </a:rPr>
              <a:t>Methodology (Cont.)</a:t>
            </a:r>
            <a:endParaRPr lang="en-US" sz="3200" dirty="0"/>
          </a:p>
        </p:txBody>
      </p:sp>
    </p:spTree>
    <p:extLst>
      <p:ext uri="{BB962C8B-B14F-4D97-AF65-F5344CB8AC3E}">
        <p14:creationId xmlns:p14="http://schemas.microsoft.com/office/powerpoint/2010/main" val="75347367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3792</TotalTime>
  <Words>2118</Words>
  <Application>Microsoft Office PowerPoint</Application>
  <PresentationFormat>Widescreen</PresentationFormat>
  <Paragraphs>330</Paragraphs>
  <Slides>26</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Arial Narrow</vt:lpstr>
      <vt:lpstr>Bookman Old Style</vt:lpstr>
      <vt:lpstr>Calibri</vt:lpstr>
      <vt:lpstr>Century Gothic</vt:lpstr>
      <vt:lpstr>Rockwell</vt:lpstr>
      <vt:lpstr>Söhne</vt:lpstr>
      <vt:lpstr>Times New Roman</vt:lpstr>
      <vt:lpstr>Wingdings</vt:lpstr>
      <vt:lpstr>Damask</vt:lpstr>
      <vt:lpstr>“Bismillahir Rahmanir Rahim” </vt:lpstr>
      <vt:lpstr>Presentation Outline</vt:lpstr>
      <vt:lpstr>Introduction</vt:lpstr>
      <vt:lpstr>Background</vt:lpstr>
      <vt:lpstr>Literature Review</vt:lpstr>
      <vt:lpstr>Problem Statement</vt:lpstr>
      <vt:lpstr>Objectives</vt:lpstr>
      <vt:lpstr>Methodology</vt:lpstr>
      <vt:lpstr>PowerPoint Presentation</vt:lpstr>
      <vt:lpstr>PowerPoint Presentation</vt:lpstr>
      <vt:lpstr>Circuit Diagram</vt:lpstr>
      <vt:lpstr>Simulation</vt:lpstr>
      <vt:lpstr>Experimental Implementation</vt:lpstr>
      <vt:lpstr>Result And Discussion</vt:lpstr>
      <vt:lpstr>Result And Discussion</vt:lpstr>
      <vt:lpstr>Result And Discussion</vt:lpstr>
      <vt:lpstr>Result And Discussion</vt:lpstr>
      <vt:lpstr>Advantage and Application</vt:lpstr>
      <vt:lpstr>COST ANALYSIS</vt:lpstr>
      <vt:lpstr>Limitation</vt:lpstr>
      <vt:lpstr>Future Work</vt:lpstr>
      <vt:lpstr>Comparative Study</vt:lpstr>
      <vt:lpstr>Conclusion</vt:lpstr>
      <vt:lpstr>Reference</vt:lpstr>
      <vt:lpstr>PowerPoint Presentation</vt:lpstr>
      <vt:lpstr>Questions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TTT</dc:creator>
  <cp:lastModifiedBy>Muaz Muhammad</cp:lastModifiedBy>
  <cp:revision>249</cp:revision>
  <dcterms:created xsi:type="dcterms:W3CDTF">2012-09-29T16:54:21Z</dcterms:created>
  <dcterms:modified xsi:type="dcterms:W3CDTF">2024-05-24T16:57:07Z</dcterms:modified>
</cp:coreProperties>
</file>