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71" r:id="rId15"/>
    <p:sldId id="272" r:id="rId16"/>
    <p:sldId id="273" r:id="rId17"/>
    <p:sldId id="269" r:id="rId18"/>
    <p:sldId id="274" r:id="rId19"/>
    <p:sldId id="293" r:id="rId20"/>
    <p:sldId id="277" r:id="rId21"/>
    <p:sldId id="276" r:id="rId22"/>
    <p:sldId id="282" r:id="rId23"/>
    <p:sldId id="281" r:id="rId24"/>
    <p:sldId id="294" r:id="rId25"/>
    <p:sldId id="295" r:id="rId26"/>
    <p:sldId id="298" r:id="rId27"/>
    <p:sldId id="299" r:id="rId28"/>
    <p:sldId id="300" r:id="rId29"/>
    <p:sldId id="301" r:id="rId30"/>
    <p:sldId id="283" r:id="rId31"/>
    <p:sldId id="279" r:id="rId32"/>
    <p:sldId id="284" r:id="rId33"/>
    <p:sldId id="285" r:id="rId34"/>
    <p:sldId id="286" r:id="rId35"/>
    <p:sldId id="287" r:id="rId36"/>
    <p:sldId id="288" r:id="rId37"/>
    <p:sldId id="289" r:id="rId38"/>
    <p:sldId id="290" r:id="rId39"/>
    <p:sldId id="280" r:id="rId40"/>
    <p:sldId id="291" r:id="rId41"/>
    <p:sldId id="314" r:id="rId42"/>
    <p:sldId id="304" r:id="rId43"/>
    <p:sldId id="310" r:id="rId44"/>
    <p:sldId id="306" r:id="rId45"/>
    <p:sldId id="307" r:id="rId46"/>
    <p:sldId id="308" r:id="rId47"/>
    <p:sldId id="309" r:id="rId48"/>
    <p:sldId id="311" r:id="rId49"/>
    <p:sldId id="315" r:id="rId50"/>
    <p:sldId id="336" r:id="rId51"/>
    <p:sldId id="316" r:id="rId52"/>
    <p:sldId id="335" r:id="rId53"/>
    <p:sldId id="292" r:id="rId54"/>
    <p:sldId id="317" r:id="rId55"/>
    <p:sldId id="302" r:id="rId56"/>
    <p:sldId id="319" r:id="rId57"/>
    <p:sldId id="318" r:id="rId58"/>
    <p:sldId id="303" r:id="rId59"/>
    <p:sldId id="320" r:id="rId60"/>
    <p:sldId id="334" r:id="rId61"/>
    <p:sldId id="333" r:id="rId62"/>
    <p:sldId id="322" r:id="rId63"/>
    <p:sldId id="323" r:id="rId64"/>
    <p:sldId id="324" r:id="rId65"/>
    <p:sldId id="325" r:id="rId66"/>
    <p:sldId id="326" r:id="rId67"/>
    <p:sldId id="327" r:id="rId68"/>
    <p:sldId id="328" r:id="rId69"/>
    <p:sldId id="329" r:id="rId70"/>
    <p:sldId id="330" r:id="rId71"/>
    <p:sldId id="331" r:id="rId72"/>
    <p:sldId id="332" r:id="rId73"/>
    <p:sldId id="343" r:id="rId74"/>
    <p:sldId id="342" r:id="rId75"/>
    <p:sldId id="337" r:id="rId76"/>
    <p:sldId id="338" r:id="rId77"/>
    <p:sldId id="339" r:id="rId78"/>
    <p:sldId id="340" r:id="rId79"/>
    <p:sldId id="341" r:id="rId80"/>
    <p:sldId id="346" r:id="rId81"/>
    <p:sldId id="347" r:id="rId82"/>
    <p:sldId id="345" r:id="rId83"/>
    <p:sldId id="321" r:id="rId84"/>
    <p:sldId id="344" r:id="rId8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3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13.39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1 162,'8'-1,"0"-1,0 1,0-1,0-1,0 1,11-7,16-4,16-2,-16 3,1 2,0 1,1 2,63-4,367 13,-445-3,0-2,0 0,0-2,36-12,14-3,-37 14,-1 0,1 3,0 1,64 4,-31 5,101 25,-117-22,0-1,74 1,107-11,-86-2,367 3,-493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48.521"/>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1 1,'83'4,"145"26,-106-5,-78-14,0-2,1-2,58 2,466-10,-560 1,-1 0,0-1,0 0,0-1,0 0,0 0,0 0,-1-1,1 0,13-8,-4 1,1 2,28-9,-31 12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50.917"/>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1 0,'94'5,"173"30,-89-7,-97-22,122-6,-79-3,-86 3,0 2,0 1,0 2,0 2,-1 1,37 13,-36-9,57 9,18 5,-97-21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58.502"/>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0 0,'1717'0,"-1696"0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30:04.666"/>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0 73,'46'0,"332"-14,-236 4,154 9,-133 3,-129-2,2 1,0-1,0-2,0-2,62-13,-66 8,1 3,0 0,49-1,104 8,-73 1,-10-2,-82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30:06.598"/>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0 1,'15'1,"-1"1,26 5,4 2,167 32,-16-3,195 39,-342-69,0-2,1-3,0-1,49-5,1 1,-58 2,-1 2,59 10,-48-6,-1-1,96-5,-61-2,-65 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16.06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26,'608'-14,"108"3,-451 13,765-2,-1002 1,1 2,28 7,11 0,-21-2,78 22,-109-25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20.75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66,'210'1,"462"-16,-542-1,49-3,345 3,1 37,-511-19,286 18,-278-20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27.167"/>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95,'58'3,"0"3,95 21,-95-14,0-3,89 4,-103-14,85 12,-67-4,0-4,106-5,-58-1,-35 4,84-4,-138-2,-1 0,0-1,0-1,27-12,37-12,-66 26,29-7,-44 10,0 0,0 0,-1 0,1-1,0 1,-1 0,1-1,-1 0,1 1,-1-1,3-3,-5 4,0 1,1-1,-1 1,0 0,0-1,0 1,0-1,0 1,-1 0,1-1,0 1,0-1,0 1,0 0,0-1,0 1,-1 0,1-1,0 1,0 0,-1-1,1 1,0 0,0-1,-1 1,1 0,0 0,-1 0,1-1,0 1,-1 0,1 0,0 0,-1 0,1-1,-1 1,1 0,0 0,-1 0,0 0,-20-6,18 5,-54-10,-100-6,69 10,-142 1,41 3,103-8,57 6,-50-2,-435 8,492-1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28.933"/>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70,'317'-12,"19"0,-280 12,111-14,-116 9,1 1,69 5,51-3,-56-18,-95 18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30.769"/>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25,'822'0,"-791"-1,50-10,-48 6,36-2,238 7,-146 1,-139-1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33.389"/>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1 167,'157'1,"175"-3,-286-2,81-18,-9 0,-79 16,-1-2,-1-2,0-1,45-21,-48 21,-1 2,2 1,-1 2,64-5,282 5,-218 8,-154-1,0 0,0 0,0 0,0 1,0 0,0 1,0 0,-1 0,1 0,-1 1,0 0,0 1,0 0,-1 0,0 0,0 0,0 1,9 12,2 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35.269"/>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94,'1041'0,"-1019"-2,0 0,-1-1,1-2,23-7,-17 5,46-8,3 12,-61 4,1-1,-1 0,0-2,0 0,-1-1,1 0,22-9,18-8,-38 16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38.822"/>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0 118,'109'-5,"212"-40,-87 8,197 8,2 27,-397 2,6 3,0 1,56 14,-52-9,73 6,-28-16,26 2,-57 10,7 0,57-11,25 1,-33 19,-96-18</inkml:trace>
</inkml:ink>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31EBD0-97ED-4A12-B0C8-E7A5E7F3144B}" type="datetimeFigureOut">
              <a:rPr lang="en-DE" smtClean="0"/>
              <a:t>23/04/2024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387D445-26A9-4AF7-8A67-B91476676A42}" type="slidenum">
              <a:rPr lang="en-DE" smtClean="0"/>
              <a:t>‹#›</a:t>
            </a:fld>
            <a:endParaRPr lang="en-DE"/>
          </a:p>
        </p:txBody>
      </p:sp>
    </p:spTree>
    <p:extLst>
      <p:ext uri="{BB962C8B-B14F-4D97-AF65-F5344CB8AC3E}">
        <p14:creationId xmlns:p14="http://schemas.microsoft.com/office/powerpoint/2010/main" val="793687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31EBD0-97ED-4A12-B0C8-E7A5E7F3144B}" type="datetimeFigureOut">
              <a:rPr lang="en-DE" smtClean="0"/>
              <a:t>23/04/2024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C387D445-26A9-4AF7-8A67-B91476676A42}" type="slidenum">
              <a:rPr lang="en-DE" smtClean="0"/>
              <a:t>‹#›</a:t>
            </a:fld>
            <a:endParaRPr lang="en-DE"/>
          </a:p>
        </p:txBody>
      </p:sp>
    </p:spTree>
    <p:extLst>
      <p:ext uri="{BB962C8B-B14F-4D97-AF65-F5344CB8AC3E}">
        <p14:creationId xmlns:p14="http://schemas.microsoft.com/office/powerpoint/2010/main" val="346103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31EBD0-97ED-4A12-B0C8-E7A5E7F3144B}" type="datetimeFigureOut">
              <a:rPr lang="en-DE" smtClean="0"/>
              <a:t>23/04/2024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C387D445-26A9-4AF7-8A67-B91476676A42}" type="slidenum">
              <a:rPr lang="en-DE" smtClean="0"/>
              <a:t>‹#›</a:t>
            </a:fld>
            <a:endParaRPr lang="en-DE"/>
          </a:p>
        </p:txBody>
      </p:sp>
    </p:spTree>
    <p:extLst>
      <p:ext uri="{BB962C8B-B14F-4D97-AF65-F5344CB8AC3E}">
        <p14:creationId xmlns:p14="http://schemas.microsoft.com/office/powerpoint/2010/main" val="2940105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31EBD0-97ED-4A12-B0C8-E7A5E7F3144B}" type="datetimeFigureOut">
              <a:rPr lang="en-DE" smtClean="0"/>
              <a:t>23/04/2024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C387D445-26A9-4AF7-8A67-B91476676A42}" type="slidenum">
              <a:rPr lang="en-DE" smtClean="0"/>
              <a:t>‹#›</a:t>
            </a:fld>
            <a:endParaRPr lang="en-DE"/>
          </a:p>
        </p:txBody>
      </p:sp>
    </p:spTree>
    <p:extLst>
      <p:ext uri="{BB962C8B-B14F-4D97-AF65-F5344CB8AC3E}">
        <p14:creationId xmlns:p14="http://schemas.microsoft.com/office/powerpoint/2010/main" val="1457849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531EBD0-97ED-4A12-B0C8-E7A5E7F3144B}" type="datetimeFigureOut">
              <a:rPr lang="en-DE" smtClean="0"/>
              <a:t>23/04/2024</a:t>
            </a:fld>
            <a:endParaRPr lang="en-DE"/>
          </a:p>
        </p:txBody>
      </p:sp>
      <p:sp>
        <p:nvSpPr>
          <p:cNvPr id="5" name="Footer Placeholder 4"/>
          <p:cNvSpPr>
            <a:spLocks noGrp="1"/>
          </p:cNvSpPr>
          <p:nvPr>
            <p:ph type="ftr" sz="quarter" idx="11"/>
          </p:nvPr>
        </p:nvSpPr>
        <p:spPr>
          <a:xfrm>
            <a:off x="2182708" y="6272784"/>
            <a:ext cx="6327648" cy="365125"/>
          </a:xfrm>
        </p:spPr>
        <p:txBody>
          <a:bodyPr/>
          <a:lstStyle/>
          <a:p>
            <a:endParaRPr lang="en-DE"/>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387D445-26A9-4AF7-8A67-B91476676A42}" type="slidenum">
              <a:rPr lang="en-DE" smtClean="0"/>
              <a:t>‹#›</a:t>
            </a:fld>
            <a:endParaRPr lang="en-DE"/>
          </a:p>
        </p:txBody>
      </p:sp>
    </p:spTree>
    <p:extLst>
      <p:ext uri="{BB962C8B-B14F-4D97-AF65-F5344CB8AC3E}">
        <p14:creationId xmlns:p14="http://schemas.microsoft.com/office/powerpoint/2010/main" val="2604106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31EBD0-97ED-4A12-B0C8-E7A5E7F3144B}" type="datetimeFigureOut">
              <a:rPr lang="en-DE" smtClean="0"/>
              <a:t>23/04/2024</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C387D445-26A9-4AF7-8A67-B91476676A42}" type="slidenum">
              <a:rPr lang="en-DE" smtClean="0"/>
              <a:t>‹#›</a:t>
            </a:fld>
            <a:endParaRPr lang="en-DE"/>
          </a:p>
        </p:txBody>
      </p:sp>
    </p:spTree>
    <p:extLst>
      <p:ext uri="{BB962C8B-B14F-4D97-AF65-F5344CB8AC3E}">
        <p14:creationId xmlns:p14="http://schemas.microsoft.com/office/powerpoint/2010/main" val="4169848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31EBD0-97ED-4A12-B0C8-E7A5E7F3144B}" type="datetimeFigureOut">
              <a:rPr lang="en-DE" smtClean="0"/>
              <a:t>23/04/2024</a:t>
            </a:fld>
            <a:endParaRPr lang="en-DE"/>
          </a:p>
        </p:txBody>
      </p:sp>
      <p:sp>
        <p:nvSpPr>
          <p:cNvPr id="8" name="Footer Placeholder 7"/>
          <p:cNvSpPr>
            <a:spLocks noGrp="1"/>
          </p:cNvSpPr>
          <p:nvPr>
            <p:ph type="ftr" sz="quarter" idx="11"/>
          </p:nvPr>
        </p:nvSpPr>
        <p:spPr/>
        <p:txBody>
          <a:bodyPr/>
          <a:lstStyle/>
          <a:p>
            <a:endParaRPr lang="en-DE"/>
          </a:p>
        </p:txBody>
      </p:sp>
      <p:sp>
        <p:nvSpPr>
          <p:cNvPr id="9" name="Slide Number Placeholder 8"/>
          <p:cNvSpPr>
            <a:spLocks noGrp="1"/>
          </p:cNvSpPr>
          <p:nvPr>
            <p:ph type="sldNum" sz="quarter" idx="12"/>
          </p:nvPr>
        </p:nvSpPr>
        <p:spPr/>
        <p:txBody>
          <a:bodyPr/>
          <a:lstStyle/>
          <a:p>
            <a:fld id="{C387D445-26A9-4AF7-8A67-B91476676A42}" type="slidenum">
              <a:rPr lang="en-DE" smtClean="0"/>
              <a:t>‹#›</a:t>
            </a:fld>
            <a:endParaRPr lang="en-DE"/>
          </a:p>
        </p:txBody>
      </p:sp>
    </p:spTree>
    <p:extLst>
      <p:ext uri="{BB962C8B-B14F-4D97-AF65-F5344CB8AC3E}">
        <p14:creationId xmlns:p14="http://schemas.microsoft.com/office/powerpoint/2010/main" val="3401827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31EBD0-97ED-4A12-B0C8-E7A5E7F3144B}" type="datetimeFigureOut">
              <a:rPr lang="en-DE" smtClean="0"/>
              <a:t>23/04/2024</a:t>
            </a:fld>
            <a:endParaRPr lang="en-DE"/>
          </a:p>
        </p:txBody>
      </p:sp>
      <p:sp>
        <p:nvSpPr>
          <p:cNvPr id="4" name="Footer Placeholder 3"/>
          <p:cNvSpPr>
            <a:spLocks noGrp="1"/>
          </p:cNvSpPr>
          <p:nvPr>
            <p:ph type="ftr" sz="quarter" idx="11"/>
          </p:nvPr>
        </p:nvSpPr>
        <p:spPr/>
        <p:txBody>
          <a:bodyPr/>
          <a:lstStyle/>
          <a:p>
            <a:endParaRPr lang="en-DE"/>
          </a:p>
        </p:txBody>
      </p:sp>
      <p:sp>
        <p:nvSpPr>
          <p:cNvPr id="5" name="Slide Number Placeholder 4"/>
          <p:cNvSpPr>
            <a:spLocks noGrp="1"/>
          </p:cNvSpPr>
          <p:nvPr>
            <p:ph type="sldNum" sz="quarter" idx="12"/>
          </p:nvPr>
        </p:nvSpPr>
        <p:spPr/>
        <p:txBody>
          <a:bodyPr/>
          <a:lstStyle/>
          <a:p>
            <a:fld id="{C387D445-26A9-4AF7-8A67-B91476676A42}" type="slidenum">
              <a:rPr lang="en-DE" smtClean="0"/>
              <a:t>‹#›</a:t>
            </a:fld>
            <a:endParaRPr lang="en-DE"/>
          </a:p>
        </p:txBody>
      </p:sp>
    </p:spTree>
    <p:extLst>
      <p:ext uri="{BB962C8B-B14F-4D97-AF65-F5344CB8AC3E}">
        <p14:creationId xmlns:p14="http://schemas.microsoft.com/office/powerpoint/2010/main" val="3523823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31EBD0-97ED-4A12-B0C8-E7A5E7F3144B}" type="datetimeFigureOut">
              <a:rPr lang="en-DE" smtClean="0"/>
              <a:t>23/04/2024</a:t>
            </a:fld>
            <a:endParaRPr lang="en-DE"/>
          </a:p>
        </p:txBody>
      </p:sp>
      <p:sp>
        <p:nvSpPr>
          <p:cNvPr id="3" name="Footer Placeholder 2"/>
          <p:cNvSpPr>
            <a:spLocks noGrp="1"/>
          </p:cNvSpPr>
          <p:nvPr>
            <p:ph type="ftr" sz="quarter" idx="11"/>
          </p:nvPr>
        </p:nvSpPr>
        <p:spPr/>
        <p:txBody>
          <a:bodyPr/>
          <a:lstStyle/>
          <a:p>
            <a:endParaRPr lang="en-DE"/>
          </a:p>
        </p:txBody>
      </p:sp>
      <p:sp>
        <p:nvSpPr>
          <p:cNvPr id="4" name="Slide Number Placeholder 3"/>
          <p:cNvSpPr>
            <a:spLocks noGrp="1"/>
          </p:cNvSpPr>
          <p:nvPr>
            <p:ph type="sldNum" sz="quarter" idx="12"/>
          </p:nvPr>
        </p:nvSpPr>
        <p:spPr/>
        <p:txBody>
          <a:bodyPr/>
          <a:lstStyle/>
          <a:p>
            <a:fld id="{C387D445-26A9-4AF7-8A67-B91476676A42}" type="slidenum">
              <a:rPr lang="en-DE" smtClean="0"/>
              <a:t>‹#›</a:t>
            </a:fld>
            <a:endParaRPr lang="en-DE"/>
          </a:p>
        </p:txBody>
      </p:sp>
    </p:spTree>
    <p:extLst>
      <p:ext uri="{BB962C8B-B14F-4D97-AF65-F5344CB8AC3E}">
        <p14:creationId xmlns:p14="http://schemas.microsoft.com/office/powerpoint/2010/main" val="850844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31EBD0-97ED-4A12-B0C8-E7A5E7F3144B}" type="datetimeFigureOut">
              <a:rPr lang="en-DE" smtClean="0"/>
              <a:t>23/04/2024</a:t>
            </a:fld>
            <a:endParaRPr lang="en-DE"/>
          </a:p>
        </p:txBody>
      </p:sp>
      <p:sp>
        <p:nvSpPr>
          <p:cNvPr id="6" name="Footer Placeholder 5"/>
          <p:cNvSpPr>
            <a:spLocks noGrp="1"/>
          </p:cNvSpPr>
          <p:nvPr>
            <p:ph type="ftr" sz="quarter" idx="11"/>
          </p:nvPr>
        </p:nvSpPr>
        <p:spPr/>
        <p:txBody>
          <a:bodyPr/>
          <a:lstStyle/>
          <a:p>
            <a:endParaRPr lang="en-DE"/>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387D445-26A9-4AF7-8A67-B91476676A42}" type="slidenum">
              <a:rPr lang="en-DE" smtClean="0"/>
              <a:t>‹#›</a:t>
            </a:fld>
            <a:endParaRPr lang="en-DE"/>
          </a:p>
        </p:txBody>
      </p:sp>
    </p:spTree>
    <p:extLst>
      <p:ext uri="{BB962C8B-B14F-4D97-AF65-F5344CB8AC3E}">
        <p14:creationId xmlns:p14="http://schemas.microsoft.com/office/powerpoint/2010/main" val="2362643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31EBD0-97ED-4A12-B0C8-E7A5E7F3144B}" type="datetimeFigureOut">
              <a:rPr lang="en-DE" smtClean="0"/>
              <a:t>23/04/2024</a:t>
            </a:fld>
            <a:endParaRPr lang="en-DE"/>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387D445-26A9-4AF7-8A67-B91476676A42}" type="slidenum">
              <a:rPr lang="en-DE" smtClean="0"/>
              <a:t>‹#›</a:t>
            </a:fld>
            <a:endParaRPr lang="en-DE"/>
          </a:p>
        </p:txBody>
      </p:sp>
    </p:spTree>
    <p:extLst>
      <p:ext uri="{BB962C8B-B14F-4D97-AF65-F5344CB8AC3E}">
        <p14:creationId xmlns:p14="http://schemas.microsoft.com/office/powerpoint/2010/main" val="3767031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531EBD0-97ED-4A12-B0C8-E7A5E7F3144B}" type="datetimeFigureOut">
              <a:rPr lang="en-DE" smtClean="0"/>
              <a:t>23/04/2024</a:t>
            </a:fld>
            <a:endParaRPr lang="en-DE"/>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DE"/>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387D445-26A9-4AF7-8A67-B91476676A42}" type="slidenum">
              <a:rPr lang="en-DE" smtClean="0"/>
              <a:t>‹#›</a:t>
            </a:fld>
            <a:endParaRPr lang="en-DE"/>
          </a:p>
        </p:txBody>
      </p:sp>
    </p:spTree>
    <p:extLst>
      <p:ext uri="{BB962C8B-B14F-4D97-AF65-F5344CB8AC3E}">
        <p14:creationId xmlns:p14="http://schemas.microsoft.com/office/powerpoint/2010/main" val="21938377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5" Type="http://schemas.microsoft.com/office/2007/relationships/hdphoto" Target="../media/hdphoto1.wdp"/><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learncpp.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6.jpeg"/><Relationship Id="rId2" Type="http://schemas.openxmlformats.org/officeDocument/2006/relationships/image" Target="../media/image1.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customXml" Target="../ink/ink6.xml"/><Relationship Id="rId18" Type="http://schemas.openxmlformats.org/officeDocument/2006/relationships/image" Target="../media/image31.png"/><Relationship Id="rId26" Type="http://schemas.openxmlformats.org/officeDocument/2006/relationships/image" Target="../media/image35.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280.png"/><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image" Target="../media/image30.png"/><Relationship Id="rId16" Type="http://schemas.openxmlformats.org/officeDocument/2006/relationships/image" Target="../media/image300.png"/><Relationship Id="rId20" Type="http://schemas.openxmlformats.org/officeDocument/2006/relationships/image" Target="../media/image32.png"/><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250.png"/><Relationship Id="rId11" Type="http://schemas.openxmlformats.org/officeDocument/2006/relationships/customXml" Target="../ink/ink5.xml"/><Relationship Id="rId24" Type="http://schemas.openxmlformats.org/officeDocument/2006/relationships/image" Target="../media/image34.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36.png"/><Relationship Id="rId10" Type="http://schemas.openxmlformats.org/officeDocument/2006/relationships/image" Target="../media/image270.png"/><Relationship Id="rId19" Type="http://schemas.openxmlformats.org/officeDocument/2006/relationships/customXml" Target="../ink/ink9.xml"/><Relationship Id="rId4" Type="http://schemas.openxmlformats.org/officeDocument/2006/relationships/image" Target="../media/image240.png"/><Relationship Id="rId9" Type="http://schemas.openxmlformats.org/officeDocument/2006/relationships/customXml" Target="../ink/ink4.xml"/><Relationship Id="rId14" Type="http://schemas.openxmlformats.org/officeDocument/2006/relationships/image" Target="../media/image290.png"/><Relationship Id="rId22" Type="http://schemas.openxmlformats.org/officeDocument/2006/relationships/image" Target="../media/image33.png"/><Relationship Id="rId27" Type="http://schemas.openxmlformats.org/officeDocument/2006/relationships/customXml" Target="../ink/ink13.xml"/><Relationship Id="rId30"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8.png"/><Relationship Id="rId5" Type="http://schemas.microsoft.com/office/2007/relationships/hdphoto" Target="../media/hdphoto1.wdp"/><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8.png"/><Relationship Id="rId5" Type="http://schemas.microsoft.com/office/2007/relationships/hdphoto" Target="../media/hdphoto1.wdp"/><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mputer script on a screen">
            <a:extLst>
              <a:ext uri="{FF2B5EF4-FFF2-40B4-BE49-F238E27FC236}">
                <a16:creationId xmlns:a16="http://schemas.microsoft.com/office/drawing/2014/main" id="{4FF2CE18-1520-C1FD-8988-C9ED50888CBA}"/>
              </a:ext>
            </a:extLst>
          </p:cNvPr>
          <p:cNvPicPr>
            <a:picLocks noChangeAspect="1"/>
          </p:cNvPicPr>
          <p:nvPr/>
        </p:nvPicPr>
        <p:blipFill rotWithShape="1">
          <a:blip r:embed="rId2"/>
          <a:srcRect t="5981" b="9750"/>
          <a:stretch/>
        </p:blipFill>
        <p:spPr>
          <a:xfrm>
            <a:off x="20" y="10"/>
            <a:ext cx="12191980" cy="6857989"/>
          </a:xfrm>
          <a:prstGeom prst="rect">
            <a:avLst/>
          </a:prstGeom>
        </p:spPr>
      </p:pic>
      <p:sp>
        <p:nvSpPr>
          <p:cNvPr id="10" name="Rectangle 9">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A2B3CC-29BB-4B0C-75E0-35F9CAA78667}"/>
              </a:ext>
            </a:extLst>
          </p:cNvPr>
          <p:cNvSpPr>
            <a:spLocks noGrp="1"/>
          </p:cNvSpPr>
          <p:nvPr>
            <p:ph type="ctrTitle"/>
          </p:nvPr>
        </p:nvSpPr>
        <p:spPr>
          <a:xfrm>
            <a:off x="1051560" y="1432223"/>
            <a:ext cx="9966960" cy="3035808"/>
          </a:xfrm>
        </p:spPr>
        <p:txBody>
          <a:bodyPr anchor="b">
            <a:normAutofit/>
          </a:bodyPr>
          <a:lstStyle/>
          <a:p>
            <a:pPr algn="ctr"/>
            <a:r>
              <a:rPr lang="en-DE" dirty="0">
                <a:solidFill>
                  <a:srgbClr val="FFFFFF"/>
                </a:solidFill>
              </a:rPr>
              <a:t>Programming 3 </a:t>
            </a:r>
          </a:p>
        </p:txBody>
      </p:sp>
    </p:spTree>
    <p:extLst>
      <p:ext uri="{BB962C8B-B14F-4D97-AF65-F5344CB8AC3E}">
        <p14:creationId xmlns:p14="http://schemas.microsoft.com/office/powerpoint/2010/main" val="3658655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1A77D-1A92-B49C-70E4-C5F2CE32DC4E}"/>
              </a:ext>
            </a:extLst>
          </p:cNvPr>
          <p:cNvSpPr>
            <a:spLocks noGrp="1"/>
          </p:cNvSpPr>
          <p:nvPr>
            <p:ph type="title"/>
          </p:nvPr>
        </p:nvSpPr>
        <p:spPr/>
        <p:txBody>
          <a:bodyPr/>
          <a:lstStyle/>
          <a:p>
            <a:pPr algn="ctr"/>
            <a:r>
              <a:rPr lang="en-DE" dirty="0"/>
              <a:t>Pointers</a:t>
            </a:r>
          </a:p>
        </p:txBody>
      </p:sp>
      <p:sp>
        <p:nvSpPr>
          <p:cNvPr id="3" name="Content Placeholder 2">
            <a:extLst>
              <a:ext uri="{FF2B5EF4-FFF2-40B4-BE49-F238E27FC236}">
                <a16:creationId xmlns:a16="http://schemas.microsoft.com/office/drawing/2014/main" id="{37809082-B5FC-CD4D-7A22-7496A1B1825A}"/>
              </a:ext>
            </a:extLst>
          </p:cNvPr>
          <p:cNvSpPr>
            <a:spLocks noGrp="1"/>
          </p:cNvSpPr>
          <p:nvPr>
            <p:ph idx="1"/>
          </p:nvPr>
        </p:nvSpPr>
        <p:spPr/>
        <p:txBody>
          <a:bodyPr/>
          <a:lstStyle/>
          <a:p>
            <a:r>
              <a:rPr lang="en-DE" dirty="0"/>
              <a:t>What is the meaning of Pointers</a:t>
            </a:r>
          </a:p>
          <a:p>
            <a:r>
              <a:rPr lang="en-DE" dirty="0"/>
              <a:t>Why do we need Pointers</a:t>
            </a:r>
          </a:p>
          <a:p>
            <a:r>
              <a:rPr lang="en-DE" dirty="0"/>
              <a:t>What are the variations in the area of Pointers (How can be used in differ</a:t>
            </a:r>
            <a:r>
              <a:rPr lang="en-GB" dirty="0"/>
              <a:t>en</a:t>
            </a:r>
            <a:r>
              <a:rPr lang="en-DE" dirty="0"/>
              <a:t>t cases)</a:t>
            </a:r>
          </a:p>
        </p:txBody>
      </p:sp>
    </p:spTree>
    <p:extLst>
      <p:ext uri="{BB962C8B-B14F-4D97-AF65-F5344CB8AC3E}">
        <p14:creationId xmlns:p14="http://schemas.microsoft.com/office/powerpoint/2010/main" val="786516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EF589-593D-14E2-B898-467B8AF58D08}"/>
              </a:ext>
            </a:extLst>
          </p:cNvPr>
          <p:cNvSpPr>
            <a:spLocks noGrp="1"/>
          </p:cNvSpPr>
          <p:nvPr>
            <p:ph type="title"/>
          </p:nvPr>
        </p:nvSpPr>
        <p:spPr/>
        <p:txBody>
          <a:bodyPr/>
          <a:lstStyle/>
          <a:p>
            <a:r>
              <a:rPr lang="en-DE" dirty="0"/>
              <a:t>What is a Pointer</a:t>
            </a:r>
            <a:br>
              <a:rPr lang="en-DE" dirty="0"/>
            </a:br>
            <a:endParaRPr lang="en-DE" dirty="0"/>
          </a:p>
        </p:txBody>
      </p:sp>
      <p:sp>
        <p:nvSpPr>
          <p:cNvPr id="3" name="Content Placeholder 2">
            <a:extLst>
              <a:ext uri="{FF2B5EF4-FFF2-40B4-BE49-F238E27FC236}">
                <a16:creationId xmlns:a16="http://schemas.microsoft.com/office/drawing/2014/main" id="{9D8CB7ED-F065-6EC9-1E60-404DF06A4A9E}"/>
              </a:ext>
            </a:extLst>
          </p:cNvPr>
          <p:cNvSpPr>
            <a:spLocks noGrp="1"/>
          </p:cNvSpPr>
          <p:nvPr>
            <p:ph idx="1"/>
          </p:nvPr>
        </p:nvSpPr>
        <p:spPr/>
        <p:txBody>
          <a:bodyPr/>
          <a:lstStyle/>
          <a:p>
            <a:r>
              <a:rPr lang="en-DE" dirty="0"/>
              <a:t>Pointers simply represents a variable that stores another variable’s address (That's all)</a:t>
            </a:r>
          </a:p>
        </p:txBody>
      </p:sp>
      <p:pic>
        <p:nvPicPr>
          <p:cNvPr id="1028" name="Picture 4" descr="Pointers in C++">
            <a:extLst>
              <a:ext uri="{FF2B5EF4-FFF2-40B4-BE49-F238E27FC236}">
                <a16:creationId xmlns:a16="http://schemas.microsoft.com/office/drawing/2014/main" id="{7F24A7A8-C250-254A-3AAD-CEB9F8FBD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7813" y="3023679"/>
            <a:ext cx="9416374" cy="2942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725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616FC-F992-88CA-8123-84BB4ED97F0C}"/>
              </a:ext>
            </a:extLst>
          </p:cNvPr>
          <p:cNvSpPr>
            <a:spLocks noGrp="1"/>
          </p:cNvSpPr>
          <p:nvPr>
            <p:ph type="title"/>
          </p:nvPr>
        </p:nvSpPr>
        <p:spPr/>
        <p:txBody>
          <a:bodyPr/>
          <a:lstStyle/>
          <a:p>
            <a:r>
              <a:rPr lang="en-DE" dirty="0"/>
              <a:t>Why do we need Pointers</a:t>
            </a:r>
          </a:p>
        </p:txBody>
      </p:sp>
      <p:sp>
        <p:nvSpPr>
          <p:cNvPr id="3" name="Content Placeholder 2">
            <a:extLst>
              <a:ext uri="{FF2B5EF4-FFF2-40B4-BE49-F238E27FC236}">
                <a16:creationId xmlns:a16="http://schemas.microsoft.com/office/drawing/2014/main" id="{1092966C-8B33-E7F0-F8D7-313A58278D6F}"/>
              </a:ext>
            </a:extLst>
          </p:cNvPr>
          <p:cNvSpPr>
            <a:spLocks noGrp="1"/>
          </p:cNvSpPr>
          <p:nvPr>
            <p:ph idx="1"/>
          </p:nvPr>
        </p:nvSpPr>
        <p:spPr/>
        <p:txBody>
          <a:bodyPr/>
          <a:lstStyle/>
          <a:p>
            <a:r>
              <a:rPr lang="en-GB" b="1" dirty="0"/>
              <a:t>Memory Management</a:t>
            </a:r>
            <a:r>
              <a:rPr lang="en-GB" dirty="0"/>
              <a:t>: </a:t>
            </a:r>
            <a:br>
              <a:rPr lang="en-DE" dirty="0"/>
            </a:br>
            <a:r>
              <a:rPr lang="en-GB" dirty="0"/>
              <a:t>Pointers give programmers direct access to memory.</a:t>
            </a:r>
            <a:endParaRPr lang="en-DE" dirty="0"/>
          </a:p>
          <a:p>
            <a:r>
              <a:rPr lang="en-GB" b="1" dirty="0"/>
              <a:t>Dynamic Data Structures</a:t>
            </a:r>
            <a:r>
              <a:rPr lang="en-GB" dirty="0"/>
              <a:t>: </a:t>
            </a:r>
            <a:br>
              <a:rPr lang="en-DE" dirty="0"/>
            </a:br>
            <a:r>
              <a:rPr lang="en-GB" dirty="0"/>
              <a:t>Pointers are essential for creating complex data structures like linked lists, trees, graphs, and more.</a:t>
            </a:r>
            <a:endParaRPr lang="en-DE" dirty="0"/>
          </a:p>
          <a:p>
            <a:r>
              <a:rPr lang="en-GB" b="1" dirty="0"/>
              <a:t>Function Arguments and Return Types</a:t>
            </a:r>
            <a:r>
              <a:rPr lang="en-GB" dirty="0"/>
              <a:t>: </a:t>
            </a:r>
            <a:br>
              <a:rPr lang="en-DE" dirty="0"/>
            </a:br>
            <a:r>
              <a:rPr lang="en-GB" dirty="0"/>
              <a:t>Pointers allow functions to modify the value of arguments passed to them, enabling the function to return multiple values.</a:t>
            </a:r>
            <a:endParaRPr lang="en-DE" dirty="0"/>
          </a:p>
          <a:p>
            <a:r>
              <a:rPr lang="en-GB" b="1" dirty="0"/>
              <a:t>Efficiency and Performance</a:t>
            </a:r>
            <a:r>
              <a:rPr lang="en-GB" dirty="0"/>
              <a:t>: </a:t>
            </a:r>
            <a:br>
              <a:rPr lang="en-DE" dirty="0"/>
            </a:br>
            <a:r>
              <a:rPr lang="en-GB" dirty="0"/>
              <a:t>Pointers can lead to more efficient programs.</a:t>
            </a:r>
            <a:endParaRPr lang="en-DE" dirty="0"/>
          </a:p>
        </p:txBody>
      </p:sp>
    </p:spTree>
    <p:extLst>
      <p:ext uri="{BB962C8B-B14F-4D97-AF65-F5344CB8AC3E}">
        <p14:creationId xmlns:p14="http://schemas.microsoft.com/office/powerpoint/2010/main" val="1089867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D64B3-F3A1-73BF-13D6-7DE742148D3F}"/>
              </a:ext>
            </a:extLst>
          </p:cNvPr>
          <p:cNvSpPr>
            <a:spLocks noGrp="1"/>
          </p:cNvSpPr>
          <p:nvPr>
            <p:ph type="title"/>
          </p:nvPr>
        </p:nvSpPr>
        <p:spPr>
          <a:xfrm>
            <a:off x="1066800" y="2624328"/>
            <a:ext cx="10058400" cy="1609344"/>
          </a:xfrm>
        </p:spPr>
        <p:txBody>
          <a:bodyPr/>
          <a:lstStyle/>
          <a:p>
            <a:pPr algn="ctr"/>
            <a:r>
              <a:rPr lang="en-DE" dirty="0"/>
              <a:t>Time for </a:t>
            </a:r>
            <a:r>
              <a:rPr lang="en-GB" dirty="0" err="1"/>
              <a:t>th</a:t>
            </a:r>
            <a:r>
              <a:rPr lang="en-DE" dirty="0"/>
              <a:t>e IDE</a:t>
            </a:r>
          </a:p>
        </p:txBody>
      </p:sp>
    </p:spTree>
    <p:extLst>
      <p:ext uri="{BB962C8B-B14F-4D97-AF65-F5344CB8AC3E}">
        <p14:creationId xmlns:p14="http://schemas.microsoft.com/office/powerpoint/2010/main" val="2710914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6FC43-AA43-AA57-BE44-B168DBAFF7F6}"/>
              </a:ext>
            </a:extLst>
          </p:cNvPr>
          <p:cNvSpPr>
            <a:spLocks noGrp="1"/>
          </p:cNvSpPr>
          <p:nvPr>
            <p:ph type="title"/>
          </p:nvPr>
        </p:nvSpPr>
        <p:spPr/>
        <p:txBody>
          <a:bodyPr>
            <a:normAutofit/>
          </a:bodyPr>
          <a:lstStyle/>
          <a:p>
            <a:r>
              <a:rPr lang="en-DE" dirty="0"/>
              <a:t>Power of Chat GPT (Le</a:t>
            </a:r>
            <a:r>
              <a:rPr lang="en-GB" dirty="0" err="1"/>
              <a:t>ar</a:t>
            </a:r>
            <a:r>
              <a:rPr lang="en-DE" dirty="0" err="1"/>
              <a:t>ning</a:t>
            </a:r>
            <a:r>
              <a:rPr lang="en-DE" dirty="0"/>
              <a:t> </a:t>
            </a:r>
            <a:r>
              <a:rPr lang="en-DE" dirty="0" err="1"/>
              <a:t>Techn</a:t>
            </a:r>
            <a:r>
              <a:rPr lang="en-GB" dirty="0" err="1"/>
              <a:t>iq</a:t>
            </a:r>
            <a:r>
              <a:rPr lang="en-DE" dirty="0" err="1"/>
              <a:t>ues</a:t>
            </a:r>
            <a:r>
              <a:rPr lang="en-DE" dirty="0"/>
              <a:t>) – </a:t>
            </a:r>
            <a:r>
              <a:rPr lang="en-DE" dirty="0">
                <a:solidFill>
                  <a:srgbClr val="FF0000"/>
                </a:solidFill>
              </a:rPr>
              <a:t>G</a:t>
            </a:r>
            <a:r>
              <a:rPr lang="en-GB" dirty="0">
                <a:solidFill>
                  <a:srgbClr val="FF0000"/>
                </a:solidFill>
              </a:rPr>
              <a:t>o</a:t>
            </a:r>
            <a:r>
              <a:rPr lang="en-DE" dirty="0" err="1">
                <a:solidFill>
                  <a:srgbClr val="FF0000"/>
                </a:solidFill>
              </a:rPr>
              <a:t>ing</a:t>
            </a:r>
            <a:r>
              <a:rPr lang="en-DE" dirty="0">
                <a:solidFill>
                  <a:srgbClr val="FF0000"/>
                </a:solidFill>
              </a:rPr>
              <a:t> beyond Scope</a:t>
            </a:r>
          </a:p>
        </p:txBody>
      </p:sp>
      <p:sp>
        <p:nvSpPr>
          <p:cNvPr id="3" name="Content Placeholder 2">
            <a:extLst>
              <a:ext uri="{FF2B5EF4-FFF2-40B4-BE49-F238E27FC236}">
                <a16:creationId xmlns:a16="http://schemas.microsoft.com/office/drawing/2014/main" id="{56B0BF82-FEEC-1BAE-FE3B-E956FEDE340A}"/>
              </a:ext>
            </a:extLst>
          </p:cNvPr>
          <p:cNvSpPr>
            <a:spLocks noGrp="1"/>
          </p:cNvSpPr>
          <p:nvPr>
            <p:ph idx="1"/>
          </p:nvPr>
        </p:nvSpPr>
        <p:spPr/>
        <p:txBody>
          <a:bodyPr/>
          <a:lstStyle/>
          <a:p>
            <a:r>
              <a:rPr lang="en-DE" dirty="0"/>
              <a:t>Show me a simple example how ..... </a:t>
            </a:r>
            <a:r>
              <a:rPr lang="en-GB" dirty="0"/>
              <a:t>A</a:t>
            </a:r>
            <a:r>
              <a:rPr lang="en-DE" dirty="0"/>
              <a:t>re used in C++</a:t>
            </a:r>
          </a:p>
          <a:p>
            <a:r>
              <a:rPr lang="en-GB" dirty="0"/>
              <a:t>Show me 10 different example where </a:t>
            </a:r>
            <a:r>
              <a:rPr lang="en-DE" dirty="0"/>
              <a:t>....</a:t>
            </a:r>
            <a:r>
              <a:rPr lang="en-GB" dirty="0"/>
              <a:t> are used in different ways</a:t>
            </a:r>
            <a:endParaRPr lang="en-DE" dirty="0"/>
          </a:p>
          <a:p>
            <a:r>
              <a:rPr lang="en-DE" dirty="0"/>
              <a:t>Show me a few limitations the concepts of .... bring along using Code examples in C++</a:t>
            </a:r>
          </a:p>
        </p:txBody>
      </p:sp>
    </p:spTree>
    <p:extLst>
      <p:ext uri="{BB962C8B-B14F-4D97-AF65-F5344CB8AC3E}">
        <p14:creationId xmlns:p14="http://schemas.microsoft.com/office/powerpoint/2010/main" val="2519659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CC317F9-150E-1FEA-3A6B-42C216F10629}"/>
              </a:ext>
            </a:extLst>
          </p:cNvPr>
          <p:cNvPicPr>
            <a:picLocks noChangeAspect="1"/>
          </p:cNvPicPr>
          <p:nvPr/>
        </p:nvPicPr>
        <p:blipFill>
          <a:blip r:embed="rId2"/>
          <a:stretch>
            <a:fillRect/>
          </a:stretch>
        </p:blipFill>
        <p:spPr>
          <a:xfrm>
            <a:off x="0" y="-46669"/>
            <a:ext cx="5417036" cy="6904669"/>
          </a:xfrm>
          <a:prstGeom prst="rect">
            <a:avLst/>
          </a:prstGeom>
        </p:spPr>
      </p:pic>
      <p:pic>
        <p:nvPicPr>
          <p:cNvPr id="13" name="Picture 12">
            <a:extLst>
              <a:ext uri="{FF2B5EF4-FFF2-40B4-BE49-F238E27FC236}">
                <a16:creationId xmlns:a16="http://schemas.microsoft.com/office/drawing/2014/main" id="{A72EA8BA-BE0D-BB3A-0DBE-651E17FBD1F9}"/>
              </a:ext>
            </a:extLst>
          </p:cNvPr>
          <p:cNvPicPr>
            <a:picLocks noChangeAspect="1"/>
          </p:cNvPicPr>
          <p:nvPr/>
        </p:nvPicPr>
        <p:blipFill>
          <a:blip r:embed="rId3"/>
          <a:stretch>
            <a:fillRect/>
          </a:stretch>
        </p:blipFill>
        <p:spPr>
          <a:xfrm>
            <a:off x="7526199" y="-23335"/>
            <a:ext cx="4665801" cy="6904669"/>
          </a:xfrm>
          <a:prstGeom prst="rect">
            <a:avLst/>
          </a:prstGeom>
        </p:spPr>
      </p:pic>
    </p:spTree>
    <p:extLst>
      <p:ext uri="{BB962C8B-B14F-4D97-AF65-F5344CB8AC3E}">
        <p14:creationId xmlns:p14="http://schemas.microsoft.com/office/powerpoint/2010/main" val="2396684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1B1027-58C5-F016-4CB0-DCADEAF5A462}"/>
              </a:ext>
            </a:extLst>
          </p:cNvPr>
          <p:cNvPicPr>
            <a:picLocks noChangeAspect="1"/>
          </p:cNvPicPr>
          <p:nvPr/>
        </p:nvPicPr>
        <p:blipFill>
          <a:blip r:embed="rId2"/>
          <a:stretch>
            <a:fillRect/>
          </a:stretch>
        </p:blipFill>
        <p:spPr>
          <a:xfrm>
            <a:off x="3274334" y="25462"/>
            <a:ext cx="5643331" cy="6832538"/>
          </a:xfrm>
          <a:prstGeom prst="rect">
            <a:avLst/>
          </a:prstGeom>
        </p:spPr>
      </p:pic>
    </p:spTree>
    <p:extLst>
      <p:ext uri="{BB962C8B-B14F-4D97-AF65-F5344CB8AC3E}">
        <p14:creationId xmlns:p14="http://schemas.microsoft.com/office/powerpoint/2010/main" val="3497964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A9F2F-C4B0-F205-54C5-56838D2432B6}"/>
              </a:ext>
            </a:extLst>
          </p:cNvPr>
          <p:cNvSpPr>
            <a:spLocks noGrp="1"/>
          </p:cNvSpPr>
          <p:nvPr>
            <p:ph type="title"/>
          </p:nvPr>
        </p:nvSpPr>
        <p:spPr/>
        <p:txBody>
          <a:bodyPr/>
          <a:lstStyle/>
          <a:p>
            <a:r>
              <a:rPr lang="en-DE" dirty="0"/>
              <a:t>Homework</a:t>
            </a:r>
          </a:p>
        </p:txBody>
      </p:sp>
      <p:sp>
        <p:nvSpPr>
          <p:cNvPr id="3" name="Content Placeholder 2">
            <a:extLst>
              <a:ext uri="{FF2B5EF4-FFF2-40B4-BE49-F238E27FC236}">
                <a16:creationId xmlns:a16="http://schemas.microsoft.com/office/drawing/2014/main" id="{2373B1DC-F390-9BCA-28D2-0C34A495025B}"/>
              </a:ext>
            </a:extLst>
          </p:cNvPr>
          <p:cNvSpPr>
            <a:spLocks noGrp="1"/>
          </p:cNvSpPr>
          <p:nvPr>
            <p:ph idx="1"/>
          </p:nvPr>
        </p:nvSpPr>
        <p:spPr>
          <a:xfrm>
            <a:off x="1069848" y="2121408"/>
            <a:ext cx="10058400" cy="4050792"/>
          </a:xfrm>
        </p:spPr>
        <p:txBody>
          <a:bodyPr>
            <a:normAutofit/>
          </a:bodyPr>
          <a:lstStyle/>
          <a:p>
            <a:r>
              <a:rPr lang="en-DE" sz="2400" dirty="0"/>
              <a:t>Go over Prof. Script and the pointer chapter of Udemy</a:t>
            </a:r>
          </a:p>
          <a:p>
            <a:pPr lvl="1"/>
            <a:r>
              <a:rPr lang="en-DE" sz="2200" dirty="0"/>
              <a:t>Mark down all the things that were confusing, Don’t worry if you get the concepts straightway (To solve any problem, first step is to find </a:t>
            </a:r>
            <a:r>
              <a:rPr lang="en-DE" sz="2200" dirty="0" err="1"/>
              <a:t>wher</a:t>
            </a:r>
            <a:r>
              <a:rPr lang="en-GB" sz="2200" dirty="0"/>
              <a:t>e</a:t>
            </a:r>
            <a:r>
              <a:rPr lang="en-DE" sz="2200" dirty="0"/>
              <a:t> is the problem)</a:t>
            </a:r>
          </a:p>
          <a:p>
            <a:r>
              <a:rPr lang="en-DE" sz="2400" dirty="0"/>
              <a:t>Find in all the past papers, where do you see the pointers been used (Just those lines)</a:t>
            </a:r>
          </a:p>
          <a:p>
            <a:r>
              <a:rPr lang="en-DE" sz="2400" dirty="0"/>
              <a:t>Don’t worry if you don’t </a:t>
            </a:r>
            <a:r>
              <a:rPr lang="en-DE" sz="2400" dirty="0" err="1"/>
              <a:t>underst</a:t>
            </a:r>
            <a:r>
              <a:rPr lang="en-GB" sz="2400" dirty="0"/>
              <a:t>an</a:t>
            </a:r>
            <a:r>
              <a:rPr lang="en-DE" sz="2400" dirty="0"/>
              <a:t>d everything – Its just getting </a:t>
            </a:r>
            <a:r>
              <a:rPr lang="en-DE" sz="2400" dirty="0" err="1"/>
              <a:t>st</a:t>
            </a:r>
            <a:r>
              <a:rPr lang="en-GB" sz="2400" dirty="0" err="1"/>
              <a:t>ar</a:t>
            </a:r>
            <a:r>
              <a:rPr lang="en-DE" sz="2400"/>
              <a:t>ted </a:t>
            </a:r>
            <a:r>
              <a:rPr lang="en-DE" sz="2400">
                <a:sym typeface="Wingdings" panose="05000000000000000000" pitchFamily="2" charset="2"/>
              </a:rPr>
              <a:t></a:t>
            </a:r>
            <a:endParaRPr lang="en-DE" sz="2400" dirty="0"/>
          </a:p>
          <a:p>
            <a:pPr lvl="1"/>
            <a:endParaRPr lang="en-DE" sz="2000" dirty="0"/>
          </a:p>
        </p:txBody>
      </p:sp>
    </p:spTree>
    <p:extLst>
      <p:ext uri="{BB962C8B-B14F-4D97-AF65-F5344CB8AC3E}">
        <p14:creationId xmlns:p14="http://schemas.microsoft.com/office/powerpoint/2010/main" val="3719457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8" name="Oval 17">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1" name="Rectangle 20">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C7CB9-FC4A-A5CB-89C9-EFCD496CF88C}"/>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6000">
                <a:blipFill dpi="0" rotWithShape="1">
                  <a:blip r:embed="rId4"/>
                  <a:srcRect/>
                  <a:tile tx="6350" ty="-127000" sx="65000" sy="64000" flip="none" algn="tl"/>
                </a:blipFill>
              </a:rPr>
              <a:t>Day 2 – Classes and Objects</a:t>
            </a:r>
          </a:p>
        </p:txBody>
      </p:sp>
      <p:sp>
        <p:nvSpPr>
          <p:cNvPr id="27" name="Rectangle 26">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30" name="Oval 29">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1" name="Oval 30">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6" name="Picture 5" descr="A person in a suit and tie&#10;&#10;Description automatically generated">
            <a:extLst>
              <a:ext uri="{FF2B5EF4-FFF2-40B4-BE49-F238E27FC236}">
                <a16:creationId xmlns:a16="http://schemas.microsoft.com/office/drawing/2014/main" id="{43A3A14E-FA22-010F-C5F1-3162D9B755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1233" y="1066157"/>
            <a:ext cx="5443838" cy="4668091"/>
          </a:xfrm>
          <a:prstGeom prst="rect">
            <a:avLst/>
          </a:prstGeom>
        </p:spPr>
      </p:pic>
    </p:spTree>
    <p:extLst>
      <p:ext uri="{BB962C8B-B14F-4D97-AF65-F5344CB8AC3E}">
        <p14:creationId xmlns:p14="http://schemas.microsoft.com/office/powerpoint/2010/main" val="1921298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F2FE31-6B7A-8723-121F-01AAE6C8C4AE}"/>
              </a:ext>
            </a:extLst>
          </p:cNvPr>
          <p:cNvPicPr>
            <a:picLocks noChangeAspect="1"/>
          </p:cNvPicPr>
          <p:nvPr/>
        </p:nvPicPr>
        <p:blipFill>
          <a:blip r:embed="rId2"/>
          <a:stretch>
            <a:fillRect/>
          </a:stretch>
        </p:blipFill>
        <p:spPr>
          <a:xfrm>
            <a:off x="1347839" y="0"/>
            <a:ext cx="9496322" cy="6858000"/>
          </a:xfrm>
          <a:prstGeom prst="rect">
            <a:avLst/>
          </a:prstGeom>
        </p:spPr>
      </p:pic>
    </p:spTree>
    <p:extLst>
      <p:ext uri="{BB962C8B-B14F-4D97-AF65-F5344CB8AC3E}">
        <p14:creationId xmlns:p14="http://schemas.microsoft.com/office/powerpoint/2010/main" val="1240148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D5514-2414-5E12-4738-441777F1013A}"/>
              </a:ext>
            </a:extLst>
          </p:cNvPr>
          <p:cNvSpPr>
            <a:spLocks noGrp="1"/>
          </p:cNvSpPr>
          <p:nvPr>
            <p:ph type="title"/>
          </p:nvPr>
        </p:nvSpPr>
        <p:spPr/>
        <p:txBody>
          <a:bodyPr/>
          <a:lstStyle/>
          <a:p>
            <a:r>
              <a:rPr lang="en-DE" dirty="0"/>
              <a:t>Crash Course - Plan </a:t>
            </a:r>
          </a:p>
        </p:txBody>
      </p:sp>
      <p:sp>
        <p:nvSpPr>
          <p:cNvPr id="3" name="Content Placeholder 2">
            <a:extLst>
              <a:ext uri="{FF2B5EF4-FFF2-40B4-BE49-F238E27FC236}">
                <a16:creationId xmlns:a16="http://schemas.microsoft.com/office/drawing/2014/main" id="{095ACEF7-0496-2570-D2C1-62254F263DFF}"/>
              </a:ext>
            </a:extLst>
          </p:cNvPr>
          <p:cNvSpPr>
            <a:spLocks noGrp="1"/>
          </p:cNvSpPr>
          <p:nvPr>
            <p:ph idx="1"/>
          </p:nvPr>
        </p:nvSpPr>
        <p:spPr/>
        <p:txBody>
          <a:bodyPr/>
          <a:lstStyle/>
          <a:p>
            <a:r>
              <a:rPr lang="en-DE" dirty="0"/>
              <a:t>April – Topics/Ex</a:t>
            </a:r>
            <a:r>
              <a:rPr lang="en-GB" dirty="0"/>
              <a:t>erc</a:t>
            </a:r>
            <a:r>
              <a:rPr lang="en-DE" dirty="0"/>
              <a:t>ises</a:t>
            </a:r>
          </a:p>
          <a:p>
            <a:r>
              <a:rPr lang="en-DE" dirty="0"/>
              <a:t>May – Review/Exams</a:t>
            </a:r>
          </a:p>
          <a:p>
            <a:r>
              <a:rPr lang="en-DE" dirty="0"/>
              <a:t>June – Weaknesses</a:t>
            </a:r>
          </a:p>
        </p:txBody>
      </p:sp>
    </p:spTree>
    <p:extLst>
      <p:ext uri="{BB962C8B-B14F-4D97-AF65-F5344CB8AC3E}">
        <p14:creationId xmlns:p14="http://schemas.microsoft.com/office/powerpoint/2010/main" val="1902791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0C2A8-27CB-816C-4F2D-D24146172739}"/>
              </a:ext>
            </a:extLst>
          </p:cNvPr>
          <p:cNvSpPr>
            <a:spLocks noGrp="1"/>
          </p:cNvSpPr>
          <p:nvPr>
            <p:ph type="title"/>
          </p:nvPr>
        </p:nvSpPr>
        <p:spPr>
          <a:xfrm>
            <a:off x="1069848" y="484632"/>
            <a:ext cx="5022715" cy="1609344"/>
          </a:xfrm>
        </p:spPr>
        <p:txBody>
          <a:bodyPr/>
          <a:lstStyle/>
          <a:p>
            <a:r>
              <a:rPr lang="en-DE" dirty="0"/>
              <a:t>What is a class</a:t>
            </a:r>
          </a:p>
        </p:txBody>
      </p:sp>
      <p:sp>
        <p:nvSpPr>
          <p:cNvPr id="3" name="Content Placeholder 2">
            <a:extLst>
              <a:ext uri="{FF2B5EF4-FFF2-40B4-BE49-F238E27FC236}">
                <a16:creationId xmlns:a16="http://schemas.microsoft.com/office/drawing/2014/main" id="{D1961F2E-30C8-1844-F3A4-9C2F696466B1}"/>
              </a:ext>
            </a:extLst>
          </p:cNvPr>
          <p:cNvSpPr>
            <a:spLocks noGrp="1"/>
          </p:cNvSpPr>
          <p:nvPr>
            <p:ph idx="1"/>
          </p:nvPr>
        </p:nvSpPr>
        <p:spPr>
          <a:xfrm>
            <a:off x="1073285" y="2093976"/>
            <a:ext cx="5022715" cy="4050792"/>
          </a:xfrm>
        </p:spPr>
        <p:txBody>
          <a:bodyPr/>
          <a:lstStyle/>
          <a:p>
            <a:r>
              <a:rPr lang="en-GB" dirty="0"/>
              <a:t>In C++, a user-defined class is a way for programmers to create their own data types</a:t>
            </a:r>
            <a:endParaRPr lang="en-DE" dirty="0"/>
          </a:p>
          <a:p>
            <a:endParaRPr lang="en-DE" dirty="0"/>
          </a:p>
        </p:txBody>
      </p:sp>
      <p:pic>
        <p:nvPicPr>
          <p:cNvPr id="3078" name="Picture 6" descr="UML Class Diagram Explained With C++ samples | CPP Code Tips">
            <a:extLst>
              <a:ext uri="{FF2B5EF4-FFF2-40B4-BE49-F238E27FC236}">
                <a16:creationId xmlns:a16="http://schemas.microsoft.com/office/drawing/2014/main" id="{036F9007-E993-A135-68C6-3C5BC16DFD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1440" y="484632"/>
            <a:ext cx="3631760" cy="241610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lasses in C++: Declaration And Implementation of Classes [Updated]">
            <a:extLst>
              <a:ext uri="{FF2B5EF4-FFF2-40B4-BE49-F238E27FC236}">
                <a16:creationId xmlns:a16="http://schemas.microsoft.com/office/drawing/2014/main" id="{507CB90F-0514-82AB-3C54-90F3FAEFDD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8172" y="3297175"/>
            <a:ext cx="3185207" cy="2665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951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D9329-EAFC-010A-2CC1-15A60540FCBF}"/>
              </a:ext>
            </a:extLst>
          </p:cNvPr>
          <p:cNvSpPr>
            <a:spLocks noGrp="1"/>
          </p:cNvSpPr>
          <p:nvPr>
            <p:ph type="title"/>
          </p:nvPr>
        </p:nvSpPr>
        <p:spPr>
          <a:xfrm>
            <a:off x="534924" y="183074"/>
            <a:ext cx="11122152" cy="1609344"/>
          </a:xfrm>
        </p:spPr>
        <p:txBody>
          <a:bodyPr/>
          <a:lstStyle/>
          <a:p>
            <a:r>
              <a:rPr lang="en-DE" dirty="0"/>
              <a:t>What is an Object and why do we need it</a:t>
            </a:r>
          </a:p>
        </p:txBody>
      </p:sp>
      <p:pic>
        <p:nvPicPr>
          <p:cNvPr id="4100" name="Picture 4" descr="Understanding classes and objects">
            <a:extLst>
              <a:ext uri="{FF2B5EF4-FFF2-40B4-BE49-F238E27FC236}">
                <a16:creationId xmlns:a16="http://schemas.microsoft.com/office/drawing/2014/main" id="{D3C816A3-6F40-D14E-AB0C-E229366D07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895" y="2194423"/>
            <a:ext cx="3163819" cy="354500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Classes and Objects in C++ - Shiksha Online">
            <a:extLst>
              <a:ext uri="{FF2B5EF4-FFF2-40B4-BE49-F238E27FC236}">
                <a16:creationId xmlns:a16="http://schemas.microsoft.com/office/drawing/2014/main" id="{BF613429-D60D-FDF7-5BAF-720E4E3B68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510" y="1792418"/>
            <a:ext cx="6688316" cy="4349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BA666-1D02-E71A-813E-87FD2FE523FA}"/>
              </a:ext>
            </a:extLst>
          </p:cNvPr>
          <p:cNvSpPr>
            <a:spLocks noGrp="1"/>
          </p:cNvSpPr>
          <p:nvPr>
            <p:ph type="title"/>
          </p:nvPr>
        </p:nvSpPr>
        <p:spPr/>
        <p:txBody>
          <a:bodyPr/>
          <a:lstStyle/>
          <a:p>
            <a:r>
              <a:rPr lang="en-DE" dirty="0"/>
              <a:t>More Types of Constructors</a:t>
            </a:r>
          </a:p>
        </p:txBody>
      </p:sp>
      <p:sp>
        <p:nvSpPr>
          <p:cNvPr id="3" name="Content Placeholder 2">
            <a:extLst>
              <a:ext uri="{FF2B5EF4-FFF2-40B4-BE49-F238E27FC236}">
                <a16:creationId xmlns:a16="http://schemas.microsoft.com/office/drawing/2014/main" id="{7D7F8EFB-EFBE-EB33-550F-97873B57AE9F}"/>
              </a:ext>
            </a:extLst>
          </p:cNvPr>
          <p:cNvSpPr>
            <a:spLocks noGrp="1"/>
          </p:cNvSpPr>
          <p:nvPr>
            <p:ph idx="1"/>
          </p:nvPr>
        </p:nvSpPr>
        <p:spPr/>
        <p:txBody>
          <a:bodyPr/>
          <a:lstStyle/>
          <a:p>
            <a:r>
              <a:rPr lang="en-DE" dirty="0"/>
              <a:t>Default</a:t>
            </a:r>
          </a:p>
          <a:p>
            <a:r>
              <a:rPr lang="en-DE" dirty="0"/>
              <a:t>User Defined</a:t>
            </a:r>
          </a:p>
          <a:p>
            <a:r>
              <a:rPr lang="en-DE" dirty="0"/>
              <a:t>Copy</a:t>
            </a:r>
          </a:p>
          <a:p>
            <a:endParaRPr lang="en-DE" dirty="0"/>
          </a:p>
        </p:txBody>
      </p:sp>
    </p:spTree>
    <p:extLst>
      <p:ext uri="{BB962C8B-B14F-4D97-AF65-F5344CB8AC3E}">
        <p14:creationId xmlns:p14="http://schemas.microsoft.com/office/powerpoint/2010/main" val="1028019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28315-2588-E0EB-3A15-490C4987474B}"/>
              </a:ext>
            </a:extLst>
          </p:cNvPr>
          <p:cNvSpPr>
            <a:spLocks noGrp="1"/>
          </p:cNvSpPr>
          <p:nvPr>
            <p:ph type="title"/>
          </p:nvPr>
        </p:nvSpPr>
        <p:spPr>
          <a:xfrm>
            <a:off x="1069848" y="484632"/>
            <a:ext cx="10058400" cy="1047835"/>
          </a:xfrm>
        </p:spPr>
        <p:txBody>
          <a:bodyPr/>
          <a:lstStyle/>
          <a:p>
            <a:pPr algn="ctr"/>
            <a:r>
              <a:rPr lang="en-DE" dirty="0"/>
              <a:t>Constructor</a:t>
            </a:r>
          </a:p>
        </p:txBody>
      </p:sp>
      <p:pic>
        <p:nvPicPr>
          <p:cNvPr id="5122" name="Picture 2" descr="Constructor in C++ | How does Constructor in C++ Work?">
            <a:extLst>
              <a:ext uri="{FF2B5EF4-FFF2-40B4-BE49-F238E27FC236}">
                <a16:creationId xmlns:a16="http://schemas.microsoft.com/office/drawing/2014/main" id="{47303397-BDE6-14ED-EA9F-DC799C19E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752" y="1734053"/>
            <a:ext cx="10248900" cy="481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248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785AD-2E6D-8DFB-D86A-5C051EB594C6}"/>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3A8C6949-3228-1921-D012-C7D24D27759E}"/>
              </a:ext>
            </a:extLst>
          </p:cNvPr>
          <p:cNvSpPr>
            <a:spLocks noGrp="1"/>
          </p:cNvSpPr>
          <p:nvPr>
            <p:ph idx="1"/>
          </p:nvPr>
        </p:nvSpPr>
        <p:spPr/>
        <p:txBody>
          <a:bodyPr/>
          <a:lstStyle/>
          <a:p>
            <a:endParaRPr lang="en-DE"/>
          </a:p>
        </p:txBody>
      </p:sp>
      <p:pic>
        <p:nvPicPr>
          <p:cNvPr id="5" name="Picture 4">
            <a:extLst>
              <a:ext uri="{FF2B5EF4-FFF2-40B4-BE49-F238E27FC236}">
                <a16:creationId xmlns:a16="http://schemas.microsoft.com/office/drawing/2014/main" id="{DD78E9DA-3EDE-89B5-BF08-CBDD1BCE3ECD}"/>
              </a:ext>
            </a:extLst>
          </p:cNvPr>
          <p:cNvPicPr>
            <a:picLocks noChangeAspect="1"/>
          </p:cNvPicPr>
          <p:nvPr/>
        </p:nvPicPr>
        <p:blipFill>
          <a:blip r:embed="rId2"/>
          <a:stretch>
            <a:fillRect/>
          </a:stretch>
        </p:blipFill>
        <p:spPr>
          <a:xfrm>
            <a:off x="703621" y="0"/>
            <a:ext cx="10784758" cy="6858000"/>
          </a:xfrm>
          <a:prstGeom prst="rect">
            <a:avLst/>
          </a:prstGeom>
        </p:spPr>
      </p:pic>
    </p:spTree>
    <p:extLst>
      <p:ext uri="{BB962C8B-B14F-4D97-AF65-F5344CB8AC3E}">
        <p14:creationId xmlns:p14="http://schemas.microsoft.com/office/powerpoint/2010/main" val="1547756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6078C-4A93-78EC-FA58-E467837DC23E}"/>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DAD96BBF-48E1-E065-C775-42FF2920AC34}"/>
              </a:ext>
            </a:extLst>
          </p:cNvPr>
          <p:cNvSpPr>
            <a:spLocks noGrp="1"/>
          </p:cNvSpPr>
          <p:nvPr>
            <p:ph idx="1"/>
          </p:nvPr>
        </p:nvSpPr>
        <p:spPr/>
        <p:txBody>
          <a:bodyPr/>
          <a:lstStyle/>
          <a:p>
            <a:endParaRPr lang="en-DE"/>
          </a:p>
        </p:txBody>
      </p:sp>
      <p:pic>
        <p:nvPicPr>
          <p:cNvPr id="5" name="Picture 4">
            <a:extLst>
              <a:ext uri="{FF2B5EF4-FFF2-40B4-BE49-F238E27FC236}">
                <a16:creationId xmlns:a16="http://schemas.microsoft.com/office/drawing/2014/main" id="{7940C945-B5FF-2875-1FFA-83DE96C85B61}"/>
              </a:ext>
            </a:extLst>
          </p:cNvPr>
          <p:cNvPicPr>
            <a:picLocks noChangeAspect="1"/>
          </p:cNvPicPr>
          <p:nvPr/>
        </p:nvPicPr>
        <p:blipFill>
          <a:blip r:embed="rId2"/>
          <a:stretch>
            <a:fillRect/>
          </a:stretch>
        </p:blipFill>
        <p:spPr>
          <a:xfrm>
            <a:off x="997148" y="0"/>
            <a:ext cx="10197703" cy="6858000"/>
          </a:xfrm>
          <a:prstGeom prst="rect">
            <a:avLst/>
          </a:prstGeom>
        </p:spPr>
      </p:pic>
    </p:spTree>
    <p:extLst>
      <p:ext uri="{BB962C8B-B14F-4D97-AF65-F5344CB8AC3E}">
        <p14:creationId xmlns:p14="http://schemas.microsoft.com/office/powerpoint/2010/main" val="2779421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476770-1F12-BDA2-7554-375142FEA0C1}"/>
              </a:ext>
            </a:extLst>
          </p:cNvPr>
          <p:cNvPicPr>
            <a:picLocks noChangeAspect="1"/>
          </p:cNvPicPr>
          <p:nvPr/>
        </p:nvPicPr>
        <p:blipFill>
          <a:blip r:embed="rId2"/>
          <a:stretch>
            <a:fillRect/>
          </a:stretch>
        </p:blipFill>
        <p:spPr>
          <a:xfrm>
            <a:off x="551676" y="123364"/>
            <a:ext cx="11088647" cy="3305636"/>
          </a:xfrm>
          <a:prstGeom prst="rect">
            <a:avLst/>
          </a:prstGeom>
        </p:spPr>
      </p:pic>
    </p:spTree>
    <p:extLst>
      <p:ext uri="{BB962C8B-B14F-4D97-AF65-F5344CB8AC3E}">
        <p14:creationId xmlns:p14="http://schemas.microsoft.com/office/powerpoint/2010/main" val="288925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E2B0E-8C3D-D578-80AF-8978BCBFFAA9}"/>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7080C0EC-1EC3-B05E-ECFF-F732E6CE23A6}"/>
              </a:ext>
            </a:extLst>
          </p:cNvPr>
          <p:cNvSpPr>
            <a:spLocks noGrp="1"/>
          </p:cNvSpPr>
          <p:nvPr>
            <p:ph idx="1"/>
          </p:nvPr>
        </p:nvSpPr>
        <p:spPr/>
        <p:txBody>
          <a:bodyPr/>
          <a:lstStyle/>
          <a:p>
            <a:endParaRPr lang="en-DE"/>
          </a:p>
        </p:txBody>
      </p:sp>
      <p:pic>
        <p:nvPicPr>
          <p:cNvPr id="5" name="Picture 4">
            <a:extLst>
              <a:ext uri="{FF2B5EF4-FFF2-40B4-BE49-F238E27FC236}">
                <a16:creationId xmlns:a16="http://schemas.microsoft.com/office/drawing/2014/main" id="{0B789CE9-CB61-DBFF-B83D-A93FC37CA6EC}"/>
              </a:ext>
            </a:extLst>
          </p:cNvPr>
          <p:cNvPicPr>
            <a:picLocks noChangeAspect="1"/>
          </p:cNvPicPr>
          <p:nvPr/>
        </p:nvPicPr>
        <p:blipFill>
          <a:blip r:embed="rId2"/>
          <a:stretch>
            <a:fillRect/>
          </a:stretch>
        </p:blipFill>
        <p:spPr>
          <a:xfrm>
            <a:off x="706896" y="0"/>
            <a:ext cx="10778207" cy="6858000"/>
          </a:xfrm>
          <a:prstGeom prst="rect">
            <a:avLst/>
          </a:prstGeom>
        </p:spPr>
      </p:pic>
    </p:spTree>
    <p:extLst>
      <p:ext uri="{BB962C8B-B14F-4D97-AF65-F5344CB8AC3E}">
        <p14:creationId xmlns:p14="http://schemas.microsoft.com/office/powerpoint/2010/main" val="2454325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6FF37D3-7B28-4737-9746-9ACFE5DD93C2}"/>
              </a:ext>
            </a:extLst>
          </p:cNvPr>
          <p:cNvPicPr>
            <a:picLocks noChangeAspect="1"/>
          </p:cNvPicPr>
          <p:nvPr/>
        </p:nvPicPr>
        <p:blipFill>
          <a:blip r:embed="rId2"/>
          <a:stretch>
            <a:fillRect/>
          </a:stretch>
        </p:blipFill>
        <p:spPr>
          <a:xfrm>
            <a:off x="2149943" y="585650"/>
            <a:ext cx="8287835" cy="5251407"/>
          </a:xfrm>
          <a:prstGeom prst="rect">
            <a:avLst/>
          </a:prstGeom>
        </p:spPr>
      </p:pic>
    </p:spTree>
    <p:extLst>
      <p:ext uri="{BB962C8B-B14F-4D97-AF65-F5344CB8AC3E}">
        <p14:creationId xmlns:p14="http://schemas.microsoft.com/office/powerpoint/2010/main" val="1243579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3B2E16-4D22-FC4E-F47C-EA92B9F1C974}"/>
              </a:ext>
            </a:extLst>
          </p:cNvPr>
          <p:cNvPicPr>
            <a:picLocks noChangeAspect="1"/>
          </p:cNvPicPr>
          <p:nvPr/>
        </p:nvPicPr>
        <p:blipFill>
          <a:blip r:embed="rId2"/>
          <a:stretch>
            <a:fillRect/>
          </a:stretch>
        </p:blipFill>
        <p:spPr>
          <a:xfrm>
            <a:off x="1462640" y="291829"/>
            <a:ext cx="9101598" cy="6162539"/>
          </a:xfrm>
          <a:prstGeom prst="rect">
            <a:avLst/>
          </a:prstGeom>
        </p:spPr>
      </p:pic>
    </p:spTree>
    <p:extLst>
      <p:ext uri="{BB962C8B-B14F-4D97-AF65-F5344CB8AC3E}">
        <p14:creationId xmlns:p14="http://schemas.microsoft.com/office/powerpoint/2010/main" val="1648591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4C2A1-758E-860A-6D62-A7DDECAC36DD}"/>
              </a:ext>
            </a:extLst>
          </p:cNvPr>
          <p:cNvSpPr>
            <a:spLocks noGrp="1"/>
          </p:cNvSpPr>
          <p:nvPr>
            <p:ph type="title"/>
          </p:nvPr>
        </p:nvSpPr>
        <p:spPr/>
        <p:txBody>
          <a:bodyPr/>
          <a:lstStyle/>
          <a:p>
            <a:r>
              <a:rPr lang="en-DE" dirty="0" err="1"/>
              <a:t>Thi</a:t>
            </a:r>
            <a:r>
              <a:rPr lang="en-GB" dirty="0"/>
              <a:t>ng</a:t>
            </a:r>
            <a:r>
              <a:rPr lang="en-DE" dirty="0"/>
              <a:t>s to consider from the start – Self Develop</a:t>
            </a:r>
            <a:r>
              <a:rPr lang="en-GB" dirty="0" err="1"/>
              <a:t>ment</a:t>
            </a:r>
            <a:endParaRPr lang="en-DE" dirty="0"/>
          </a:p>
        </p:txBody>
      </p:sp>
      <p:sp>
        <p:nvSpPr>
          <p:cNvPr id="3" name="Content Placeholder 2">
            <a:extLst>
              <a:ext uri="{FF2B5EF4-FFF2-40B4-BE49-F238E27FC236}">
                <a16:creationId xmlns:a16="http://schemas.microsoft.com/office/drawing/2014/main" id="{0899496F-5772-B315-43D9-F6285CE3B2A4}"/>
              </a:ext>
            </a:extLst>
          </p:cNvPr>
          <p:cNvSpPr>
            <a:spLocks noGrp="1"/>
          </p:cNvSpPr>
          <p:nvPr>
            <p:ph idx="1"/>
          </p:nvPr>
        </p:nvSpPr>
        <p:spPr/>
        <p:txBody>
          <a:bodyPr/>
          <a:lstStyle/>
          <a:p>
            <a:r>
              <a:rPr lang="en-DE" dirty="0"/>
              <a:t>Rule book</a:t>
            </a:r>
          </a:p>
          <a:p>
            <a:pPr lvl="1"/>
            <a:r>
              <a:rPr lang="en-DE" dirty="0"/>
              <a:t>Splitting up the topics</a:t>
            </a:r>
          </a:p>
          <a:p>
            <a:r>
              <a:rPr lang="en-DE" dirty="0"/>
              <a:t>Using external reso</a:t>
            </a:r>
            <a:r>
              <a:rPr lang="en-GB" dirty="0"/>
              <a:t>ur</a:t>
            </a:r>
            <a:r>
              <a:rPr lang="en-DE" dirty="0"/>
              <a:t>ces for having a bigger picture</a:t>
            </a:r>
          </a:p>
          <a:p>
            <a:pPr lvl="1"/>
            <a:r>
              <a:rPr lang="en-DE" dirty="0"/>
              <a:t>Primary source:</a:t>
            </a:r>
          </a:p>
          <a:p>
            <a:pPr lvl="2"/>
            <a:r>
              <a:rPr lang="en-DE" dirty="0"/>
              <a:t>Prof. Script</a:t>
            </a:r>
          </a:p>
          <a:p>
            <a:pPr lvl="2"/>
            <a:r>
              <a:rPr lang="en-DE" dirty="0" err="1"/>
              <a:t>LearnCPP</a:t>
            </a:r>
            <a:r>
              <a:rPr lang="en-DE" dirty="0"/>
              <a:t> Website: </a:t>
            </a:r>
            <a:r>
              <a:rPr lang="en-GB" dirty="0">
                <a:hlinkClick r:id="rId2"/>
              </a:rPr>
              <a:t>Learn C++ – Skill up with our free tutorials (learncpp.com)</a:t>
            </a:r>
            <a:endParaRPr lang="en-DE" dirty="0"/>
          </a:p>
          <a:p>
            <a:pPr lvl="2"/>
            <a:r>
              <a:rPr lang="en-DE" dirty="0"/>
              <a:t>Udemy C</a:t>
            </a:r>
            <a:r>
              <a:rPr lang="en-GB" dirty="0"/>
              <a:t>o</a:t>
            </a:r>
            <a:r>
              <a:rPr lang="en-DE" dirty="0" err="1"/>
              <a:t>urse</a:t>
            </a:r>
            <a:r>
              <a:rPr lang="en-DE" dirty="0"/>
              <a:t>, most of you </a:t>
            </a:r>
            <a:r>
              <a:rPr lang="en-DE" dirty="0" err="1"/>
              <a:t>alre</a:t>
            </a:r>
            <a:r>
              <a:rPr lang="en-GB" dirty="0"/>
              <a:t>ad</a:t>
            </a:r>
            <a:r>
              <a:rPr lang="en-DE" dirty="0"/>
              <a:t>y know about it </a:t>
            </a:r>
            <a:r>
              <a:rPr lang="en-DE" dirty="0">
                <a:sym typeface="Wingdings" panose="05000000000000000000" pitchFamily="2" charset="2"/>
              </a:rPr>
              <a:t></a:t>
            </a:r>
            <a:endParaRPr lang="en-DE" dirty="0"/>
          </a:p>
          <a:p>
            <a:r>
              <a:rPr lang="en-DE" dirty="0"/>
              <a:t>Power of Chat GPT (Le</a:t>
            </a:r>
            <a:r>
              <a:rPr lang="en-GB" dirty="0" err="1"/>
              <a:t>ar</a:t>
            </a:r>
            <a:r>
              <a:rPr lang="en-DE" dirty="0" err="1"/>
              <a:t>ning</a:t>
            </a:r>
            <a:r>
              <a:rPr lang="en-DE" dirty="0"/>
              <a:t> </a:t>
            </a:r>
            <a:r>
              <a:rPr lang="en-DE" dirty="0" err="1"/>
              <a:t>Techn</a:t>
            </a:r>
            <a:r>
              <a:rPr lang="en-GB" dirty="0" err="1"/>
              <a:t>iq</a:t>
            </a:r>
            <a:r>
              <a:rPr lang="en-DE" dirty="0" err="1"/>
              <a:t>ues</a:t>
            </a:r>
            <a:r>
              <a:rPr lang="en-DE" dirty="0"/>
              <a:t>)</a:t>
            </a:r>
          </a:p>
        </p:txBody>
      </p:sp>
    </p:spTree>
    <p:extLst>
      <p:ext uri="{BB962C8B-B14F-4D97-AF65-F5344CB8AC3E}">
        <p14:creationId xmlns:p14="http://schemas.microsoft.com/office/powerpoint/2010/main" val="3709369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DA262-16DC-BB3B-2E7C-2A825EAA78E2}"/>
              </a:ext>
            </a:extLst>
          </p:cNvPr>
          <p:cNvSpPr>
            <a:spLocks noGrp="1"/>
          </p:cNvSpPr>
          <p:nvPr>
            <p:ph type="title"/>
          </p:nvPr>
        </p:nvSpPr>
        <p:spPr>
          <a:xfrm>
            <a:off x="1066799" y="494360"/>
            <a:ext cx="10058400" cy="1609344"/>
          </a:xfrm>
        </p:spPr>
        <p:txBody>
          <a:bodyPr/>
          <a:lstStyle/>
          <a:p>
            <a:pPr algn="ctr"/>
            <a:r>
              <a:rPr lang="en-DE" dirty="0"/>
              <a:t>Destructor</a:t>
            </a:r>
          </a:p>
        </p:txBody>
      </p:sp>
      <p:pic>
        <p:nvPicPr>
          <p:cNvPr id="6146" name="Picture 2" descr="Destructors in C++ with Examples - Dot Net Tutorials">
            <a:extLst>
              <a:ext uri="{FF2B5EF4-FFF2-40B4-BE49-F238E27FC236}">
                <a16:creationId xmlns:a16="http://schemas.microsoft.com/office/drawing/2014/main" id="{989C7E6F-0D11-7DA0-0C92-819437300C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180" y="2197438"/>
            <a:ext cx="9629639" cy="3697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896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567A-17CA-9E6E-81AE-7AB997D2B18B}"/>
              </a:ext>
            </a:extLst>
          </p:cNvPr>
          <p:cNvSpPr>
            <a:spLocks noGrp="1"/>
          </p:cNvSpPr>
          <p:nvPr>
            <p:ph type="title"/>
          </p:nvPr>
        </p:nvSpPr>
        <p:spPr>
          <a:xfrm>
            <a:off x="1198026" y="2722869"/>
            <a:ext cx="9795948" cy="1412262"/>
          </a:xfrm>
        </p:spPr>
        <p:txBody>
          <a:bodyPr/>
          <a:lstStyle/>
          <a:p>
            <a:pPr algn="ctr"/>
            <a:r>
              <a:rPr lang="en-GB" dirty="0"/>
              <a:t>I</a:t>
            </a:r>
            <a:r>
              <a:rPr lang="en-DE" dirty="0"/>
              <a:t>inheritance</a:t>
            </a:r>
          </a:p>
        </p:txBody>
      </p:sp>
    </p:spTree>
    <p:extLst>
      <p:ext uri="{BB962C8B-B14F-4D97-AF65-F5344CB8AC3E}">
        <p14:creationId xmlns:p14="http://schemas.microsoft.com/office/powerpoint/2010/main" val="3447980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E636431-41C0-8AA7-E2DC-8D7B5ED90CAC}"/>
              </a:ext>
            </a:extLst>
          </p:cNvPr>
          <p:cNvPicPr>
            <a:picLocks noGrp="1" noChangeAspect="1"/>
          </p:cNvPicPr>
          <p:nvPr>
            <p:ph idx="1"/>
          </p:nvPr>
        </p:nvPicPr>
        <p:blipFill>
          <a:blip r:embed="rId2"/>
          <a:stretch>
            <a:fillRect/>
          </a:stretch>
        </p:blipFill>
        <p:spPr>
          <a:xfrm>
            <a:off x="677693" y="-11750"/>
            <a:ext cx="10836613" cy="6881499"/>
          </a:xfrm>
        </p:spPr>
      </p:pic>
    </p:spTree>
    <p:extLst>
      <p:ext uri="{BB962C8B-B14F-4D97-AF65-F5344CB8AC3E}">
        <p14:creationId xmlns:p14="http://schemas.microsoft.com/office/powerpoint/2010/main" val="332620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73507-A1CA-0CA4-D645-3AFCE8349479}"/>
              </a:ext>
            </a:extLst>
          </p:cNvPr>
          <p:cNvSpPr>
            <a:spLocks noGrp="1"/>
          </p:cNvSpPr>
          <p:nvPr>
            <p:ph type="title"/>
          </p:nvPr>
        </p:nvSpPr>
        <p:spPr>
          <a:xfrm>
            <a:off x="1066800" y="2624328"/>
            <a:ext cx="10058400" cy="1609344"/>
          </a:xfrm>
        </p:spPr>
        <p:txBody>
          <a:bodyPr/>
          <a:lstStyle/>
          <a:p>
            <a:pPr algn="ctr"/>
            <a:r>
              <a:rPr lang="en-DE" dirty="0"/>
              <a:t>What we have achieved so far</a:t>
            </a:r>
            <a:br>
              <a:rPr lang="en-DE" dirty="0"/>
            </a:br>
            <a:r>
              <a:rPr lang="en-DE" dirty="0"/>
              <a:t>Exam Time</a:t>
            </a:r>
          </a:p>
        </p:txBody>
      </p:sp>
    </p:spTree>
    <p:extLst>
      <p:ext uri="{BB962C8B-B14F-4D97-AF65-F5344CB8AC3E}">
        <p14:creationId xmlns:p14="http://schemas.microsoft.com/office/powerpoint/2010/main" val="2702498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p:nvSpPr>
          <p:cNvPr id="10" name="Rectangle 9">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p:nvSpPr>
          <p:cNvPr id="12" name="Rectangle 11">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grpSp>
        <p:nvGrpSpPr>
          <p:cNvPr id="14" name="Group 13">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5" name="Oval 14">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DE"/>
            </a:p>
          </p:txBody>
        </p:sp>
        <p:sp>
          <p:nvSpPr>
            <p:cNvPr id="16" name="Oval 15">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DE"/>
            </a:p>
          </p:txBody>
        </p:sp>
      </p:grpSp>
      <p:sp useBgFill="1">
        <p:nvSpPr>
          <p:cNvPr id="18" name="Rectangle 17">
            <a:extLst>
              <a:ext uri="{FF2B5EF4-FFF2-40B4-BE49-F238E27FC236}">
                <a16:creationId xmlns:a16="http://schemas.microsoft.com/office/drawing/2014/main" id="{0E2D3DCD-4716-40AA-90C0-6F2F9F116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Rectangle 19">
            <a:extLst>
              <a:ext uri="{FF2B5EF4-FFF2-40B4-BE49-F238E27FC236}">
                <a16:creationId xmlns:a16="http://schemas.microsoft.com/office/drawing/2014/main" id="{037BACED-9574-4AAE-9D04-510030835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25845"/>
            <a:ext cx="12192000" cy="2610465"/>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DFAF2D-3B7D-F409-4228-53C28191172D}"/>
              </a:ext>
            </a:extLst>
          </p:cNvPr>
          <p:cNvSpPr>
            <a:spLocks noGrp="1"/>
          </p:cNvSpPr>
          <p:nvPr>
            <p:ph type="title"/>
          </p:nvPr>
        </p:nvSpPr>
        <p:spPr>
          <a:xfrm>
            <a:off x="1051559" y="4355692"/>
            <a:ext cx="10509069" cy="1472224"/>
          </a:xfrm>
        </p:spPr>
        <p:txBody>
          <a:bodyPr vert="horz" lIns="91440" tIns="45720" rIns="91440" bIns="45720" rtlCol="0" anchor="b">
            <a:normAutofit/>
          </a:bodyPr>
          <a:lstStyle/>
          <a:p>
            <a:pPr>
              <a:lnSpc>
                <a:spcPct val="80000"/>
              </a:lnSpc>
            </a:pPr>
            <a:r>
              <a:rPr lang="en-US" sz="6600" dirty="0">
                <a:solidFill>
                  <a:schemeClr val="tx1"/>
                </a:solidFill>
              </a:rPr>
              <a:t>Polymorphism</a:t>
            </a:r>
          </a:p>
        </p:txBody>
      </p:sp>
      <p:pic>
        <p:nvPicPr>
          <p:cNvPr id="4" name="Picture 3" descr="Abstract background of glass molecules">
            <a:extLst>
              <a:ext uri="{FF2B5EF4-FFF2-40B4-BE49-F238E27FC236}">
                <a16:creationId xmlns:a16="http://schemas.microsoft.com/office/drawing/2014/main" id="{810B133A-0929-CAED-7870-055B8C4042B1}"/>
              </a:ext>
            </a:extLst>
          </p:cNvPr>
          <p:cNvPicPr>
            <a:picLocks noChangeAspect="1"/>
          </p:cNvPicPr>
          <p:nvPr/>
        </p:nvPicPr>
        <p:blipFill rotWithShape="1">
          <a:blip r:embed="rId7"/>
          <a:srcRect t="31738" b="6387"/>
          <a:stretch/>
        </p:blipFill>
        <p:spPr>
          <a:xfrm>
            <a:off x="20" y="10"/>
            <a:ext cx="12191980" cy="4243361"/>
          </a:xfrm>
          <a:prstGeom prst="rect">
            <a:avLst/>
          </a:prstGeom>
        </p:spPr>
      </p:pic>
    </p:spTree>
    <p:extLst>
      <p:ext uri="{BB962C8B-B14F-4D97-AF65-F5344CB8AC3E}">
        <p14:creationId xmlns:p14="http://schemas.microsoft.com/office/powerpoint/2010/main" val="117082279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 Polymorphism with Example">
            <a:extLst>
              <a:ext uri="{FF2B5EF4-FFF2-40B4-BE49-F238E27FC236}">
                <a16:creationId xmlns:a16="http://schemas.microsoft.com/office/drawing/2014/main" id="{DF59E1E5-BEE4-C0BD-4FAA-E874AEC06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555" y="1097165"/>
            <a:ext cx="5980889" cy="4663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6597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569B26E-072A-E2E2-5500-81984A81F241}"/>
              </a:ext>
            </a:extLst>
          </p:cNvPr>
          <p:cNvPicPr>
            <a:picLocks noGrp="1" noChangeAspect="1"/>
          </p:cNvPicPr>
          <p:nvPr>
            <p:ph idx="1"/>
          </p:nvPr>
        </p:nvPicPr>
        <p:blipFill>
          <a:blip r:embed="rId2"/>
          <a:stretch>
            <a:fillRect/>
          </a:stretch>
        </p:blipFill>
        <p:spPr>
          <a:xfrm>
            <a:off x="2270385" y="278511"/>
            <a:ext cx="7768559" cy="6280329"/>
          </a:xfrm>
        </p:spPr>
      </p:pic>
    </p:spTree>
    <p:extLst>
      <p:ext uri="{BB962C8B-B14F-4D97-AF65-F5344CB8AC3E}">
        <p14:creationId xmlns:p14="http://schemas.microsoft.com/office/powerpoint/2010/main" val="1162472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18EB1-98DA-0866-DC0E-8712B60FC2A5}"/>
              </a:ext>
            </a:extLst>
          </p:cNvPr>
          <p:cNvSpPr>
            <a:spLocks noGrp="1"/>
          </p:cNvSpPr>
          <p:nvPr>
            <p:ph type="title"/>
          </p:nvPr>
        </p:nvSpPr>
        <p:spPr>
          <a:xfrm>
            <a:off x="1066800" y="2624328"/>
            <a:ext cx="10058400" cy="1609344"/>
          </a:xfrm>
        </p:spPr>
        <p:txBody>
          <a:bodyPr>
            <a:normAutofit/>
          </a:bodyPr>
          <a:lstStyle/>
          <a:p>
            <a:pPr algn="ctr"/>
            <a:r>
              <a:rPr lang="en-DE" sz="4400" dirty="0"/>
              <a:t>Virtual Keyword – In Action</a:t>
            </a:r>
          </a:p>
        </p:txBody>
      </p:sp>
    </p:spTree>
    <p:extLst>
      <p:ext uri="{BB962C8B-B14F-4D97-AF65-F5344CB8AC3E}">
        <p14:creationId xmlns:p14="http://schemas.microsoft.com/office/powerpoint/2010/main" val="21347009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71E9A3-4E58-2E2B-197D-5839512DC783}"/>
              </a:ext>
            </a:extLst>
          </p:cNvPr>
          <p:cNvPicPr>
            <a:picLocks noChangeAspect="1"/>
          </p:cNvPicPr>
          <p:nvPr/>
        </p:nvPicPr>
        <p:blipFill>
          <a:blip r:embed="rId2"/>
          <a:stretch>
            <a:fillRect/>
          </a:stretch>
        </p:blipFill>
        <p:spPr>
          <a:xfrm>
            <a:off x="5979194" y="821869"/>
            <a:ext cx="6212806" cy="4817588"/>
          </a:xfrm>
          <a:prstGeom prst="rect">
            <a:avLst/>
          </a:prstGeom>
        </p:spPr>
      </p:pic>
      <p:pic>
        <p:nvPicPr>
          <p:cNvPr id="6" name="Content Placeholder 4">
            <a:extLst>
              <a:ext uri="{FF2B5EF4-FFF2-40B4-BE49-F238E27FC236}">
                <a16:creationId xmlns:a16="http://schemas.microsoft.com/office/drawing/2014/main" id="{404477F5-1FBB-534A-F250-029FD20CACE7}"/>
              </a:ext>
            </a:extLst>
          </p:cNvPr>
          <p:cNvPicPr>
            <a:picLocks noGrp="1" noChangeAspect="1"/>
          </p:cNvPicPr>
          <p:nvPr>
            <p:ph idx="1"/>
          </p:nvPr>
        </p:nvPicPr>
        <p:blipFill>
          <a:blip r:embed="rId3"/>
          <a:stretch>
            <a:fillRect/>
          </a:stretch>
        </p:blipFill>
        <p:spPr>
          <a:xfrm>
            <a:off x="0" y="821869"/>
            <a:ext cx="5959198" cy="4817589"/>
          </a:xfrm>
        </p:spPr>
      </p:pic>
    </p:spTree>
    <p:extLst>
      <p:ext uri="{BB962C8B-B14F-4D97-AF65-F5344CB8AC3E}">
        <p14:creationId xmlns:p14="http://schemas.microsoft.com/office/powerpoint/2010/main" val="5259181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F76A98-AD3F-B899-0008-B0BC9520DAA6}"/>
              </a:ext>
            </a:extLst>
          </p:cNvPr>
          <p:cNvPicPr>
            <a:picLocks noChangeAspect="1"/>
          </p:cNvPicPr>
          <p:nvPr/>
        </p:nvPicPr>
        <p:blipFill>
          <a:blip r:embed="rId2"/>
          <a:stretch>
            <a:fillRect/>
          </a:stretch>
        </p:blipFill>
        <p:spPr>
          <a:xfrm>
            <a:off x="2576871" y="0"/>
            <a:ext cx="7038258"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7DE16916-7346-9B3F-E7A1-57FAA82C3E49}"/>
                  </a:ext>
                </a:extLst>
              </p14:cNvPr>
              <p14:cNvContentPartPr/>
              <p14:nvPr/>
            </p14:nvContentPartPr>
            <p14:xfrm>
              <a:off x="3259467" y="382040"/>
              <a:ext cx="973080" cy="58320"/>
            </p14:xfrm>
          </p:contentPart>
        </mc:Choice>
        <mc:Fallback xmlns="">
          <p:pic>
            <p:nvPicPr>
              <p:cNvPr id="6" name="Ink 5">
                <a:extLst>
                  <a:ext uri="{FF2B5EF4-FFF2-40B4-BE49-F238E27FC236}">
                    <a16:creationId xmlns:a16="http://schemas.microsoft.com/office/drawing/2014/main" id="{7DE16916-7346-9B3F-E7A1-57FAA82C3E49}"/>
                  </a:ext>
                </a:extLst>
              </p:cNvPr>
              <p:cNvPicPr/>
              <p:nvPr/>
            </p:nvPicPr>
            <p:blipFill>
              <a:blip r:embed="rId4"/>
              <a:stretch>
                <a:fillRect/>
              </a:stretch>
            </p:blipFill>
            <p:spPr>
              <a:xfrm>
                <a:off x="3205827" y="274400"/>
                <a:ext cx="108072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0DBDBEF1-4692-F45C-FF46-4DD3AA0BBBEE}"/>
                  </a:ext>
                </a:extLst>
              </p14:cNvPr>
              <p14:cNvContentPartPr/>
              <p14:nvPr/>
            </p14:nvContentPartPr>
            <p14:xfrm>
              <a:off x="3233907" y="1861640"/>
              <a:ext cx="1076760" cy="25200"/>
            </p14:xfrm>
          </p:contentPart>
        </mc:Choice>
        <mc:Fallback xmlns="">
          <p:pic>
            <p:nvPicPr>
              <p:cNvPr id="7" name="Ink 6">
                <a:extLst>
                  <a:ext uri="{FF2B5EF4-FFF2-40B4-BE49-F238E27FC236}">
                    <a16:creationId xmlns:a16="http://schemas.microsoft.com/office/drawing/2014/main" id="{0DBDBEF1-4692-F45C-FF46-4DD3AA0BBBEE}"/>
                  </a:ext>
                </a:extLst>
              </p:cNvPr>
              <p:cNvPicPr/>
              <p:nvPr/>
            </p:nvPicPr>
            <p:blipFill>
              <a:blip r:embed="rId6"/>
              <a:stretch>
                <a:fillRect/>
              </a:stretch>
            </p:blipFill>
            <p:spPr>
              <a:xfrm>
                <a:off x="3180267" y="1754000"/>
                <a:ext cx="118440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AD02678F-816D-E517-4A27-66D30F4069B6}"/>
                  </a:ext>
                </a:extLst>
              </p14:cNvPr>
              <p14:cNvContentPartPr/>
              <p14:nvPr/>
            </p14:nvContentPartPr>
            <p14:xfrm>
              <a:off x="3268107" y="4243400"/>
              <a:ext cx="927720" cy="24480"/>
            </p14:xfrm>
          </p:contentPart>
        </mc:Choice>
        <mc:Fallback xmlns="">
          <p:pic>
            <p:nvPicPr>
              <p:cNvPr id="8" name="Ink 7">
                <a:extLst>
                  <a:ext uri="{FF2B5EF4-FFF2-40B4-BE49-F238E27FC236}">
                    <a16:creationId xmlns:a16="http://schemas.microsoft.com/office/drawing/2014/main" id="{AD02678F-816D-E517-4A27-66D30F4069B6}"/>
                  </a:ext>
                </a:extLst>
              </p:cNvPr>
              <p:cNvPicPr/>
              <p:nvPr/>
            </p:nvPicPr>
            <p:blipFill>
              <a:blip r:embed="rId8"/>
              <a:stretch>
                <a:fillRect/>
              </a:stretch>
            </p:blipFill>
            <p:spPr>
              <a:xfrm>
                <a:off x="3214107" y="4135760"/>
                <a:ext cx="103536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0A296EEC-6553-1136-DBC7-FCF667AAB276}"/>
                  </a:ext>
                </a:extLst>
              </p14:cNvPr>
              <p14:cNvContentPartPr/>
              <p14:nvPr/>
            </p14:nvContentPartPr>
            <p14:xfrm>
              <a:off x="3251187" y="626120"/>
              <a:ext cx="595080" cy="69480"/>
            </p14:xfrm>
          </p:contentPart>
        </mc:Choice>
        <mc:Fallback xmlns="">
          <p:pic>
            <p:nvPicPr>
              <p:cNvPr id="9" name="Ink 8">
                <a:extLst>
                  <a:ext uri="{FF2B5EF4-FFF2-40B4-BE49-F238E27FC236}">
                    <a16:creationId xmlns:a16="http://schemas.microsoft.com/office/drawing/2014/main" id="{0A296EEC-6553-1136-DBC7-FCF667AAB276}"/>
                  </a:ext>
                </a:extLst>
              </p:cNvPr>
              <p:cNvPicPr/>
              <p:nvPr/>
            </p:nvPicPr>
            <p:blipFill>
              <a:blip r:embed="rId10"/>
              <a:stretch>
                <a:fillRect/>
              </a:stretch>
            </p:blipFill>
            <p:spPr>
              <a:xfrm>
                <a:off x="3197187" y="518480"/>
                <a:ext cx="70272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C7F1553C-B913-D8F3-FD62-CD1B1A185022}"/>
                  </a:ext>
                </a:extLst>
              </p14:cNvPr>
              <p14:cNvContentPartPr/>
              <p14:nvPr/>
            </p14:nvContentPartPr>
            <p14:xfrm>
              <a:off x="3284667" y="2099960"/>
              <a:ext cx="507600" cy="25560"/>
            </p14:xfrm>
          </p:contentPart>
        </mc:Choice>
        <mc:Fallback xmlns="">
          <p:pic>
            <p:nvPicPr>
              <p:cNvPr id="10" name="Ink 9">
                <a:extLst>
                  <a:ext uri="{FF2B5EF4-FFF2-40B4-BE49-F238E27FC236}">
                    <a16:creationId xmlns:a16="http://schemas.microsoft.com/office/drawing/2014/main" id="{C7F1553C-B913-D8F3-FD62-CD1B1A185022}"/>
                  </a:ext>
                </a:extLst>
              </p:cNvPr>
              <p:cNvPicPr/>
              <p:nvPr/>
            </p:nvPicPr>
            <p:blipFill>
              <a:blip r:embed="rId12"/>
              <a:stretch>
                <a:fillRect/>
              </a:stretch>
            </p:blipFill>
            <p:spPr>
              <a:xfrm>
                <a:off x="3231027" y="1991960"/>
                <a:ext cx="61524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1EE21444-985F-623D-9AEC-4E25181B8F48}"/>
                  </a:ext>
                </a:extLst>
              </p14:cNvPr>
              <p14:cNvContentPartPr/>
              <p14:nvPr/>
            </p14:nvContentPartPr>
            <p14:xfrm>
              <a:off x="3251187" y="2513960"/>
              <a:ext cx="549720" cy="9000"/>
            </p14:xfrm>
          </p:contentPart>
        </mc:Choice>
        <mc:Fallback xmlns="">
          <p:pic>
            <p:nvPicPr>
              <p:cNvPr id="11" name="Ink 10">
                <a:extLst>
                  <a:ext uri="{FF2B5EF4-FFF2-40B4-BE49-F238E27FC236}">
                    <a16:creationId xmlns:a16="http://schemas.microsoft.com/office/drawing/2014/main" id="{1EE21444-985F-623D-9AEC-4E25181B8F48}"/>
                  </a:ext>
                </a:extLst>
              </p:cNvPr>
              <p:cNvPicPr/>
              <p:nvPr/>
            </p:nvPicPr>
            <p:blipFill>
              <a:blip r:embed="rId14"/>
              <a:stretch>
                <a:fillRect/>
              </a:stretch>
            </p:blipFill>
            <p:spPr>
              <a:xfrm>
                <a:off x="3197187" y="2406320"/>
                <a:ext cx="65736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B3FF6B0E-9323-D55B-D2BD-5FA46CE21074}"/>
                  </a:ext>
                </a:extLst>
              </p14:cNvPr>
              <p14:cNvContentPartPr/>
              <p14:nvPr/>
            </p14:nvContentPartPr>
            <p14:xfrm>
              <a:off x="3216987" y="4376600"/>
              <a:ext cx="703080" cy="60840"/>
            </p14:xfrm>
          </p:contentPart>
        </mc:Choice>
        <mc:Fallback xmlns="">
          <p:pic>
            <p:nvPicPr>
              <p:cNvPr id="12" name="Ink 11">
                <a:extLst>
                  <a:ext uri="{FF2B5EF4-FFF2-40B4-BE49-F238E27FC236}">
                    <a16:creationId xmlns:a16="http://schemas.microsoft.com/office/drawing/2014/main" id="{B3FF6B0E-9323-D55B-D2BD-5FA46CE21074}"/>
                  </a:ext>
                </a:extLst>
              </p:cNvPr>
              <p:cNvPicPr/>
              <p:nvPr/>
            </p:nvPicPr>
            <p:blipFill>
              <a:blip r:embed="rId16"/>
              <a:stretch>
                <a:fillRect/>
              </a:stretch>
            </p:blipFill>
            <p:spPr>
              <a:xfrm>
                <a:off x="3163347" y="4268600"/>
                <a:ext cx="81072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79A79A16-D080-7E1E-2874-9AB32FF376CE}"/>
                  </a:ext>
                </a:extLst>
              </p14:cNvPr>
              <p14:cNvContentPartPr/>
              <p14:nvPr/>
            </p14:nvContentPartPr>
            <p14:xfrm>
              <a:off x="3251187" y="4927760"/>
              <a:ext cx="567360" cy="33840"/>
            </p14:xfrm>
          </p:contentPart>
        </mc:Choice>
        <mc:Fallback xmlns="">
          <p:pic>
            <p:nvPicPr>
              <p:cNvPr id="13" name="Ink 12">
                <a:extLst>
                  <a:ext uri="{FF2B5EF4-FFF2-40B4-BE49-F238E27FC236}">
                    <a16:creationId xmlns:a16="http://schemas.microsoft.com/office/drawing/2014/main" id="{79A79A16-D080-7E1E-2874-9AB32FF376CE}"/>
                  </a:ext>
                </a:extLst>
              </p:cNvPr>
              <p:cNvPicPr/>
              <p:nvPr/>
            </p:nvPicPr>
            <p:blipFill>
              <a:blip r:embed="rId18"/>
              <a:stretch>
                <a:fillRect/>
              </a:stretch>
            </p:blipFill>
            <p:spPr>
              <a:xfrm>
                <a:off x="3197187" y="4819760"/>
                <a:ext cx="67500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D6D35853-1C4C-5153-703F-5F62804A3707}"/>
                  </a:ext>
                </a:extLst>
              </p14:cNvPr>
              <p14:cNvContentPartPr/>
              <p14:nvPr/>
            </p14:nvContentPartPr>
            <p14:xfrm>
              <a:off x="4478787" y="4207760"/>
              <a:ext cx="956160" cy="42840"/>
            </p14:xfrm>
          </p:contentPart>
        </mc:Choice>
        <mc:Fallback xmlns="">
          <p:pic>
            <p:nvPicPr>
              <p:cNvPr id="14" name="Ink 13">
                <a:extLst>
                  <a:ext uri="{FF2B5EF4-FFF2-40B4-BE49-F238E27FC236}">
                    <a16:creationId xmlns:a16="http://schemas.microsoft.com/office/drawing/2014/main" id="{D6D35853-1C4C-5153-703F-5F62804A3707}"/>
                  </a:ext>
                </a:extLst>
              </p:cNvPr>
              <p:cNvPicPr/>
              <p:nvPr/>
            </p:nvPicPr>
            <p:blipFill>
              <a:blip r:embed="rId20"/>
              <a:stretch>
                <a:fillRect/>
              </a:stretch>
            </p:blipFill>
            <p:spPr>
              <a:xfrm>
                <a:off x="4424787" y="4099760"/>
                <a:ext cx="106380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A1DDA8A1-A256-749C-4EDD-5C5CD05A2B83}"/>
                  </a:ext>
                </a:extLst>
              </p14:cNvPr>
              <p14:cNvContentPartPr/>
              <p14:nvPr/>
            </p14:nvContentPartPr>
            <p14:xfrm>
              <a:off x="3623427" y="2793680"/>
              <a:ext cx="516960" cy="34920"/>
            </p14:xfrm>
          </p:contentPart>
        </mc:Choice>
        <mc:Fallback xmlns="">
          <p:pic>
            <p:nvPicPr>
              <p:cNvPr id="15" name="Ink 14">
                <a:extLst>
                  <a:ext uri="{FF2B5EF4-FFF2-40B4-BE49-F238E27FC236}">
                    <a16:creationId xmlns:a16="http://schemas.microsoft.com/office/drawing/2014/main" id="{A1DDA8A1-A256-749C-4EDD-5C5CD05A2B83}"/>
                  </a:ext>
                </a:extLst>
              </p:cNvPr>
              <p:cNvPicPr/>
              <p:nvPr/>
            </p:nvPicPr>
            <p:blipFill>
              <a:blip r:embed="rId22"/>
              <a:stretch>
                <a:fillRect/>
              </a:stretch>
            </p:blipFill>
            <p:spPr>
              <a:xfrm>
                <a:off x="3569787" y="2686040"/>
                <a:ext cx="62460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E390EF64-ACB1-5280-7641-9DDF5CEC3D43}"/>
                  </a:ext>
                </a:extLst>
              </p14:cNvPr>
              <p14:cNvContentPartPr/>
              <p14:nvPr/>
            </p14:nvContentPartPr>
            <p14:xfrm>
              <a:off x="3691107" y="812600"/>
              <a:ext cx="544320" cy="65520"/>
            </p14:xfrm>
          </p:contentPart>
        </mc:Choice>
        <mc:Fallback xmlns="">
          <p:pic>
            <p:nvPicPr>
              <p:cNvPr id="16" name="Ink 15">
                <a:extLst>
                  <a:ext uri="{FF2B5EF4-FFF2-40B4-BE49-F238E27FC236}">
                    <a16:creationId xmlns:a16="http://schemas.microsoft.com/office/drawing/2014/main" id="{E390EF64-ACB1-5280-7641-9DDF5CEC3D43}"/>
                  </a:ext>
                </a:extLst>
              </p:cNvPr>
              <p:cNvPicPr/>
              <p:nvPr/>
            </p:nvPicPr>
            <p:blipFill>
              <a:blip r:embed="rId24"/>
              <a:stretch>
                <a:fillRect/>
              </a:stretch>
            </p:blipFill>
            <p:spPr>
              <a:xfrm>
                <a:off x="3637467" y="704600"/>
                <a:ext cx="65196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2D4DCAB6-001A-E789-C884-90AE5B01FF9B}"/>
                  </a:ext>
                </a:extLst>
              </p14:cNvPr>
              <p14:cNvContentPartPr/>
              <p14:nvPr/>
            </p14:nvContentPartPr>
            <p14:xfrm>
              <a:off x="3606867" y="5071400"/>
              <a:ext cx="625680" cy="360"/>
            </p14:xfrm>
          </p:contentPart>
        </mc:Choice>
        <mc:Fallback xmlns="">
          <p:pic>
            <p:nvPicPr>
              <p:cNvPr id="17" name="Ink 16">
                <a:extLst>
                  <a:ext uri="{FF2B5EF4-FFF2-40B4-BE49-F238E27FC236}">
                    <a16:creationId xmlns:a16="http://schemas.microsoft.com/office/drawing/2014/main" id="{2D4DCAB6-001A-E789-C884-90AE5B01FF9B}"/>
                  </a:ext>
                </a:extLst>
              </p:cNvPr>
              <p:cNvPicPr/>
              <p:nvPr/>
            </p:nvPicPr>
            <p:blipFill>
              <a:blip r:embed="rId26"/>
              <a:stretch>
                <a:fillRect/>
              </a:stretch>
            </p:blipFill>
            <p:spPr>
              <a:xfrm>
                <a:off x="3552867" y="4963400"/>
                <a:ext cx="7333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Ink 17">
                <a:extLst>
                  <a:ext uri="{FF2B5EF4-FFF2-40B4-BE49-F238E27FC236}">
                    <a16:creationId xmlns:a16="http://schemas.microsoft.com/office/drawing/2014/main" id="{03990A4E-AC05-3FF2-ADB2-71A325C1115C}"/>
                  </a:ext>
                </a:extLst>
              </p14:cNvPr>
              <p14:cNvContentPartPr/>
              <p14:nvPr/>
            </p14:nvContentPartPr>
            <p14:xfrm>
              <a:off x="3581307" y="5553080"/>
              <a:ext cx="685800" cy="26640"/>
            </p14:xfrm>
          </p:contentPart>
        </mc:Choice>
        <mc:Fallback xmlns="">
          <p:pic>
            <p:nvPicPr>
              <p:cNvPr id="18" name="Ink 17">
                <a:extLst>
                  <a:ext uri="{FF2B5EF4-FFF2-40B4-BE49-F238E27FC236}">
                    <a16:creationId xmlns:a16="http://schemas.microsoft.com/office/drawing/2014/main" id="{03990A4E-AC05-3FF2-ADB2-71A325C1115C}"/>
                  </a:ext>
                </a:extLst>
              </p:cNvPr>
              <p:cNvPicPr/>
              <p:nvPr/>
            </p:nvPicPr>
            <p:blipFill>
              <a:blip r:embed="rId28"/>
              <a:stretch>
                <a:fillRect/>
              </a:stretch>
            </p:blipFill>
            <p:spPr>
              <a:xfrm>
                <a:off x="3527307" y="5445080"/>
                <a:ext cx="79344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9" name="Ink 18">
                <a:extLst>
                  <a:ext uri="{FF2B5EF4-FFF2-40B4-BE49-F238E27FC236}">
                    <a16:creationId xmlns:a16="http://schemas.microsoft.com/office/drawing/2014/main" id="{E1A135DA-77AB-A60E-FB74-A39E489805D7}"/>
                  </a:ext>
                </a:extLst>
              </p14:cNvPr>
              <p14:cNvContentPartPr/>
              <p14:nvPr/>
            </p14:nvContentPartPr>
            <p14:xfrm>
              <a:off x="3564387" y="3140720"/>
              <a:ext cx="659880" cy="77400"/>
            </p14:xfrm>
          </p:contentPart>
        </mc:Choice>
        <mc:Fallback xmlns="">
          <p:pic>
            <p:nvPicPr>
              <p:cNvPr id="19" name="Ink 18">
                <a:extLst>
                  <a:ext uri="{FF2B5EF4-FFF2-40B4-BE49-F238E27FC236}">
                    <a16:creationId xmlns:a16="http://schemas.microsoft.com/office/drawing/2014/main" id="{E1A135DA-77AB-A60E-FB74-A39E489805D7}"/>
                  </a:ext>
                </a:extLst>
              </p:cNvPr>
              <p:cNvPicPr/>
              <p:nvPr/>
            </p:nvPicPr>
            <p:blipFill>
              <a:blip r:embed="rId30"/>
              <a:stretch>
                <a:fillRect/>
              </a:stretch>
            </p:blipFill>
            <p:spPr>
              <a:xfrm>
                <a:off x="3510387" y="3033080"/>
                <a:ext cx="767520" cy="293040"/>
              </a:xfrm>
              <a:prstGeom prst="rect">
                <a:avLst/>
              </a:prstGeom>
            </p:spPr>
          </p:pic>
        </mc:Fallback>
      </mc:AlternateContent>
    </p:spTree>
    <p:extLst>
      <p:ext uri="{BB962C8B-B14F-4D97-AF65-F5344CB8AC3E}">
        <p14:creationId xmlns:p14="http://schemas.microsoft.com/office/powerpoint/2010/main" val="1208003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97A6B-A693-9DE3-E165-06FD76824145}"/>
              </a:ext>
            </a:extLst>
          </p:cNvPr>
          <p:cNvSpPr>
            <a:spLocks noGrp="1"/>
          </p:cNvSpPr>
          <p:nvPr>
            <p:ph type="title"/>
          </p:nvPr>
        </p:nvSpPr>
        <p:spPr/>
        <p:txBody>
          <a:bodyPr/>
          <a:lstStyle/>
          <a:p>
            <a:r>
              <a:rPr lang="en-DE" dirty="0"/>
              <a:t>Breaking down the chapters</a:t>
            </a:r>
          </a:p>
        </p:txBody>
      </p:sp>
      <p:sp>
        <p:nvSpPr>
          <p:cNvPr id="3" name="Content Placeholder 2">
            <a:extLst>
              <a:ext uri="{FF2B5EF4-FFF2-40B4-BE49-F238E27FC236}">
                <a16:creationId xmlns:a16="http://schemas.microsoft.com/office/drawing/2014/main" id="{8C38542A-B75C-B5F7-8192-EA2BA3ABE40A}"/>
              </a:ext>
            </a:extLst>
          </p:cNvPr>
          <p:cNvSpPr>
            <a:spLocks noGrp="1"/>
          </p:cNvSpPr>
          <p:nvPr>
            <p:ph idx="1"/>
          </p:nvPr>
        </p:nvSpPr>
        <p:spPr/>
        <p:txBody>
          <a:bodyPr/>
          <a:lstStyle/>
          <a:p>
            <a:r>
              <a:rPr lang="en-DE" dirty="0"/>
              <a:t>Pointers</a:t>
            </a:r>
          </a:p>
          <a:p>
            <a:r>
              <a:rPr lang="en-DE" dirty="0"/>
              <a:t>Classes and objects</a:t>
            </a:r>
          </a:p>
          <a:p>
            <a:r>
              <a:rPr lang="en-DE" dirty="0"/>
              <a:t>Inheritance</a:t>
            </a:r>
          </a:p>
          <a:p>
            <a:r>
              <a:rPr lang="en-DE" dirty="0"/>
              <a:t>Polymorphism</a:t>
            </a:r>
          </a:p>
          <a:p>
            <a:r>
              <a:rPr lang="en-DE" dirty="0"/>
              <a:t>Overloading Operators</a:t>
            </a:r>
          </a:p>
          <a:p>
            <a:r>
              <a:rPr lang="en-DE" dirty="0"/>
              <a:t>STL</a:t>
            </a:r>
          </a:p>
          <a:p>
            <a:pPr lvl="1"/>
            <a:r>
              <a:rPr lang="en-DE" dirty="0"/>
              <a:t>Templates</a:t>
            </a:r>
          </a:p>
          <a:p>
            <a:pPr lvl="1"/>
            <a:r>
              <a:rPr lang="en-DE" dirty="0"/>
              <a:t>Functors/Binders</a:t>
            </a:r>
          </a:p>
        </p:txBody>
      </p:sp>
    </p:spTree>
    <p:extLst>
      <p:ext uri="{BB962C8B-B14F-4D97-AF65-F5344CB8AC3E}">
        <p14:creationId xmlns:p14="http://schemas.microsoft.com/office/powerpoint/2010/main" val="18584707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D64B3-F3A1-73BF-13D6-7DE742148D3F}"/>
              </a:ext>
            </a:extLst>
          </p:cNvPr>
          <p:cNvSpPr>
            <a:spLocks noGrp="1"/>
          </p:cNvSpPr>
          <p:nvPr>
            <p:ph type="title"/>
          </p:nvPr>
        </p:nvSpPr>
        <p:spPr>
          <a:xfrm>
            <a:off x="1066800" y="2624328"/>
            <a:ext cx="10058400" cy="1609344"/>
          </a:xfrm>
        </p:spPr>
        <p:txBody>
          <a:bodyPr/>
          <a:lstStyle/>
          <a:p>
            <a:pPr algn="ctr"/>
            <a:r>
              <a:rPr lang="en-DE" dirty="0"/>
              <a:t>Time for </a:t>
            </a:r>
            <a:r>
              <a:rPr lang="en-GB" dirty="0" err="1"/>
              <a:t>th</a:t>
            </a:r>
            <a:r>
              <a:rPr lang="en-DE" dirty="0"/>
              <a:t>e IDE</a:t>
            </a:r>
          </a:p>
        </p:txBody>
      </p:sp>
    </p:spTree>
    <p:extLst>
      <p:ext uri="{BB962C8B-B14F-4D97-AF65-F5344CB8AC3E}">
        <p14:creationId xmlns:p14="http://schemas.microsoft.com/office/powerpoint/2010/main" val="6435155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4" name="Oval 13">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DE"/>
            </a:p>
          </p:txBody>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DE"/>
            </a:p>
          </p:txBody>
        </p:sp>
      </p:grpSp>
      <p:sp useBgFill="1">
        <p:nvSpPr>
          <p:cNvPr id="17" name="Rectangle 16">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9" name="Group 18">
            <a:extLst>
              <a:ext uri="{FF2B5EF4-FFF2-40B4-BE49-F238E27FC236}">
                <a16:creationId xmlns:a16="http://schemas.microsoft.com/office/drawing/2014/main" id="{B4CFDD4A-4FA1-4CD9-90D5-E253C2040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14818" y="720071"/>
            <a:ext cx="5417868" cy="5417858"/>
            <a:chOff x="1311770" y="720071"/>
            <a:chExt cx="5417868" cy="5417858"/>
          </a:xfrm>
        </p:grpSpPr>
        <p:sp>
          <p:nvSpPr>
            <p:cNvPr id="20" name="Oval 19">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1770" y="720071"/>
              <a:ext cx="5417868" cy="5417858"/>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8390" y="1006688"/>
              <a:ext cx="4844628" cy="4844620"/>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21C3D36C-FEB8-0F27-3FAF-7D8B61F0F2CD}"/>
              </a:ext>
            </a:extLst>
          </p:cNvPr>
          <p:cNvSpPr>
            <a:spLocks noGrp="1"/>
          </p:cNvSpPr>
          <p:nvPr>
            <p:ph type="title"/>
          </p:nvPr>
        </p:nvSpPr>
        <p:spPr>
          <a:xfrm>
            <a:off x="1717507" y="1316890"/>
            <a:ext cx="4606394" cy="4224216"/>
          </a:xfrm>
        </p:spPr>
        <p:txBody>
          <a:bodyPr vert="horz" lIns="91440" tIns="45720" rIns="91440" bIns="45720" rtlCol="0" anchor="ctr">
            <a:normAutofit/>
          </a:bodyPr>
          <a:lstStyle/>
          <a:p>
            <a:pPr algn="ctr">
              <a:lnSpc>
                <a:spcPct val="80000"/>
              </a:lnSpc>
            </a:pPr>
            <a:r>
              <a:rPr lang="en-US" sz="6000" dirty="0">
                <a:solidFill>
                  <a:srgbClr val="FFFFFF"/>
                </a:solidFill>
              </a:rPr>
              <a:t>DAY 3</a:t>
            </a:r>
          </a:p>
        </p:txBody>
      </p:sp>
      <p:sp>
        <p:nvSpPr>
          <p:cNvPr id="23" name="Rectangle 22">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5208" y="3388657"/>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Tree>
    <p:extLst>
      <p:ext uri="{BB962C8B-B14F-4D97-AF65-F5344CB8AC3E}">
        <p14:creationId xmlns:p14="http://schemas.microsoft.com/office/powerpoint/2010/main" val="14108108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4D51F-C71B-4F17-BE32-EC83471734EB}"/>
              </a:ext>
            </a:extLst>
          </p:cNvPr>
          <p:cNvSpPr>
            <a:spLocks noGrp="1"/>
          </p:cNvSpPr>
          <p:nvPr>
            <p:ph type="title"/>
          </p:nvPr>
        </p:nvSpPr>
        <p:spPr>
          <a:xfrm>
            <a:off x="1066800" y="2624328"/>
            <a:ext cx="10058400" cy="1609344"/>
          </a:xfrm>
        </p:spPr>
        <p:txBody>
          <a:bodyPr/>
          <a:lstStyle/>
          <a:p>
            <a:pPr algn="ctr"/>
            <a:r>
              <a:rPr lang="en-DE" dirty="0"/>
              <a:t>Revision + In depth</a:t>
            </a:r>
          </a:p>
        </p:txBody>
      </p:sp>
    </p:spTree>
    <p:extLst>
      <p:ext uri="{BB962C8B-B14F-4D97-AF65-F5344CB8AC3E}">
        <p14:creationId xmlns:p14="http://schemas.microsoft.com/office/powerpoint/2010/main" val="33902419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1D5D68-19D3-BAEA-27F2-CB159CAF74ED}"/>
              </a:ext>
            </a:extLst>
          </p:cNvPr>
          <p:cNvPicPr>
            <a:picLocks noChangeAspect="1"/>
          </p:cNvPicPr>
          <p:nvPr/>
        </p:nvPicPr>
        <p:blipFill>
          <a:blip r:embed="rId2"/>
          <a:stretch>
            <a:fillRect/>
          </a:stretch>
        </p:blipFill>
        <p:spPr>
          <a:xfrm>
            <a:off x="0" y="715027"/>
            <a:ext cx="12192000" cy="5427945"/>
          </a:xfrm>
          <a:prstGeom prst="rect">
            <a:avLst/>
          </a:prstGeom>
        </p:spPr>
      </p:pic>
    </p:spTree>
    <p:extLst>
      <p:ext uri="{BB962C8B-B14F-4D97-AF65-F5344CB8AC3E}">
        <p14:creationId xmlns:p14="http://schemas.microsoft.com/office/powerpoint/2010/main" val="22119130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3F570B-7A95-0225-A4C2-23CB63666D18}"/>
              </a:ext>
            </a:extLst>
          </p:cNvPr>
          <p:cNvPicPr>
            <a:picLocks noChangeAspect="1"/>
          </p:cNvPicPr>
          <p:nvPr/>
        </p:nvPicPr>
        <p:blipFill>
          <a:blip r:embed="rId2"/>
          <a:stretch>
            <a:fillRect/>
          </a:stretch>
        </p:blipFill>
        <p:spPr>
          <a:xfrm>
            <a:off x="4758935" y="3527196"/>
            <a:ext cx="7364971" cy="3330804"/>
          </a:xfrm>
          <a:prstGeom prst="rect">
            <a:avLst/>
          </a:prstGeom>
        </p:spPr>
      </p:pic>
      <p:pic>
        <p:nvPicPr>
          <p:cNvPr id="6" name="Picture 5">
            <a:extLst>
              <a:ext uri="{FF2B5EF4-FFF2-40B4-BE49-F238E27FC236}">
                <a16:creationId xmlns:a16="http://schemas.microsoft.com/office/drawing/2014/main" id="{AE6E7BBC-DD77-070A-8E36-4B9C9EE64C78}"/>
              </a:ext>
            </a:extLst>
          </p:cNvPr>
          <p:cNvPicPr>
            <a:picLocks noChangeAspect="1"/>
          </p:cNvPicPr>
          <p:nvPr/>
        </p:nvPicPr>
        <p:blipFill>
          <a:blip r:embed="rId3"/>
          <a:stretch>
            <a:fillRect/>
          </a:stretch>
        </p:blipFill>
        <p:spPr>
          <a:xfrm>
            <a:off x="0" y="-25000"/>
            <a:ext cx="7364971" cy="3453999"/>
          </a:xfrm>
          <a:prstGeom prst="rect">
            <a:avLst/>
          </a:prstGeom>
        </p:spPr>
      </p:pic>
    </p:spTree>
    <p:extLst>
      <p:ext uri="{BB962C8B-B14F-4D97-AF65-F5344CB8AC3E}">
        <p14:creationId xmlns:p14="http://schemas.microsoft.com/office/powerpoint/2010/main" val="15798660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8E03DF-5695-7ECC-1F97-850358BE64CC}"/>
              </a:ext>
            </a:extLst>
          </p:cNvPr>
          <p:cNvPicPr>
            <a:picLocks noChangeAspect="1"/>
          </p:cNvPicPr>
          <p:nvPr/>
        </p:nvPicPr>
        <p:blipFill>
          <a:blip r:embed="rId2"/>
          <a:stretch>
            <a:fillRect/>
          </a:stretch>
        </p:blipFill>
        <p:spPr>
          <a:xfrm>
            <a:off x="151570" y="747338"/>
            <a:ext cx="11888859" cy="5363323"/>
          </a:xfrm>
          <a:prstGeom prst="rect">
            <a:avLst/>
          </a:prstGeom>
        </p:spPr>
      </p:pic>
    </p:spTree>
    <p:extLst>
      <p:ext uri="{BB962C8B-B14F-4D97-AF65-F5344CB8AC3E}">
        <p14:creationId xmlns:p14="http://schemas.microsoft.com/office/powerpoint/2010/main" val="4886370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6459F8E-29D5-0183-0AF4-2CC82832958F}"/>
              </a:ext>
            </a:extLst>
          </p:cNvPr>
          <p:cNvPicPr>
            <a:picLocks noChangeAspect="1"/>
          </p:cNvPicPr>
          <p:nvPr/>
        </p:nvPicPr>
        <p:blipFill>
          <a:blip r:embed="rId2"/>
          <a:stretch>
            <a:fillRect/>
          </a:stretch>
        </p:blipFill>
        <p:spPr>
          <a:xfrm>
            <a:off x="0" y="83770"/>
            <a:ext cx="7159557" cy="3574657"/>
          </a:xfrm>
          <a:prstGeom prst="rect">
            <a:avLst/>
          </a:prstGeom>
        </p:spPr>
      </p:pic>
      <p:pic>
        <p:nvPicPr>
          <p:cNvPr id="9" name="Picture 8">
            <a:extLst>
              <a:ext uri="{FF2B5EF4-FFF2-40B4-BE49-F238E27FC236}">
                <a16:creationId xmlns:a16="http://schemas.microsoft.com/office/drawing/2014/main" id="{78325AC0-6533-87EB-F970-010FD3272DA4}"/>
              </a:ext>
            </a:extLst>
          </p:cNvPr>
          <p:cNvPicPr>
            <a:picLocks noChangeAspect="1"/>
          </p:cNvPicPr>
          <p:nvPr/>
        </p:nvPicPr>
        <p:blipFill>
          <a:blip r:embed="rId3"/>
          <a:stretch>
            <a:fillRect/>
          </a:stretch>
        </p:blipFill>
        <p:spPr>
          <a:xfrm>
            <a:off x="5419535" y="3647873"/>
            <a:ext cx="6772466" cy="3210128"/>
          </a:xfrm>
          <a:prstGeom prst="rect">
            <a:avLst/>
          </a:prstGeom>
        </p:spPr>
      </p:pic>
    </p:spTree>
    <p:extLst>
      <p:ext uri="{BB962C8B-B14F-4D97-AF65-F5344CB8AC3E}">
        <p14:creationId xmlns:p14="http://schemas.microsoft.com/office/powerpoint/2010/main" val="26292996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434C75-7610-8382-8792-C5F39C164ADB}"/>
              </a:ext>
            </a:extLst>
          </p:cNvPr>
          <p:cNvPicPr>
            <a:picLocks noChangeAspect="1"/>
          </p:cNvPicPr>
          <p:nvPr/>
        </p:nvPicPr>
        <p:blipFill>
          <a:blip r:embed="rId2"/>
          <a:stretch>
            <a:fillRect/>
          </a:stretch>
        </p:blipFill>
        <p:spPr>
          <a:xfrm>
            <a:off x="384965" y="548160"/>
            <a:ext cx="11422069" cy="3067478"/>
          </a:xfrm>
          <a:prstGeom prst="rect">
            <a:avLst/>
          </a:prstGeom>
        </p:spPr>
      </p:pic>
    </p:spTree>
    <p:extLst>
      <p:ext uri="{BB962C8B-B14F-4D97-AF65-F5344CB8AC3E}">
        <p14:creationId xmlns:p14="http://schemas.microsoft.com/office/powerpoint/2010/main" val="33750575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CFCA3-4E2A-476B-B5D9-6B43D5E1AECE}"/>
              </a:ext>
            </a:extLst>
          </p:cNvPr>
          <p:cNvSpPr>
            <a:spLocks noGrp="1"/>
          </p:cNvSpPr>
          <p:nvPr>
            <p:ph type="title"/>
          </p:nvPr>
        </p:nvSpPr>
        <p:spPr>
          <a:xfrm>
            <a:off x="1066800" y="2624328"/>
            <a:ext cx="10058400" cy="1609344"/>
          </a:xfrm>
        </p:spPr>
        <p:txBody>
          <a:bodyPr>
            <a:normAutofit/>
          </a:bodyPr>
          <a:lstStyle/>
          <a:p>
            <a:pPr algn="ctr"/>
            <a:r>
              <a:rPr lang="en-GB" sz="4800" dirty="0"/>
              <a:t>Q</a:t>
            </a:r>
            <a:r>
              <a:rPr lang="en-DE" sz="4800" dirty="0" err="1"/>
              <a:t>uick</a:t>
            </a:r>
            <a:r>
              <a:rPr lang="en-DE" sz="4800" dirty="0"/>
              <a:t> (V</a:t>
            </a:r>
            <a:r>
              <a:rPr lang="en-GB" sz="4800" dirty="0" err="1"/>
              <a:t>i</a:t>
            </a:r>
            <a:r>
              <a:rPr lang="en-DE" sz="4800" dirty="0" err="1"/>
              <a:t>rtual</a:t>
            </a:r>
            <a:r>
              <a:rPr lang="en-DE" sz="4800" dirty="0"/>
              <a:t> Function Revision) - IDE</a:t>
            </a:r>
          </a:p>
        </p:txBody>
      </p:sp>
    </p:spTree>
    <p:extLst>
      <p:ext uri="{BB962C8B-B14F-4D97-AF65-F5344CB8AC3E}">
        <p14:creationId xmlns:p14="http://schemas.microsoft.com/office/powerpoint/2010/main" val="31240020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233D-3983-4457-6A61-EC968C0C0B84}"/>
              </a:ext>
            </a:extLst>
          </p:cNvPr>
          <p:cNvSpPr>
            <a:spLocks noGrp="1"/>
          </p:cNvSpPr>
          <p:nvPr>
            <p:ph type="title"/>
          </p:nvPr>
        </p:nvSpPr>
        <p:spPr/>
        <p:txBody>
          <a:bodyPr/>
          <a:lstStyle/>
          <a:p>
            <a:r>
              <a:rPr lang="en-DE" dirty="0"/>
              <a:t>Shallow </a:t>
            </a:r>
            <a:r>
              <a:rPr lang="en-DE" dirty="0" err="1"/>
              <a:t>COpy</a:t>
            </a:r>
            <a:endParaRPr lang="en-DE" dirty="0"/>
          </a:p>
        </p:txBody>
      </p:sp>
      <p:sp>
        <p:nvSpPr>
          <p:cNvPr id="3" name="Content Placeholder 2">
            <a:extLst>
              <a:ext uri="{FF2B5EF4-FFF2-40B4-BE49-F238E27FC236}">
                <a16:creationId xmlns:a16="http://schemas.microsoft.com/office/drawing/2014/main" id="{34D7C599-6EBB-CF03-7772-7B20AC551559}"/>
              </a:ext>
            </a:extLst>
          </p:cNvPr>
          <p:cNvSpPr>
            <a:spLocks noGrp="1"/>
          </p:cNvSpPr>
          <p:nvPr>
            <p:ph idx="1"/>
          </p:nvPr>
        </p:nvSpPr>
        <p:spPr/>
        <p:txBody>
          <a:bodyPr/>
          <a:lstStyle/>
          <a:p>
            <a:pPr marL="0" indent="0">
              <a:buNone/>
            </a:pPr>
            <a:endParaRPr lang="en-DE" dirty="0"/>
          </a:p>
          <a:p>
            <a:pPr marL="0" indent="0">
              <a:buNone/>
            </a:pPr>
            <a:r>
              <a:rPr lang="en-GB" dirty="0"/>
              <a:t>In a shallow copy, the copying process copies the values of the data as they are, including any pointers. This means if the original object had pointers pointing to dynamically allocated memory, the copy will have pointers pointing to the same memory address. This can lead to issues such as double frees or dangling pointers when one of the objects is destroyed and deallocates the memory that the other object's pointer still refers to.</a:t>
            </a:r>
            <a:endParaRPr lang="en-DE" dirty="0"/>
          </a:p>
        </p:txBody>
      </p:sp>
    </p:spTree>
    <p:extLst>
      <p:ext uri="{BB962C8B-B14F-4D97-AF65-F5344CB8AC3E}">
        <p14:creationId xmlns:p14="http://schemas.microsoft.com/office/powerpoint/2010/main" val="3619701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27421-0E86-F4D4-ECC7-AAD9D6EBBD9C}"/>
              </a:ext>
            </a:extLst>
          </p:cNvPr>
          <p:cNvSpPr>
            <a:spLocks noGrp="1"/>
          </p:cNvSpPr>
          <p:nvPr>
            <p:ph type="title"/>
          </p:nvPr>
        </p:nvSpPr>
        <p:spPr/>
        <p:txBody>
          <a:bodyPr/>
          <a:lstStyle/>
          <a:p>
            <a:r>
              <a:rPr lang="en-DE" dirty="0"/>
              <a:t>Breaking down the past exam (Disclaimer)</a:t>
            </a:r>
          </a:p>
        </p:txBody>
      </p:sp>
      <p:sp>
        <p:nvSpPr>
          <p:cNvPr id="3" name="Content Placeholder 2">
            <a:extLst>
              <a:ext uri="{FF2B5EF4-FFF2-40B4-BE49-F238E27FC236}">
                <a16:creationId xmlns:a16="http://schemas.microsoft.com/office/drawing/2014/main" id="{741EAB04-D0E0-B855-FDED-25D7807CCD32}"/>
              </a:ext>
            </a:extLst>
          </p:cNvPr>
          <p:cNvSpPr>
            <a:spLocks noGrp="1"/>
          </p:cNvSpPr>
          <p:nvPr>
            <p:ph idx="1"/>
          </p:nvPr>
        </p:nvSpPr>
        <p:spPr/>
        <p:txBody>
          <a:bodyPr/>
          <a:lstStyle/>
          <a:p>
            <a:r>
              <a:rPr lang="en-DE" dirty="0"/>
              <a:t>Question 1 – Acting like a complier</a:t>
            </a:r>
          </a:p>
          <a:p>
            <a:r>
              <a:rPr lang="en-DE" dirty="0"/>
              <a:t>Question 2 – Usi</a:t>
            </a:r>
            <a:r>
              <a:rPr lang="en-GB" dirty="0"/>
              <a:t>n</a:t>
            </a:r>
            <a:r>
              <a:rPr lang="en-DE" dirty="0"/>
              <a:t>g your cheat sheet</a:t>
            </a:r>
          </a:p>
          <a:p>
            <a:r>
              <a:rPr lang="en-DE" dirty="0"/>
              <a:t>Question 3/4/5/ – Real Programming </a:t>
            </a:r>
          </a:p>
          <a:p>
            <a:pPr lvl="1"/>
            <a:r>
              <a:rPr lang="en-DE" dirty="0"/>
              <a:t>There is a cheap way but not fully recommended :P</a:t>
            </a:r>
          </a:p>
        </p:txBody>
      </p:sp>
    </p:spTree>
    <p:extLst>
      <p:ext uri="{BB962C8B-B14F-4D97-AF65-F5344CB8AC3E}">
        <p14:creationId xmlns:p14="http://schemas.microsoft.com/office/powerpoint/2010/main" val="4225447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B284-D687-7E54-3C44-1BD7B6C17CF5}"/>
              </a:ext>
            </a:extLst>
          </p:cNvPr>
          <p:cNvSpPr>
            <a:spLocks noGrp="1"/>
          </p:cNvSpPr>
          <p:nvPr>
            <p:ph type="title"/>
          </p:nvPr>
        </p:nvSpPr>
        <p:spPr>
          <a:xfrm>
            <a:off x="1066800" y="2624328"/>
            <a:ext cx="10058400" cy="1609344"/>
          </a:xfrm>
        </p:spPr>
        <p:txBody>
          <a:bodyPr/>
          <a:lstStyle/>
          <a:p>
            <a:pPr algn="ctr"/>
            <a:r>
              <a:rPr lang="en-DE" dirty="0"/>
              <a:t>IDE</a:t>
            </a:r>
          </a:p>
        </p:txBody>
      </p:sp>
    </p:spTree>
    <p:extLst>
      <p:ext uri="{BB962C8B-B14F-4D97-AF65-F5344CB8AC3E}">
        <p14:creationId xmlns:p14="http://schemas.microsoft.com/office/powerpoint/2010/main" val="20420904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BAD17-9B18-A85C-10E4-C675C7946342}"/>
              </a:ext>
            </a:extLst>
          </p:cNvPr>
          <p:cNvSpPr>
            <a:spLocks noGrp="1"/>
          </p:cNvSpPr>
          <p:nvPr>
            <p:ph type="title"/>
          </p:nvPr>
        </p:nvSpPr>
        <p:spPr/>
        <p:txBody>
          <a:bodyPr/>
          <a:lstStyle/>
          <a:p>
            <a:r>
              <a:rPr lang="en-DE" dirty="0"/>
              <a:t>Deep Copy</a:t>
            </a:r>
          </a:p>
        </p:txBody>
      </p:sp>
      <p:sp>
        <p:nvSpPr>
          <p:cNvPr id="3" name="Content Placeholder 2">
            <a:extLst>
              <a:ext uri="{FF2B5EF4-FFF2-40B4-BE49-F238E27FC236}">
                <a16:creationId xmlns:a16="http://schemas.microsoft.com/office/drawing/2014/main" id="{B5F52DCD-B90D-DA40-4BC0-8185FCBC830F}"/>
              </a:ext>
            </a:extLst>
          </p:cNvPr>
          <p:cNvSpPr>
            <a:spLocks noGrp="1"/>
          </p:cNvSpPr>
          <p:nvPr>
            <p:ph idx="1"/>
          </p:nvPr>
        </p:nvSpPr>
        <p:spPr/>
        <p:txBody>
          <a:bodyPr/>
          <a:lstStyle/>
          <a:p>
            <a:r>
              <a:rPr lang="en-GB" dirty="0"/>
              <a:t>A deep copy, on the other hand, not only copies the values of the data but also duplicates anything that is pointed to by the pointers in the object. This means if the original object had pointers to dynamically allocated memory, the copy will create its own separate copy of that memory. Each object will thus manage its own dynamically allocated memory, preventing the issues that arise with </a:t>
            </a:r>
            <a:r>
              <a:rPr lang="en-GB" dirty="0" err="1"/>
              <a:t>shallo</a:t>
            </a:r>
            <a:r>
              <a:rPr lang="en-DE" dirty="0"/>
              <a:t>w copies</a:t>
            </a:r>
          </a:p>
        </p:txBody>
      </p:sp>
    </p:spTree>
    <p:extLst>
      <p:ext uri="{BB962C8B-B14F-4D97-AF65-F5344CB8AC3E}">
        <p14:creationId xmlns:p14="http://schemas.microsoft.com/office/powerpoint/2010/main" val="33324106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B284-D687-7E54-3C44-1BD7B6C17CF5}"/>
              </a:ext>
            </a:extLst>
          </p:cNvPr>
          <p:cNvSpPr>
            <a:spLocks noGrp="1"/>
          </p:cNvSpPr>
          <p:nvPr>
            <p:ph type="title"/>
          </p:nvPr>
        </p:nvSpPr>
        <p:spPr>
          <a:xfrm>
            <a:off x="1066800" y="2624328"/>
            <a:ext cx="10058400" cy="1609344"/>
          </a:xfrm>
        </p:spPr>
        <p:txBody>
          <a:bodyPr/>
          <a:lstStyle/>
          <a:p>
            <a:pPr algn="ctr"/>
            <a:r>
              <a:rPr lang="en-DE" dirty="0"/>
              <a:t>IDE</a:t>
            </a:r>
          </a:p>
        </p:txBody>
      </p:sp>
    </p:spTree>
    <p:extLst>
      <p:ext uri="{BB962C8B-B14F-4D97-AF65-F5344CB8AC3E}">
        <p14:creationId xmlns:p14="http://schemas.microsoft.com/office/powerpoint/2010/main" val="23013150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A345B-2B72-2A12-00F9-6CA4E995B6FA}"/>
              </a:ext>
            </a:extLst>
          </p:cNvPr>
          <p:cNvSpPr>
            <a:spLocks noGrp="1"/>
          </p:cNvSpPr>
          <p:nvPr>
            <p:ph type="title"/>
          </p:nvPr>
        </p:nvSpPr>
        <p:spPr>
          <a:xfrm>
            <a:off x="3015657" y="2624328"/>
            <a:ext cx="6160685" cy="1609344"/>
          </a:xfrm>
        </p:spPr>
        <p:txBody>
          <a:bodyPr/>
          <a:lstStyle/>
          <a:p>
            <a:r>
              <a:rPr lang="en-DE" dirty="0"/>
              <a:t>Overloading Operators</a:t>
            </a:r>
          </a:p>
        </p:txBody>
      </p:sp>
    </p:spTree>
    <p:extLst>
      <p:ext uri="{BB962C8B-B14F-4D97-AF65-F5344CB8AC3E}">
        <p14:creationId xmlns:p14="http://schemas.microsoft.com/office/powerpoint/2010/main" val="3835603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2C8CBF-A409-FF11-A032-9439690D95D1}"/>
              </a:ext>
            </a:extLst>
          </p:cNvPr>
          <p:cNvPicPr>
            <a:picLocks noChangeAspect="1"/>
          </p:cNvPicPr>
          <p:nvPr/>
        </p:nvPicPr>
        <p:blipFill>
          <a:blip r:embed="rId2"/>
          <a:stretch>
            <a:fillRect/>
          </a:stretch>
        </p:blipFill>
        <p:spPr>
          <a:xfrm>
            <a:off x="837466" y="1014075"/>
            <a:ext cx="10517068" cy="4829849"/>
          </a:xfrm>
          <a:prstGeom prst="rect">
            <a:avLst/>
          </a:prstGeom>
        </p:spPr>
      </p:pic>
    </p:spTree>
    <p:extLst>
      <p:ext uri="{BB962C8B-B14F-4D97-AF65-F5344CB8AC3E}">
        <p14:creationId xmlns:p14="http://schemas.microsoft.com/office/powerpoint/2010/main" val="12325322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5CF72-6505-085C-12B8-855033F8C1D3}"/>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058080D0-F3E9-0536-2C68-0A99E736878A}"/>
              </a:ext>
            </a:extLst>
          </p:cNvPr>
          <p:cNvSpPr>
            <a:spLocks noGrp="1"/>
          </p:cNvSpPr>
          <p:nvPr>
            <p:ph idx="1"/>
          </p:nvPr>
        </p:nvSpPr>
        <p:spPr/>
        <p:txBody>
          <a:bodyPr/>
          <a:lstStyle/>
          <a:p>
            <a:endParaRPr lang="en-DE"/>
          </a:p>
        </p:txBody>
      </p:sp>
      <p:pic>
        <p:nvPicPr>
          <p:cNvPr id="5" name="Picture 4">
            <a:extLst>
              <a:ext uri="{FF2B5EF4-FFF2-40B4-BE49-F238E27FC236}">
                <a16:creationId xmlns:a16="http://schemas.microsoft.com/office/drawing/2014/main" id="{04835F28-0F50-9DA8-BE18-5500AA3777AC}"/>
              </a:ext>
            </a:extLst>
          </p:cNvPr>
          <p:cNvPicPr>
            <a:picLocks noChangeAspect="1"/>
          </p:cNvPicPr>
          <p:nvPr/>
        </p:nvPicPr>
        <p:blipFill>
          <a:blip r:embed="rId2"/>
          <a:stretch>
            <a:fillRect/>
          </a:stretch>
        </p:blipFill>
        <p:spPr>
          <a:xfrm>
            <a:off x="674830" y="0"/>
            <a:ext cx="10842340" cy="6858000"/>
          </a:xfrm>
          <a:prstGeom prst="rect">
            <a:avLst/>
          </a:prstGeom>
        </p:spPr>
      </p:pic>
    </p:spTree>
    <p:extLst>
      <p:ext uri="{BB962C8B-B14F-4D97-AF65-F5344CB8AC3E}">
        <p14:creationId xmlns:p14="http://schemas.microsoft.com/office/powerpoint/2010/main" val="23881437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3F4213-7812-FFE1-03B4-8A5A121BAA83}"/>
              </a:ext>
            </a:extLst>
          </p:cNvPr>
          <p:cNvPicPr>
            <a:picLocks noChangeAspect="1"/>
          </p:cNvPicPr>
          <p:nvPr/>
        </p:nvPicPr>
        <p:blipFill>
          <a:blip r:embed="rId2"/>
          <a:stretch>
            <a:fillRect/>
          </a:stretch>
        </p:blipFill>
        <p:spPr>
          <a:xfrm>
            <a:off x="1389993" y="704470"/>
            <a:ext cx="9412013" cy="5449060"/>
          </a:xfrm>
          <a:prstGeom prst="rect">
            <a:avLst/>
          </a:prstGeom>
        </p:spPr>
      </p:pic>
    </p:spTree>
    <p:extLst>
      <p:ext uri="{BB962C8B-B14F-4D97-AF65-F5344CB8AC3E}">
        <p14:creationId xmlns:p14="http://schemas.microsoft.com/office/powerpoint/2010/main" val="6862397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C741CB-C051-863E-74A2-06597864CDCA}"/>
              </a:ext>
            </a:extLst>
          </p:cNvPr>
          <p:cNvPicPr>
            <a:picLocks noChangeAspect="1"/>
          </p:cNvPicPr>
          <p:nvPr/>
        </p:nvPicPr>
        <p:blipFill>
          <a:blip r:embed="rId2"/>
          <a:stretch>
            <a:fillRect/>
          </a:stretch>
        </p:blipFill>
        <p:spPr>
          <a:xfrm>
            <a:off x="1051808" y="852128"/>
            <a:ext cx="10088383" cy="5153744"/>
          </a:xfrm>
          <a:prstGeom prst="rect">
            <a:avLst/>
          </a:prstGeom>
        </p:spPr>
      </p:pic>
    </p:spTree>
    <p:extLst>
      <p:ext uri="{BB962C8B-B14F-4D97-AF65-F5344CB8AC3E}">
        <p14:creationId xmlns:p14="http://schemas.microsoft.com/office/powerpoint/2010/main" val="29901806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64E0DC-35C9-B813-3FF4-1D95BA3156AF}"/>
              </a:ext>
            </a:extLst>
          </p:cNvPr>
          <p:cNvPicPr>
            <a:picLocks noChangeAspect="1"/>
          </p:cNvPicPr>
          <p:nvPr/>
        </p:nvPicPr>
        <p:blipFill>
          <a:blip r:embed="rId2"/>
          <a:stretch>
            <a:fillRect/>
          </a:stretch>
        </p:blipFill>
        <p:spPr>
          <a:xfrm>
            <a:off x="475465" y="404390"/>
            <a:ext cx="11241069" cy="6049219"/>
          </a:xfrm>
          <a:prstGeom prst="rect">
            <a:avLst/>
          </a:prstGeom>
        </p:spPr>
      </p:pic>
    </p:spTree>
    <p:extLst>
      <p:ext uri="{BB962C8B-B14F-4D97-AF65-F5344CB8AC3E}">
        <p14:creationId xmlns:p14="http://schemas.microsoft.com/office/powerpoint/2010/main" val="2548517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58E2D5-20DD-7908-5E06-0FF7473BE285}"/>
              </a:ext>
            </a:extLst>
          </p:cNvPr>
          <p:cNvPicPr>
            <a:picLocks noChangeAspect="1"/>
          </p:cNvPicPr>
          <p:nvPr/>
        </p:nvPicPr>
        <p:blipFill>
          <a:blip r:embed="rId2"/>
          <a:stretch>
            <a:fillRect/>
          </a:stretch>
        </p:blipFill>
        <p:spPr>
          <a:xfrm>
            <a:off x="504044" y="475838"/>
            <a:ext cx="11183911" cy="5906324"/>
          </a:xfrm>
          <a:prstGeom prst="rect">
            <a:avLst/>
          </a:prstGeom>
        </p:spPr>
      </p:pic>
    </p:spTree>
    <p:extLst>
      <p:ext uri="{BB962C8B-B14F-4D97-AF65-F5344CB8AC3E}">
        <p14:creationId xmlns:p14="http://schemas.microsoft.com/office/powerpoint/2010/main" val="4181277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1FD21-B6AD-29C5-75CC-4CD4A25342C1}"/>
              </a:ext>
            </a:extLst>
          </p:cNvPr>
          <p:cNvSpPr>
            <a:spLocks noGrp="1"/>
          </p:cNvSpPr>
          <p:nvPr>
            <p:ph type="title"/>
          </p:nvPr>
        </p:nvSpPr>
        <p:spPr/>
        <p:txBody>
          <a:bodyPr/>
          <a:lstStyle/>
          <a:p>
            <a:r>
              <a:rPr lang="en-DE" dirty="0"/>
              <a:t>Question 1 </a:t>
            </a:r>
          </a:p>
        </p:txBody>
      </p:sp>
      <p:sp>
        <p:nvSpPr>
          <p:cNvPr id="3" name="Content Placeholder 2">
            <a:extLst>
              <a:ext uri="{FF2B5EF4-FFF2-40B4-BE49-F238E27FC236}">
                <a16:creationId xmlns:a16="http://schemas.microsoft.com/office/drawing/2014/main" id="{C7071F53-D43B-4A91-B2CB-15C8E3B971F9}"/>
              </a:ext>
            </a:extLst>
          </p:cNvPr>
          <p:cNvSpPr>
            <a:spLocks noGrp="1"/>
          </p:cNvSpPr>
          <p:nvPr>
            <p:ph idx="1"/>
          </p:nvPr>
        </p:nvSpPr>
        <p:spPr/>
        <p:txBody>
          <a:bodyPr>
            <a:normAutofit/>
          </a:bodyPr>
          <a:lstStyle/>
          <a:p>
            <a:r>
              <a:rPr lang="en-DE" sz="2800" dirty="0"/>
              <a:t>To get fluent:</a:t>
            </a:r>
          </a:p>
          <a:p>
            <a:pPr lvl="1"/>
            <a:r>
              <a:rPr lang="en-DE" sz="2400" dirty="0"/>
              <a:t>Minimum Info: </a:t>
            </a:r>
          </a:p>
          <a:p>
            <a:pPr lvl="2"/>
            <a:r>
              <a:rPr lang="en-DE" sz="2000" dirty="0"/>
              <a:t>Classes and Objects</a:t>
            </a:r>
          </a:p>
          <a:p>
            <a:pPr lvl="2"/>
            <a:r>
              <a:rPr lang="en-DE" sz="2000" dirty="0"/>
              <a:t>Inheritance</a:t>
            </a:r>
          </a:p>
          <a:p>
            <a:pPr lvl="2"/>
            <a:r>
              <a:rPr lang="en-DE" sz="2000" dirty="0"/>
              <a:t>Polymorphism</a:t>
            </a:r>
          </a:p>
          <a:p>
            <a:pPr lvl="2"/>
            <a:r>
              <a:rPr lang="en-DE" sz="2000" dirty="0"/>
              <a:t>Sometimes (STL) but not complicated compar</a:t>
            </a:r>
            <a:r>
              <a:rPr lang="en-GB" sz="2000" dirty="0"/>
              <a:t>a</a:t>
            </a:r>
            <a:r>
              <a:rPr lang="en-DE" sz="2000" dirty="0"/>
              <a:t>tively</a:t>
            </a:r>
          </a:p>
        </p:txBody>
      </p:sp>
    </p:spTree>
    <p:extLst>
      <p:ext uri="{BB962C8B-B14F-4D97-AF65-F5344CB8AC3E}">
        <p14:creationId xmlns:p14="http://schemas.microsoft.com/office/powerpoint/2010/main" val="4196668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B284-D687-7E54-3C44-1BD7B6C17CF5}"/>
              </a:ext>
            </a:extLst>
          </p:cNvPr>
          <p:cNvSpPr>
            <a:spLocks noGrp="1"/>
          </p:cNvSpPr>
          <p:nvPr>
            <p:ph type="title"/>
          </p:nvPr>
        </p:nvSpPr>
        <p:spPr>
          <a:xfrm>
            <a:off x="1066800" y="2624328"/>
            <a:ext cx="10058400" cy="1609344"/>
          </a:xfrm>
        </p:spPr>
        <p:txBody>
          <a:bodyPr/>
          <a:lstStyle/>
          <a:p>
            <a:pPr algn="ctr"/>
            <a:r>
              <a:rPr lang="en-DE" dirty="0"/>
              <a:t>IDE</a:t>
            </a:r>
          </a:p>
        </p:txBody>
      </p:sp>
    </p:spTree>
    <p:extLst>
      <p:ext uri="{BB962C8B-B14F-4D97-AF65-F5344CB8AC3E}">
        <p14:creationId xmlns:p14="http://schemas.microsoft.com/office/powerpoint/2010/main" val="23274124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B284-D687-7E54-3C44-1BD7B6C17CF5}"/>
              </a:ext>
            </a:extLst>
          </p:cNvPr>
          <p:cNvSpPr>
            <a:spLocks noGrp="1"/>
          </p:cNvSpPr>
          <p:nvPr>
            <p:ph type="title"/>
          </p:nvPr>
        </p:nvSpPr>
        <p:spPr>
          <a:xfrm>
            <a:off x="1066800" y="2624328"/>
            <a:ext cx="10058400" cy="1609344"/>
          </a:xfrm>
        </p:spPr>
        <p:txBody>
          <a:bodyPr/>
          <a:lstStyle/>
          <a:p>
            <a:pPr algn="ctr"/>
            <a:r>
              <a:rPr lang="en-DE" dirty="0"/>
              <a:t>IDE</a:t>
            </a:r>
          </a:p>
        </p:txBody>
      </p:sp>
    </p:spTree>
    <p:extLst>
      <p:ext uri="{BB962C8B-B14F-4D97-AF65-F5344CB8AC3E}">
        <p14:creationId xmlns:p14="http://schemas.microsoft.com/office/powerpoint/2010/main" val="26801013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662C2-4C48-78E8-785E-105F9EE68AA2}"/>
              </a:ext>
            </a:extLst>
          </p:cNvPr>
          <p:cNvSpPr>
            <a:spLocks noGrp="1"/>
          </p:cNvSpPr>
          <p:nvPr>
            <p:ph type="title"/>
          </p:nvPr>
        </p:nvSpPr>
        <p:spPr>
          <a:xfrm>
            <a:off x="1066800" y="2624328"/>
            <a:ext cx="10058400" cy="1609344"/>
          </a:xfrm>
        </p:spPr>
        <p:txBody>
          <a:bodyPr/>
          <a:lstStyle/>
          <a:p>
            <a:pPr algn="ctr"/>
            <a:r>
              <a:rPr lang="en-DE" dirty="0"/>
              <a:t>STL</a:t>
            </a:r>
          </a:p>
        </p:txBody>
      </p:sp>
    </p:spTree>
    <p:extLst>
      <p:ext uri="{BB962C8B-B14F-4D97-AF65-F5344CB8AC3E}">
        <p14:creationId xmlns:p14="http://schemas.microsoft.com/office/powerpoint/2010/main" val="36915046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B967A8-1DD9-1624-011C-F05B2DAAD661}"/>
              </a:ext>
            </a:extLst>
          </p:cNvPr>
          <p:cNvPicPr>
            <a:picLocks noChangeAspect="1"/>
          </p:cNvPicPr>
          <p:nvPr/>
        </p:nvPicPr>
        <p:blipFill>
          <a:blip r:embed="rId2"/>
          <a:stretch>
            <a:fillRect/>
          </a:stretch>
        </p:blipFill>
        <p:spPr>
          <a:xfrm>
            <a:off x="1108966" y="1256997"/>
            <a:ext cx="9974067" cy="4344006"/>
          </a:xfrm>
          <a:prstGeom prst="rect">
            <a:avLst/>
          </a:prstGeom>
        </p:spPr>
      </p:pic>
    </p:spTree>
    <p:extLst>
      <p:ext uri="{BB962C8B-B14F-4D97-AF65-F5344CB8AC3E}">
        <p14:creationId xmlns:p14="http://schemas.microsoft.com/office/powerpoint/2010/main" val="13871764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52E4E6-6193-4C64-ED76-99B8B6F5C0E9}"/>
              </a:ext>
            </a:extLst>
          </p:cNvPr>
          <p:cNvPicPr>
            <a:picLocks noChangeAspect="1"/>
          </p:cNvPicPr>
          <p:nvPr/>
        </p:nvPicPr>
        <p:blipFill>
          <a:blip r:embed="rId2"/>
          <a:stretch>
            <a:fillRect/>
          </a:stretch>
        </p:blipFill>
        <p:spPr>
          <a:xfrm>
            <a:off x="975598" y="1237944"/>
            <a:ext cx="10240804" cy="4382112"/>
          </a:xfrm>
          <a:prstGeom prst="rect">
            <a:avLst/>
          </a:prstGeom>
        </p:spPr>
      </p:pic>
    </p:spTree>
    <p:extLst>
      <p:ext uri="{BB962C8B-B14F-4D97-AF65-F5344CB8AC3E}">
        <p14:creationId xmlns:p14="http://schemas.microsoft.com/office/powerpoint/2010/main" val="2265907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78313C-00B3-4A91-4509-604C202D5920}"/>
              </a:ext>
            </a:extLst>
          </p:cNvPr>
          <p:cNvPicPr>
            <a:picLocks noChangeAspect="1"/>
          </p:cNvPicPr>
          <p:nvPr/>
        </p:nvPicPr>
        <p:blipFill>
          <a:blip r:embed="rId2"/>
          <a:stretch>
            <a:fillRect/>
          </a:stretch>
        </p:blipFill>
        <p:spPr>
          <a:xfrm>
            <a:off x="1104203" y="847364"/>
            <a:ext cx="9983593" cy="5163271"/>
          </a:xfrm>
          <a:prstGeom prst="rect">
            <a:avLst/>
          </a:prstGeom>
        </p:spPr>
      </p:pic>
    </p:spTree>
    <p:extLst>
      <p:ext uri="{BB962C8B-B14F-4D97-AF65-F5344CB8AC3E}">
        <p14:creationId xmlns:p14="http://schemas.microsoft.com/office/powerpoint/2010/main" val="38516316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BA9139-A789-9DF2-147E-CA873CFE1FB0}"/>
              </a:ext>
            </a:extLst>
          </p:cNvPr>
          <p:cNvPicPr>
            <a:picLocks noChangeAspect="1"/>
          </p:cNvPicPr>
          <p:nvPr/>
        </p:nvPicPr>
        <p:blipFill>
          <a:blip r:embed="rId2"/>
          <a:stretch>
            <a:fillRect/>
          </a:stretch>
        </p:blipFill>
        <p:spPr>
          <a:xfrm>
            <a:off x="870808" y="1485629"/>
            <a:ext cx="10450383" cy="3886742"/>
          </a:xfrm>
          <a:prstGeom prst="rect">
            <a:avLst/>
          </a:prstGeom>
        </p:spPr>
      </p:pic>
    </p:spTree>
    <p:extLst>
      <p:ext uri="{BB962C8B-B14F-4D97-AF65-F5344CB8AC3E}">
        <p14:creationId xmlns:p14="http://schemas.microsoft.com/office/powerpoint/2010/main" val="25419784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56D9F8-DF6A-84E8-0015-7B8EB645D08C}"/>
              </a:ext>
            </a:extLst>
          </p:cNvPr>
          <p:cNvPicPr>
            <a:picLocks noChangeAspect="1"/>
          </p:cNvPicPr>
          <p:nvPr/>
        </p:nvPicPr>
        <p:blipFill>
          <a:blip r:embed="rId2"/>
          <a:stretch>
            <a:fillRect/>
          </a:stretch>
        </p:blipFill>
        <p:spPr>
          <a:xfrm>
            <a:off x="1004177" y="956917"/>
            <a:ext cx="10183646" cy="4944165"/>
          </a:xfrm>
          <a:prstGeom prst="rect">
            <a:avLst/>
          </a:prstGeom>
        </p:spPr>
      </p:pic>
    </p:spTree>
    <p:extLst>
      <p:ext uri="{BB962C8B-B14F-4D97-AF65-F5344CB8AC3E}">
        <p14:creationId xmlns:p14="http://schemas.microsoft.com/office/powerpoint/2010/main" val="19818524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5D3869-512B-A1C8-D6BF-B86921AB023D}"/>
              </a:ext>
            </a:extLst>
          </p:cNvPr>
          <p:cNvPicPr>
            <a:picLocks noChangeAspect="1"/>
          </p:cNvPicPr>
          <p:nvPr/>
        </p:nvPicPr>
        <p:blipFill>
          <a:blip r:embed="rId2"/>
          <a:stretch>
            <a:fillRect/>
          </a:stretch>
        </p:blipFill>
        <p:spPr>
          <a:xfrm>
            <a:off x="1223282" y="1018838"/>
            <a:ext cx="9745435" cy="4820323"/>
          </a:xfrm>
          <a:prstGeom prst="rect">
            <a:avLst/>
          </a:prstGeom>
        </p:spPr>
      </p:pic>
    </p:spTree>
    <p:extLst>
      <p:ext uri="{BB962C8B-B14F-4D97-AF65-F5344CB8AC3E}">
        <p14:creationId xmlns:p14="http://schemas.microsoft.com/office/powerpoint/2010/main" val="16135271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81A9D6-E0F9-FC4B-F24B-7AE88DE796B2}"/>
              </a:ext>
            </a:extLst>
          </p:cNvPr>
          <p:cNvPicPr>
            <a:picLocks noChangeAspect="1"/>
          </p:cNvPicPr>
          <p:nvPr/>
        </p:nvPicPr>
        <p:blipFill>
          <a:blip r:embed="rId2"/>
          <a:stretch>
            <a:fillRect/>
          </a:stretch>
        </p:blipFill>
        <p:spPr>
          <a:xfrm>
            <a:off x="1137545" y="952154"/>
            <a:ext cx="9916909" cy="4953691"/>
          </a:xfrm>
          <a:prstGeom prst="rect">
            <a:avLst/>
          </a:prstGeom>
        </p:spPr>
      </p:pic>
    </p:spTree>
    <p:extLst>
      <p:ext uri="{BB962C8B-B14F-4D97-AF65-F5344CB8AC3E}">
        <p14:creationId xmlns:p14="http://schemas.microsoft.com/office/powerpoint/2010/main" val="1761819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7AA73-57F8-4CC2-40EB-A6E1F66B0696}"/>
              </a:ext>
            </a:extLst>
          </p:cNvPr>
          <p:cNvSpPr>
            <a:spLocks noGrp="1"/>
          </p:cNvSpPr>
          <p:nvPr>
            <p:ph type="title"/>
          </p:nvPr>
        </p:nvSpPr>
        <p:spPr/>
        <p:txBody>
          <a:bodyPr/>
          <a:lstStyle/>
          <a:p>
            <a:r>
              <a:rPr lang="en-DE" dirty="0"/>
              <a:t>Question 2</a:t>
            </a:r>
          </a:p>
        </p:txBody>
      </p:sp>
      <p:sp>
        <p:nvSpPr>
          <p:cNvPr id="3" name="Content Placeholder 2">
            <a:extLst>
              <a:ext uri="{FF2B5EF4-FFF2-40B4-BE49-F238E27FC236}">
                <a16:creationId xmlns:a16="http://schemas.microsoft.com/office/drawing/2014/main" id="{23FA3528-E87C-B5BF-497E-FC26051E130D}"/>
              </a:ext>
            </a:extLst>
          </p:cNvPr>
          <p:cNvSpPr>
            <a:spLocks noGrp="1"/>
          </p:cNvSpPr>
          <p:nvPr>
            <p:ph idx="1"/>
          </p:nvPr>
        </p:nvSpPr>
        <p:spPr/>
        <p:txBody>
          <a:bodyPr/>
          <a:lstStyle/>
          <a:p>
            <a:r>
              <a:rPr lang="en-DE" dirty="0"/>
              <a:t>How to optim</a:t>
            </a:r>
            <a:r>
              <a:rPr lang="en-GB" dirty="0" err="1"/>
              <a:t>i</a:t>
            </a:r>
            <a:r>
              <a:rPr lang="en-DE" dirty="0"/>
              <a:t>ze your cheat sheet its maximum potential</a:t>
            </a:r>
          </a:p>
          <a:p>
            <a:pPr lvl="1"/>
            <a:r>
              <a:rPr lang="en-DE" b="1" dirty="0"/>
              <a:t>Draft 1 </a:t>
            </a:r>
            <a:r>
              <a:rPr lang="en-DE" dirty="0"/>
              <a:t>– Find all the keywords from t</a:t>
            </a:r>
            <a:r>
              <a:rPr lang="en-GB" dirty="0"/>
              <a:t>he</a:t>
            </a:r>
            <a:r>
              <a:rPr lang="en-DE" dirty="0"/>
              <a:t> script (Recommended – Split all the big topics in different notebooks on your IPAD/Paper Based Notebook)</a:t>
            </a:r>
            <a:br>
              <a:rPr lang="en-DE" dirty="0"/>
            </a:br>
            <a:endParaRPr lang="en-DE" dirty="0"/>
          </a:p>
          <a:p>
            <a:pPr lvl="1"/>
            <a:r>
              <a:rPr lang="en-DE" b="1" dirty="0"/>
              <a:t>Draft 2</a:t>
            </a:r>
            <a:r>
              <a:rPr lang="en-DE" dirty="0"/>
              <a:t> – After looking over all the past exams, find the common questions asked by the Prof. </a:t>
            </a:r>
            <a:r>
              <a:rPr lang="en-GB" dirty="0"/>
              <a:t>A</a:t>
            </a:r>
            <a:r>
              <a:rPr lang="en-DE" dirty="0" err="1"/>
              <a:t>nd</a:t>
            </a:r>
            <a:r>
              <a:rPr lang="en-DE" dirty="0"/>
              <a:t> rep</a:t>
            </a:r>
            <a:r>
              <a:rPr lang="en-GB" dirty="0"/>
              <a:t>la</a:t>
            </a:r>
            <a:r>
              <a:rPr lang="en-DE" dirty="0" err="1"/>
              <a:t>ce</a:t>
            </a:r>
            <a:r>
              <a:rPr lang="en-DE" dirty="0"/>
              <a:t> that with draft 1</a:t>
            </a:r>
            <a:br>
              <a:rPr lang="en-DE" dirty="0"/>
            </a:br>
            <a:endParaRPr lang="en-DE" dirty="0"/>
          </a:p>
          <a:p>
            <a:pPr lvl="1"/>
            <a:r>
              <a:rPr lang="en-DE" b="1" dirty="0"/>
              <a:t>Draft 3 </a:t>
            </a:r>
            <a:r>
              <a:rPr lang="en-DE" dirty="0"/>
              <a:t>– You will notice over the period of time, some concepts would get very easy to remember, be</a:t>
            </a:r>
            <a:r>
              <a:rPr lang="en-GB" dirty="0"/>
              <a:t>ca</a:t>
            </a:r>
            <a:r>
              <a:rPr lang="en-DE" dirty="0"/>
              <a:t>use you would be using it in real life programming questions (So Remove those extra Info.)</a:t>
            </a:r>
            <a:br>
              <a:rPr lang="en-DE" dirty="0"/>
            </a:br>
            <a:endParaRPr lang="en-DE" dirty="0"/>
          </a:p>
          <a:p>
            <a:pPr lvl="1"/>
            <a:r>
              <a:rPr lang="en-DE" b="1" dirty="0"/>
              <a:t>Final Draft – </a:t>
            </a:r>
            <a:r>
              <a:rPr lang="en-DE" dirty="0"/>
              <a:t>Make sure to put all the past exam questions especially the </a:t>
            </a:r>
            <a:r>
              <a:rPr lang="en-DE" dirty="0" err="1"/>
              <a:t>the</a:t>
            </a:r>
            <a:r>
              <a:rPr lang="en-GB" dirty="0"/>
              <a:t>or</a:t>
            </a:r>
            <a:r>
              <a:rPr lang="en-DE" dirty="0"/>
              <a:t>y on your cheat sheet.</a:t>
            </a:r>
            <a:endParaRPr lang="en-DE" b="1" dirty="0"/>
          </a:p>
        </p:txBody>
      </p:sp>
    </p:spTree>
    <p:extLst>
      <p:ext uri="{BB962C8B-B14F-4D97-AF65-F5344CB8AC3E}">
        <p14:creationId xmlns:p14="http://schemas.microsoft.com/office/powerpoint/2010/main" val="7404360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4B5D33-5988-DC4A-E016-B0C3E07BD6A1}"/>
              </a:ext>
            </a:extLst>
          </p:cNvPr>
          <p:cNvPicPr>
            <a:picLocks noChangeAspect="1"/>
          </p:cNvPicPr>
          <p:nvPr/>
        </p:nvPicPr>
        <p:blipFill>
          <a:blip r:embed="rId2"/>
          <a:stretch>
            <a:fillRect/>
          </a:stretch>
        </p:blipFill>
        <p:spPr>
          <a:xfrm>
            <a:off x="1147072" y="1042654"/>
            <a:ext cx="9897856" cy="4772691"/>
          </a:xfrm>
          <a:prstGeom prst="rect">
            <a:avLst/>
          </a:prstGeom>
        </p:spPr>
      </p:pic>
    </p:spTree>
    <p:extLst>
      <p:ext uri="{BB962C8B-B14F-4D97-AF65-F5344CB8AC3E}">
        <p14:creationId xmlns:p14="http://schemas.microsoft.com/office/powerpoint/2010/main" val="30708291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A1C155-88CD-B498-8C97-84E7DD970DD3}"/>
              </a:ext>
            </a:extLst>
          </p:cNvPr>
          <p:cNvPicPr>
            <a:picLocks noChangeAspect="1"/>
          </p:cNvPicPr>
          <p:nvPr/>
        </p:nvPicPr>
        <p:blipFill>
          <a:blip r:embed="rId2"/>
          <a:stretch>
            <a:fillRect/>
          </a:stretch>
        </p:blipFill>
        <p:spPr>
          <a:xfrm>
            <a:off x="813650" y="1023400"/>
            <a:ext cx="10564699" cy="4791744"/>
          </a:xfrm>
          <a:prstGeom prst="rect">
            <a:avLst/>
          </a:prstGeom>
        </p:spPr>
      </p:pic>
    </p:spTree>
    <p:extLst>
      <p:ext uri="{BB962C8B-B14F-4D97-AF65-F5344CB8AC3E}">
        <p14:creationId xmlns:p14="http://schemas.microsoft.com/office/powerpoint/2010/main" val="14571752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B284-D687-7E54-3C44-1BD7B6C17CF5}"/>
              </a:ext>
            </a:extLst>
          </p:cNvPr>
          <p:cNvSpPr>
            <a:spLocks noGrp="1"/>
          </p:cNvSpPr>
          <p:nvPr>
            <p:ph type="title"/>
          </p:nvPr>
        </p:nvSpPr>
        <p:spPr>
          <a:xfrm>
            <a:off x="1066800" y="2624328"/>
            <a:ext cx="10058400" cy="1609344"/>
          </a:xfrm>
        </p:spPr>
        <p:txBody>
          <a:bodyPr/>
          <a:lstStyle/>
          <a:p>
            <a:pPr algn="ctr"/>
            <a:r>
              <a:rPr lang="en-DE" dirty="0"/>
              <a:t>IDE</a:t>
            </a:r>
          </a:p>
        </p:txBody>
      </p:sp>
    </p:spTree>
    <p:extLst>
      <p:ext uri="{BB962C8B-B14F-4D97-AF65-F5344CB8AC3E}">
        <p14:creationId xmlns:p14="http://schemas.microsoft.com/office/powerpoint/2010/main" val="32519905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1" name="Rectangle 20">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3" name="Rectangle 22">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grpSp>
        <p:nvGrpSpPr>
          <p:cNvPr id="25" name="Group 24">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6" name="Oval 25">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de-DE"/>
            </a:p>
          </p:txBody>
        </p:sp>
        <p:sp>
          <p:nvSpPr>
            <p:cNvPr id="27" name="Oval 26">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de-DE"/>
            </a:p>
          </p:txBody>
        </p:sp>
      </p:grpSp>
      <p:sp useBgFill="1">
        <p:nvSpPr>
          <p:cNvPr id="29" name="Rectangle 28">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31" name="Group 30">
            <a:extLst>
              <a:ext uri="{FF2B5EF4-FFF2-40B4-BE49-F238E27FC236}">
                <a16:creationId xmlns:a16="http://schemas.microsoft.com/office/drawing/2014/main" id="{B4CFDD4A-4FA1-4CD9-90D5-E253C2040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14818" y="720071"/>
            <a:ext cx="5417868" cy="5417858"/>
            <a:chOff x="1311770" y="720071"/>
            <a:chExt cx="5417868" cy="5417858"/>
          </a:xfrm>
        </p:grpSpPr>
        <p:sp>
          <p:nvSpPr>
            <p:cNvPr id="32" name="Oval 31">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1770" y="720071"/>
              <a:ext cx="5417868" cy="5417858"/>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3" name="Oval 32">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8390" y="1006688"/>
              <a:ext cx="4844628" cy="4844620"/>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8C86F699-5358-7797-070C-77E53687727B}"/>
              </a:ext>
            </a:extLst>
          </p:cNvPr>
          <p:cNvSpPr>
            <a:spLocks noGrp="1"/>
          </p:cNvSpPr>
          <p:nvPr>
            <p:ph type="title"/>
          </p:nvPr>
        </p:nvSpPr>
        <p:spPr>
          <a:xfrm>
            <a:off x="1717507" y="1316890"/>
            <a:ext cx="4606394" cy="4224216"/>
          </a:xfrm>
        </p:spPr>
        <p:txBody>
          <a:bodyPr vert="horz" lIns="91440" tIns="45720" rIns="91440" bIns="45720" rtlCol="0" anchor="ctr">
            <a:normAutofit/>
          </a:bodyPr>
          <a:lstStyle/>
          <a:p>
            <a:pPr algn="ctr">
              <a:lnSpc>
                <a:spcPct val="80000"/>
              </a:lnSpc>
            </a:pPr>
            <a:r>
              <a:rPr lang="en-US" sz="6000">
                <a:solidFill>
                  <a:srgbClr val="FFFFFF"/>
                </a:solidFill>
              </a:rPr>
              <a:t>Day 4</a:t>
            </a:r>
          </a:p>
        </p:txBody>
      </p:sp>
      <p:sp>
        <p:nvSpPr>
          <p:cNvPr id="35" name="Rectangle 34">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5208" y="3388657"/>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Tree>
    <p:extLst>
      <p:ext uri="{BB962C8B-B14F-4D97-AF65-F5344CB8AC3E}">
        <p14:creationId xmlns:p14="http://schemas.microsoft.com/office/powerpoint/2010/main" val="69040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3103-4C52-C255-81CA-6737B4DBEC25}"/>
              </a:ext>
            </a:extLst>
          </p:cNvPr>
          <p:cNvSpPr>
            <a:spLocks noGrp="1"/>
          </p:cNvSpPr>
          <p:nvPr>
            <p:ph type="title"/>
          </p:nvPr>
        </p:nvSpPr>
        <p:spPr/>
        <p:txBody>
          <a:bodyPr/>
          <a:lstStyle/>
          <a:p>
            <a:r>
              <a:rPr lang="en-DE" dirty="0"/>
              <a:t>Further Topics</a:t>
            </a:r>
            <a:endParaRPr lang="de-DE" dirty="0"/>
          </a:p>
        </p:txBody>
      </p:sp>
      <p:sp>
        <p:nvSpPr>
          <p:cNvPr id="3" name="Content Placeholder 2">
            <a:extLst>
              <a:ext uri="{FF2B5EF4-FFF2-40B4-BE49-F238E27FC236}">
                <a16:creationId xmlns:a16="http://schemas.microsoft.com/office/drawing/2014/main" id="{8E70215C-1FFE-308F-B6D7-1E91E7C452CC}"/>
              </a:ext>
            </a:extLst>
          </p:cNvPr>
          <p:cNvSpPr>
            <a:spLocks noGrp="1"/>
          </p:cNvSpPr>
          <p:nvPr>
            <p:ph idx="1"/>
          </p:nvPr>
        </p:nvSpPr>
        <p:spPr/>
        <p:txBody>
          <a:bodyPr/>
          <a:lstStyle/>
          <a:p>
            <a:r>
              <a:rPr lang="en-DE" dirty="0"/>
              <a:t>Inheritance</a:t>
            </a:r>
          </a:p>
          <a:p>
            <a:r>
              <a:rPr lang="en-DE" dirty="0"/>
              <a:t>Overloading Operators</a:t>
            </a:r>
          </a:p>
          <a:p>
            <a:r>
              <a:rPr lang="en-DE" dirty="0"/>
              <a:t>Assignment 6</a:t>
            </a:r>
          </a:p>
          <a:p>
            <a:r>
              <a:rPr lang="en-DE" dirty="0"/>
              <a:t>Test Yourself</a:t>
            </a:r>
          </a:p>
        </p:txBody>
      </p:sp>
    </p:spTree>
    <p:extLst>
      <p:ext uri="{BB962C8B-B14F-4D97-AF65-F5344CB8AC3E}">
        <p14:creationId xmlns:p14="http://schemas.microsoft.com/office/powerpoint/2010/main" val="23724057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0933B-A0F7-3C0F-1665-210F179ED097}"/>
              </a:ext>
            </a:extLst>
          </p:cNvPr>
          <p:cNvSpPr>
            <a:spLocks noGrp="1"/>
          </p:cNvSpPr>
          <p:nvPr>
            <p:ph type="title"/>
          </p:nvPr>
        </p:nvSpPr>
        <p:spPr>
          <a:xfrm>
            <a:off x="1066800" y="31483"/>
            <a:ext cx="10058400" cy="1609344"/>
          </a:xfrm>
        </p:spPr>
        <p:txBody>
          <a:bodyPr/>
          <a:lstStyle/>
          <a:p>
            <a:pPr algn="ctr"/>
            <a:r>
              <a:rPr lang="en-DE" dirty="0"/>
              <a:t>Dynamic Cast</a:t>
            </a:r>
            <a:endParaRPr lang="de-DE" dirty="0"/>
          </a:p>
        </p:txBody>
      </p:sp>
      <p:pic>
        <p:nvPicPr>
          <p:cNvPr id="5" name="Content Placeholder 4">
            <a:extLst>
              <a:ext uri="{FF2B5EF4-FFF2-40B4-BE49-F238E27FC236}">
                <a16:creationId xmlns:a16="http://schemas.microsoft.com/office/drawing/2014/main" id="{EE7B4AFF-2D1F-2C04-A608-9BB25BC80FD0}"/>
              </a:ext>
            </a:extLst>
          </p:cNvPr>
          <p:cNvPicPr>
            <a:picLocks noGrp="1" noChangeAspect="1"/>
          </p:cNvPicPr>
          <p:nvPr>
            <p:ph idx="1"/>
          </p:nvPr>
        </p:nvPicPr>
        <p:blipFill>
          <a:blip r:embed="rId2"/>
          <a:stretch>
            <a:fillRect/>
          </a:stretch>
        </p:blipFill>
        <p:spPr>
          <a:xfrm>
            <a:off x="1789305" y="1282700"/>
            <a:ext cx="8613389" cy="5398823"/>
          </a:xfrm>
        </p:spPr>
      </p:pic>
    </p:spTree>
    <p:extLst>
      <p:ext uri="{BB962C8B-B14F-4D97-AF65-F5344CB8AC3E}">
        <p14:creationId xmlns:p14="http://schemas.microsoft.com/office/powerpoint/2010/main" val="37193619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FCEC-5C39-266F-7382-6E2D4FB8F799}"/>
              </a:ext>
            </a:extLst>
          </p:cNvPr>
          <p:cNvSpPr>
            <a:spLocks noGrp="1"/>
          </p:cNvSpPr>
          <p:nvPr>
            <p:ph type="title"/>
          </p:nvPr>
        </p:nvSpPr>
        <p:spPr>
          <a:xfrm>
            <a:off x="1069848" y="484632"/>
            <a:ext cx="10058400" cy="954701"/>
          </a:xfrm>
        </p:spPr>
        <p:txBody>
          <a:bodyPr/>
          <a:lstStyle/>
          <a:p>
            <a:pPr algn="ctr"/>
            <a:r>
              <a:rPr lang="en-DE" dirty="0"/>
              <a:t>Static cast</a:t>
            </a:r>
            <a:endParaRPr lang="de-DE" dirty="0"/>
          </a:p>
        </p:txBody>
      </p:sp>
      <p:sp>
        <p:nvSpPr>
          <p:cNvPr id="3" name="Content Placeholder 2">
            <a:extLst>
              <a:ext uri="{FF2B5EF4-FFF2-40B4-BE49-F238E27FC236}">
                <a16:creationId xmlns:a16="http://schemas.microsoft.com/office/drawing/2014/main" id="{526D3482-41F2-6385-589B-C3E7BD0C81F7}"/>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29031122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CFCB3C8-7A7A-804A-009F-0B9ADDD948F0}"/>
              </a:ext>
            </a:extLst>
          </p:cNvPr>
          <p:cNvPicPr>
            <a:picLocks noGrp="1" noChangeAspect="1"/>
          </p:cNvPicPr>
          <p:nvPr>
            <p:ph idx="1"/>
          </p:nvPr>
        </p:nvPicPr>
        <p:blipFill>
          <a:blip r:embed="rId2"/>
          <a:stretch>
            <a:fillRect/>
          </a:stretch>
        </p:blipFill>
        <p:spPr>
          <a:xfrm>
            <a:off x="476745" y="324344"/>
            <a:ext cx="11238510" cy="5619255"/>
          </a:xfrm>
        </p:spPr>
      </p:pic>
    </p:spTree>
    <p:extLst>
      <p:ext uri="{BB962C8B-B14F-4D97-AF65-F5344CB8AC3E}">
        <p14:creationId xmlns:p14="http://schemas.microsoft.com/office/powerpoint/2010/main" val="36808115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DCA7E-5297-0B4F-8F6D-58CE396F5D3D}"/>
              </a:ext>
            </a:extLst>
          </p:cNvPr>
          <p:cNvSpPr>
            <a:spLocks noGrp="1"/>
          </p:cNvSpPr>
          <p:nvPr>
            <p:ph type="title"/>
          </p:nvPr>
        </p:nvSpPr>
        <p:spPr/>
        <p:txBody>
          <a:bodyPr/>
          <a:lstStyle/>
          <a:p>
            <a:r>
              <a:rPr lang="en-DE" dirty="0"/>
              <a:t>Object Slicing</a:t>
            </a:r>
            <a:endParaRPr lang="de-DE" dirty="0"/>
          </a:p>
        </p:txBody>
      </p:sp>
      <p:sp>
        <p:nvSpPr>
          <p:cNvPr id="3" name="Content Placeholder 2">
            <a:extLst>
              <a:ext uri="{FF2B5EF4-FFF2-40B4-BE49-F238E27FC236}">
                <a16:creationId xmlns:a16="http://schemas.microsoft.com/office/drawing/2014/main" id="{CD073F02-0237-8C3C-8E78-88629D340AF6}"/>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8434055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36595-1F68-7B97-FBE7-2F031505FA0D}"/>
              </a:ext>
            </a:extLst>
          </p:cNvPr>
          <p:cNvSpPr>
            <a:spLocks noGrp="1"/>
          </p:cNvSpPr>
          <p:nvPr>
            <p:ph type="title"/>
          </p:nvPr>
        </p:nvSpPr>
        <p:spPr/>
        <p:txBody>
          <a:bodyPr/>
          <a:lstStyle/>
          <a:p>
            <a:pPr algn="ctr"/>
            <a:r>
              <a:rPr lang="en-DE" dirty="0"/>
              <a:t>Rule of 3</a:t>
            </a:r>
            <a:endParaRPr lang="de-DE" dirty="0"/>
          </a:p>
        </p:txBody>
      </p:sp>
      <p:pic>
        <p:nvPicPr>
          <p:cNvPr id="5" name="Content Placeholder 4">
            <a:extLst>
              <a:ext uri="{FF2B5EF4-FFF2-40B4-BE49-F238E27FC236}">
                <a16:creationId xmlns:a16="http://schemas.microsoft.com/office/drawing/2014/main" id="{39FA2EA6-3328-0EE4-39D4-A8BA0B6F113C}"/>
              </a:ext>
            </a:extLst>
          </p:cNvPr>
          <p:cNvPicPr>
            <a:picLocks noGrp="1" noChangeAspect="1"/>
          </p:cNvPicPr>
          <p:nvPr>
            <p:ph idx="1"/>
          </p:nvPr>
        </p:nvPicPr>
        <p:blipFill>
          <a:blip r:embed="rId2"/>
          <a:stretch>
            <a:fillRect/>
          </a:stretch>
        </p:blipFill>
        <p:spPr>
          <a:xfrm>
            <a:off x="1301934" y="2288710"/>
            <a:ext cx="9588132" cy="3143049"/>
          </a:xfrm>
        </p:spPr>
      </p:pic>
    </p:spTree>
    <p:extLst>
      <p:ext uri="{BB962C8B-B14F-4D97-AF65-F5344CB8AC3E}">
        <p14:creationId xmlns:p14="http://schemas.microsoft.com/office/powerpoint/2010/main" val="2369295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C5996-B93F-655C-E301-89175E2FB93A}"/>
              </a:ext>
            </a:extLst>
          </p:cNvPr>
          <p:cNvSpPr>
            <a:spLocks noGrp="1"/>
          </p:cNvSpPr>
          <p:nvPr>
            <p:ph type="title"/>
          </p:nvPr>
        </p:nvSpPr>
        <p:spPr/>
        <p:txBody>
          <a:bodyPr/>
          <a:lstStyle/>
          <a:p>
            <a:r>
              <a:rPr lang="en-DE" dirty="0"/>
              <a:t>Question 3/4/5</a:t>
            </a:r>
          </a:p>
        </p:txBody>
      </p:sp>
      <p:sp>
        <p:nvSpPr>
          <p:cNvPr id="3" name="Content Placeholder 2">
            <a:extLst>
              <a:ext uri="{FF2B5EF4-FFF2-40B4-BE49-F238E27FC236}">
                <a16:creationId xmlns:a16="http://schemas.microsoft.com/office/drawing/2014/main" id="{6C6238E2-D584-6A73-9D66-EF86B1A2815A}"/>
              </a:ext>
            </a:extLst>
          </p:cNvPr>
          <p:cNvSpPr>
            <a:spLocks noGrp="1"/>
          </p:cNvSpPr>
          <p:nvPr>
            <p:ph idx="1"/>
          </p:nvPr>
        </p:nvSpPr>
        <p:spPr/>
        <p:txBody>
          <a:bodyPr>
            <a:normAutofit/>
          </a:bodyPr>
          <a:lstStyle/>
          <a:p>
            <a:r>
              <a:rPr lang="en-DE" sz="2400" dirty="0"/>
              <a:t>Start reading other peoples code</a:t>
            </a:r>
          </a:p>
          <a:p>
            <a:r>
              <a:rPr lang="en-DE" sz="2400" dirty="0"/>
              <a:t>Weekly Exercises</a:t>
            </a:r>
          </a:p>
          <a:p>
            <a:r>
              <a:rPr lang="en-DE" sz="2400" dirty="0"/>
              <a:t>First try your best, then use Chat GPT </a:t>
            </a:r>
          </a:p>
          <a:p>
            <a:pPr lvl="1"/>
            <a:r>
              <a:rPr lang="en-DE" sz="2000" dirty="0"/>
              <a:t>(Don’t Forget to document your progress, what you ach</a:t>
            </a:r>
            <a:r>
              <a:rPr lang="en-GB" sz="2000" dirty="0" err="1"/>
              <a:t>ie</a:t>
            </a:r>
            <a:r>
              <a:rPr lang="en-DE" sz="2000" dirty="0" err="1"/>
              <a:t>ved</a:t>
            </a:r>
            <a:r>
              <a:rPr lang="en-DE" sz="2000" dirty="0"/>
              <a:t> and what Chat GPT did)</a:t>
            </a:r>
          </a:p>
          <a:p>
            <a:pPr marL="0" indent="0">
              <a:buNone/>
            </a:pPr>
            <a:r>
              <a:rPr lang="en-DE" sz="2400" dirty="0"/>
              <a:t> </a:t>
            </a:r>
          </a:p>
        </p:txBody>
      </p:sp>
    </p:spTree>
    <p:extLst>
      <p:ext uri="{BB962C8B-B14F-4D97-AF65-F5344CB8AC3E}">
        <p14:creationId xmlns:p14="http://schemas.microsoft.com/office/powerpoint/2010/main" val="11972726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85103-886F-AF35-D6AD-AC134189028F}"/>
              </a:ext>
            </a:extLst>
          </p:cNvPr>
          <p:cNvSpPr>
            <a:spLocks noGrp="1"/>
          </p:cNvSpPr>
          <p:nvPr>
            <p:ph type="title"/>
          </p:nvPr>
        </p:nvSpPr>
        <p:spPr/>
        <p:txBody>
          <a:bodyPr>
            <a:normAutofit/>
          </a:bodyPr>
          <a:lstStyle/>
          <a:p>
            <a:pPr algn="ctr" fontAlgn="base"/>
            <a:r>
              <a:rPr lang="en-GB" dirty="0"/>
              <a:t>Friend Class and Function in C++</a:t>
            </a:r>
            <a:endParaRPr lang="de-DE" dirty="0"/>
          </a:p>
        </p:txBody>
      </p:sp>
      <p:pic>
        <p:nvPicPr>
          <p:cNvPr id="1026" name="Picture 2">
            <a:extLst>
              <a:ext uri="{FF2B5EF4-FFF2-40B4-BE49-F238E27FC236}">
                <a16:creationId xmlns:a16="http://schemas.microsoft.com/office/drawing/2014/main" id="{4E58E196-3AF8-3740-2F1D-AE74D86514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785" y="2093976"/>
            <a:ext cx="10067463" cy="4225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2849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60869-0148-0189-6627-83D7833CE705}"/>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41A9A849-0794-FDF2-18F0-CAB9FB12C76C}"/>
              </a:ext>
            </a:extLst>
          </p:cNvPr>
          <p:cNvSpPr>
            <a:spLocks noGrp="1"/>
          </p:cNvSpPr>
          <p:nvPr>
            <p:ph idx="1"/>
          </p:nvPr>
        </p:nvSpPr>
        <p:spPr/>
        <p:txBody>
          <a:bodyPr/>
          <a:lstStyle/>
          <a:p>
            <a:endParaRPr lang="de-DE" dirty="0"/>
          </a:p>
        </p:txBody>
      </p:sp>
      <p:pic>
        <p:nvPicPr>
          <p:cNvPr id="2050" name="Picture 2" descr="Friend Function in C++ with Example">
            <a:extLst>
              <a:ext uri="{FF2B5EF4-FFF2-40B4-BE49-F238E27FC236}">
                <a16:creationId xmlns:a16="http://schemas.microsoft.com/office/drawing/2014/main" id="{F3852C75-EC6C-F84F-C9E5-643BB92EA3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13145"/>
            <a:ext cx="12192001" cy="6059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32012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B284-D687-7E54-3C44-1BD7B6C17CF5}"/>
              </a:ext>
            </a:extLst>
          </p:cNvPr>
          <p:cNvSpPr>
            <a:spLocks noGrp="1"/>
          </p:cNvSpPr>
          <p:nvPr>
            <p:ph type="title"/>
          </p:nvPr>
        </p:nvSpPr>
        <p:spPr>
          <a:xfrm>
            <a:off x="1007533" y="2213864"/>
            <a:ext cx="10058400" cy="2430272"/>
          </a:xfrm>
        </p:spPr>
        <p:txBody>
          <a:bodyPr>
            <a:normAutofit/>
          </a:bodyPr>
          <a:lstStyle/>
          <a:p>
            <a:pPr algn="ctr"/>
            <a:r>
              <a:rPr lang="en-DE" dirty="0"/>
              <a:t>IDE  (Rule of 3) + Vectors</a:t>
            </a:r>
            <a:br>
              <a:rPr lang="en-DE" dirty="0"/>
            </a:br>
            <a:endParaRPr lang="en-DE" dirty="0"/>
          </a:p>
        </p:txBody>
      </p:sp>
    </p:spTree>
    <p:extLst>
      <p:ext uri="{BB962C8B-B14F-4D97-AF65-F5344CB8AC3E}">
        <p14:creationId xmlns:p14="http://schemas.microsoft.com/office/powerpoint/2010/main" val="24439766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562E7-EDB1-184E-8C39-824F0AE8EA89}"/>
              </a:ext>
            </a:extLst>
          </p:cNvPr>
          <p:cNvSpPr>
            <a:spLocks noGrp="1"/>
          </p:cNvSpPr>
          <p:nvPr>
            <p:ph type="title"/>
          </p:nvPr>
        </p:nvSpPr>
        <p:spPr>
          <a:xfrm>
            <a:off x="1066800" y="2624328"/>
            <a:ext cx="10058400" cy="1609344"/>
          </a:xfrm>
        </p:spPr>
        <p:txBody>
          <a:bodyPr/>
          <a:lstStyle/>
          <a:p>
            <a:pPr algn="ctr"/>
            <a:r>
              <a:rPr lang="en-DE" dirty="0"/>
              <a:t>Assignment 6</a:t>
            </a:r>
          </a:p>
        </p:txBody>
      </p:sp>
    </p:spTree>
    <p:extLst>
      <p:ext uri="{BB962C8B-B14F-4D97-AF65-F5344CB8AC3E}">
        <p14:creationId xmlns:p14="http://schemas.microsoft.com/office/powerpoint/2010/main" val="138319484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E3FC2-117E-3F75-4F0E-B96352CC8EEE}"/>
              </a:ext>
            </a:extLst>
          </p:cNvPr>
          <p:cNvSpPr>
            <a:spLocks noGrp="1"/>
          </p:cNvSpPr>
          <p:nvPr>
            <p:ph type="title"/>
          </p:nvPr>
        </p:nvSpPr>
        <p:spPr/>
        <p:txBody>
          <a:bodyPr/>
          <a:lstStyle/>
          <a:p>
            <a:endParaRPr lang="de-DE" dirty="0"/>
          </a:p>
        </p:txBody>
      </p:sp>
      <p:sp>
        <p:nvSpPr>
          <p:cNvPr id="3" name="Content Placeholder 2">
            <a:extLst>
              <a:ext uri="{FF2B5EF4-FFF2-40B4-BE49-F238E27FC236}">
                <a16:creationId xmlns:a16="http://schemas.microsoft.com/office/drawing/2014/main" id="{0FDF22DE-11C0-9157-482C-4C1468D01FA0}"/>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770348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B926C-26AB-DD92-97BE-A4E12096D212}"/>
              </a:ext>
            </a:extLst>
          </p:cNvPr>
          <p:cNvSpPr>
            <a:spLocks noGrp="1"/>
          </p:cNvSpPr>
          <p:nvPr>
            <p:ph type="title"/>
          </p:nvPr>
        </p:nvSpPr>
        <p:spPr/>
        <p:txBody>
          <a:bodyPr/>
          <a:lstStyle/>
          <a:p>
            <a:pPr algn="ctr"/>
            <a:r>
              <a:rPr lang="en-DE" dirty="0"/>
              <a:t>3 three W’s</a:t>
            </a:r>
          </a:p>
        </p:txBody>
      </p:sp>
      <p:sp>
        <p:nvSpPr>
          <p:cNvPr id="3" name="Content Placeholder 2">
            <a:extLst>
              <a:ext uri="{FF2B5EF4-FFF2-40B4-BE49-F238E27FC236}">
                <a16:creationId xmlns:a16="http://schemas.microsoft.com/office/drawing/2014/main" id="{F921AACA-E983-6AF4-A285-41EADD1F0207}"/>
              </a:ext>
            </a:extLst>
          </p:cNvPr>
          <p:cNvSpPr>
            <a:spLocks noGrp="1"/>
          </p:cNvSpPr>
          <p:nvPr>
            <p:ph idx="1"/>
          </p:nvPr>
        </p:nvSpPr>
        <p:spPr/>
        <p:txBody>
          <a:bodyPr>
            <a:normAutofit/>
          </a:bodyPr>
          <a:lstStyle/>
          <a:p>
            <a:r>
              <a:rPr lang="en-DE" dirty="0"/>
              <a:t>What is the meaning of .....</a:t>
            </a:r>
          </a:p>
          <a:p>
            <a:r>
              <a:rPr lang="en-DE" dirty="0"/>
              <a:t>Why do we need .....</a:t>
            </a:r>
          </a:p>
          <a:p>
            <a:r>
              <a:rPr lang="en-DE" dirty="0"/>
              <a:t>What are the variations in the area of ..... (How can it be used in differ</a:t>
            </a:r>
            <a:r>
              <a:rPr lang="en-GB" dirty="0"/>
              <a:t>en</a:t>
            </a:r>
            <a:r>
              <a:rPr lang="en-DE" dirty="0"/>
              <a:t>t cases)</a:t>
            </a:r>
          </a:p>
        </p:txBody>
      </p:sp>
    </p:spTree>
    <p:extLst>
      <p:ext uri="{BB962C8B-B14F-4D97-AF65-F5344CB8AC3E}">
        <p14:creationId xmlns:p14="http://schemas.microsoft.com/office/powerpoint/2010/main" val="2803970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0</TotalTime>
  <Words>967</Words>
  <Application>Microsoft Office PowerPoint</Application>
  <PresentationFormat>Widescreen</PresentationFormat>
  <Paragraphs>115</Paragraphs>
  <Slides>84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84</vt:i4>
      </vt:variant>
    </vt:vector>
  </HeadingPairs>
  <TitlesOfParts>
    <vt:vector size="91" baseType="lpstr">
      <vt:lpstr>Arial</vt:lpstr>
      <vt:lpstr>Calibri</vt:lpstr>
      <vt:lpstr>Rockwell</vt:lpstr>
      <vt:lpstr>Rockwell Condensed</vt:lpstr>
      <vt:lpstr>Rockwell Extra Bold</vt:lpstr>
      <vt:lpstr>Wingdings</vt:lpstr>
      <vt:lpstr>Wood Type</vt:lpstr>
      <vt:lpstr>Programming 3 </vt:lpstr>
      <vt:lpstr>Crash Course - Plan </vt:lpstr>
      <vt:lpstr>Things to consider from the start – Self Development</vt:lpstr>
      <vt:lpstr>Breaking down the chapters</vt:lpstr>
      <vt:lpstr>Breaking down the past exam (Disclaimer)</vt:lpstr>
      <vt:lpstr>Question 1 </vt:lpstr>
      <vt:lpstr>Question 2</vt:lpstr>
      <vt:lpstr>Question 3/4/5</vt:lpstr>
      <vt:lpstr>3 three W’s</vt:lpstr>
      <vt:lpstr>Pointers</vt:lpstr>
      <vt:lpstr>What is a Pointer </vt:lpstr>
      <vt:lpstr>Why do we need Pointers</vt:lpstr>
      <vt:lpstr>Time for the IDE</vt:lpstr>
      <vt:lpstr>Power of Chat GPT (Learning Techniques) – Going beyond Scope</vt:lpstr>
      <vt:lpstr>PowerPoint Presentation</vt:lpstr>
      <vt:lpstr>PowerPoint Presentation</vt:lpstr>
      <vt:lpstr>Homework</vt:lpstr>
      <vt:lpstr>Day 2 – Classes and Objects</vt:lpstr>
      <vt:lpstr>PowerPoint Presentation</vt:lpstr>
      <vt:lpstr>What is a class</vt:lpstr>
      <vt:lpstr>What is an Object and why do we need it</vt:lpstr>
      <vt:lpstr>More Types of Constructors</vt:lpstr>
      <vt:lpstr>Constructor</vt:lpstr>
      <vt:lpstr>PowerPoint Presentation</vt:lpstr>
      <vt:lpstr>PowerPoint Presentation</vt:lpstr>
      <vt:lpstr>PowerPoint Presentation</vt:lpstr>
      <vt:lpstr>PowerPoint Presentation</vt:lpstr>
      <vt:lpstr>PowerPoint Presentation</vt:lpstr>
      <vt:lpstr>PowerPoint Presentation</vt:lpstr>
      <vt:lpstr>Destructor</vt:lpstr>
      <vt:lpstr>Iinheritance</vt:lpstr>
      <vt:lpstr>PowerPoint Presentation</vt:lpstr>
      <vt:lpstr>What we have achieved so far Exam Time</vt:lpstr>
      <vt:lpstr>Polymorphism</vt:lpstr>
      <vt:lpstr>PowerPoint Presentation</vt:lpstr>
      <vt:lpstr>PowerPoint Presentation</vt:lpstr>
      <vt:lpstr>Virtual Keyword – In Action</vt:lpstr>
      <vt:lpstr>PowerPoint Presentation</vt:lpstr>
      <vt:lpstr>PowerPoint Presentation</vt:lpstr>
      <vt:lpstr>Time for the IDE</vt:lpstr>
      <vt:lpstr>DAY 3</vt:lpstr>
      <vt:lpstr>Revision + In depth</vt:lpstr>
      <vt:lpstr>PowerPoint Presentation</vt:lpstr>
      <vt:lpstr>PowerPoint Presentation</vt:lpstr>
      <vt:lpstr>PowerPoint Presentation</vt:lpstr>
      <vt:lpstr>PowerPoint Presentation</vt:lpstr>
      <vt:lpstr>PowerPoint Presentation</vt:lpstr>
      <vt:lpstr>Quick (Virtual Function Revision) - IDE</vt:lpstr>
      <vt:lpstr>Shallow COpy</vt:lpstr>
      <vt:lpstr>IDE</vt:lpstr>
      <vt:lpstr>Deep Copy</vt:lpstr>
      <vt:lpstr>IDE</vt:lpstr>
      <vt:lpstr>Overloading Operators</vt:lpstr>
      <vt:lpstr>PowerPoint Presentation</vt:lpstr>
      <vt:lpstr>PowerPoint Presentation</vt:lpstr>
      <vt:lpstr>PowerPoint Presentation</vt:lpstr>
      <vt:lpstr>PowerPoint Presentation</vt:lpstr>
      <vt:lpstr>PowerPoint Presentation</vt:lpstr>
      <vt:lpstr>PowerPoint Presentation</vt:lpstr>
      <vt:lpstr>IDE</vt:lpstr>
      <vt:lpstr>IDE</vt:lpstr>
      <vt:lpstr>STL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IDE</vt:lpstr>
      <vt:lpstr>Day 4</vt:lpstr>
      <vt:lpstr>Further Topics</vt:lpstr>
      <vt:lpstr>Dynamic Cast</vt:lpstr>
      <vt:lpstr>Static cast</vt:lpstr>
      <vt:lpstr>PowerPoint Presentation</vt:lpstr>
      <vt:lpstr>Object Slicing</vt:lpstr>
      <vt:lpstr>Rule of 3</vt:lpstr>
      <vt:lpstr>Friend Class and Function in C++</vt:lpstr>
      <vt:lpstr>PowerPoint Presentation</vt:lpstr>
      <vt:lpstr>IDE  (Rule of 3) + Vectors </vt:lpstr>
      <vt:lpstr>Assignment 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3</dc:title>
  <dc:creator>Aqeel, Muazzam Bin</dc:creator>
  <cp:lastModifiedBy>Aqeel, Muazzam Bin</cp:lastModifiedBy>
  <cp:revision>8</cp:revision>
  <dcterms:created xsi:type="dcterms:W3CDTF">2024-03-30T10:43:17Z</dcterms:created>
  <dcterms:modified xsi:type="dcterms:W3CDTF">2024-04-23T09:40:00Z</dcterms:modified>
</cp:coreProperties>
</file>