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"/>
  </p:notesMasterIdLst>
  <p:sldIdLst>
    <p:sldId id="256" r:id="rId2"/>
    <p:sldId id="267" r:id="rId3"/>
    <p:sldId id="257" r:id="rId4"/>
    <p:sldId id="258" r:id="rId5"/>
    <p:sldId id="259" r:id="rId6"/>
    <p:sldId id="260" r:id="rId7"/>
    <p:sldId id="263" r:id="rId8"/>
    <p:sldId id="265" r:id="rId9"/>
    <p:sldId id="266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9F30C9-D93D-4C59-9129-374DB1D8C76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2539CC-954B-4927-9A80-F6861DDA3890}">
      <dgm:prSet/>
      <dgm:spPr/>
      <dgm:t>
        <a:bodyPr/>
        <a:lstStyle/>
        <a:p>
          <a:r>
            <a:rPr lang="en-DE"/>
            <a:t>C</a:t>
          </a:r>
          <a:r>
            <a:rPr lang="de-DE"/>
            <a:t>omparison Frameworks</a:t>
          </a:r>
          <a:endParaRPr lang="en-US"/>
        </a:p>
      </dgm:t>
    </dgm:pt>
    <dgm:pt modelId="{8E628602-2568-4E98-B4A9-3B82AD49FC11}" type="parTrans" cxnId="{BDADD743-9646-45D3-BE3E-B66C3BE191FB}">
      <dgm:prSet/>
      <dgm:spPr/>
      <dgm:t>
        <a:bodyPr/>
        <a:lstStyle/>
        <a:p>
          <a:endParaRPr lang="en-US"/>
        </a:p>
      </dgm:t>
    </dgm:pt>
    <dgm:pt modelId="{7F1A9DAC-A305-42CA-A570-0B9762C02194}" type="sibTrans" cxnId="{BDADD743-9646-45D3-BE3E-B66C3BE191FB}">
      <dgm:prSet/>
      <dgm:spPr/>
      <dgm:t>
        <a:bodyPr/>
        <a:lstStyle/>
        <a:p>
          <a:endParaRPr lang="en-US"/>
        </a:p>
      </dgm:t>
    </dgm:pt>
    <dgm:pt modelId="{6C1045A9-AAD3-4A18-B402-F8A0FEB1ECEA}">
      <dgm:prSet/>
      <dgm:spPr/>
      <dgm:t>
        <a:bodyPr/>
        <a:lstStyle/>
        <a:p>
          <a:r>
            <a:rPr lang="en-DE"/>
            <a:t>Further Development Plans</a:t>
          </a:r>
          <a:endParaRPr lang="en-US"/>
        </a:p>
      </dgm:t>
    </dgm:pt>
    <dgm:pt modelId="{56182078-C9A2-444F-9D9C-34BA590346BD}" type="parTrans" cxnId="{389A380A-8EB2-41CF-92EA-AAF1996E34BC}">
      <dgm:prSet/>
      <dgm:spPr/>
      <dgm:t>
        <a:bodyPr/>
        <a:lstStyle/>
        <a:p>
          <a:endParaRPr lang="en-US"/>
        </a:p>
      </dgm:t>
    </dgm:pt>
    <dgm:pt modelId="{B3F584D4-48BD-488B-9A69-F31CA21960C9}" type="sibTrans" cxnId="{389A380A-8EB2-41CF-92EA-AAF1996E34BC}">
      <dgm:prSet/>
      <dgm:spPr/>
      <dgm:t>
        <a:bodyPr/>
        <a:lstStyle/>
        <a:p>
          <a:endParaRPr lang="en-US"/>
        </a:p>
      </dgm:t>
    </dgm:pt>
    <dgm:pt modelId="{E958ED07-E74D-4AE4-B8D0-0B52346659AA}">
      <dgm:prSet/>
      <dgm:spPr/>
      <dgm:t>
        <a:bodyPr/>
        <a:lstStyle/>
        <a:p>
          <a:r>
            <a:rPr lang="en-DE"/>
            <a:t>GRPC Integration</a:t>
          </a:r>
          <a:endParaRPr lang="en-US"/>
        </a:p>
      </dgm:t>
    </dgm:pt>
    <dgm:pt modelId="{B9B0427B-3726-4B67-9BBB-17194BEB1327}" type="parTrans" cxnId="{5D3CCA6E-F7BA-4DE1-9D8E-7A8CD4B0B618}">
      <dgm:prSet/>
      <dgm:spPr/>
      <dgm:t>
        <a:bodyPr/>
        <a:lstStyle/>
        <a:p>
          <a:endParaRPr lang="en-US"/>
        </a:p>
      </dgm:t>
    </dgm:pt>
    <dgm:pt modelId="{96623407-9EA3-44F4-B389-F2E8E3E5FDE2}" type="sibTrans" cxnId="{5D3CCA6E-F7BA-4DE1-9D8E-7A8CD4B0B618}">
      <dgm:prSet/>
      <dgm:spPr/>
      <dgm:t>
        <a:bodyPr/>
        <a:lstStyle/>
        <a:p>
          <a:endParaRPr lang="en-US"/>
        </a:p>
      </dgm:t>
    </dgm:pt>
    <dgm:pt modelId="{188ED79E-B158-4C2F-9BF8-66820E117BCF}">
      <dgm:prSet/>
      <dgm:spPr/>
      <dgm:t>
        <a:bodyPr/>
        <a:lstStyle/>
        <a:p>
          <a:r>
            <a:rPr lang="en-DE"/>
            <a:t>Plan</a:t>
          </a:r>
          <a:endParaRPr lang="en-US"/>
        </a:p>
      </dgm:t>
    </dgm:pt>
    <dgm:pt modelId="{3E1047D6-98BA-4FB0-8D7F-BABC9B9684A5}" type="parTrans" cxnId="{4B39FFC2-C81C-4373-9CEF-32768699759C}">
      <dgm:prSet/>
      <dgm:spPr/>
      <dgm:t>
        <a:bodyPr/>
        <a:lstStyle/>
        <a:p>
          <a:endParaRPr lang="en-US"/>
        </a:p>
      </dgm:t>
    </dgm:pt>
    <dgm:pt modelId="{958DFE63-EE10-437A-888F-FF2D3D6C6B04}" type="sibTrans" cxnId="{4B39FFC2-C81C-4373-9CEF-32768699759C}">
      <dgm:prSet/>
      <dgm:spPr/>
      <dgm:t>
        <a:bodyPr/>
        <a:lstStyle/>
        <a:p>
          <a:endParaRPr lang="en-US"/>
        </a:p>
      </dgm:t>
    </dgm:pt>
    <dgm:pt modelId="{44335C8F-2261-4A2D-8F3F-6F0212561C61}" type="pres">
      <dgm:prSet presAssocID="{269F30C9-D93D-4C59-9129-374DB1D8C76E}" presName="linear" presStyleCnt="0">
        <dgm:presLayoutVars>
          <dgm:dir/>
          <dgm:animLvl val="lvl"/>
          <dgm:resizeHandles val="exact"/>
        </dgm:presLayoutVars>
      </dgm:prSet>
      <dgm:spPr/>
    </dgm:pt>
    <dgm:pt modelId="{BE1E9A7A-938A-496E-882C-DEF6AD36FBC5}" type="pres">
      <dgm:prSet presAssocID="{D02539CC-954B-4927-9A80-F6861DDA3890}" presName="parentLin" presStyleCnt="0"/>
      <dgm:spPr/>
    </dgm:pt>
    <dgm:pt modelId="{DF2C3C37-37E6-401A-BB92-92942D015BD3}" type="pres">
      <dgm:prSet presAssocID="{D02539CC-954B-4927-9A80-F6861DDA3890}" presName="parentLeftMargin" presStyleLbl="node1" presStyleIdx="0" presStyleCnt="2"/>
      <dgm:spPr/>
    </dgm:pt>
    <dgm:pt modelId="{E0617126-9880-44FE-AEEF-6602BA4B126E}" type="pres">
      <dgm:prSet presAssocID="{D02539CC-954B-4927-9A80-F6861DDA389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77BCE4C-352F-4F44-8ADE-969DE70AC32E}" type="pres">
      <dgm:prSet presAssocID="{D02539CC-954B-4927-9A80-F6861DDA3890}" presName="negativeSpace" presStyleCnt="0"/>
      <dgm:spPr/>
    </dgm:pt>
    <dgm:pt modelId="{C262812C-F419-4015-BD02-6C18126C8B8F}" type="pres">
      <dgm:prSet presAssocID="{D02539CC-954B-4927-9A80-F6861DDA3890}" presName="childText" presStyleLbl="conFgAcc1" presStyleIdx="0" presStyleCnt="2">
        <dgm:presLayoutVars>
          <dgm:bulletEnabled val="1"/>
        </dgm:presLayoutVars>
      </dgm:prSet>
      <dgm:spPr/>
    </dgm:pt>
    <dgm:pt modelId="{C1FBBC16-AC69-46AF-ACC0-278C1A9F8232}" type="pres">
      <dgm:prSet presAssocID="{7F1A9DAC-A305-42CA-A570-0B9762C02194}" presName="spaceBetweenRectangles" presStyleCnt="0"/>
      <dgm:spPr/>
    </dgm:pt>
    <dgm:pt modelId="{27EF36C4-01C5-4297-BCB1-78EDD4FB9D4F}" type="pres">
      <dgm:prSet presAssocID="{6C1045A9-AAD3-4A18-B402-F8A0FEB1ECEA}" presName="parentLin" presStyleCnt="0"/>
      <dgm:spPr/>
    </dgm:pt>
    <dgm:pt modelId="{2E9807F1-9251-4265-B1D9-D834DCEA0F91}" type="pres">
      <dgm:prSet presAssocID="{6C1045A9-AAD3-4A18-B402-F8A0FEB1ECEA}" presName="parentLeftMargin" presStyleLbl="node1" presStyleIdx="0" presStyleCnt="2"/>
      <dgm:spPr/>
    </dgm:pt>
    <dgm:pt modelId="{8E0A52C7-29FE-45E1-AB0B-20BAC618C97F}" type="pres">
      <dgm:prSet presAssocID="{6C1045A9-AAD3-4A18-B402-F8A0FEB1ECE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5FD15AC-BFB0-4E0B-B92C-7DA958C2B880}" type="pres">
      <dgm:prSet presAssocID="{6C1045A9-AAD3-4A18-B402-F8A0FEB1ECEA}" presName="negativeSpace" presStyleCnt="0"/>
      <dgm:spPr/>
    </dgm:pt>
    <dgm:pt modelId="{E1F32D7C-B9CD-428A-8452-E79C2014D1DF}" type="pres">
      <dgm:prSet presAssocID="{6C1045A9-AAD3-4A18-B402-F8A0FEB1ECE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89A380A-8EB2-41CF-92EA-AAF1996E34BC}" srcId="{269F30C9-D93D-4C59-9129-374DB1D8C76E}" destId="{6C1045A9-AAD3-4A18-B402-F8A0FEB1ECEA}" srcOrd="1" destOrd="0" parTransId="{56182078-C9A2-444F-9D9C-34BA590346BD}" sibTransId="{B3F584D4-48BD-488B-9A69-F31CA21960C9}"/>
    <dgm:cxn modelId="{7BFEB123-6B5E-4EBF-9521-E2E4ADB28300}" type="presOf" srcId="{188ED79E-B158-4C2F-9BF8-66820E117BCF}" destId="{E1F32D7C-B9CD-428A-8452-E79C2014D1DF}" srcOrd="0" destOrd="1" presId="urn:microsoft.com/office/officeart/2005/8/layout/list1"/>
    <dgm:cxn modelId="{E8FFDA2F-23D7-486E-81F8-75A8D512EE18}" type="presOf" srcId="{269F30C9-D93D-4C59-9129-374DB1D8C76E}" destId="{44335C8F-2261-4A2D-8F3F-6F0212561C61}" srcOrd="0" destOrd="0" presId="urn:microsoft.com/office/officeart/2005/8/layout/list1"/>
    <dgm:cxn modelId="{793C7036-18A6-46C7-823F-4568252D0B43}" type="presOf" srcId="{E958ED07-E74D-4AE4-B8D0-0B52346659AA}" destId="{E1F32D7C-B9CD-428A-8452-E79C2014D1DF}" srcOrd="0" destOrd="0" presId="urn:microsoft.com/office/officeart/2005/8/layout/list1"/>
    <dgm:cxn modelId="{BDADD743-9646-45D3-BE3E-B66C3BE191FB}" srcId="{269F30C9-D93D-4C59-9129-374DB1D8C76E}" destId="{D02539CC-954B-4927-9A80-F6861DDA3890}" srcOrd="0" destOrd="0" parTransId="{8E628602-2568-4E98-B4A9-3B82AD49FC11}" sibTransId="{7F1A9DAC-A305-42CA-A570-0B9762C02194}"/>
    <dgm:cxn modelId="{5D3CCA6E-F7BA-4DE1-9D8E-7A8CD4B0B618}" srcId="{6C1045A9-AAD3-4A18-B402-F8A0FEB1ECEA}" destId="{E958ED07-E74D-4AE4-B8D0-0B52346659AA}" srcOrd="0" destOrd="0" parTransId="{B9B0427B-3726-4B67-9BBB-17194BEB1327}" sibTransId="{96623407-9EA3-44F4-B389-F2E8E3E5FDE2}"/>
    <dgm:cxn modelId="{CF6E3588-0D4E-40C5-84C7-FC761E151C3B}" type="presOf" srcId="{6C1045A9-AAD3-4A18-B402-F8A0FEB1ECEA}" destId="{8E0A52C7-29FE-45E1-AB0B-20BAC618C97F}" srcOrd="1" destOrd="0" presId="urn:microsoft.com/office/officeart/2005/8/layout/list1"/>
    <dgm:cxn modelId="{CB20EC90-BBF3-48A9-8886-3411724DD151}" type="presOf" srcId="{D02539CC-954B-4927-9A80-F6861DDA3890}" destId="{DF2C3C37-37E6-401A-BB92-92942D015BD3}" srcOrd="0" destOrd="0" presId="urn:microsoft.com/office/officeart/2005/8/layout/list1"/>
    <dgm:cxn modelId="{5510F7BB-59AD-451B-A080-E36C832A0180}" type="presOf" srcId="{D02539CC-954B-4927-9A80-F6861DDA3890}" destId="{E0617126-9880-44FE-AEEF-6602BA4B126E}" srcOrd="1" destOrd="0" presId="urn:microsoft.com/office/officeart/2005/8/layout/list1"/>
    <dgm:cxn modelId="{4B39FFC2-C81C-4373-9CEF-32768699759C}" srcId="{6C1045A9-AAD3-4A18-B402-F8A0FEB1ECEA}" destId="{188ED79E-B158-4C2F-9BF8-66820E117BCF}" srcOrd="1" destOrd="0" parTransId="{3E1047D6-98BA-4FB0-8D7F-BABC9B9684A5}" sibTransId="{958DFE63-EE10-437A-888F-FF2D3D6C6B04}"/>
    <dgm:cxn modelId="{22D7F6EA-B78B-487B-BBC8-53C9E2FC5F06}" type="presOf" srcId="{6C1045A9-AAD3-4A18-B402-F8A0FEB1ECEA}" destId="{2E9807F1-9251-4265-B1D9-D834DCEA0F91}" srcOrd="0" destOrd="0" presId="urn:microsoft.com/office/officeart/2005/8/layout/list1"/>
    <dgm:cxn modelId="{886D5875-DEB7-44FB-9CAF-E5A3C9DF11D8}" type="presParOf" srcId="{44335C8F-2261-4A2D-8F3F-6F0212561C61}" destId="{BE1E9A7A-938A-496E-882C-DEF6AD36FBC5}" srcOrd="0" destOrd="0" presId="urn:microsoft.com/office/officeart/2005/8/layout/list1"/>
    <dgm:cxn modelId="{F4EE9F2A-652D-44F0-AD17-B5F29AFD4CBF}" type="presParOf" srcId="{BE1E9A7A-938A-496E-882C-DEF6AD36FBC5}" destId="{DF2C3C37-37E6-401A-BB92-92942D015BD3}" srcOrd="0" destOrd="0" presId="urn:microsoft.com/office/officeart/2005/8/layout/list1"/>
    <dgm:cxn modelId="{F34AC62A-155F-46F3-B2BF-7A15DC506389}" type="presParOf" srcId="{BE1E9A7A-938A-496E-882C-DEF6AD36FBC5}" destId="{E0617126-9880-44FE-AEEF-6602BA4B126E}" srcOrd="1" destOrd="0" presId="urn:microsoft.com/office/officeart/2005/8/layout/list1"/>
    <dgm:cxn modelId="{8D0907CC-53F2-49A3-8B42-80CBA0EF3033}" type="presParOf" srcId="{44335C8F-2261-4A2D-8F3F-6F0212561C61}" destId="{F77BCE4C-352F-4F44-8ADE-969DE70AC32E}" srcOrd="1" destOrd="0" presId="urn:microsoft.com/office/officeart/2005/8/layout/list1"/>
    <dgm:cxn modelId="{6A1E686D-8126-4A1F-BA76-6B1A54DFDD76}" type="presParOf" srcId="{44335C8F-2261-4A2D-8F3F-6F0212561C61}" destId="{C262812C-F419-4015-BD02-6C18126C8B8F}" srcOrd="2" destOrd="0" presId="urn:microsoft.com/office/officeart/2005/8/layout/list1"/>
    <dgm:cxn modelId="{61DF837F-6FFA-47C0-AF51-44AA6F7EF3F3}" type="presParOf" srcId="{44335C8F-2261-4A2D-8F3F-6F0212561C61}" destId="{C1FBBC16-AC69-46AF-ACC0-278C1A9F8232}" srcOrd="3" destOrd="0" presId="urn:microsoft.com/office/officeart/2005/8/layout/list1"/>
    <dgm:cxn modelId="{CEE5AAD4-87FC-4B1F-9C17-870436CB770A}" type="presParOf" srcId="{44335C8F-2261-4A2D-8F3F-6F0212561C61}" destId="{27EF36C4-01C5-4297-BCB1-78EDD4FB9D4F}" srcOrd="4" destOrd="0" presId="urn:microsoft.com/office/officeart/2005/8/layout/list1"/>
    <dgm:cxn modelId="{470F3D08-8E62-4C2B-9BCA-359124B66E95}" type="presParOf" srcId="{27EF36C4-01C5-4297-BCB1-78EDD4FB9D4F}" destId="{2E9807F1-9251-4265-B1D9-D834DCEA0F91}" srcOrd="0" destOrd="0" presId="urn:microsoft.com/office/officeart/2005/8/layout/list1"/>
    <dgm:cxn modelId="{F05D4696-AD74-4F10-BB79-7D0F4F556F93}" type="presParOf" srcId="{27EF36C4-01C5-4297-BCB1-78EDD4FB9D4F}" destId="{8E0A52C7-29FE-45E1-AB0B-20BAC618C97F}" srcOrd="1" destOrd="0" presId="urn:microsoft.com/office/officeart/2005/8/layout/list1"/>
    <dgm:cxn modelId="{A3274831-CA12-42B0-894A-A75921531677}" type="presParOf" srcId="{44335C8F-2261-4A2D-8F3F-6F0212561C61}" destId="{C5FD15AC-BFB0-4E0B-B92C-7DA958C2B880}" srcOrd="5" destOrd="0" presId="urn:microsoft.com/office/officeart/2005/8/layout/list1"/>
    <dgm:cxn modelId="{64A51E27-DF2D-4DA0-BE38-5E07868F6889}" type="presParOf" srcId="{44335C8F-2261-4A2D-8F3F-6F0212561C61}" destId="{E1F32D7C-B9CD-428A-8452-E79C2014D1D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77BF3C-72A4-4DDC-95F5-6EB8AE81144F}" type="doc">
      <dgm:prSet loTypeId="urn:microsoft.com/office/officeart/2005/8/layout/matrix3" loCatId="matrix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B8C0EA3B-F24D-4D86-9DBE-C4937A2D725F}">
      <dgm:prSet/>
      <dgm:spPr/>
      <dgm:t>
        <a:bodyPr/>
        <a:lstStyle/>
        <a:p>
          <a:r>
            <a:rPr lang="en-US"/>
            <a:t>Avalonia (.NET)</a:t>
          </a:r>
        </a:p>
      </dgm:t>
    </dgm:pt>
    <dgm:pt modelId="{6373E5CB-1269-4863-B65B-870BD7101B61}" type="parTrans" cxnId="{CA800E01-2B6A-48BF-93F6-769730E11EA2}">
      <dgm:prSet/>
      <dgm:spPr/>
      <dgm:t>
        <a:bodyPr/>
        <a:lstStyle/>
        <a:p>
          <a:endParaRPr lang="en-US"/>
        </a:p>
      </dgm:t>
    </dgm:pt>
    <dgm:pt modelId="{ABFC0071-60B7-41C0-A1E9-2E838A4E0663}" type="sibTrans" cxnId="{CA800E01-2B6A-48BF-93F6-769730E11EA2}">
      <dgm:prSet/>
      <dgm:spPr/>
      <dgm:t>
        <a:bodyPr/>
        <a:lstStyle/>
        <a:p>
          <a:endParaRPr lang="en-US"/>
        </a:p>
      </dgm:t>
    </dgm:pt>
    <dgm:pt modelId="{EF11F8BC-3418-4A82-B971-CDF5ACFF75AC}">
      <dgm:prSet/>
      <dgm:spPr/>
      <dgm:t>
        <a:bodyPr/>
        <a:lstStyle/>
        <a:p>
          <a:r>
            <a:rPr lang="en-US"/>
            <a:t>QT</a:t>
          </a:r>
        </a:p>
      </dgm:t>
    </dgm:pt>
    <dgm:pt modelId="{8DEB3C2E-0701-4F8D-AFB7-18F966AF9FC0}" type="parTrans" cxnId="{26605854-F2C2-42AF-AE20-0F4E65D63EAC}">
      <dgm:prSet/>
      <dgm:spPr/>
      <dgm:t>
        <a:bodyPr/>
        <a:lstStyle/>
        <a:p>
          <a:endParaRPr lang="en-US"/>
        </a:p>
      </dgm:t>
    </dgm:pt>
    <dgm:pt modelId="{43B1BA42-F032-4EBB-BDE3-C84FAC8D7730}" type="sibTrans" cxnId="{26605854-F2C2-42AF-AE20-0F4E65D63EAC}">
      <dgm:prSet/>
      <dgm:spPr/>
      <dgm:t>
        <a:bodyPr/>
        <a:lstStyle/>
        <a:p>
          <a:endParaRPr lang="en-US"/>
        </a:p>
      </dgm:t>
    </dgm:pt>
    <dgm:pt modelId="{216CD8BA-1850-4346-9CDD-5E52C267FF8F}">
      <dgm:prSet/>
      <dgm:spPr/>
      <dgm:t>
        <a:bodyPr/>
        <a:lstStyle/>
        <a:p>
          <a:r>
            <a:rPr lang="en-US"/>
            <a:t>.NET MAUI </a:t>
          </a:r>
        </a:p>
      </dgm:t>
    </dgm:pt>
    <dgm:pt modelId="{162121BD-927C-47AB-8ADD-9A038F299897}" type="parTrans" cxnId="{7E660966-A592-4220-8CF0-7DD0E168CFC0}">
      <dgm:prSet/>
      <dgm:spPr/>
      <dgm:t>
        <a:bodyPr/>
        <a:lstStyle/>
        <a:p>
          <a:endParaRPr lang="en-US"/>
        </a:p>
      </dgm:t>
    </dgm:pt>
    <dgm:pt modelId="{B7A08782-BCB7-424F-A411-DDCD4B339E9A}" type="sibTrans" cxnId="{7E660966-A592-4220-8CF0-7DD0E168CFC0}">
      <dgm:prSet/>
      <dgm:spPr/>
      <dgm:t>
        <a:bodyPr/>
        <a:lstStyle/>
        <a:p>
          <a:endParaRPr lang="en-US"/>
        </a:p>
      </dgm:t>
    </dgm:pt>
    <dgm:pt modelId="{34D71936-1FA6-4B4B-8F74-291E7F1563E8}">
      <dgm:prSet/>
      <dgm:spPr/>
      <dgm:t>
        <a:bodyPr/>
        <a:lstStyle/>
        <a:p>
          <a:r>
            <a:rPr lang="en-US"/>
            <a:t>Flutter</a:t>
          </a:r>
        </a:p>
      </dgm:t>
    </dgm:pt>
    <dgm:pt modelId="{9D70B217-8E81-4D24-AA53-D285793A1E95}" type="parTrans" cxnId="{51475971-47EB-44AC-8C2F-BCE498EEE773}">
      <dgm:prSet/>
      <dgm:spPr/>
      <dgm:t>
        <a:bodyPr/>
        <a:lstStyle/>
        <a:p>
          <a:endParaRPr lang="en-US"/>
        </a:p>
      </dgm:t>
    </dgm:pt>
    <dgm:pt modelId="{E850CE1C-861B-41AD-8207-CA398CAF20A5}" type="sibTrans" cxnId="{51475971-47EB-44AC-8C2F-BCE498EEE773}">
      <dgm:prSet/>
      <dgm:spPr/>
      <dgm:t>
        <a:bodyPr/>
        <a:lstStyle/>
        <a:p>
          <a:endParaRPr lang="en-US"/>
        </a:p>
      </dgm:t>
    </dgm:pt>
    <dgm:pt modelId="{FC3839FD-EE4D-41DB-8385-216E578BDA8E}" type="pres">
      <dgm:prSet presAssocID="{AE77BF3C-72A4-4DDC-95F5-6EB8AE81144F}" presName="matrix" presStyleCnt="0">
        <dgm:presLayoutVars>
          <dgm:chMax val="1"/>
          <dgm:dir/>
          <dgm:resizeHandles val="exact"/>
        </dgm:presLayoutVars>
      </dgm:prSet>
      <dgm:spPr/>
    </dgm:pt>
    <dgm:pt modelId="{41D3A8F4-CCFC-4A88-A922-E44A8EEFD6E0}" type="pres">
      <dgm:prSet presAssocID="{AE77BF3C-72A4-4DDC-95F5-6EB8AE81144F}" presName="diamond" presStyleLbl="bgShp" presStyleIdx="0" presStyleCnt="1"/>
      <dgm:spPr/>
    </dgm:pt>
    <dgm:pt modelId="{1E28AAD8-065B-4A86-A388-9357282EFFCE}" type="pres">
      <dgm:prSet presAssocID="{AE77BF3C-72A4-4DDC-95F5-6EB8AE81144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42A08FD-8144-4E6A-8535-CD719D046CCC}" type="pres">
      <dgm:prSet presAssocID="{AE77BF3C-72A4-4DDC-95F5-6EB8AE81144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D9A020E-851A-44D9-B3A0-A8BB9867420B}" type="pres">
      <dgm:prSet presAssocID="{AE77BF3C-72A4-4DDC-95F5-6EB8AE81144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849BFD2-DFB2-4840-9785-562E13FF5FA7}" type="pres">
      <dgm:prSet presAssocID="{AE77BF3C-72A4-4DDC-95F5-6EB8AE81144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A800E01-2B6A-48BF-93F6-769730E11EA2}" srcId="{AE77BF3C-72A4-4DDC-95F5-6EB8AE81144F}" destId="{B8C0EA3B-F24D-4D86-9DBE-C4937A2D725F}" srcOrd="0" destOrd="0" parTransId="{6373E5CB-1269-4863-B65B-870BD7101B61}" sibTransId="{ABFC0071-60B7-41C0-A1E9-2E838A4E0663}"/>
    <dgm:cxn modelId="{779D072B-769C-4D6F-9DFC-0DD1A532A4CE}" type="presOf" srcId="{216CD8BA-1850-4346-9CDD-5E52C267FF8F}" destId="{3D9A020E-851A-44D9-B3A0-A8BB9867420B}" srcOrd="0" destOrd="0" presId="urn:microsoft.com/office/officeart/2005/8/layout/matrix3"/>
    <dgm:cxn modelId="{FD1D7841-4E30-49E3-B2B3-636F15EEE093}" type="presOf" srcId="{AE77BF3C-72A4-4DDC-95F5-6EB8AE81144F}" destId="{FC3839FD-EE4D-41DB-8385-216E578BDA8E}" srcOrd="0" destOrd="0" presId="urn:microsoft.com/office/officeart/2005/8/layout/matrix3"/>
    <dgm:cxn modelId="{7E660966-A592-4220-8CF0-7DD0E168CFC0}" srcId="{AE77BF3C-72A4-4DDC-95F5-6EB8AE81144F}" destId="{216CD8BA-1850-4346-9CDD-5E52C267FF8F}" srcOrd="2" destOrd="0" parTransId="{162121BD-927C-47AB-8ADD-9A038F299897}" sibTransId="{B7A08782-BCB7-424F-A411-DDCD4B339E9A}"/>
    <dgm:cxn modelId="{51475971-47EB-44AC-8C2F-BCE498EEE773}" srcId="{AE77BF3C-72A4-4DDC-95F5-6EB8AE81144F}" destId="{34D71936-1FA6-4B4B-8F74-291E7F1563E8}" srcOrd="3" destOrd="0" parTransId="{9D70B217-8E81-4D24-AA53-D285793A1E95}" sibTransId="{E850CE1C-861B-41AD-8207-CA398CAF20A5}"/>
    <dgm:cxn modelId="{26605854-F2C2-42AF-AE20-0F4E65D63EAC}" srcId="{AE77BF3C-72A4-4DDC-95F5-6EB8AE81144F}" destId="{EF11F8BC-3418-4A82-B971-CDF5ACFF75AC}" srcOrd="1" destOrd="0" parTransId="{8DEB3C2E-0701-4F8D-AFB7-18F966AF9FC0}" sibTransId="{43B1BA42-F032-4EBB-BDE3-C84FAC8D7730}"/>
    <dgm:cxn modelId="{AEF93C9C-0F79-4D9F-B2EA-C8AD8A002AD7}" type="presOf" srcId="{EF11F8BC-3418-4A82-B971-CDF5ACFF75AC}" destId="{742A08FD-8144-4E6A-8535-CD719D046CCC}" srcOrd="0" destOrd="0" presId="urn:microsoft.com/office/officeart/2005/8/layout/matrix3"/>
    <dgm:cxn modelId="{A40DEBBE-3FAA-43D3-90A1-5CF3EF16A2A6}" type="presOf" srcId="{34D71936-1FA6-4B4B-8F74-291E7F1563E8}" destId="{5849BFD2-DFB2-4840-9785-562E13FF5FA7}" srcOrd="0" destOrd="0" presId="urn:microsoft.com/office/officeart/2005/8/layout/matrix3"/>
    <dgm:cxn modelId="{33A90BF8-57A0-493D-990D-358A1D66A5DD}" type="presOf" srcId="{B8C0EA3B-F24D-4D86-9DBE-C4937A2D725F}" destId="{1E28AAD8-065B-4A86-A388-9357282EFFCE}" srcOrd="0" destOrd="0" presId="urn:microsoft.com/office/officeart/2005/8/layout/matrix3"/>
    <dgm:cxn modelId="{A52DFF4C-AB66-4A18-A34F-942C7FB55725}" type="presParOf" srcId="{FC3839FD-EE4D-41DB-8385-216E578BDA8E}" destId="{41D3A8F4-CCFC-4A88-A922-E44A8EEFD6E0}" srcOrd="0" destOrd="0" presId="urn:microsoft.com/office/officeart/2005/8/layout/matrix3"/>
    <dgm:cxn modelId="{9BED6BF9-3ED0-4FA4-95EA-94AE30B7EF3A}" type="presParOf" srcId="{FC3839FD-EE4D-41DB-8385-216E578BDA8E}" destId="{1E28AAD8-065B-4A86-A388-9357282EFFCE}" srcOrd="1" destOrd="0" presId="urn:microsoft.com/office/officeart/2005/8/layout/matrix3"/>
    <dgm:cxn modelId="{78D6DE21-F166-46A8-83B2-BF7733607069}" type="presParOf" srcId="{FC3839FD-EE4D-41DB-8385-216E578BDA8E}" destId="{742A08FD-8144-4E6A-8535-CD719D046CCC}" srcOrd="2" destOrd="0" presId="urn:microsoft.com/office/officeart/2005/8/layout/matrix3"/>
    <dgm:cxn modelId="{49259C85-D590-4380-ADFB-949C01454EB6}" type="presParOf" srcId="{FC3839FD-EE4D-41DB-8385-216E578BDA8E}" destId="{3D9A020E-851A-44D9-B3A0-A8BB9867420B}" srcOrd="3" destOrd="0" presId="urn:microsoft.com/office/officeart/2005/8/layout/matrix3"/>
    <dgm:cxn modelId="{118C510D-7797-4D28-9E4C-D3B51A41B101}" type="presParOf" srcId="{FC3839FD-EE4D-41DB-8385-216E578BDA8E}" destId="{5849BFD2-DFB2-4840-9785-562E13FF5FA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2812C-F419-4015-BD02-6C18126C8B8F}">
      <dsp:nvSpPr>
        <dsp:cNvPr id="0" name=""/>
        <dsp:cNvSpPr/>
      </dsp:nvSpPr>
      <dsp:spPr>
        <a:xfrm>
          <a:off x="0" y="1814762"/>
          <a:ext cx="51419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17126-9880-44FE-AEEF-6602BA4B126E}">
      <dsp:nvSpPr>
        <dsp:cNvPr id="0" name=""/>
        <dsp:cNvSpPr/>
      </dsp:nvSpPr>
      <dsp:spPr>
        <a:xfrm>
          <a:off x="257095" y="1519562"/>
          <a:ext cx="3599338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000" kern="1200"/>
            <a:t>C</a:t>
          </a:r>
          <a:r>
            <a:rPr lang="de-DE" sz="2000" kern="1200"/>
            <a:t>omparison Frameworks</a:t>
          </a:r>
          <a:endParaRPr lang="en-US" sz="2000" kern="1200"/>
        </a:p>
      </dsp:txBody>
      <dsp:txXfrm>
        <a:off x="285916" y="1548383"/>
        <a:ext cx="3541696" cy="532758"/>
      </dsp:txXfrm>
    </dsp:sp>
    <dsp:sp modelId="{E1F32D7C-B9CD-428A-8452-E79C2014D1DF}">
      <dsp:nvSpPr>
        <dsp:cNvPr id="0" name=""/>
        <dsp:cNvSpPr/>
      </dsp:nvSpPr>
      <dsp:spPr>
        <a:xfrm>
          <a:off x="0" y="2721962"/>
          <a:ext cx="5141912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9070" tIns="416560" rIns="39907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DE" sz="2000" kern="1200"/>
            <a:t>GRPC Integration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DE" sz="2000" kern="1200"/>
            <a:t>Plan</a:t>
          </a:r>
          <a:endParaRPr lang="en-US" sz="2000" kern="1200"/>
        </a:p>
      </dsp:txBody>
      <dsp:txXfrm>
        <a:off x="0" y="2721962"/>
        <a:ext cx="5141912" cy="1165500"/>
      </dsp:txXfrm>
    </dsp:sp>
    <dsp:sp modelId="{8E0A52C7-29FE-45E1-AB0B-20BAC618C97F}">
      <dsp:nvSpPr>
        <dsp:cNvPr id="0" name=""/>
        <dsp:cNvSpPr/>
      </dsp:nvSpPr>
      <dsp:spPr>
        <a:xfrm>
          <a:off x="257095" y="2426762"/>
          <a:ext cx="3599338" cy="59040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46" tIns="0" rIns="13604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000" kern="1200"/>
            <a:t>Further Development Plans</a:t>
          </a:r>
          <a:endParaRPr lang="en-US" sz="2000" kern="1200"/>
        </a:p>
      </dsp:txBody>
      <dsp:txXfrm>
        <a:off x="285916" y="2455583"/>
        <a:ext cx="3541696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3A8F4-CCFC-4A88-A922-E44A8EEFD6E0}">
      <dsp:nvSpPr>
        <dsp:cNvPr id="0" name=""/>
        <dsp:cNvSpPr/>
      </dsp:nvSpPr>
      <dsp:spPr>
        <a:xfrm>
          <a:off x="520700" y="0"/>
          <a:ext cx="4090988" cy="4090988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8AAD8-065B-4A86-A388-9357282EFFCE}">
      <dsp:nvSpPr>
        <dsp:cNvPr id="0" name=""/>
        <dsp:cNvSpPr/>
      </dsp:nvSpPr>
      <dsp:spPr>
        <a:xfrm>
          <a:off x="909343" y="388643"/>
          <a:ext cx="1595485" cy="159548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Avalonia (.NET)</a:t>
          </a:r>
        </a:p>
      </dsp:txBody>
      <dsp:txXfrm>
        <a:off x="987228" y="466528"/>
        <a:ext cx="1439715" cy="1439715"/>
      </dsp:txXfrm>
    </dsp:sp>
    <dsp:sp modelId="{742A08FD-8144-4E6A-8535-CD719D046CCC}">
      <dsp:nvSpPr>
        <dsp:cNvPr id="0" name=""/>
        <dsp:cNvSpPr/>
      </dsp:nvSpPr>
      <dsp:spPr>
        <a:xfrm>
          <a:off x="2627558" y="388643"/>
          <a:ext cx="1595485" cy="159548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QT</a:t>
          </a:r>
        </a:p>
      </dsp:txBody>
      <dsp:txXfrm>
        <a:off x="2705443" y="466528"/>
        <a:ext cx="1439715" cy="1439715"/>
      </dsp:txXfrm>
    </dsp:sp>
    <dsp:sp modelId="{3D9A020E-851A-44D9-B3A0-A8BB9867420B}">
      <dsp:nvSpPr>
        <dsp:cNvPr id="0" name=""/>
        <dsp:cNvSpPr/>
      </dsp:nvSpPr>
      <dsp:spPr>
        <a:xfrm>
          <a:off x="909343" y="2106858"/>
          <a:ext cx="1595485" cy="159548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.NET MAUI </a:t>
          </a:r>
        </a:p>
      </dsp:txBody>
      <dsp:txXfrm>
        <a:off x="987228" y="2184743"/>
        <a:ext cx="1439715" cy="1439715"/>
      </dsp:txXfrm>
    </dsp:sp>
    <dsp:sp modelId="{5849BFD2-DFB2-4840-9785-562E13FF5FA7}">
      <dsp:nvSpPr>
        <dsp:cNvPr id="0" name=""/>
        <dsp:cNvSpPr/>
      </dsp:nvSpPr>
      <dsp:spPr>
        <a:xfrm>
          <a:off x="2627558" y="2106858"/>
          <a:ext cx="1595485" cy="159548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Flutter</a:t>
          </a:r>
        </a:p>
      </dsp:txBody>
      <dsp:txXfrm>
        <a:off x="2705443" y="2184743"/>
        <a:ext cx="1439715" cy="1439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FEA9D-1392-4814-93D9-69000C0445D4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611A5-0FE5-40DD-8582-AACA427E18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274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611A5-0FE5-40DD-8582-AACA427E180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2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2/19/2025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3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7874-01F8-BA2F-ACF8-95E53E268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noProof="0" dirty="0"/>
              <a:t>Smart Pacifier</a:t>
            </a:r>
            <a:r>
              <a:rPr lang="en-DE" sz="7200" noProof="0" dirty="0"/>
              <a:t> - </a:t>
            </a:r>
            <a:r>
              <a:rPr lang="en-US" sz="7200" noProof="0" dirty="0"/>
              <a:t>Version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336EE-D3D0-6BC9-49D9-5D7D4D5AB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7891272" cy="1069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noProof="0" dirty="0"/>
              <a:t>Presented By:</a:t>
            </a:r>
            <a:br>
              <a:rPr lang="en-US" b="1" noProof="0" dirty="0"/>
            </a:br>
            <a:r>
              <a:rPr lang="en-US" noProof="0" dirty="0"/>
              <a:t>Aqeel, Muazzam Bin</a:t>
            </a:r>
          </a:p>
        </p:txBody>
      </p:sp>
    </p:spTree>
    <p:extLst>
      <p:ext uri="{BB962C8B-B14F-4D97-AF65-F5344CB8AC3E}">
        <p14:creationId xmlns:p14="http://schemas.microsoft.com/office/powerpoint/2010/main" val="2484595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C001-BE08-ACAA-D362-A27745FC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28" y="393192"/>
            <a:ext cx="6021832" cy="1609344"/>
          </a:xfrm>
        </p:spPr>
        <p:txBody>
          <a:bodyPr/>
          <a:lstStyle/>
          <a:p>
            <a:r>
              <a:rPr lang="en-DE" dirty="0"/>
              <a:t>Plan </a:t>
            </a:r>
            <a:r>
              <a:rPr lang="en-DE" dirty="0">
                <a:sym typeface="Wingdings" panose="05000000000000000000" pitchFamily="2" charset="2"/>
              </a:rPr>
              <a:t> </a:t>
            </a:r>
            <a:r>
              <a:rPr lang="en-DE" dirty="0"/>
              <a:t>Development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03304-78D2-5ED7-33DC-BA18807F1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28" y="2093976"/>
            <a:ext cx="5728885" cy="4050792"/>
          </a:xfrm>
        </p:spPr>
        <p:txBody>
          <a:bodyPr/>
          <a:lstStyle/>
          <a:p>
            <a:r>
              <a:rPr lang="en-DE" dirty="0"/>
              <a:t>Flutter + Existing Backend Code (Class Library .NET Framework)</a:t>
            </a:r>
          </a:p>
          <a:p>
            <a:r>
              <a:rPr lang="en-DE" dirty="0"/>
              <a:t>Steps:</a:t>
            </a:r>
          </a:p>
          <a:p>
            <a:pPr lvl="1"/>
            <a:r>
              <a:rPr lang="en-GB" dirty="0"/>
              <a:t>Running .NET gRPC</a:t>
            </a:r>
            <a:r>
              <a:rPr lang="en-DE" dirty="0"/>
              <a:t> Server </a:t>
            </a:r>
            <a:r>
              <a:rPr lang="en-GB" dirty="0"/>
              <a:t>Locally for Flutter</a:t>
            </a:r>
            <a:endParaRPr lang="en-DE" dirty="0"/>
          </a:p>
          <a:p>
            <a:pPr lvl="2"/>
            <a:r>
              <a:rPr lang="en-DE" dirty="0"/>
              <a:t>Development </a:t>
            </a:r>
            <a:r>
              <a:rPr lang="en-GB" dirty="0"/>
              <a:t>Step</a:t>
            </a:r>
            <a:r>
              <a:rPr lang="en-DE" dirty="0"/>
              <a:t>s</a:t>
            </a:r>
            <a:r>
              <a:rPr lang="en-GB" dirty="0"/>
              <a:t> </a:t>
            </a:r>
            <a:endParaRPr lang="en-DE" dirty="0"/>
          </a:p>
          <a:p>
            <a:pPr lvl="3"/>
            <a:r>
              <a:rPr lang="en-GB" dirty="0"/>
              <a:t>1: Configure .NET to Listen on Local Network</a:t>
            </a:r>
            <a:endParaRPr lang="en-DE" dirty="0"/>
          </a:p>
          <a:p>
            <a:pPr lvl="3"/>
            <a:r>
              <a:rPr lang="en-GB" dirty="0"/>
              <a:t>2: Start the .NET Backend Locall</a:t>
            </a:r>
            <a:r>
              <a:rPr lang="en-DE" dirty="0"/>
              <a:t>y</a:t>
            </a:r>
          </a:p>
          <a:p>
            <a:pPr lvl="1"/>
            <a:r>
              <a:rPr lang="de-DE" dirty="0"/>
              <a:t>Running Flutter App Locally</a:t>
            </a:r>
            <a:r>
              <a:rPr lang="en-DE" dirty="0"/>
              <a:t> (gRPC Client)</a:t>
            </a:r>
          </a:p>
          <a:p>
            <a:pPr lvl="2"/>
            <a:r>
              <a:rPr lang="en-DE" dirty="0"/>
              <a:t>Develop</a:t>
            </a:r>
            <a:r>
              <a:rPr lang="de-DE" dirty="0"/>
              <a:t>me</a:t>
            </a:r>
            <a:r>
              <a:rPr lang="en-DE" dirty="0"/>
              <a:t>nt Steps</a:t>
            </a:r>
          </a:p>
          <a:p>
            <a:pPr lvl="3"/>
            <a:r>
              <a:rPr lang="en-DE" dirty="0"/>
              <a:t>1: Develop the UI </a:t>
            </a:r>
          </a:p>
          <a:p>
            <a:pPr lvl="3"/>
            <a:r>
              <a:rPr lang="en-DE" dirty="0"/>
              <a:t>2: Connect the gRPC Client </a:t>
            </a:r>
            <a:r>
              <a:rPr lang="en-DE" dirty="0">
                <a:sym typeface="Wingdings" panose="05000000000000000000" pitchFamily="2" charset="2"/>
              </a:rPr>
              <a:t> gRPC Server</a:t>
            </a:r>
            <a:endParaRPr lang="en-GB" dirty="0"/>
          </a:p>
          <a:p>
            <a:pPr lvl="1"/>
            <a:endParaRPr lang="en-GB" b="1" dirty="0"/>
          </a:p>
          <a:p>
            <a:pPr marL="274320" lvl="1" indent="0">
              <a:buNone/>
            </a:pP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2783D-E07F-2BE5-9286-577B11AF3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732" y="96350"/>
            <a:ext cx="5065627" cy="666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9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27F3-2649-1255-53A1-79FB1473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D5CA-F297-6F54-584A-64DEDEEE7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0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4892E-724E-3860-BD97-712081F2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DE" sz="3000">
                <a:solidFill>
                  <a:srgbClr val="FFFFFF"/>
                </a:solidFill>
              </a:rPr>
              <a:t>Agenda</a:t>
            </a:r>
            <a:endParaRPr lang="de-DE" sz="300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9D3C2D-B6DA-61E7-003B-A762D9EFE2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068914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66714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8F15AE3-A549-4E9C-A62A-C6256C1EE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89832D-7426-4DC3-9DFD-E3E3BB473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38A7C6-2A60-4720-B4A8-8703EF35E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496C1-4792-6A4D-5142-EE1750C4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268" y="1477131"/>
            <a:ext cx="3816126" cy="3915866"/>
          </a:xfrm>
        </p:spPr>
        <p:txBody>
          <a:bodyPr>
            <a:normAutofit/>
          </a:bodyPr>
          <a:lstStyle/>
          <a:p>
            <a:pPr algn="ctr"/>
            <a:r>
              <a:rPr lang="en-US" sz="6000" noProof="0" dirty="0"/>
              <a:t>Comparison </a:t>
            </a:r>
            <a:r>
              <a:rPr lang="en-US" sz="4400" noProof="0" dirty="0"/>
              <a:t>Framework</a:t>
            </a:r>
            <a:r>
              <a:rPr lang="en-DE" sz="4400" noProof="0" dirty="0"/>
              <a:t>s</a:t>
            </a:r>
            <a:endParaRPr lang="en-US" sz="6000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9A336F-42B4-43F8-B0F7-77F5CBD1E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4FEC8B0-243D-A154-3109-4DECBA5B4B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457071"/>
              </p:ext>
            </p:extLst>
          </p:nvPr>
        </p:nvGraphicFramePr>
        <p:xfrm>
          <a:off x="641350" y="1387475"/>
          <a:ext cx="5132388" cy="40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8720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5F6EAF-AE88-BC7E-5408-C8508FF0B1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646803"/>
              </p:ext>
            </p:extLst>
          </p:nvPr>
        </p:nvGraphicFramePr>
        <p:xfrm>
          <a:off x="1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4903">
                  <a:extLst>
                    <a:ext uri="{9D8B030D-6E8A-4147-A177-3AD203B41FA5}">
                      <a16:colId xmlns:a16="http://schemas.microsoft.com/office/drawing/2014/main" val="3073960357"/>
                    </a:ext>
                  </a:extLst>
                </a:gridCol>
                <a:gridCol w="2961406">
                  <a:extLst>
                    <a:ext uri="{9D8B030D-6E8A-4147-A177-3AD203B41FA5}">
                      <a16:colId xmlns:a16="http://schemas.microsoft.com/office/drawing/2014/main" val="3753810938"/>
                    </a:ext>
                  </a:extLst>
                </a:gridCol>
                <a:gridCol w="2345230">
                  <a:extLst>
                    <a:ext uri="{9D8B030D-6E8A-4147-A177-3AD203B41FA5}">
                      <a16:colId xmlns:a16="http://schemas.microsoft.com/office/drawing/2014/main" val="1073029723"/>
                    </a:ext>
                  </a:extLst>
                </a:gridCol>
                <a:gridCol w="2345230">
                  <a:extLst>
                    <a:ext uri="{9D8B030D-6E8A-4147-A177-3AD203B41FA5}">
                      <a16:colId xmlns:a16="http://schemas.microsoft.com/office/drawing/2014/main" val="2805671005"/>
                    </a:ext>
                  </a:extLst>
                </a:gridCol>
                <a:gridCol w="2345230">
                  <a:extLst>
                    <a:ext uri="{9D8B030D-6E8A-4147-A177-3AD203B41FA5}">
                      <a16:colId xmlns:a16="http://schemas.microsoft.com/office/drawing/2014/main" val="3612018365"/>
                    </a:ext>
                  </a:extLst>
                </a:gridCol>
              </a:tblGrid>
              <a:tr h="381364">
                <a:tc>
                  <a:txBody>
                    <a:bodyPr/>
                    <a:lstStyle/>
                    <a:p>
                      <a:r>
                        <a:rPr lang="en-US" sz="1600" b="1" noProof="0" dirty="0"/>
                        <a:t>Criteria</a:t>
                      </a:r>
                      <a:endParaRPr lang="en-US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noProof="0" dirty="0"/>
                        <a:t>Avalonia (.NET)</a:t>
                      </a:r>
                      <a:endParaRPr lang="en-US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noProof="0" dirty="0"/>
                        <a:t>Qt</a:t>
                      </a:r>
                      <a:endParaRPr lang="en-US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noProof="0" dirty="0">
                          <a:solidFill>
                            <a:srgbClr val="FF0000"/>
                          </a:solidFill>
                        </a:rPr>
                        <a:t>.NET MAUI</a:t>
                      </a:r>
                      <a:endParaRPr lang="en-US" sz="1600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noProof="0" dirty="0"/>
                        <a:t>Flutter</a:t>
                      </a:r>
                      <a:endParaRPr lang="en-US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529427"/>
                  </a:ext>
                </a:extLst>
              </a:tr>
              <a:tr h="725234">
                <a:tc>
                  <a:txBody>
                    <a:bodyPr/>
                    <a:lstStyle/>
                    <a:p>
                      <a:r>
                        <a:rPr lang="en-US" sz="1600" b="1" noProof="0" dirty="0"/>
                        <a:t>Primary Language</a:t>
                      </a:r>
                      <a:endParaRPr lang="en-US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C# (.NET)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C++ </a:t>
                      </a:r>
                      <a:r>
                        <a:rPr lang="en-DE" sz="1600" noProof="0" dirty="0"/>
                        <a:t>, Python</a:t>
                      </a:r>
                      <a:endParaRPr lang="en-US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C#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Dart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836433"/>
                  </a:ext>
                </a:extLst>
              </a:tr>
              <a:tr h="866286">
                <a:tc>
                  <a:txBody>
                    <a:bodyPr/>
                    <a:lstStyle/>
                    <a:p>
                      <a:r>
                        <a:rPr lang="en-US" sz="1600" b="1" noProof="0" dirty="0"/>
                        <a:t>UI Paradigm</a:t>
                      </a:r>
                      <a:endParaRPr lang="en-US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XAML-based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Q</a:t>
                      </a:r>
                      <a:r>
                        <a:rPr lang="en-DE" sz="1600" noProof="0" dirty="0"/>
                        <a:t>T</a:t>
                      </a:r>
                      <a:r>
                        <a:rPr lang="en-US" sz="1600" noProof="0" dirty="0"/>
                        <a:t> Widgets (native) or QML (declarative)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XAML-based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Widget-based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19078"/>
                  </a:ext>
                </a:extLst>
              </a:tr>
              <a:tr h="3130602">
                <a:tc>
                  <a:txBody>
                    <a:bodyPr/>
                    <a:lstStyle/>
                    <a:p>
                      <a:r>
                        <a:rPr lang="en-US" sz="1600" b="1" noProof="0" dirty="0"/>
                        <a:t>Supported Platforms</a:t>
                      </a:r>
                      <a:endParaRPr lang="en-US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noProof="0" dirty="0"/>
                        <a:t>Windows </a:t>
                      </a:r>
                      <a:endParaRPr lang="en-DE" sz="1600" noProof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noProof="0" dirty="0"/>
                        <a:t>macOS </a:t>
                      </a:r>
                      <a:endParaRPr lang="en-DE" sz="1600" noProof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1" noProof="0" dirty="0"/>
                        <a:t>Linux</a:t>
                      </a:r>
                      <a:r>
                        <a:rPr lang="en-US" sz="1600" noProof="0" dirty="0"/>
                        <a:t> </a:t>
                      </a:r>
                      <a:endParaRPr lang="en-DE" sz="1600" noProof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DE" sz="1600" noProof="0" dirty="0"/>
                        <a:t>C</a:t>
                      </a:r>
                      <a:r>
                        <a:rPr lang="en-US" sz="1600" noProof="0" dirty="0"/>
                        <a:t>ommunity efforts for mobile/web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noProof="0" dirty="0"/>
                        <a:t>Windows</a:t>
                      </a:r>
                      <a:endParaRPr lang="en-DE" sz="1600" noProof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noProof="0" dirty="0"/>
                        <a:t>macOS</a:t>
                      </a:r>
                      <a:endParaRPr lang="en-DE" sz="1600" noProof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1" noProof="0" dirty="0"/>
                        <a:t>Linux</a:t>
                      </a:r>
                      <a:endParaRPr lang="en-DE" sz="1600" noProof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noProof="0" dirty="0"/>
                        <a:t>Android </a:t>
                      </a:r>
                      <a:endParaRPr lang="en-DE" sz="1600" noProof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DE" sz="1600" noProof="0" dirty="0"/>
                        <a:t>I</a:t>
                      </a:r>
                      <a:r>
                        <a:rPr lang="en-US" sz="1600" noProof="0" dirty="0"/>
                        <a:t>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noProof="0" dirty="0">
                          <a:solidFill>
                            <a:srgbClr val="FF0000"/>
                          </a:solidFill>
                        </a:rPr>
                        <a:t>Windows</a:t>
                      </a:r>
                      <a:endParaRPr lang="en-DE" sz="1600" noProof="0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noProof="0" dirty="0">
                          <a:solidFill>
                            <a:srgbClr val="FF0000"/>
                          </a:solidFill>
                        </a:rPr>
                        <a:t>macOS</a:t>
                      </a:r>
                      <a:endParaRPr lang="en-DE" sz="1600" noProof="0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noProof="0" dirty="0">
                          <a:solidFill>
                            <a:srgbClr val="FF0000"/>
                          </a:solidFill>
                        </a:rPr>
                        <a:t>Android</a:t>
                      </a:r>
                      <a:endParaRPr lang="en-DE" sz="1600" noProof="0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DE" sz="1600" noProof="0" dirty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sz="1600" noProof="0" dirty="0">
                          <a:solidFill>
                            <a:srgbClr val="FF0000"/>
                          </a:solidFill>
                        </a:rPr>
                        <a:t>OS (with some support for Tizen)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noProof="0" dirty="0"/>
                        <a:t>Android, </a:t>
                      </a:r>
                      <a:endParaRPr lang="en-DE" sz="1600" noProof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DE" sz="1600" noProof="0" dirty="0"/>
                        <a:t>I</a:t>
                      </a:r>
                      <a:r>
                        <a:rPr lang="en-US" sz="1600" noProof="0" dirty="0"/>
                        <a:t>OS, </a:t>
                      </a:r>
                      <a:endParaRPr lang="en-DE" sz="1600" noProof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noProof="0" dirty="0"/>
                        <a:t>Web, </a:t>
                      </a:r>
                      <a:endParaRPr lang="en-DE" sz="1600" noProof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noProof="0" dirty="0"/>
                        <a:t>Windows, </a:t>
                      </a:r>
                      <a:endParaRPr lang="en-DE" sz="1600" noProof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noProof="0" dirty="0"/>
                        <a:t>macOS, </a:t>
                      </a:r>
                      <a:endParaRPr lang="en-DE" sz="1600" noProof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="1" noProof="0" dirty="0"/>
                        <a:t>Linux</a:t>
                      </a:r>
                      <a:r>
                        <a:rPr lang="en-US" sz="1600" noProof="0" dirty="0"/>
                        <a:t> </a:t>
                      </a:r>
                      <a:endParaRPr lang="en-DE" sz="1600" noProof="0" dirty="0"/>
                    </a:p>
                    <a:p>
                      <a:pPr marL="0" indent="0">
                        <a:buNone/>
                      </a:pPr>
                      <a:r>
                        <a:rPr lang="en-DE" sz="1600" noProof="0" dirty="0"/>
                        <a:t>D</a:t>
                      </a:r>
                      <a:r>
                        <a:rPr lang="en-US" sz="1600" noProof="0" dirty="0"/>
                        <a:t>esktop is still considered somewhat less mature than mobile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2440104"/>
                  </a:ext>
                </a:extLst>
              </a:tr>
              <a:tr h="1754514">
                <a:tc>
                  <a:txBody>
                    <a:bodyPr/>
                    <a:lstStyle/>
                    <a:p>
                      <a:r>
                        <a:rPr lang="en-US" sz="1600" b="1" noProof="0" dirty="0"/>
                        <a:t>Performance</a:t>
                      </a:r>
                      <a:endParaRPr lang="en-US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Generally good for desktop apps; can leverage .NET performance optimizations</a:t>
                      </a:r>
                    </a:p>
                    <a:p>
                      <a:endParaRPr lang="en-DE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Very high performance (C++);</a:t>
                      </a:r>
                      <a:r>
                        <a:rPr lang="en-DE" sz="1600" noProof="0" dirty="0"/>
                        <a:t> </a:t>
                      </a:r>
                      <a:r>
                        <a:rPr lang="en-US" sz="1600" noProof="0" dirty="0"/>
                        <a:t>widely used in performance-critical applications.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Near-native performance on mobile and desktop; uses platform-specific APIs under the hood.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High performance on mobile; desktop performance is improving; uses Skia for rendering.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231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5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4E4B68-AE3B-79D4-69C4-989E4AA49C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437163"/>
              </p:ext>
            </p:extLst>
          </p:nvPr>
        </p:nvGraphicFramePr>
        <p:xfrm>
          <a:off x="1" y="-2"/>
          <a:ext cx="12191999" cy="69902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4903">
                  <a:extLst>
                    <a:ext uri="{9D8B030D-6E8A-4147-A177-3AD203B41FA5}">
                      <a16:colId xmlns:a16="http://schemas.microsoft.com/office/drawing/2014/main" val="353462263"/>
                    </a:ext>
                  </a:extLst>
                </a:gridCol>
                <a:gridCol w="2961406">
                  <a:extLst>
                    <a:ext uri="{9D8B030D-6E8A-4147-A177-3AD203B41FA5}">
                      <a16:colId xmlns:a16="http://schemas.microsoft.com/office/drawing/2014/main" val="3690395666"/>
                    </a:ext>
                  </a:extLst>
                </a:gridCol>
                <a:gridCol w="2345230">
                  <a:extLst>
                    <a:ext uri="{9D8B030D-6E8A-4147-A177-3AD203B41FA5}">
                      <a16:colId xmlns:a16="http://schemas.microsoft.com/office/drawing/2014/main" val="3210816048"/>
                    </a:ext>
                  </a:extLst>
                </a:gridCol>
                <a:gridCol w="2345230">
                  <a:extLst>
                    <a:ext uri="{9D8B030D-6E8A-4147-A177-3AD203B41FA5}">
                      <a16:colId xmlns:a16="http://schemas.microsoft.com/office/drawing/2014/main" val="1436441892"/>
                    </a:ext>
                  </a:extLst>
                </a:gridCol>
                <a:gridCol w="2345230">
                  <a:extLst>
                    <a:ext uri="{9D8B030D-6E8A-4147-A177-3AD203B41FA5}">
                      <a16:colId xmlns:a16="http://schemas.microsoft.com/office/drawing/2014/main" val="1648758665"/>
                    </a:ext>
                  </a:extLst>
                </a:gridCol>
              </a:tblGrid>
              <a:tr h="438056">
                <a:tc>
                  <a:txBody>
                    <a:bodyPr/>
                    <a:lstStyle/>
                    <a:p>
                      <a:r>
                        <a:rPr lang="en-US" sz="1200" b="1" noProof="0" dirty="0"/>
                        <a:t>Criteria</a:t>
                      </a:r>
                      <a:endParaRPr lang="en-US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noProof="0" dirty="0">
                          <a:solidFill>
                            <a:srgbClr val="FF0000"/>
                          </a:solidFill>
                        </a:rPr>
                        <a:t>Avalonia (.NET)</a:t>
                      </a:r>
                      <a:endParaRPr lang="en-US" sz="1200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noProof="0" dirty="0">
                          <a:solidFill>
                            <a:srgbClr val="FF0000"/>
                          </a:solidFill>
                        </a:rPr>
                        <a:t>Qt</a:t>
                      </a:r>
                      <a:endParaRPr lang="en-US" sz="1200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noProof="0" dirty="0">
                          <a:solidFill>
                            <a:srgbClr val="FF0000"/>
                          </a:solidFill>
                        </a:rPr>
                        <a:t>.NET MAUI</a:t>
                      </a:r>
                      <a:endParaRPr lang="en-US" sz="1200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noProof="0" dirty="0"/>
                        <a:t>Flutter</a:t>
                      </a:r>
                      <a:endParaRPr lang="en-US" sz="12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500648"/>
                  </a:ext>
                </a:extLst>
              </a:tr>
              <a:tr h="2153771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Libraries</a:t>
                      </a:r>
                      <a:r>
                        <a:rPr lang="en-DE" sz="1200" noProof="0" dirty="0"/>
                        <a:t>/Development Time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noProof="0" dirty="0"/>
                        <a:t>Growing but smaller than</a:t>
                      </a:r>
                      <a:r>
                        <a:rPr lang="en-DE" sz="1200" noProof="0" dirty="0"/>
                        <a:t> </a:t>
                      </a:r>
                      <a:r>
                        <a:rPr lang="en-US" sz="1200" noProof="0" dirty="0"/>
                        <a:t>mainstream frameworks. </a:t>
                      </a:r>
                      <a:endParaRPr lang="en-DE" sz="1200" noProof="0" dirty="0"/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noProof="0" dirty="0"/>
                        <a:t>Strong .NET libraries can be reused if integrated properly.</a:t>
                      </a:r>
                      <a:endParaRPr lang="en-DE" sz="1200" noProof="0" dirty="0"/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DE" sz="1200" noProof="0" dirty="0"/>
                        <a:t>Existing C# /WPF conversion</a:t>
                      </a:r>
                      <a:endParaRPr lang="en-US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DE" sz="1200" noProof="0" dirty="0"/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endParaRPr lang="en-DE" sz="1200" noProof="0" dirty="0"/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endParaRPr lang="en-DE" sz="1200" noProof="0" dirty="0"/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DE" sz="1200" noProof="0" dirty="0"/>
                        <a:t>V</a:t>
                      </a:r>
                      <a:r>
                        <a:rPr lang="en-US" sz="1200" noProof="0" dirty="0"/>
                        <a:t>ery mature; extensive set of modules and tools for UI, networking, graphics, etc.</a:t>
                      </a:r>
                      <a:endParaRPr lang="en-DE" sz="1200" noProof="0" dirty="0"/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DE" sz="1200" noProof="0" dirty="0">
                          <a:solidFill>
                            <a:srgbClr val="FF0000"/>
                          </a:solidFill>
                        </a:rPr>
                        <a:t>Longer Development Efforts compared to flutter</a:t>
                      </a:r>
                    </a:p>
                    <a:p>
                      <a:endParaRPr lang="en-DE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200" noProof="0" dirty="0"/>
                    </a:p>
                    <a:p>
                      <a:endParaRPr lang="en-DE" sz="1200" noProof="0" dirty="0"/>
                    </a:p>
                    <a:p>
                      <a:endParaRPr lang="en-DE" sz="1200" noProof="0" dirty="0"/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noProof="0" dirty="0"/>
                        <a:t>Large .NET ecosystem; official Microsoft support, strong community, and plenty of third-party libraries.</a:t>
                      </a:r>
                      <a:endParaRPr lang="en-DE" sz="1200" noProof="0" dirty="0"/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DE" sz="1200" noProof="0" dirty="0"/>
                        <a:t>Existing C# /WPF conversion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DE" sz="1200" noProof="0" dirty="0"/>
                    </a:p>
                    <a:p>
                      <a:pPr marL="0" indent="0">
                        <a:buNone/>
                      </a:pPr>
                      <a:endParaRPr lang="en-DE" sz="1200" noProof="0" dirty="0"/>
                    </a:p>
                    <a:p>
                      <a:pPr marL="0" indent="0">
                        <a:buNone/>
                      </a:pPr>
                      <a:endParaRPr lang="en-DE" sz="1200" noProof="0" dirty="0"/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noProof="0" dirty="0"/>
                        <a:t>Large and active community; </a:t>
                      </a:r>
                      <a:endParaRPr lang="en-DE" sz="1200" noProof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DE" sz="1200" noProof="0" dirty="0"/>
                        <a:t>E</a:t>
                      </a:r>
                      <a:r>
                        <a:rPr lang="en-US" sz="1200" noProof="0" dirty="0"/>
                        <a:t>xtensive set of packages (pub.dev) </a:t>
                      </a:r>
                      <a:endParaRPr lang="en-DE" sz="1200" noProof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DE" sz="1200" noProof="0" dirty="0"/>
                        <a:t>W</a:t>
                      </a:r>
                      <a:r>
                        <a:rPr lang="en-US" sz="1200" noProof="0" dirty="0"/>
                        <a:t>ide range of UI components.</a:t>
                      </a:r>
                      <a:endParaRPr lang="en-DE" sz="1200" noProof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DE" sz="1200" noProof="0" dirty="0"/>
                        <a:t>Lower Development Efforts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64584"/>
                  </a:ext>
                </a:extLst>
              </a:tr>
              <a:tr h="2023943">
                <a:tc>
                  <a:txBody>
                    <a:bodyPr/>
                    <a:lstStyle/>
                    <a:p>
                      <a:r>
                        <a:rPr lang="en-US" sz="1200" b="0" noProof="0" dirty="0"/>
                        <a:t>Real-Time / Sensor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noProof="0" dirty="0"/>
                        <a:t>Possible through .NET libraries native </a:t>
                      </a:r>
                      <a:r>
                        <a:rPr lang="en-DE" sz="1200" noProof="0" dirty="0"/>
                        <a:t>I</a:t>
                      </a:r>
                      <a:r>
                        <a:rPr lang="en-US" sz="1200" noProof="0" dirty="0"/>
                        <a:t>nterop.</a:t>
                      </a:r>
                      <a:endParaRPr lang="en-DE" sz="1200" noProof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noProof="0" dirty="0">
                          <a:solidFill>
                            <a:srgbClr val="FF0000"/>
                          </a:solidFill>
                        </a:rPr>
                        <a:t>Not as many ready-made sensor integrations</a:t>
                      </a:r>
                      <a:r>
                        <a:rPr lang="en-DE" sz="1200" noProof="0" dirty="0">
                          <a:solidFill>
                            <a:srgbClr val="FF0000"/>
                          </a:solidFill>
                        </a:rPr>
                        <a:t> for mobile appl</a:t>
                      </a:r>
                      <a:r>
                        <a:rPr lang="de-DE" sz="1200" noProof="0" dirty="0" err="1">
                          <a:solidFill>
                            <a:srgbClr val="FF0000"/>
                          </a:solidFill>
                        </a:rPr>
                        <a:t>ic</a:t>
                      </a:r>
                      <a:r>
                        <a:rPr lang="en-DE" sz="1200" noProof="0" dirty="0" err="1">
                          <a:solidFill>
                            <a:srgbClr val="FF0000"/>
                          </a:solidFill>
                        </a:rPr>
                        <a:t>ations</a:t>
                      </a:r>
                      <a:endParaRPr lang="en-US" sz="1200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noProof="0" dirty="0"/>
                        <a:t>Excellent for embedded systems;</a:t>
                      </a:r>
                      <a:endParaRPr lang="en-DE" sz="1200" noProof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DE" sz="1200" noProof="0" dirty="0"/>
                        <a:t>U</a:t>
                      </a:r>
                      <a:r>
                        <a:rPr lang="en-US" sz="1200" noProof="0" dirty="0"/>
                        <a:t>sed in real-time or near-real-time needs.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noProof="0" dirty="0"/>
                        <a:t>Good support via</a:t>
                      </a:r>
                      <a:r>
                        <a:rPr lang="en-DE" sz="1200" noProof="0" dirty="0"/>
                        <a:t> </a:t>
                      </a:r>
                      <a:r>
                        <a:rPr lang="en-US" sz="1200" noProof="0" dirty="0"/>
                        <a:t>Xamarin/MAUI bindings for Android/iOS sensors; </a:t>
                      </a:r>
                      <a:endParaRPr lang="en-DE" sz="1200" noProof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DE" sz="1200" noProof="0" dirty="0"/>
                        <a:t>E</a:t>
                      </a:r>
                      <a:r>
                        <a:rPr lang="en-US" sz="1200" noProof="0" dirty="0"/>
                        <a:t>asy integration with .NET libraries for real-time data.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noProof="0" dirty="0"/>
                        <a:t>Can integrate native sensor APIs via platform channels. </a:t>
                      </a:r>
                      <a:endParaRPr lang="en-DE" sz="1200" noProof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noProof="0" dirty="0"/>
                        <a:t>Real-time performance is decent but depends on plugin availability.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645431"/>
                  </a:ext>
                </a:extLst>
              </a:tr>
              <a:tr h="2242232">
                <a:tc>
                  <a:txBody>
                    <a:bodyPr/>
                    <a:lstStyle/>
                    <a:p>
                      <a:r>
                        <a:rPr lang="en-US" sz="1200" b="0" noProof="0" dirty="0"/>
                        <a:t>Licensing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Open-</a:t>
                      </a:r>
                      <a:r>
                        <a:rPr lang="en-DE" sz="1200" noProof="0" dirty="0"/>
                        <a:t>S</a:t>
                      </a:r>
                      <a:r>
                        <a:rPr lang="en-US" sz="1200" noProof="0" dirty="0"/>
                        <a:t>ource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noProof="0" dirty="0"/>
                        <a:t>GPL for open-source usage,</a:t>
                      </a:r>
                      <a:endParaRPr lang="en-DE" sz="1200" noProof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DE" sz="1200" b="0" noProof="0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1200" b="0" noProof="0" dirty="0">
                          <a:solidFill>
                            <a:srgbClr val="FF0000"/>
                          </a:solidFill>
                        </a:rPr>
                        <a:t>ommercial licenses available for closed-source.</a:t>
                      </a:r>
                      <a:endParaRPr lang="en-DE" sz="1200" b="0" noProof="0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DE" sz="1200" b="0" noProof="0" dirty="0">
                          <a:solidFill>
                            <a:srgbClr val="FF0000"/>
                          </a:solidFill>
                        </a:rPr>
                        <a:t>Limited Packages, as QT has a lot of versions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200" b="0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200" noProof="0" dirty="0"/>
                        <a:t>Open-</a:t>
                      </a:r>
                      <a:r>
                        <a:rPr lang="en-DE" sz="1200" noProof="0" dirty="0"/>
                        <a:t>S</a:t>
                      </a:r>
                      <a:r>
                        <a:rPr lang="en-US" sz="1200" noProof="0" dirty="0"/>
                        <a:t>ource </a:t>
                      </a:r>
                      <a:endParaRPr lang="en-DE" sz="1200" noProof="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DE" sz="1200" noProof="0" dirty="0"/>
                        <a:t>N</a:t>
                      </a:r>
                      <a:r>
                        <a:rPr lang="en-US" sz="1200" noProof="0" dirty="0"/>
                        <a:t>o additional licensing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Open-source (BSD-style license).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7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04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536D-B57B-A4F1-1D35-05866389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0" dirty="0"/>
              <a:t>Avalonia (.NET)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48385-5159-48C0-3FF6-269D23A99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357" y="2093976"/>
            <a:ext cx="10453285" cy="4050792"/>
          </a:xfrm>
        </p:spPr>
        <p:txBody>
          <a:bodyPr>
            <a:normAutofit/>
          </a:bodyPr>
          <a:lstStyle/>
          <a:p>
            <a:r>
              <a:rPr lang="en-US" b="1" noProof="0" dirty="0"/>
              <a:t>Pros</a:t>
            </a:r>
          </a:p>
          <a:p>
            <a:pPr lvl="1"/>
            <a:r>
              <a:rPr lang="en-US" b="1" noProof="0" dirty="0"/>
              <a:t>NET Integration:</a:t>
            </a:r>
            <a:r>
              <a:rPr lang="en-US" noProof="0" dirty="0"/>
              <a:t> Easily leverage existing .NET libraries and C# knowledge.</a:t>
            </a:r>
          </a:p>
          <a:p>
            <a:pPr lvl="1"/>
            <a:r>
              <a:rPr lang="en-US" b="1" noProof="0" dirty="0"/>
              <a:t>WPF-Like Approach:</a:t>
            </a:r>
            <a:r>
              <a:rPr lang="en-US" noProof="0" dirty="0"/>
              <a:t> Familiar XAML-based structure for Windows Presentation Foundation (WPF) developers.</a:t>
            </a:r>
          </a:p>
          <a:p>
            <a:pPr lvl="1"/>
            <a:r>
              <a:rPr lang="en-US" b="1" noProof="0" dirty="0"/>
              <a:t>Desktop Focus:</a:t>
            </a:r>
            <a:r>
              <a:rPr lang="en-US" noProof="0" dirty="0"/>
              <a:t> Good for cross-platform desktop applications (Windows, macOS, Linux).</a:t>
            </a:r>
          </a:p>
          <a:p>
            <a:pPr lvl="1"/>
            <a:r>
              <a:rPr lang="en-US" b="1" noProof="0" dirty="0"/>
              <a:t>Open Source:</a:t>
            </a:r>
            <a:r>
              <a:rPr lang="en-US" noProof="0" dirty="0"/>
              <a:t> Licensed under the MIT License, with an active and growing community.</a:t>
            </a:r>
          </a:p>
          <a:p>
            <a:r>
              <a:rPr lang="en-US" b="1" noProof="0" dirty="0"/>
              <a:t>Cons</a:t>
            </a:r>
          </a:p>
          <a:p>
            <a:pPr lvl="1"/>
            <a:r>
              <a:rPr lang="en-US" b="1" noProof="0" dirty="0"/>
              <a:t>Smaller Community:</a:t>
            </a:r>
            <a:r>
              <a:rPr lang="en-US" noProof="0" dirty="0"/>
              <a:t> Fewer third-party components and resources compared to more established frameworks.</a:t>
            </a:r>
          </a:p>
          <a:p>
            <a:pPr lvl="1"/>
            <a:r>
              <a:rPr lang="en-US" b="1" noProof="0" dirty="0"/>
              <a:t>Limited Mobile Support:</a:t>
            </a:r>
            <a:r>
              <a:rPr lang="en-US" noProof="0" dirty="0"/>
              <a:t> Primarily desktop-oriented, with only community or experimental efforts for mobile/web.</a:t>
            </a:r>
          </a:p>
          <a:p>
            <a:pPr lvl="1"/>
            <a:r>
              <a:rPr lang="en-US" b="1" noProof="0" dirty="0"/>
              <a:t>Still Maturing:</a:t>
            </a:r>
            <a:r>
              <a:rPr lang="en-US" noProof="0" dirty="0"/>
              <a:t> Not as feature-rich as some other .NET-based UI solutions (e.g., .NET MAUI).</a:t>
            </a:r>
          </a:p>
        </p:txBody>
      </p:sp>
    </p:spTree>
    <p:extLst>
      <p:ext uri="{BB962C8B-B14F-4D97-AF65-F5344CB8AC3E}">
        <p14:creationId xmlns:p14="http://schemas.microsoft.com/office/powerpoint/2010/main" val="129314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B8AE-6036-6D34-BBD9-80453AA0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E408C-BD43-7F3A-024C-257741FCF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noProof="0" dirty="0"/>
              <a:t>Pros</a:t>
            </a:r>
          </a:p>
          <a:p>
            <a:pPr lvl="1"/>
            <a:r>
              <a:rPr lang="en-US" b="1" noProof="0" dirty="0"/>
              <a:t>Fast Development:</a:t>
            </a:r>
            <a:r>
              <a:rPr lang="en-US" noProof="0" dirty="0"/>
              <a:t> Hot reload, a rich widget library, and a reactive UI model for quick iteration.</a:t>
            </a:r>
          </a:p>
          <a:p>
            <a:pPr lvl="1"/>
            <a:r>
              <a:rPr lang="en-US" b="1" noProof="0" dirty="0"/>
              <a:t>Cross-Platform Reach:</a:t>
            </a:r>
            <a:r>
              <a:rPr lang="en-US" noProof="0" dirty="0"/>
              <a:t> Builds apps for Android, iOS, Web, Windows, macOS, and Linux (desktop support is maturing).</a:t>
            </a:r>
          </a:p>
          <a:p>
            <a:pPr lvl="1"/>
            <a:r>
              <a:rPr lang="en-US" b="1" noProof="0" dirty="0"/>
              <a:t>Performance:</a:t>
            </a:r>
            <a:r>
              <a:rPr lang="en-US" noProof="0" dirty="0"/>
              <a:t> Uses the Skia rendering engine, generally offering smooth, high-performance UIs.</a:t>
            </a:r>
          </a:p>
          <a:p>
            <a:pPr lvl="1"/>
            <a:r>
              <a:rPr lang="en-US" b="1" noProof="0" dirty="0"/>
              <a:t>Large Community &amp; Ecosystem:</a:t>
            </a:r>
            <a:r>
              <a:rPr lang="en-US" noProof="0" dirty="0"/>
              <a:t> Plenty of third-party packages (</a:t>
            </a:r>
            <a:r>
              <a:rPr lang="en-US" noProof="0" dirty="0" err="1"/>
              <a:t>pub.dev</a:t>
            </a:r>
            <a:r>
              <a:rPr lang="en-US" noProof="0" dirty="0"/>
              <a:t>) and robust documentation.</a:t>
            </a:r>
          </a:p>
          <a:p>
            <a:r>
              <a:rPr lang="en-US" b="1" noProof="0" dirty="0"/>
              <a:t>Cons</a:t>
            </a:r>
          </a:p>
          <a:p>
            <a:pPr lvl="1"/>
            <a:r>
              <a:rPr lang="en-US" b="1" noProof="0" dirty="0"/>
              <a:t>Dart Language:</a:t>
            </a:r>
            <a:r>
              <a:rPr lang="en-US" noProof="0" dirty="0"/>
              <a:t> Less commonly used outside Flutter, so there may be a learning curve for some teams.</a:t>
            </a:r>
          </a:p>
          <a:p>
            <a:pPr lvl="1"/>
            <a:r>
              <a:rPr lang="en-US" b="1" noProof="0" dirty="0"/>
              <a:t>Desktop Support Is Newer:</a:t>
            </a:r>
            <a:r>
              <a:rPr lang="en-US" noProof="0" dirty="0"/>
              <a:t> While improving rapidly, mobile remains Flutter’s strongest platform.</a:t>
            </a:r>
          </a:p>
          <a:p>
            <a:pPr lvl="1"/>
            <a:r>
              <a:rPr lang="en-US" b="1" noProof="0" dirty="0"/>
              <a:t>Platform Channels for Native Features:</a:t>
            </a:r>
            <a:r>
              <a:rPr lang="en-US" noProof="0" dirty="0"/>
              <a:t> Requires bridging to native code for some hardware APIs or sensor data, which adds complexity.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97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13C1-67F7-FD59-177C-5C3FA238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19442"/>
            <a:ext cx="11332464" cy="1609344"/>
          </a:xfrm>
        </p:spPr>
        <p:txBody>
          <a:bodyPr/>
          <a:lstStyle/>
          <a:p>
            <a:r>
              <a:rPr lang="de-DE" dirty="0"/>
              <a:t>W</a:t>
            </a:r>
            <a:r>
              <a:rPr lang="en-DE" dirty="0"/>
              <a:t>hat is </a:t>
            </a:r>
            <a:r>
              <a:rPr lang="en-GB" dirty="0"/>
              <a:t>gRPC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45BC6-2A59-979D-6ECC-04718D323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68" y="1728785"/>
            <a:ext cx="5283708" cy="4892147"/>
          </a:xfrm>
        </p:spPr>
        <p:txBody>
          <a:bodyPr>
            <a:noAutofit/>
          </a:bodyPr>
          <a:lstStyle/>
          <a:p>
            <a:r>
              <a:rPr lang="en-GB" sz="1800" dirty="0"/>
              <a:t>gRPC is a modern open-source high performance Remote Procedure Call (RPC) framework</a:t>
            </a:r>
            <a:endParaRPr lang="en-DE" sz="1800" dirty="0"/>
          </a:p>
          <a:p>
            <a:r>
              <a:rPr lang="en-DE" sz="1800" dirty="0"/>
              <a:t>Is able to be executed on any enviro</a:t>
            </a:r>
            <a:r>
              <a:rPr lang="de-DE" sz="1800" dirty="0"/>
              <a:t>n</a:t>
            </a:r>
            <a:r>
              <a:rPr lang="en-DE" sz="1800" dirty="0"/>
              <a:t>ment</a:t>
            </a:r>
          </a:p>
          <a:p>
            <a:r>
              <a:rPr lang="en-GB" sz="1800" dirty="0"/>
              <a:t>It can efficiently connect services in and across data centers with pluggable support for </a:t>
            </a:r>
            <a:endParaRPr lang="en-DE" sz="1800" dirty="0"/>
          </a:p>
          <a:p>
            <a:pPr lvl="1"/>
            <a:r>
              <a:rPr lang="en-GB" dirty="0"/>
              <a:t>load balancing, </a:t>
            </a:r>
            <a:endParaRPr lang="en-DE" dirty="0"/>
          </a:p>
          <a:p>
            <a:pPr lvl="1"/>
            <a:r>
              <a:rPr lang="en-GB" dirty="0"/>
              <a:t>tracing, </a:t>
            </a:r>
            <a:endParaRPr lang="en-DE" dirty="0"/>
          </a:p>
          <a:p>
            <a:pPr lvl="1"/>
            <a:r>
              <a:rPr lang="en-GB" dirty="0"/>
              <a:t>health checking</a:t>
            </a:r>
            <a:endParaRPr lang="en-DE" dirty="0"/>
          </a:p>
          <a:p>
            <a:pPr lvl="1"/>
            <a:r>
              <a:rPr lang="en-GB" dirty="0"/>
              <a:t>authentication</a:t>
            </a:r>
            <a:endParaRPr lang="en-DE" dirty="0"/>
          </a:p>
          <a:p>
            <a:pPr algn="l"/>
            <a:r>
              <a:rPr lang="en-GB" sz="1800" b="0" dirty="0">
                <a:effectLst/>
              </a:rPr>
              <a:t>It is also applicable in last mile o</a:t>
            </a:r>
            <a:r>
              <a:rPr lang="en-DE" sz="1800" dirty="0"/>
              <a:t>f </a:t>
            </a:r>
            <a:r>
              <a:rPr lang="en-GB" sz="1800" b="0" dirty="0">
                <a:effectLst/>
              </a:rPr>
              <a:t>distributed computing to connect devices</a:t>
            </a:r>
            <a:r>
              <a:rPr lang="en-DE" sz="1800" b="0" dirty="0">
                <a:effectLst/>
              </a:rPr>
              <a:t> such as;</a:t>
            </a:r>
            <a:r>
              <a:rPr lang="en-GB" sz="1800" b="0" dirty="0">
                <a:effectLst/>
              </a:rPr>
              <a:t> mobile applications and browsers to backend services.</a:t>
            </a:r>
            <a:endParaRPr lang="en-DE" sz="1800" b="0" dirty="0">
              <a:effectLst/>
            </a:endParaRPr>
          </a:p>
          <a:p>
            <a:pPr algn="l"/>
            <a:r>
              <a:rPr lang="en-GB" sz="1800" b="0" dirty="0">
                <a:effectLst/>
              </a:rPr>
              <a:t>gRPC's use of protobuf for </a:t>
            </a:r>
            <a:r>
              <a:rPr lang="en-GB" sz="1800" b="0">
                <a:effectLst/>
              </a:rPr>
              <a:t>binary serialization</a:t>
            </a:r>
            <a:br>
              <a:rPr lang="en-GB" sz="1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</a:br>
            <a:endParaRPr lang="en-DE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2A566-77D3-D4D4-74CF-074DB7ED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676" y="2120422"/>
            <a:ext cx="6146800" cy="3454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372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ADEEF-4FA5-A0DB-E5A4-DE9BF5B0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/>
              <a:t>When to Include </a:t>
            </a:r>
            <a:r>
              <a:rPr lang="de-DE" b="1" dirty="0"/>
              <a:t>gRPC?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17B04-15F0-D211-F553-4CB245A7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DE" dirty="0"/>
              <a:t>Better</a:t>
            </a:r>
            <a:r>
              <a:rPr lang="en-GB" dirty="0"/>
              <a:t> performance (faster than REST)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You already use Protobuf in your .NET backend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You need streaming (real-time updates using gRPC Streams)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Your devices support HTTP/2 (Flutter, .NET, and modern browsers do)</a:t>
            </a:r>
            <a:endParaRPr lang="en-DE" dirty="0"/>
          </a:p>
          <a:p>
            <a:pPr>
              <a:buFont typeface="Arial" panose="020B0604020202020204" pitchFamily="34" charset="0"/>
              <a:buChar char="•"/>
            </a:pPr>
            <a:endParaRPr lang="en-DE" dirty="0"/>
          </a:p>
          <a:p>
            <a:pPr>
              <a:buFont typeface="Arial" panose="020B0604020202020204" pitchFamily="34" charset="0"/>
              <a:buChar char="•"/>
            </a:pPr>
            <a:r>
              <a:rPr lang="en-DE" b="1" dirty="0"/>
              <a:t>When not to use?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You need to support browsers (REST API or GraphQL is better)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Your network doesn’t support HTTP/2 (some proxies/firewalls block gRPC)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You want a human-readable format (use REST API with JSON)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6584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920</Words>
  <Application>Microsoft Office PowerPoint</Application>
  <PresentationFormat>Widescreen</PresentationFormat>
  <Paragraphs>148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Arial</vt:lpstr>
      <vt:lpstr>Calibri</vt:lpstr>
      <vt:lpstr>open sans</vt:lpstr>
      <vt:lpstr>Rockwell</vt:lpstr>
      <vt:lpstr>Rockwell Condensed</vt:lpstr>
      <vt:lpstr>Rockwell Extra Bold</vt:lpstr>
      <vt:lpstr>Wingdings</vt:lpstr>
      <vt:lpstr>Wood Type</vt:lpstr>
      <vt:lpstr>Smart Pacifier - Version 2</vt:lpstr>
      <vt:lpstr>Agenda</vt:lpstr>
      <vt:lpstr>Comparison Frameworks</vt:lpstr>
      <vt:lpstr>PowerPoint Presentation</vt:lpstr>
      <vt:lpstr>PowerPoint Presentation</vt:lpstr>
      <vt:lpstr>Avalonia (.NET)</vt:lpstr>
      <vt:lpstr>Flutter</vt:lpstr>
      <vt:lpstr>What is gRPC</vt:lpstr>
      <vt:lpstr>When to Include gRPC?</vt:lpstr>
      <vt:lpstr>Plan  Development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Aqeel, Muazzam Bin</dc:creator>
  <cp:lastModifiedBy>Aqeel, Muazzam Bin</cp:lastModifiedBy>
  <cp:revision>4</cp:revision>
  <dcterms:created xsi:type="dcterms:W3CDTF">2025-01-11T11:21:03Z</dcterms:created>
  <dcterms:modified xsi:type="dcterms:W3CDTF">2025-02-19T18:00:02Z</dcterms:modified>
</cp:coreProperties>
</file>