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B2E98-8814-4377-99ED-BC2AF89AFAC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2BCA-F219-457E-8503-D02307DE07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has evolved significantly over the years with major updates like </a:t>
            </a:r>
            <a:r>
              <a:rPr lang="en-GB" b="1" dirty="0"/>
              <a:t>C++11</a:t>
            </a:r>
            <a:r>
              <a:rPr lang="en-GB" dirty="0"/>
              <a:t>, </a:t>
            </a:r>
            <a:r>
              <a:rPr lang="en-GB" b="1" dirty="0"/>
              <a:t>C++14</a:t>
            </a:r>
            <a:r>
              <a:rPr lang="en-GB" dirty="0"/>
              <a:t>, </a:t>
            </a:r>
            <a:r>
              <a:rPr lang="en-GB" b="1" dirty="0"/>
              <a:t>C++17</a:t>
            </a:r>
            <a:r>
              <a:rPr lang="en-GB" dirty="0"/>
              <a:t>, and </a:t>
            </a:r>
            <a:r>
              <a:rPr lang="en-GB" b="1" dirty="0"/>
              <a:t>C++20</a:t>
            </a:r>
            <a:r>
              <a:rPr lang="en-GB" dirty="0"/>
              <a:t>. These updates have introduced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Lambda Expressions</a:t>
            </a:r>
            <a:r>
              <a:rPr lang="en-GB" dirty="0"/>
              <a:t>: For inline function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Smart Pointers</a:t>
            </a:r>
            <a:r>
              <a:rPr lang="en-GB" dirty="0"/>
              <a:t>: Automatic memory management to reduce memory leaks.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Concurrency</a:t>
            </a:r>
            <a:r>
              <a:rPr lang="en-GB" dirty="0"/>
              <a:t>: Multi-threading and parallelism for performance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Range-based Loops</a:t>
            </a:r>
            <a:r>
              <a:rPr lang="en-GB" dirty="0"/>
              <a:t>: Simplified syntax for iterating over data structures.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2BCA-F219-457E-8503-D02307DE07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5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F0C7-AAF7-6544-D6BF-FCF70BB0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6AAA5-9377-AE98-E66B-EF5EBDCE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C4A9-C456-3513-0940-C790CF10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B2C3-4671-0CE0-A729-3505C6A4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468B-ED20-F406-E57E-EAF3AE9B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9D3-8094-D818-331C-407F6DA4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23D2-C722-20D8-ED46-87387746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CF2F-69FE-010B-7C39-95E2300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53E-3F7C-AED2-4407-BE3DA055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E8AE-30D5-A900-18C7-56D37DE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2666A-212A-D21A-55FE-212F1D32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0B8E3-CEB3-850A-AE13-8B444183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B98F-7CE0-AB77-DACB-73717A76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C9F0-A813-B1FB-C59F-8FC7C8B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44A6-2701-ED4F-772C-C40B6CD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560-E23A-3111-BC42-C747DE5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4834-F346-E016-A804-2610D09B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070A-B51C-93B6-9F58-FDB7C0C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BF35-0616-8212-B3DF-EAD6B058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0B7D-0E61-C9D3-DBF3-507FECB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F19-BE64-FDFD-C928-CBE21644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B334-295A-0565-BFF1-6BAFC80D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FCBF-6CCB-BA05-114D-C0ABA00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1C72-1B8D-2276-1A7A-CB0C7D54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C2A5-CD25-4A46-5DC8-19A67E55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09A4-94AB-1290-901A-2968593D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8E8C-50D4-6D63-8F5D-BA77D5DB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B070-BE24-A39B-7A43-23217B9D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3451-9552-00EF-3E54-D9FFDCCD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5F9C-AF63-EDF4-38AE-CB08CEB7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2654-EF8C-552C-1AB0-F9480F6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0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FDB9-0E2F-8C5B-8C86-975C2FA9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6487-8DB5-CF24-6282-B79B07EF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E5C6-42D9-B349-91CE-71E0E8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885E9-A8CE-F999-CAFD-B8515960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577EC-5B65-9A05-9951-E1EF6BB8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1EEF-85DB-B562-11AA-F38F078F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644A0-9F77-7CBA-1FF0-3544405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6156C-795A-5B6E-354B-10164E2F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3610-D3CA-B028-2327-F1B12D1E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87E98-1CA8-AFCA-E7B3-30F58D16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F20C-1ED2-E5F2-FDBB-4C52CC3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50C0-10A0-3AAD-7B10-945BDA6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9614-6DF2-54D6-F8E8-B98D9662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92ABC-21A6-829E-8EC8-FDBE77B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C2AC4-3C57-809F-094C-566744D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5E2D-D7CD-F52E-88E4-BC6F800C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C5E8-1406-6C74-9749-F4765732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1F37-3BB5-B56C-02C3-15E1338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F1D3-CB2B-233F-2CCC-88CD4BA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C104-3951-50CB-0B02-66527E7B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8091-4A3A-6E95-EB62-257ED8A8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E21-A125-59BF-0700-5ACB8FB0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CD917-C59A-ACED-9568-4BFD1C0D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5C5D7-B46D-763B-7BC0-FB6BF360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8444-626A-E647-413F-4ADA6E2A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577E-191C-A3E2-4F70-E4C63412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17FE-5ECB-CD93-FFDF-0606589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3BBEF-A8E0-D506-6478-CEE78AFD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1498-A2A2-2123-9A12-F1D770AA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E0E-DA7F-4FFE-8C9E-176BA350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E588C-5243-4106-A623-CC5E5897E013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C3D-AD70-4EA3-71FF-13C4EDF32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8A16-B706-E446-EE7A-AE83CA89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E35C3-8B03-EA68-F64A-760EED25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73B6-335E-9DE5-81E1-09A1901FB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Programming 3 - (C++)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1253-F44C-B1BB-FBCD-E438E8E0A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Muazzam – CTS 7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A2AA-3F90-0724-41F0-708C95CE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04"/>
            <a:ext cx="10515600" cy="1325563"/>
          </a:xfrm>
        </p:spPr>
        <p:txBody>
          <a:bodyPr/>
          <a:lstStyle/>
          <a:p>
            <a:pPr algn="ctr"/>
            <a:r>
              <a:rPr lang="en-DE" u="sng" dirty="0"/>
              <a:t>About me 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A43-2621-A8F4-3090-110C74E4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5" y="1690688"/>
            <a:ext cx="5133113" cy="4848713"/>
          </a:xfrm>
        </p:spPr>
        <p:txBody>
          <a:bodyPr>
            <a:normAutofit/>
          </a:bodyPr>
          <a:lstStyle/>
          <a:p>
            <a:r>
              <a:rPr lang="en-DE" b="1" dirty="0"/>
              <a:t>Completed one semester:</a:t>
            </a:r>
          </a:p>
          <a:p>
            <a:pPr lvl="1"/>
            <a:r>
              <a:rPr lang="en-DE" dirty="0"/>
              <a:t>Bachelors: Business Informatics – Hochschule Furtwangen</a:t>
            </a:r>
          </a:p>
          <a:p>
            <a:r>
              <a:rPr lang="en-DE" b="1" dirty="0"/>
              <a:t>Currently Enrolled:</a:t>
            </a:r>
          </a:p>
          <a:p>
            <a:pPr lvl="1"/>
            <a:r>
              <a:rPr lang="en-DE" dirty="0"/>
              <a:t>Bachelors: Computer Science (CTS - 7) – THU</a:t>
            </a:r>
          </a:p>
          <a:p>
            <a:pPr lvl="2"/>
            <a:r>
              <a:rPr lang="en-DE" dirty="0"/>
              <a:t>Focus Topics: </a:t>
            </a:r>
          </a:p>
          <a:p>
            <a:pPr lvl="3"/>
            <a:r>
              <a:rPr lang="en-DE" dirty="0"/>
              <a:t>Computer Graphics &amp; Vision</a:t>
            </a:r>
          </a:p>
          <a:p>
            <a:pPr lvl="3"/>
            <a:r>
              <a:rPr lang="en-DE" dirty="0"/>
              <a:t>Mobile Computing</a:t>
            </a:r>
          </a:p>
          <a:p>
            <a:r>
              <a:rPr lang="en-DE" b="1" dirty="0"/>
              <a:t>Interests:</a:t>
            </a:r>
          </a:p>
          <a:p>
            <a:pPr lvl="1"/>
            <a:r>
              <a:rPr lang="en-DE" dirty="0"/>
              <a:t>Quantum Computing</a:t>
            </a:r>
          </a:p>
          <a:p>
            <a:pPr lvl="1"/>
            <a:r>
              <a:rPr lang="en-DE" dirty="0"/>
              <a:t>Software Design/Optimization</a:t>
            </a:r>
          </a:p>
          <a:p>
            <a:pPr lvl="3"/>
            <a:endParaRPr lang="en-DE" dirty="0"/>
          </a:p>
          <a:p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9C4D7-1F54-9C3C-7302-C28940169A1F}"/>
              </a:ext>
            </a:extLst>
          </p:cNvPr>
          <p:cNvSpPr txBox="1">
            <a:spLocks/>
          </p:cNvSpPr>
          <p:nvPr/>
        </p:nvSpPr>
        <p:spPr>
          <a:xfrm>
            <a:off x="5382228" y="1690688"/>
            <a:ext cx="6809772" cy="484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b="1" dirty="0"/>
              <a:t>Work </a:t>
            </a:r>
            <a:r>
              <a:rPr lang="de-DE" b="1" dirty="0"/>
              <a:t>Experience</a:t>
            </a:r>
            <a:r>
              <a:rPr lang="en-DE" b="1" dirty="0"/>
              <a:t>:</a:t>
            </a:r>
          </a:p>
          <a:p>
            <a:pPr lvl="1"/>
            <a:r>
              <a:rPr lang="en-DE" i="1" dirty="0"/>
              <a:t>Software Developer &amp; System Integration Engineer – Currently</a:t>
            </a:r>
          </a:p>
          <a:p>
            <a:pPr lvl="2"/>
            <a:r>
              <a:rPr lang="en-DE" dirty="0"/>
              <a:t>At Harman Automotive – Ulm</a:t>
            </a:r>
          </a:p>
          <a:p>
            <a:pPr lvl="1"/>
            <a:r>
              <a:rPr lang="en-DE" dirty="0"/>
              <a:t>C++ Tutor – 10 Months</a:t>
            </a:r>
          </a:p>
          <a:p>
            <a:pPr lvl="2"/>
            <a:r>
              <a:rPr lang="en-DE" dirty="0"/>
              <a:t>At THU</a:t>
            </a:r>
          </a:p>
          <a:p>
            <a:pPr lvl="1"/>
            <a:r>
              <a:rPr lang="en-DE" i="1" dirty="0"/>
              <a:t>Strat</a:t>
            </a:r>
            <a:r>
              <a:rPr lang="de-DE" i="1" dirty="0"/>
              <a:t>e</a:t>
            </a:r>
            <a:r>
              <a:rPr lang="en-DE" i="1" dirty="0"/>
              <a:t>gic Business Analyst – 6 months</a:t>
            </a:r>
          </a:p>
          <a:p>
            <a:pPr lvl="2"/>
            <a:r>
              <a:rPr lang="en-DE" dirty="0"/>
              <a:t>At Hartman Group – Heidenheim</a:t>
            </a:r>
          </a:p>
          <a:p>
            <a:pPr lvl="1"/>
            <a:r>
              <a:rPr lang="en-DE" i="1" dirty="0"/>
              <a:t>IT Operations Engineer – 14 months</a:t>
            </a:r>
          </a:p>
          <a:p>
            <a:pPr lvl="2"/>
            <a:r>
              <a:rPr lang="en-DE" dirty="0"/>
              <a:t>At TeamViewer – Göppingen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34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86CC-FFE7-381E-9245-F885FC79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DE" u="sng" dirty="0"/>
              <a:t>Sessions – Plan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79B1-174C-7617-34F5-708E2F7B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98" y="1543163"/>
            <a:ext cx="5393361" cy="4922416"/>
          </a:xfrm>
        </p:spPr>
        <p:txBody>
          <a:bodyPr>
            <a:normAutofit/>
          </a:bodyPr>
          <a:lstStyle/>
          <a:p>
            <a:r>
              <a:rPr lang="en-DE" sz="1600" dirty="0"/>
              <a:t>Week 1 - Introduction to C++ / Pointers</a:t>
            </a:r>
          </a:p>
          <a:p>
            <a:r>
              <a:rPr lang="en-DE" sz="1600" dirty="0"/>
              <a:t>Week 2 - Pointers / References</a:t>
            </a:r>
          </a:p>
          <a:p>
            <a:r>
              <a:rPr lang="en-DE" sz="1600" dirty="0"/>
              <a:t>Week 3 – Classes &amp; Objects </a:t>
            </a:r>
          </a:p>
          <a:p>
            <a:r>
              <a:rPr lang="en-DE" sz="1600" dirty="0"/>
              <a:t>Week 4 – Inheritance</a:t>
            </a:r>
          </a:p>
          <a:p>
            <a:r>
              <a:rPr lang="en-DE" sz="1600" dirty="0"/>
              <a:t>Week 5 – Polymorphism </a:t>
            </a:r>
          </a:p>
          <a:p>
            <a:r>
              <a:rPr lang="en-DE" sz="1600" dirty="0"/>
              <a:t>Week 6 – O</a:t>
            </a:r>
            <a:r>
              <a:rPr lang="de-DE" sz="1600" dirty="0"/>
              <a:t>perator Overloading</a:t>
            </a:r>
            <a:endParaRPr lang="en-DE" sz="1600" dirty="0"/>
          </a:p>
          <a:p>
            <a:r>
              <a:rPr lang="en-DE" sz="1600" dirty="0"/>
              <a:t>Week 7 – </a:t>
            </a:r>
            <a:r>
              <a:rPr lang="de-DE" sz="1600" dirty="0"/>
              <a:t>Conversion</a:t>
            </a:r>
            <a:r>
              <a:rPr lang="en-DE" sz="1600" dirty="0"/>
              <a:t> </a:t>
            </a:r>
            <a:r>
              <a:rPr lang="en-DE" sz="1600" b="1" dirty="0"/>
              <a:t>/ Revision</a:t>
            </a:r>
          </a:p>
          <a:p>
            <a:r>
              <a:rPr lang="en-DE" sz="1600" dirty="0"/>
              <a:t>Week 8 – T</a:t>
            </a:r>
            <a:r>
              <a:rPr lang="de-DE" sz="1600" dirty="0"/>
              <a:t>emplates</a:t>
            </a:r>
            <a:endParaRPr lang="en-DE" sz="1600" dirty="0"/>
          </a:p>
          <a:p>
            <a:r>
              <a:rPr lang="en-DE" sz="1600" dirty="0"/>
              <a:t>Week 9 – STL</a:t>
            </a:r>
          </a:p>
          <a:p>
            <a:r>
              <a:rPr lang="en-DE" sz="1600" dirty="0"/>
              <a:t>Week 10 – STL</a:t>
            </a:r>
          </a:p>
          <a:p>
            <a:r>
              <a:rPr lang="en-DE" sz="1600" dirty="0"/>
              <a:t>Week 11 – Smart Pointers</a:t>
            </a:r>
          </a:p>
          <a:p>
            <a:r>
              <a:rPr lang="en-DE" sz="1600" dirty="0"/>
              <a:t>Week 12 – Buffer</a:t>
            </a:r>
          </a:p>
          <a:p>
            <a:r>
              <a:rPr lang="en-DE" sz="1600" dirty="0"/>
              <a:t>Week 13 – Exam Practice </a:t>
            </a:r>
          </a:p>
          <a:p>
            <a:r>
              <a:rPr lang="en-DE" sz="1600" dirty="0"/>
              <a:t>Week 14 – Exam Practice </a:t>
            </a:r>
            <a:endParaRPr lang="de-DE" sz="1600" dirty="0"/>
          </a:p>
        </p:txBody>
      </p:sp>
      <p:pic>
        <p:nvPicPr>
          <p:cNvPr id="1026" name="Picture 2" descr="C++ Logo for C/C++ Software Developer&quot; Pin for Sale by hellkni9ht |  Redbubble">
            <a:extLst>
              <a:ext uri="{FF2B5EF4-FFF2-40B4-BE49-F238E27FC236}">
                <a16:creationId xmlns:a16="http://schemas.microsoft.com/office/drawing/2014/main" id="{37A59395-C6B1-E45C-A7AD-70A3DDCD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1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1662-60A2-15A1-C575-7999E189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696718"/>
            <a:ext cx="5933440" cy="3962401"/>
          </a:xfrm>
        </p:spPr>
        <p:txBody>
          <a:bodyPr/>
          <a:lstStyle/>
          <a:p>
            <a:r>
              <a:rPr lang="de-DE" dirty="0"/>
              <a:t>Industry Demand</a:t>
            </a:r>
            <a:endParaRPr lang="en-DE" dirty="0"/>
          </a:p>
          <a:p>
            <a:r>
              <a:rPr lang="de-DE" dirty="0"/>
              <a:t>Extensive Libraries and Frameworks</a:t>
            </a:r>
            <a:endParaRPr lang="en-DE" dirty="0"/>
          </a:p>
          <a:p>
            <a:r>
              <a:rPr lang="de-DE" dirty="0"/>
              <a:t>High Performance</a:t>
            </a:r>
            <a:endParaRPr lang="en-DE" dirty="0"/>
          </a:p>
          <a:p>
            <a:r>
              <a:rPr lang="de-DE" dirty="0"/>
              <a:t>Close to Hardware</a:t>
            </a:r>
            <a:endParaRPr lang="en-DE" dirty="0"/>
          </a:p>
          <a:p>
            <a:r>
              <a:rPr lang="de-DE" dirty="0"/>
              <a:t>Cross-</a:t>
            </a:r>
            <a:r>
              <a:rPr lang="de-DE" dirty="0" err="1"/>
              <a:t>Platform</a:t>
            </a:r>
            <a:endParaRPr lang="en-DE" dirty="0"/>
          </a:p>
          <a:p>
            <a:r>
              <a:rPr lang="en-DE" dirty="0"/>
              <a:t>The Learning Curve – My </a:t>
            </a:r>
            <a:r>
              <a:rPr lang="en-DE" dirty="0" err="1"/>
              <a:t>Experi</a:t>
            </a:r>
            <a:r>
              <a:rPr lang="de-DE" dirty="0"/>
              <a:t>e</a:t>
            </a:r>
            <a:r>
              <a:rPr lang="en-DE" dirty="0" err="1"/>
              <a:t>nce</a:t>
            </a:r>
            <a:endParaRPr lang="en-DE" dirty="0"/>
          </a:p>
          <a:p>
            <a:endParaRPr lang="de-DE" dirty="0"/>
          </a:p>
        </p:txBody>
      </p:sp>
      <p:pic>
        <p:nvPicPr>
          <p:cNvPr id="2050" name="Picture 2" descr="The Power of Motivation: Understanding What Moves Us - Strategic Learning">
            <a:extLst>
              <a:ext uri="{FF2B5EF4-FFF2-40B4-BE49-F238E27FC236}">
                <a16:creationId xmlns:a16="http://schemas.microsoft.com/office/drawing/2014/main" id="{8E237B90-2C19-FC36-A55F-8651B49D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88" y="1947227"/>
            <a:ext cx="5640651" cy="2963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907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E097A-0A25-E9D8-0D05-03F4822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7" y="4163916"/>
            <a:ext cx="4682473" cy="2216513"/>
          </a:xfrm>
        </p:spPr>
        <p:txBody>
          <a:bodyPr>
            <a:normAutofit/>
          </a:bodyPr>
          <a:lstStyle/>
          <a:p>
            <a:r>
              <a:rPr lang="en-DE" u="sng" dirty="0"/>
              <a:t>Introduction to C++</a:t>
            </a:r>
            <a:endParaRPr lang="de-DE" u="sng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C0E9-A5C1-B838-9900-99511B84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2" y="643469"/>
            <a:ext cx="11916835" cy="271108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5467-144B-F788-4BD0-8A2FDC66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6" y="4615920"/>
            <a:ext cx="6382966" cy="2216512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/>
              <a:t>Object-Oriented Programming (OOP)</a:t>
            </a:r>
            <a:endParaRPr lang="en-DE" sz="2600" dirty="0"/>
          </a:p>
          <a:p>
            <a:r>
              <a:rPr lang="de-DE" sz="2600" dirty="0"/>
              <a:t>Memory Management:</a:t>
            </a:r>
            <a:endParaRPr lang="en-DE" sz="2600" dirty="0"/>
          </a:p>
          <a:p>
            <a:r>
              <a:rPr lang="de-DE" sz="2600" dirty="0"/>
              <a:t>Standard Template Library (STL)</a:t>
            </a:r>
            <a:endParaRPr lang="en-DE" sz="2600" dirty="0"/>
          </a:p>
          <a:p>
            <a:r>
              <a:rPr lang="en-DE" sz="2600" dirty="0"/>
              <a:t>Application of C++</a:t>
            </a:r>
            <a:br>
              <a:rPr lang="de-DE" sz="2600" dirty="0"/>
            </a:br>
            <a:br>
              <a:rPr lang="de-DE" sz="2600" dirty="0"/>
            </a:b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3663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999B-E6BA-9DDF-5FCE-05D34DD3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Suggestions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0037-A2F1-C665-98A9-6E92ED0C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5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Programming 3 - (C++)</vt:lpstr>
      <vt:lpstr>About me </vt:lpstr>
      <vt:lpstr>Sessions – Plan</vt:lpstr>
      <vt:lpstr>PowerPoint Presentation</vt:lpstr>
      <vt:lpstr>Introduction to C++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7</cp:revision>
  <dcterms:created xsi:type="dcterms:W3CDTF">2024-09-26T15:18:26Z</dcterms:created>
  <dcterms:modified xsi:type="dcterms:W3CDTF">2024-10-12T07:49:45Z</dcterms:modified>
</cp:coreProperties>
</file>