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9574" autoAdjust="0"/>
  </p:normalViewPr>
  <p:slideViewPr>
    <p:cSldViewPr snapToGrid="0">
      <p:cViewPr>
        <p:scale>
          <a:sx n="75" d="100"/>
          <a:sy n="75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1BFC-DAD4-42C5-8322-7FB505DE7949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0C51B-24B2-44F7-938D-3AE3D84097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7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Performance</a:t>
            </a:r>
            <a:r>
              <a:rPr lang="en-GB" dirty="0"/>
              <a:t>: Late binding can be slower compared to early binding because it involves decision-making at runtime.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C51B-24B2-44F7-938D-3AE3D84097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57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C51B-24B2-44F7-938D-3AE3D84097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94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GB" dirty="0"/>
              <a:t>When you declare Derived </a:t>
            </a:r>
            <a:r>
              <a:rPr lang="en-GB" dirty="0" err="1"/>
              <a:t>obj</a:t>
            </a:r>
            <a:r>
              <a:rPr lang="en-GB" dirty="0"/>
              <a:t>;, you're creating a local object of type Derived. The object is destroyed automatically when it goes out of scope.</a:t>
            </a:r>
            <a:endParaRPr lang="en-DE" dirty="0"/>
          </a:p>
          <a:p>
            <a:pPr>
              <a:buFont typeface="+mj-lt"/>
              <a:buNone/>
            </a:pPr>
            <a:endParaRPr lang="en-DE" dirty="0"/>
          </a:p>
          <a:p>
            <a:pPr>
              <a:buFont typeface="+mj-lt"/>
              <a:buNone/>
            </a:pPr>
            <a:r>
              <a:rPr lang="en-GB" dirty="0"/>
              <a:t>In this case, the destructors are called in the correct order:</a:t>
            </a:r>
            <a:endParaRPr lang="en-DE" dirty="0"/>
          </a:p>
          <a:p>
            <a:pPr>
              <a:buFont typeface="+mj-lt"/>
              <a:buNone/>
            </a:pPr>
            <a:r>
              <a:rPr lang="en-GB" b="1" dirty="0"/>
              <a:t>First</a:t>
            </a:r>
            <a:r>
              <a:rPr lang="en-GB" dirty="0"/>
              <a:t>, the Derived class destructor will be called.</a:t>
            </a:r>
            <a:endParaRPr lang="en-DE" dirty="0"/>
          </a:p>
          <a:p>
            <a:pPr>
              <a:buFont typeface="+mj-lt"/>
              <a:buNone/>
            </a:pPr>
            <a:r>
              <a:rPr lang="en-GB" b="1" dirty="0"/>
              <a:t>Then</a:t>
            </a:r>
            <a:r>
              <a:rPr lang="en-GB" dirty="0"/>
              <a:t>, the Base class destructor will be called automatically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C51B-24B2-44F7-938D-3AE3D84097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76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0CB0-F4A4-C5D8-A4F4-1DE00763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0FAF-D9CE-CF00-1C65-86B615BF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DA4A-6FA5-E462-8EFA-80EC8B6A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9ED4-FEE7-E257-E939-2E21038E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E46F-C4BB-7A5C-6826-F9D1EC2D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8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DC5-9CBD-8A2F-67AA-0F94ED6F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C2FF-73A0-E092-9A50-FCC71BD4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C726-5472-3914-DF61-29FC5785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2740-DD79-FEF5-A8BC-8024A8DC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F3DA-83A4-2D18-7B23-8DF0AB55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EF591-C75A-8E39-D9BF-45434FFAC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86F0B-3A07-3EC1-812C-5114C699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4EDE-703D-BA76-2A52-5786454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F89-0BAD-B401-1E2B-585F80B7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3A67-56F6-ADD2-96D3-5EC7627A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B59-89DA-5A70-702C-D7CBFC02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567C-86C5-3F8F-82F7-C017016C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3DE3-6751-ACB0-5775-5103A39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30B0-C69C-3C22-8DE9-A8A6565F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3875-088E-E83F-382C-05E93235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AB5A-B217-5FF3-74B1-EF2B666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68CF-5F2B-E9F3-9CEE-C0512E52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EAD0-56E8-0D89-6083-0651017F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863-DD55-5DE0-BA95-3E7556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5095-FEE1-36EF-06CB-367C295D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3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EAD-2340-31EC-37A3-29A7C599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CA46-2543-324D-321A-D9D52D659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0C56F-CEE6-9B0B-4829-321B3443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5BB1-CE1A-2C83-C695-1E94789D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3A4C-A4B2-7361-6D04-9106230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811C4-B44B-AA9B-68BB-2FA1F7CB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6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7CC6-F2E7-C7E8-9BCF-06B65000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B77E-01BE-CA8E-E68F-0EEE574A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5EC5-E651-45C1-4F45-0BADA107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11457-B8D1-F8DB-1E82-E574C9BA5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CC114-0069-B532-A627-7042FD6E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FFC37-FCD8-7CC2-8684-485CFDAC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F0979-0DA9-7167-50AE-81FB1F1D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D94A0-DBFF-A991-4A2E-47095A0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6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F9E2-9F75-2B97-74C5-C21949D4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EC3B-B2FF-560D-FBDA-A8B0E5A2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E0E2-E062-7577-ED36-151FB97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201B8-5DC3-F87F-536F-CFC6315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C4528-3ADC-5F7B-67AA-32A925A1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C206-BDAB-67B3-75EF-38840CB8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046C-3762-9BBC-6B3B-AF80D4A1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BADF-F245-66A0-1E42-C6CECC29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FE84-F27B-3807-C989-3C9CA0E5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A210-5CC0-1FF4-11F6-6781925B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165D-4C53-13C5-603F-923AC001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F748-776D-FE5E-0547-EDFF182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D277-BD2F-A49E-093C-41607848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40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E141-5A6E-3C34-7DF0-4AB4B9DA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A1938-8D52-12B3-0425-6EF8DC9F9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A0916-A943-C657-01ED-295702F6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9F40-045D-A2D9-C6D1-6800A648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CCCB-D966-7B32-7219-5FD1DFF4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7A48-5F02-1D8C-C91E-E902CC20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5A7CD-1DE7-041A-20F5-E023C4AD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7919-232A-F83D-85E4-84558B8A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1F2C-E421-3106-90AE-49A489C1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CD3ED-FC8E-4EF2-B10C-8433349B8CD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842B-788A-5678-DFAC-E13B3EB8E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C2A8-94C6-ACBE-F6BD-B2F7490EA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EA87D-4DBE-4263-9CD0-7162F42E0D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9C9BEC-0F4B-2A75-DF6D-2EF8B55D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36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DA2BE-E030-6069-CAF9-E2C418839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612" y="2235200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7947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9591E-89E1-DFB5-93BB-E26491C9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Destructors</a:t>
            </a:r>
          </a:p>
        </p:txBody>
      </p:sp>
      <p:pic>
        <p:nvPicPr>
          <p:cNvPr id="3074" name="Picture 2" descr="I Am Here&quot;-Bilder: Stock-Fotos &amp; -Videos. | Adobe Stock">
            <a:extLst>
              <a:ext uri="{FF2B5EF4-FFF2-40B4-BE49-F238E27FC236}">
                <a16:creationId xmlns:a16="http://schemas.microsoft.com/office/drawing/2014/main" id="{3F856AC8-C104-81E1-1ADF-429C8A613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64777"/>
            <a:ext cx="6780700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0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26AC-B899-CCED-40F5-5A74C68F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do you need it?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47A1-979A-EE1B-8AF6-532AAC19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virtual destructor is important in C++ when you're dealing with inheritance</a:t>
            </a:r>
            <a:endParaRPr lang="en-DE" dirty="0"/>
          </a:p>
          <a:p>
            <a:r>
              <a:rPr lang="en-DE" dirty="0"/>
              <a:t>E</a:t>
            </a:r>
            <a:r>
              <a:rPr lang="en-GB" dirty="0"/>
              <a:t>specially if you're going to delete objects through a pointer to a base class. </a:t>
            </a:r>
            <a:endParaRPr lang="en-DE" dirty="0"/>
          </a:p>
          <a:p>
            <a:r>
              <a:rPr lang="en-GB" dirty="0"/>
              <a:t>Without a virtual destructor, the destructor of the derived class won't be called, leading to resource leaks.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87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050F-2607-8997-88D2-1D83725C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39" y="192171"/>
            <a:ext cx="3986155" cy="852192"/>
          </a:xfrm>
        </p:spPr>
        <p:txBody>
          <a:bodyPr anchor="b">
            <a:normAutofit/>
          </a:bodyPr>
          <a:lstStyle/>
          <a:p>
            <a:r>
              <a:rPr lang="en-DE" sz="4000" dirty="0"/>
              <a:t>Any problems?</a:t>
            </a:r>
            <a:endParaRPr lang="de-DE" sz="4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F720DD-DCB4-A1F6-23E1-68C3B577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5" y="1236534"/>
            <a:ext cx="1186028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1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6BE5-2EDE-0BBB-67FA-16CD405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5325"/>
            <a:ext cx="10515600" cy="1325563"/>
          </a:xfrm>
        </p:spPr>
        <p:txBody>
          <a:bodyPr/>
          <a:lstStyle/>
          <a:p>
            <a:r>
              <a:rPr lang="en-DE" dirty="0"/>
              <a:t>Problem Solved?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2627-43F8-161F-0DDE-A6D8547F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CE7C9-0F65-FC8B-613A-19A47D02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0888"/>
            <a:ext cx="10515601" cy="52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ABAC-772B-CB75-4B77-F8491D31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040" y="254000"/>
            <a:ext cx="4124960" cy="1921669"/>
          </a:xfrm>
        </p:spPr>
        <p:txBody>
          <a:bodyPr>
            <a:normAutofit/>
          </a:bodyPr>
          <a:lstStyle/>
          <a:p>
            <a:pPr algn="ctr"/>
            <a:r>
              <a:rPr lang="en-DE" dirty="0"/>
              <a:t>Not required here, when handling objects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DB198-A6C5-F69F-D388-B08E561CC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76914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9E1FA-FEAF-7871-1A4A-CA70E70AC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856" y="2758537"/>
            <a:ext cx="7769144" cy="40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5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3F18-2A00-AA4B-D8DA-8C02BB3D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Do You Need a Virtual Destructor?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6FCD-BAD6-4DB5-B4BA-67EE1280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only need a </a:t>
            </a:r>
            <a:r>
              <a:rPr lang="en-GB" b="1" dirty="0"/>
              <a:t>virtual destructor</a:t>
            </a:r>
            <a:r>
              <a:rPr lang="en-GB" dirty="0"/>
              <a:t> when:</a:t>
            </a:r>
          </a:p>
          <a:p>
            <a:pPr lvl="1"/>
            <a:r>
              <a:rPr lang="en-GB" dirty="0"/>
              <a:t>You have a </a:t>
            </a:r>
            <a:r>
              <a:rPr lang="en-GB" b="1" dirty="0"/>
              <a:t>pointer to the base class</a:t>
            </a:r>
            <a:r>
              <a:rPr lang="en-GB" dirty="0"/>
              <a:t> that points to a derived class object, and</a:t>
            </a:r>
            <a:r>
              <a:rPr lang="en-DE" dirty="0"/>
              <a:t> y</a:t>
            </a:r>
            <a:r>
              <a:rPr lang="en-GB" dirty="0"/>
              <a:t>ou are deleting the derived object through the base class pointer.</a:t>
            </a:r>
            <a:endParaRPr lang="en-DE" dirty="0"/>
          </a:p>
          <a:p>
            <a:pPr lvl="1"/>
            <a:r>
              <a:rPr lang="en-GB" dirty="0"/>
              <a:t>Always declare the destructor of any base class virtual! </a:t>
            </a:r>
          </a:p>
          <a:p>
            <a:endParaRPr lang="de-DE" dirty="0"/>
          </a:p>
        </p:txBody>
      </p:sp>
      <p:pic>
        <p:nvPicPr>
          <p:cNvPr id="1028" name="Picture 4" descr="Looney Tunes GIF reading 'That's All, Folks!' | Facebook">
            <a:extLst>
              <a:ext uri="{FF2B5EF4-FFF2-40B4-BE49-F238E27FC236}">
                <a16:creationId xmlns:a16="http://schemas.microsoft.com/office/drawing/2014/main" id="{4767AAF0-3D16-D6B6-18FF-63C7A87B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56" y="3877708"/>
            <a:ext cx="3900487" cy="285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2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4149A-D275-DA19-3BCB-CB10012E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DE" sz="3400"/>
              <a:t>Abstract Classes</a:t>
            </a:r>
            <a:endParaRPr lang="de-DE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C784-61B4-D4CC-A1C2-E1A831D2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800"/>
              <a:t>Abstract classes serve to summarize common properties of different classes and thus provide a "generic term". </a:t>
            </a:r>
            <a:endParaRPr lang="en-DE" sz="1800"/>
          </a:p>
          <a:p>
            <a:r>
              <a:rPr lang="en-GB" sz="1800"/>
              <a:t>They are not suitable for producing concrete objects</a:t>
            </a:r>
            <a:endParaRPr lang="en-DE" sz="1800"/>
          </a:p>
          <a:p>
            <a:r>
              <a:rPr lang="en-GB" sz="1800"/>
              <a:t>A class is abstract, if it contains at least one so-called </a:t>
            </a:r>
            <a:r>
              <a:rPr lang="en-GB" sz="1800" b="1"/>
              <a:t>pure virtual method </a:t>
            </a:r>
            <a:endParaRPr lang="de-DE" sz="1800" b="1"/>
          </a:p>
        </p:txBody>
      </p:sp>
      <p:pic>
        <p:nvPicPr>
          <p:cNvPr id="5" name="Picture 4" descr="A diagram of a vehicle&#10;&#10;Description automatically generated">
            <a:extLst>
              <a:ext uri="{FF2B5EF4-FFF2-40B4-BE49-F238E27FC236}">
                <a16:creationId xmlns:a16="http://schemas.microsoft.com/office/drawing/2014/main" id="{C56495F2-B534-13F5-DACB-893CC555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308185"/>
            <a:ext cx="6440424" cy="41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0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00202-28C8-FB14-B473-A81743E2C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650" y="349092"/>
            <a:ext cx="9974700" cy="6159815"/>
          </a:xfrm>
        </p:spPr>
      </p:pic>
    </p:spTree>
    <p:extLst>
      <p:ext uri="{BB962C8B-B14F-4D97-AF65-F5344CB8AC3E}">
        <p14:creationId xmlns:p14="http://schemas.microsoft.com/office/powerpoint/2010/main" val="247298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5DB0-6032-CF1E-42CB-C58198BA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Don’t Forget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D526-DA7E-C84F-0DC6-359493F0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8215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E</a:t>
            </a:r>
            <a:r>
              <a:rPr lang="en-GB" dirty="0"/>
              <a:t>ach abstract class shall declare a virtual destructor.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48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3C7-528A-F198-D20D-F442BBD3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87"/>
            <a:ext cx="5015593" cy="4351338"/>
          </a:xfrm>
        </p:spPr>
        <p:txBody>
          <a:bodyPr>
            <a:normAutofit/>
          </a:bodyPr>
          <a:lstStyle/>
          <a:p>
            <a:r>
              <a:rPr lang="en-DE" dirty="0"/>
              <a:t>What is Polymorphism</a:t>
            </a:r>
          </a:p>
          <a:p>
            <a:pPr lvl="1"/>
            <a:r>
              <a:rPr lang="en-GB" b="1" dirty="0"/>
              <a:t>Polymorphism</a:t>
            </a:r>
            <a:r>
              <a:rPr lang="en-GB" dirty="0"/>
              <a:t> comes from the Greek word "poly" (meaning "many") and "morph" (meaning "form"). </a:t>
            </a:r>
            <a:endParaRPr lang="en-DE" dirty="0"/>
          </a:p>
          <a:p>
            <a:pPr lvl="1"/>
            <a:r>
              <a:rPr lang="en-GB" dirty="0"/>
              <a:t>In programming, it refers to a function or object having many forms or behaviours depending on the situation.</a:t>
            </a:r>
            <a:endParaRPr lang="en-DE" dirty="0"/>
          </a:p>
          <a:p>
            <a:pPr lvl="1"/>
            <a:r>
              <a:rPr lang="en-DE" dirty="0"/>
              <a:t>Types</a:t>
            </a:r>
          </a:p>
          <a:p>
            <a:pPr lvl="2"/>
            <a:r>
              <a:rPr lang="en-DE" dirty="0"/>
              <a:t>E</a:t>
            </a:r>
            <a:r>
              <a:rPr lang="de-DE" dirty="0" err="1"/>
              <a:t>arly</a:t>
            </a:r>
            <a:r>
              <a:rPr lang="de-DE" dirty="0"/>
              <a:t> </a:t>
            </a:r>
            <a:r>
              <a:rPr lang="de-DE" dirty="0" err="1"/>
              <a:t>binding</a:t>
            </a:r>
            <a:endParaRPr lang="en-DE" dirty="0"/>
          </a:p>
          <a:p>
            <a:pPr lvl="2"/>
            <a:r>
              <a:rPr lang="en-DE" dirty="0"/>
              <a:t>L</a:t>
            </a:r>
            <a:r>
              <a:rPr lang="de-DE" dirty="0" err="1"/>
              <a:t>ate</a:t>
            </a:r>
            <a:r>
              <a:rPr lang="de-DE" dirty="0"/>
              <a:t> </a:t>
            </a:r>
            <a:r>
              <a:rPr lang="de-DE" dirty="0" err="1"/>
              <a:t>binding</a:t>
            </a:r>
            <a:endParaRPr lang="de-DE" dirty="0"/>
          </a:p>
        </p:txBody>
      </p:sp>
      <p:pic>
        <p:nvPicPr>
          <p:cNvPr id="5" name="Picture 2" descr="C++ Polymorphism with Example">
            <a:extLst>
              <a:ext uri="{FF2B5EF4-FFF2-40B4-BE49-F238E27FC236}">
                <a16:creationId xmlns:a16="http://schemas.microsoft.com/office/drawing/2014/main" id="{F9622A58-4055-8566-600D-F0CFACC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05" y="1244122"/>
            <a:ext cx="5980889" cy="46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4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BBEDAC-8469-DD42-AFAD-C513555FB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442" y="373495"/>
            <a:ext cx="7559115" cy="6111009"/>
          </a:xfrm>
        </p:spPr>
      </p:pic>
    </p:spTree>
    <p:extLst>
      <p:ext uri="{BB962C8B-B14F-4D97-AF65-F5344CB8AC3E}">
        <p14:creationId xmlns:p14="http://schemas.microsoft.com/office/powerpoint/2010/main" val="5167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82194B-1600-A9D3-2890-89B3054A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94" y="1738088"/>
            <a:ext cx="6212806" cy="481758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F725F-49D1-44FA-9E3A-0BD74CBC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8088"/>
            <a:ext cx="5959198" cy="4817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E69B2-E931-9284-105D-DB225AB4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sz="4400" dirty="0"/>
              <a:t>Virtual Keyword – In 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25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092D-16AA-D902-6C72-2D4F7A80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4525" cy="4351338"/>
          </a:xfrm>
        </p:spPr>
        <p:txBody>
          <a:bodyPr/>
          <a:lstStyle/>
          <a:p>
            <a:pPr marL="0" indent="0">
              <a:buNone/>
            </a:pPr>
            <a:br>
              <a:rPr lang="en-DE" dirty="0"/>
            </a:br>
            <a:br>
              <a:rPr lang="en-DE" dirty="0"/>
            </a:br>
            <a:br>
              <a:rPr lang="en-DE" dirty="0"/>
            </a:br>
            <a:r>
              <a:rPr lang="en-DE" dirty="0"/>
              <a:t>Time to check your progress</a:t>
            </a:r>
            <a:endParaRPr lang="de-DE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F79F317-392B-4AF1-3D62-41D041AB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21" y="97394"/>
            <a:ext cx="6838349" cy="66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56E-397E-9F30-AE17-DD47E9E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Early Binding</a:t>
            </a:r>
            <a:r>
              <a:rPr lang="en-DE" dirty="0"/>
              <a:t> / S</a:t>
            </a:r>
            <a:r>
              <a:rPr lang="de-DE" dirty="0" err="1"/>
              <a:t>tatic</a:t>
            </a:r>
            <a:r>
              <a:rPr lang="de-DE" dirty="0"/>
              <a:t> </a:t>
            </a:r>
            <a:r>
              <a:rPr lang="en-DE" dirty="0"/>
              <a:t>B</a:t>
            </a:r>
            <a:r>
              <a:rPr lang="de-DE" dirty="0" err="1"/>
              <a:t>inding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48A3-D713-AA24-0682-F1F6367C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The method to be called is determined at compile time, meaning the decision is made when the program is compiled</a:t>
            </a:r>
            <a:r>
              <a:rPr lang="en-DE" dirty="0"/>
              <a:t> </a:t>
            </a:r>
            <a:r>
              <a:rPr lang="en-DE" b="1" dirty="0"/>
              <a:t>OR</a:t>
            </a:r>
            <a:r>
              <a:rPr lang="en-DE" dirty="0"/>
              <a:t> </a:t>
            </a:r>
            <a:r>
              <a:rPr lang="en-GB" dirty="0"/>
              <a:t>The method of that class, which is specified in the code as type of the pointer, will be called. </a:t>
            </a:r>
            <a:endParaRPr lang="en-DE" dirty="0"/>
          </a:p>
          <a:p>
            <a:r>
              <a:rPr lang="en-GB" b="1" dirty="0"/>
              <a:t>Works:</a:t>
            </a:r>
            <a:r>
              <a:rPr lang="en-GB" dirty="0"/>
              <a:t> </a:t>
            </a:r>
            <a:br>
              <a:rPr lang="en-DE" dirty="0"/>
            </a:br>
            <a:r>
              <a:rPr lang="en-GB" dirty="0"/>
              <a:t>In early binding, the compiler knows the method to be invoked based on the type of reference or pointer used. The function call is fixed before the program is run. </a:t>
            </a:r>
            <a:endParaRPr lang="en-DE" dirty="0"/>
          </a:p>
          <a:p>
            <a:r>
              <a:rPr lang="en-GB" b="1" dirty="0"/>
              <a:t>Performance: </a:t>
            </a:r>
            <a:br>
              <a:rPr lang="en-DE" dirty="0"/>
            </a:br>
            <a:r>
              <a:rPr lang="en-GB" dirty="0"/>
              <a:t>Early binding is generally faster since the method call is resolved at compile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60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4140-CBAF-4EF8-031F-D7A08487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DE" sz="5400" u="sng" dirty="0"/>
              <a:t>Important Properties</a:t>
            </a:r>
            <a:endParaRPr lang="de-DE" sz="5400" u="sng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5EDF-F120-3BA7-7073-E39D6066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No virtual keyword in the base class methods.</a:t>
            </a:r>
            <a:endParaRPr lang="en-DE" sz="2200" dirty="0"/>
          </a:p>
          <a:p>
            <a:r>
              <a:rPr lang="en-GB" sz="2200" dirty="0"/>
              <a:t>Method calls are resolved at compile-time based on the type of the pointer, </a:t>
            </a:r>
            <a:r>
              <a:rPr lang="en-GB" sz="2200" b="1" dirty="0"/>
              <a:t>not the actual object type</a:t>
            </a:r>
            <a:r>
              <a:rPr lang="en-DE" sz="2200" b="1" dirty="0"/>
              <a:t> it was in</a:t>
            </a:r>
            <a:r>
              <a:rPr lang="de-DE" sz="2200" b="1" dirty="0"/>
              <a:t>i</a:t>
            </a:r>
            <a:r>
              <a:rPr lang="en-DE" sz="2200" b="1" dirty="0" err="1"/>
              <a:t>tialized</a:t>
            </a:r>
            <a:r>
              <a:rPr lang="en-DE" sz="2200" b="1" dirty="0"/>
              <a:t> with</a:t>
            </a:r>
            <a:r>
              <a:rPr lang="en-GB" sz="2200" dirty="0"/>
              <a:t>.</a:t>
            </a:r>
            <a:endParaRPr lang="de-DE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50A0F-DDB7-FFB3-B98F-9847D39E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63" y="1092136"/>
            <a:ext cx="7867210" cy="49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DB0A-77E6-BC9A-F1CE-365C1901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</a:t>
            </a:r>
            <a:r>
              <a:rPr lang="de-DE"/>
              <a:t>ynamic </a:t>
            </a:r>
            <a:r>
              <a:rPr lang="en-DE"/>
              <a:t>B</a:t>
            </a:r>
            <a:r>
              <a:rPr lang="de-DE"/>
              <a:t>inding</a:t>
            </a:r>
            <a:r>
              <a:rPr lang="en-DE"/>
              <a:t> / </a:t>
            </a:r>
            <a:r>
              <a:rPr lang="de-DE"/>
              <a:t>Late </a:t>
            </a:r>
            <a:r>
              <a:rPr lang="en-DE"/>
              <a:t>B</a:t>
            </a:r>
            <a:r>
              <a:rPr lang="de-DE"/>
              <a:t>inding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503-80E2-A319-B926-EDA911BB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Definition</a:t>
            </a:r>
            <a:r>
              <a:rPr lang="en-GB" dirty="0"/>
              <a:t>: The method to be called is determined at </a:t>
            </a:r>
            <a:r>
              <a:rPr lang="en-GB" b="1" dirty="0"/>
              <a:t>run time</a:t>
            </a:r>
            <a:r>
              <a:rPr lang="en-GB" dirty="0"/>
              <a:t>, based on the actual object type rather than the reference or pointer type</a:t>
            </a:r>
            <a:endParaRPr lang="en-DE" dirty="0"/>
          </a:p>
          <a:p>
            <a:r>
              <a:rPr lang="en-DE" dirty="0"/>
              <a:t>R</a:t>
            </a:r>
            <a:r>
              <a:rPr lang="en-GB" dirty="0" err="1"/>
              <a:t>efers</a:t>
            </a:r>
            <a:r>
              <a:rPr lang="en-GB" dirty="0"/>
              <a:t> to the process where the method to be executed is determined at run time, rather than at compile time. </a:t>
            </a:r>
            <a:endParaRPr lang="en-DE" dirty="0"/>
          </a:p>
          <a:p>
            <a:r>
              <a:rPr lang="en-DE" dirty="0"/>
              <a:t>P</a:t>
            </a:r>
            <a:r>
              <a:rPr lang="en-GB" dirty="0" err="1"/>
              <a:t>articularly</a:t>
            </a:r>
            <a:r>
              <a:rPr lang="en-GB" dirty="0"/>
              <a:t> in cases of </a:t>
            </a:r>
            <a:r>
              <a:rPr lang="en-GB" b="1" dirty="0"/>
              <a:t>method overriding</a:t>
            </a:r>
            <a:endParaRPr lang="en-DE" b="1" dirty="0"/>
          </a:p>
          <a:p>
            <a:r>
              <a:rPr lang="en-GB" b="1" dirty="0"/>
              <a:t>How It Works: </a:t>
            </a:r>
            <a:br>
              <a:rPr lang="en-DE" dirty="0"/>
            </a:br>
            <a:r>
              <a:rPr lang="en-GB" dirty="0"/>
              <a:t>The method call is resolved during the execution of the program, typically with the help of virtual functions in object-oriented programming. This allows the program to decide the correct method based on the actual type of the object at runtime.</a:t>
            </a:r>
            <a:endParaRPr lang="en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9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30CD-9C38-7BB7-6BB9-208CC09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-22701"/>
            <a:ext cx="5265964" cy="1325563"/>
          </a:xfrm>
        </p:spPr>
        <p:txBody>
          <a:bodyPr/>
          <a:lstStyle/>
          <a:p>
            <a:r>
              <a:rPr lang="en-DE" u="sng" dirty="0"/>
              <a:t>Imp</a:t>
            </a:r>
            <a:r>
              <a:rPr lang="de-DE" u="sng" dirty="0" err="1"/>
              <a:t>or</a:t>
            </a:r>
            <a:r>
              <a:rPr lang="en-DE" u="sng" dirty="0"/>
              <a:t>tant Properties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17AE-2EA3-AF36-6BCB-941C6590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4" y="1081734"/>
            <a:ext cx="4580164" cy="5095229"/>
          </a:xfrm>
        </p:spPr>
        <p:txBody>
          <a:bodyPr/>
          <a:lstStyle/>
          <a:p>
            <a:r>
              <a:rPr lang="en-DE" sz="2800" dirty="0"/>
              <a:t>V</a:t>
            </a:r>
            <a:r>
              <a:rPr lang="en-GB" sz="2800" dirty="0"/>
              <a:t>irtual keyword in the base class methods.</a:t>
            </a:r>
            <a:endParaRPr lang="en-DE" sz="2800" dirty="0"/>
          </a:p>
          <a:p>
            <a:r>
              <a:rPr lang="en-GB" sz="2800" dirty="0"/>
              <a:t>Method calls are resolved at run-time based on the actual object type, even </a:t>
            </a:r>
            <a:r>
              <a:rPr lang="en-DE" sz="2800" dirty="0"/>
              <a:t>if the poi</a:t>
            </a:r>
            <a:r>
              <a:rPr lang="de-DE" sz="2800" dirty="0" err="1"/>
              <a:t>nt</a:t>
            </a:r>
            <a:r>
              <a:rPr lang="en-DE" sz="2800" dirty="0"/>
              <a:t>er is </a:t>
            </a:r>
            <a:r>
              <a:rPr lang="en-GB" sz="2800" dirty="0"/>
              <a:t>a base class pointer.</a:t>
            </a:r>
            <a:endParaRPr lang="de-DE" sz="2800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2E604-3AD9-DC1E-1BE0-67DF665A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12" y="1302862"/>
            <a:ext cx="6998694" cy="47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Polymorphism</vt:lpstr>
      <vt:lpstr>PowerPoint Presentation</vt:lpstr>
      <vt:lpstr>PowerPoint Presentation</vt:lpstr>
      <vt:lpstr>Virtual Keyword – In Action</vt:lpstr>
      <vt:lpstr>PowerPoint Presentation</vt:lpstr>
      <vt:lpstr>Early Binding / Static Binding</vt:lpstr>
      <vt:lpstr>Important Properties</vt:lpstr>
      <vt:lpstr>Dynamic Binding / Late Binding</vt:lpstr>
      <vt:lpstr>Important Properties</vt:lpstr>
      <vt:lpstr>Virtual Destructors</vt:lpstr>
      <vt:lpstr>Why do you need it?</vt:lpstr>
      <vt:lpstr>Any problems?</vt:lpstr>
      <vt:lpstr>Problem Solved?</vt:lpstr>
      <vt:lpstr>Not required here, when handling objects</vt:lpstr>
      <vt:lpstr>When Do You Need a Virtual Destructor?</vt:lpstr>
      <vt:lpstr>Abstract Classes</vt:lpstr>
      <vt:lpstr>PowerPoint Presentation</vt:lpstr>
      <vt:lpstr>Don’t Forget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4</cp:revision>
  <dcterms:created xsi:type="dcterms:W3CDTF">2024-09-25T16:13:30Z</dcterms:created>
  <dcterms:modified xsi:type="dcterms:W3CDTF">2024-09-29T17:42:18Z</dcterms:modified>
</cp:coreProperties>
</file>