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9" r:id="rId12"/>
    <p:sldId id="267" r:id="rId13"/>
    <p:sldId id="268" r:id="rId14"/>
    <p:sldId id="270" r:id="rId15"/>
    <p:sldId id="271" r:id="rId16"/>
    <p:sldId id="272"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FE05D0A-ED0F-4805-9197-127019849251}">
          <p14:sldIdLst>
            <p14:sldId id="256"/>
            <p14:sldId id="257"/>
            <p14:sldId id="258"/>
            <p14:sldId id="259"/>
            <p14:sldId id="260"/>
            <p14:sldId id="261"/>
            <p14:sldId id="262"/>
            <p14:sldId id="263"/>
            <p14:sldId id="264"/>
            <p14:sldId id="265"/>
            <p14:sldId id="269"/>
            <p14:sldId id="267"/>
            <p14:sldId id="268"/>
            <p14:sldId id="270"/>
            <p14:sldId id="271"/>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4836" autoAdjust="0"/>
  </p:normalViewPr>
  <p:slideViewPr>
    <p:cSldViewPr snapToGrid="0">
      <p:cViewPr>
        <p:scale>
          <a:sx n="75" d="100"/>
          <a:sy n="75" d="100"/>
        </p:scale>
        <p:origin x="931" y="4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3CC2F2-E93C-480F-9BFC-78B174B99D26}" type="datetimeFigureOut">
              <a:rPr lang="de-DE" smtClean="0"/>
              <a:t>19.09.2024</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3B6F6-1AA8-4DD3-95DB-AE44FE5EF4AF}" type="slidenum">
              <a:rPr lang="de-DE" smtClean="0"/>
              <a:t>‹#›</a:t>
            </a:fld>
            <a:endParaRPr lang="de-DE"/>
          </a:p>
        </p:txBody>
      </p:sp>
    </p:spTree>
    <p:extLst>
      <p:ext uri="{BB962C8B-B14F-4D97-AF65-F5344CB8AC3E}">
        <p14:creationId xmlns:p14="http://schemas.microsoft.com/office/powerpoint/2010/main" val="3223411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85D3B6F6-1AA8-4DD3-95DB-AE44FE5EF4AF}" type="slidenum">
              <a:rPr lang="de-DE" smtClean="0"/>
              <a:t>8</a:t>
            </a:fld>
            <a:endParaRPr lang="de-DE"/>
          </a:p>
        </p:txBody>
      </p:sp>
    </p:spTree>
    <p:extLst>
      <p:ext uri="{BB962C8B-B14F-4D97-AF65-F5344CB8AC3E}">
        <p14:creationId xmlns:p14="http://schemas.microsoft.com/office/powerpoint/2010/main" val="1535928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85D3B6F6-1AA8-4DD3-95DB-AE44FE5EF4AF}" type="slidenum">
              <a:rPr lang="de-DE" smtClean="0"/>
              <a:t>9</a:t>
            </a:fld>
            <a:endParaRPr lang="de-DE"/>
          </a:p>
        </p:txBody>
      </p:sp>
    </p:spTree>
    <p:extLst>
      <p:ext uri="{BB962C8B-B14F-4D97-AF65-F5344CB8AC3E}">
        <p14:creationId xmlns:p14="http://schemas.microsoft.com/office/powerpoint/2010/main" val="2453953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How it works:</a:t>
            </a:r>
          </a:p>
          <a:p>
            <a:pPr>
              <a:buFont typeface="Arial" panose="020B0604020202020204" pitchFamily="34" charset="0"/>
              <a:buChar char="•"/>
            </a:pPr>
            <a:r>
              <a:rPr lang="en-GB" dirty="0"/>
              <a:t>When </a:t>
            </a:r>
            <a:r>
              <a:rPr lang="en-GB" dirty="0" err="1"/>
              <a:t>t.setValue</a:t>
            </a:r>
            <a:r>
              <a:rPr lang="en-GB" dirty="0"/>
              <a:t>(5) is invoked, the this pointer automatically points to t (the object calling the method).</a:t>
            </a:r>
          </a:p>
          <a:p>
            <a:pPr>
              <a:buFont typeface="Arial" panose="020B0604020202020204" pitchFamily="34" charset="0"/>
              <a:buChar char="•"/>
            </a:pPr>
            <a:r>
              <a:rPr lang="en-GB" dirty="0"/>
              <a:t>Inside </a:t>
            </a:r>
            <a:r>
              <a:rPr lang="en-GB" dirty="0" err="1"/>
              <a:t>setValue</a:t>
            </a:r>
            <a:r>
              <a:rPr lang="en-GB" dirty="0"/>
              <a:t>, this-&gt;value modifies the value member of the object t.</a:t>
            </a:r>
          </a:p>
          <a:p>
            <a:pPr>
              <a:buFont typeface="Arial" panose="020B0604020202020204" pitchFamily="34" charset="0"/>
              <a:buChar char="•"/>
            </a:pPr>
            <a:r>
              <a:rPr lang="en-GB" dirty="0"/>
              <a:t>The same thing happens when you call </a:t>
            </a:r>
            <a:r>
              <a:rPr lang="en-GB" dirty="0" err="1"/>
              <a:t>t.increaseValue</a:t>
            </a:r>
            <a:r>
              <a:rPr lang="en-GB" dirty="0"/>
              <a:t>(). The this pointer ensures that the method modifies the object t without needing to explicitly pass t into the method.</a:t>
            </a:r>
          </a:p>
          <a:p>
            <a:endParaRPr lang="de-DE" dirty="0"/>
          </a:p>
        </p:txBody>
      </p:sp>
      <p:sp>
        <p:nvSpPr>
          <p:cNvPr id="4" name="Slide Number Placeholder 3"/>
          <p:cNvSpPr>
            <a:spLocks noGrp="1"/>
          </p:cNvSpPr>
          <p:nvPr>
            <p:ph type="sldNum" sz="quarter" idx="5"/>
          </p:nvPr>
        </p:nvSpPr>
        <p:spPr/>
        <p:txBody>
          <a:bodyPr/>
          <a:lstStyle/>
          <a:p>
            <a:fld id="{85D3B6F6-1AA8-4DD3-95DB-AE44FE5EF4AF}" type="slidenum">
              <a:rPr lang="de-DE" smtClean="0"/>
              <a:t>12</a:t>
            </a:fld>
            <a:endParaRPr lang="de-DE"/>
          </a:p>
        </p:txBody>
      </p:sp>
    </p:spTree>
    <p:extLst>
      <p:ext uri="{BB962C8B-B14F-4D97-AF65-F5344CB8AC3E}">
        <p14:creationId xmlns:p14="http://schemas.microsoft.com/office/powerpoint/2010/main" val="2505378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Conclusion:</a:t>
            </a:r>
          </a:p>
          <a:p>
            <a:r>
              <a:rPr lang="en-GB" dirty="0"/>
              <a:t>You don't </a:t>
            </a:r>
            <a:r>
              <a:rPr lang="en-GB" b="1" dirty="0"/>
              <a:t>always</a:t>
            </a:r>
            <a:r>
              <a:rPr lang="en-GB" dirty="0"/>
              <a:t> need to use this-&gt;, but it is essential in cases of naming conflicts, method chaining, clarity, or working with pointers. It ensures that you're correctly referring to the current object's members. In simpler methods with no conflict, you can omit it, but this is an important tool to handle more complex situations efficiently.</a:t>
            </a:r>
          </a:p>
          <a:p>
            <a:r>
              <a:rPr lang="en-DE" dirty="0"/>
              <a:t>		</a:t>
            </a:r>
          </a:p>
          <a:p>
            <a:r>
              <a:rPr lang="en-GB" b="1" dirty="0"/>
              <a:t>3. Returning the Object Itself (*this)</a:t>
            </a:r>
          </a:p>
          <a:p>
            <a:pPr>
              <a:buFont typeface="Arial" panose="020B0604020202020204" pitchFamily="34" charset="0"/>
              <a:buChar char="•"/>
            </a:pPr>
            <a:r>
              <a:rPr lang="en-GB" dirty="0"/>
              <a:t>Sometimes, you want to return the current object from a method (useful for method chaining). Since this is a pointer to the object, you can dereference it (*this) to return the object itself.</a:t>
            </a:r>
            <a:endParaRPr lang="en-D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br>
              <a:rPr lang="en-DE" dirty="0"/>
            </a:br>
            <a:r>
              <a:rPr lang="en-GB" dirty="0"/>
              <a:t>Without this, you wouldn’t be able to return the current object in this way.</a:t>
            </a:r>
            <a:endParaRPr lang="en-DE" dirty="0"/>
          </a:p>
          <a:p>
            <a:endParaRPr lang="en-D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4. Working with Object Pointers</a:t>
            </a:r>
            <a:endParaRPr lang="en-DE"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you're working with pointers to objects, you </a:t>
            </a:r>
            <a:r>
              <a:rPr lang="en-GB" b="1" dirty="0"/>
              <a:t>must</a:t>
            </a:r>
            <a:r>
              <a:rPr lang="en-GB" dirty="0"/>
              <a:t> use this to access member variables and functions, because you don’t have direct access to the object, only through a pointer.</a:t>
            </a:r>
            <a:endParaRPr lang="en-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DE"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Inside </a:t>
            </a:r>
            <a:r>
              <a:rPr lang="en-GB" dirty="0" err="1"/>
              <a:t>setValue</a:t>
            </a:r>
            <a:r>
              <a:rPr lang="en-GB" dirty="0"/>
              <a:t>(), this is the pointer to the object (</a:t>
            </a:r>
            <a:r>
              <a:rPr lang="en-GB" dirty="0" err="1"/>
              <a:t>obj</a:t>
            </a:r>
            <a:r>
              <a:rPr lang="en-GB" dirty="0"/>
              <a:t>), and you use this-&gt;value to access the member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DE"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DE"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When You Don’t Need this-&gt;:</a:t>
            </a:r>
            <a:endParaRPr lang="en-DE"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No Naming Conflict</a:t>
            </a:r>
            <a:r>
              <a:rPr lang="en-GB" dirty="0"/>
              <a:t>: If there’s no local variable with the same name, you can just access the member variables directly without using this-&gt;.</a:t>
            </a:r>
            <a:endParaRPr lang="en-D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void </a:t>
            </a:r>
            <a:r>
              <a:rPr lang="en-GB" dirty="0" err="1"/>
              <a:t>setValue</a:t>
            </a:r>
            <a:r>
              <a:rPr lang="en-GB" dirty="0"/>
              <a:t>(int v)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value = v;  // No need for 'this-&gt;' if there's no conflict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endParaRPr lang="de-DE" dirty="0"/>
          </a:p>
        </p:txBody>
      </p:sp>
      <p:sp>
        <p:nvSpPr>
          <p:cNvPr id="4" name="Slide Number Placeholder 3"/>
          <p:cNvSpPr>
            <a:spLocks noGrp="1"/>
          </p:cNvSpPr>
          <p:nvPr>
            <p:ph type="sldNum" sz="quarter" idx="5"/>
          </p:nvPr>
        </p:nvSpPr>
        <p:spPr/>
        <p:txBody>
          <a:bodyPr/>
          <a:lstStyle/>
          <a:p>
            <a:fld id="{85D3B6F6-1AA8-4DD3-95DB-AE44FE5EF4AF}" type="slidenum">
              <a:rPr lang="de-DE" smtClean="0"/>
              <a:t>13</a:t>
            </a:fld>
            <a:endParaRPr lang="de-DE"/>
          </a:p>
        </p:txBody>
      </p:sp>
    </p:spTree>
    <p:extLst>
      <p:ext uri="{BB962C8B-B14F-4D97-AF65-F5344CB8AC3E}">
        <p14:creationId xmlns:p14="http://schemas.microsoft.com/office/powerpoint/2010/main" val="1354826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Conclusion:</a:t>
            </a:r>
          </a:p>
          <a:p>
            <a:pPr>
              <a:buFont typeface="Arial" panose="020B0604020202020204" pitchFamily="34" charset="0"/>
              <a:buChar char="•"/>
            </a:pPr>
            <a:r>
              <a:rPr lang="en-GB" dirty="0"/>
              <a:t>After c2 = c1;, both c1 and c2 are pointing to the </a:t>
            </a:r>
            <a:r>
              <a:rPr lang="en-GB" b="1" dirty="0"/>
              <a:t>same object</a:t>
            </a:r>
            <a:r>
              <a:rPr lang="en-GB" dirty="0"/>
              <a:t> in the heap.</a:t>
            </a:r>
          </a:p>
          <a:p>
            <a:pPr>
              <a:buFont typeface="Arial" panose="020B0604020202020204" pitchFamily="34" charset="0"/>
              <a:buChar char="•"/>
            </a:pPr>
            <a:r>
              <a:rPr lang="en-GB" dirty="0"/>
              <a:t>The original object that c2 was pointing to before the assignment is no longer referenced and becomes eligible for garbage collection.</a:t>
            </a:r>
          </a:p>
          <a:p>
            <a:pPr>
              <a:buFont typeface="Arial" panose="020B0604020202020204" pitchFamily="34" charset="0"/>
              <a:buChar char="•"/>
            </a:pPr>
            <a:r>
              <a:rPr lang="en-GB"/>
              <a:t>Java’s garbage collector automatically handles memory management, so there’s no need to manually delete objects.</a:t>
            </a:r>
          </a:p>
          <a:p>
            <a:endParaRPr lang="de-DE"/>
          </a:p>
        </p:txBody>
      </p:sp>
      <p:sp>
        <p:nvSpPr>
          <p:cNvPr id="4" name="Slide Number Placeholder 3"/>
          <p:cNvSpPr>
            <a:spLocks noGrp="1"/>
          </p:cNvSpPr>
          <p:nvPr>
            <p:ph type="sldNum" sz="quarter" idx="5"/>
          </p:nvPr>
        </p:nvSpPr>
        <p:spPr/>
        <p:txBody>
          <a:bodyPr/>
          <a:lstStyle/>
          <a:p>
            <a:fld id="{85D3B6F6-1AA8-4DD3-95DB-AE44FE5EF4AF}" type="slidenum">
              <a:rPr lang="de-DE" smtClean="0"/>
              <a:t>16</a:t>
            </a:fld>
            <a:endParaRPr lang="de-DE"/>
          </a:p>
        </p:txBody>
      </p:sp>
    </p:spTree>
    <p:extLst>
      <p:ext uri="{BB962C8B-B14F-4D97-AF65-F5344CB8AC3E}">
        <p14:creationId xmlns:p14="http://schemas.microsoft.com/office/powerpoint/2010/main" val="3637565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6CA7-3359-855F-9357-B6F727BE14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E14BEABC-71EC-F0AD-83F3-8DDB340B1C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CA9BE141-6580-E748-C3BB-72BFE498EC46}"/>
              </a:ext>
            </a:extLst>
          </p:cNvPr>
          <p:cNvSpPr>
            <a:spLocks noGrp="1"/>
          </p:cNvSpPr>
          <p:nvPr>
            <p:ph type="dt" sz="half" idx="10"/>
          </p:nvPr>
        </p:nvSpPr>
        <p:spPr/>
        <p:txBody>
          <a:bodyPr/>
          <a:lstStyle/>
          <a:p>
            <a:fld id="{D0A82178-4972-4120-BD0F-995D2EB08343}" type="datetimeFigureOut">
              <a:rPr lang="de-DE" smtClean="0"/>
              <a:t>19.09.2024</a:t>
            </a:fld>
            <a:endParaRPr lang="de-DE"/>
          </a:p>
        </p:txBody>
      </p:sp>
      <p:sp>
        <p:nvSpPr>
          <p:cNvPr id="5" name="Footer Placeholder 4">
            <a:extLst>
              <a:ext uri="{FF2B5EF4-FFF2-40B4-BE49-F238E27FC236}">
                <a16:creationId xmlns:a16="http://schemas.microsoft.com/office/drawing/2014/main" id="{19804322-0B27-F569-5389-608999C696BF}"/>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2E02CCB7-34D3-4C21-97C0-E7C8EC6B91BD}"/>
              </a:ext>
            </a:extLst>
          </p:cNvPr>
          <p:cNvSpPr>
            <a:spLocks noGrp="1"/>
          </p:cNvSpPr>
          <p:nvPr>
            <p:ph type="sldNum" sz="quarter" idx="12"/>
          </p:nvPr>
        </p:nvSpPr>
        <p:spPr/>
        <p:txBody>
          <a:bodyPr/>
          <a:lstStyle/>
          <a:p>
            <a:fld id="{EC5E7A97-9FB2-4CE7-A6CD-D88A73EE957D}" type="slidenum">
              <a:rPr lang="de-DE" smtClean="0"/>
              <a:t>‹#›</a:t>
            </a:fld>
            <a:endParaRPr lang="de-DE"/>
          </a:p>
        </p:txBody>
      </p:sp>
    </p:spTree>
    <p:extLst>
      <p:ext uri="{BB962C8B-B14F-4D97-AF65-F5344CB8AC3E}">
        <p14:creationId xmlns:p14="http://schemas.microsoft.com/office/powerpoint/2010/main" val="1566511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10969-BDED-9CC8-2589-C135FFB48A12}"/>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E275AAE7-2DA6-89A7-920D-A092FF6636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82DB7B2C-BD04-52E5-DD58-733B71FCA46A}"/>
              </a:ext>
            </a:extLst>
          </p:cNvPr>
          <p:cNvSpPr>
            <a:spLocks noGrp="1"/>
          </p:cNvSpPr>
          <p:nvPr>
            <p:ph type="dt" sz="half" idx="10"/>
          </p:nvPr>
        </p:nvSpPr>
        <p:spPr/>
        <p:txBody>
          <a:bodyPr/>
          <a:lstStyle/>
          <a:p>
            <a:fld id="{D0A82178-4972-4120-BD0F-995D2EB08343}" type="datetimeFigureOut">
              <a:rPr lang="de-DE" smtClean="0"/>
              <a:t>19.09.2024</a:t>
            </a:fld>
            <a:endParaRPr lang="de-DE"/>
          </a:p>
        </p:txBody>
      </p:sp>
      <p:sp>
        <p:nvSpPr>
          <p:cNvPr id="5" name="Footer Placeholder 4">
            <a:extLst>
              <a:ext uri="{FF2B5EF4-FFF2-40B4-BE49-F238E27FC236}">
                <a16:creationId xmlns:a16="http://schemas.microsoft.com/office/drawing/2014/main" id="{359FDCF7-B866-1050-D205-B263BA2678FA}"/>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E650C8D9-978F-C5D9-6ABB-2BFE4FE1BC4F}"/>
              </a:ext>
            </a:extLst>
          </p:cNvPr>
          <p:cNvSpPr>
            <a:spLocks noGrp="1"/>
          </p:cNvSpPr>
          <p:nvPr>
            <p:ph type="sldNum" sz="quarter" idx="12"/>
          </p:nvPr>
        </p:nvSpPr>
        <p:spPr/>
        <p:txBody>
          <a:bodyPr/>
          <a:lstStyle/>
          <a:p>
            <a:fld id="{EC5E7A97-9FB2-4CE7-A6CD-D88A73EE957D}" type="slidenum">
              <a:rPr lang="de-DE" smtClean="0"/>
              <a:t>‹#›</a:t>
            </a:fld>
            <a:endParaRPr lang="de-DE"/>
          </a:p>
        </p:txBody>
      </p:sp>
    </p:spTree>
    <p:extLst>
      <p:ext uri="{BB962C8B-B14F-4D97-AF65-F5344CB8AC3E}">
        <p14:creationId xmlns:p14="http://schemas.microsoft.com/office/powerpoint/2010/main" val="1978629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764689-3429-55D0-8CB1-FB1CADECA0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CC5DD7BC-3225-0875-EDD3-15461F004A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7A15B25C-9110-3C78-382C-4F1014C6859C}"/>
              </a:ext>
            </a:extLst>
          </p:cNvPr>
          <p:cNvSpPr>
            <a:spLocks noGrp="1"/>
          </p:cNvSpPr>
          <p:nvPr>
            <p:ph type="dt" sz="half" idx="10"/>
          </p:nvPr>
        </p:nvSpPr>
        <p:spPr/>
        <p:txBody>
          <a:bodyPr/>
          <a:lstStyle/>
          <a:p>
            <a:fld id="{D0A82178-4972-4120-BD0F-995D2EB08343}" type="datetimeFigureOut">
              <a:rPr lang="de-DE" smtClean="0"/>
              <a:t>19.09.2024</a:t>
            </a:fld>
            <a:endParaRPr lang="de-DE"/>
          </a:p>
        </p:txBody>
      </p:sp>
      <p:sp>
        <p:nvSpPr>
          <p:cNvPr id="5" name="Footer Placeholder 4">
            <a:extLst>
              <a:ext uri="{FF2B5EF4-FFF2-40B4-BE49-F238E27FC236}">
                <a16:creationId xmlns:a16="http://schemas.microsoft.com/office/drawing/2014/main" id="{1610A872-E101-E7E2-8143-5A4FF4DCF0F0}"/>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19D2746F-6C47-F3EA-A5B5-A86A6B516513}"/>
              </a:ext>
            </a:extLst>
          </p:cNvPr>
          <p:cNvSpPr>
            <a:spLocks noGrp="1"/>
          </p:cNvSpPr>
          <p:nvPr>
            <p:ph type="sldNum" sz="quarter" idx="12"/>
          </p:nvPr>
        </p:nvSpPr>
        <p:spPr/>
        <p:txBody>
          <a:bodyPr/>
          <a:lstStyle/>
          <a:p>
            <a:fld id="{EC5E7A97-9FB2-4CE7-A6CD-D88A73EE957D}" type="slidenum">
              <a:rPr lang="de-DE" smtClean="0"/>
              <a:t>‹#›</a:t>
            </a:fld>
            <a:endParaRPr lang="de-DE"/>
          </a:p>
        </p:txBody>
      </p:sp>
    </p:spTree>
    <p:extLst>
      <p:ext uri="{BB962C8B-B14F-4D97-AF65-F5344CB8AC3E}">
        <p14:creationId xmlns:p14="http://schemas.microsoft.com/office/powerpoint/2010/main" val="199406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75DCF-EF19-A1EC-59FE-7A7F9A4BE798}"/>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A6B2D37B-97CE-F011-7575-2B369B9739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F1546134-B8F7-EA4C-172B-F4288D1A6E5F}"/>
              </a:ext>
            </a:extLst>
          </p:cNvPr>
          <p:cNvSpPr>
            <a:spLocks noGrp="1"/>
          </p:cNvSpPr>
          <p:nvPr>
            <p:ph type="dt" sz="half" idx="10"/>
          </p:nvPr>
        </p:nvSpPr>
        <p:spPr/>
        <p:txBody>
          <a:bodyPr/>
          <a:lstStyle/>
          <a:p>
            <a:fld id="{D0A82178-4972-4120-BD0F-995D2EB08343}" type="datetimeFigureOut">
              <a:rPr lang="de-DE" smtClean="0"/>
              <a:t>19.09.2024</a:t>
            </a:fld>
            <a:endParaRPr lang="de-DE"/>
          </a:p>
        </p:txBody>
      </p:sp>
      <p:sp>
        <p:nvSpPr>
          <p:cNvPr id="5" name="Footer Placeholder 4">
            <a:extLst>
              <a:ext uri="{FF2B5EF4-FFF2-40B4-BE49-F238E27FC236}">
                <a16:creationId xmlns:a16="http://schemas.microsoft.com/office/drawing/2014/main" id="{DAE5788A-0B99-9BB0-C200-C5D73940D596}"/>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DE3B1C9-AC9F-938C-BAE7-633A215CC478}"/>
              </a:ext>
            </a:extLst>
          </p:cNvPr>
          <p:cNvSpPr>
            <a:spLocks noGrp="1"/>
          </p:cNvSpPr>
          <p:nvPr>
            <p:ph type="sldNum" sz="quarter" idx="12"/>
          </p:nvPr>
        </p:nvSpPr>
        <p:spPr/>
        <p:txBody>
          <a:bodyPr/>
          <a:lstStyle/>
          <a:p>
            <a:fld id="{EC5E7A97-9FB2-4CE7-A6CD-D88A73EE957D}" type="slidenum">
              <a:rPr lang="de-DE" smtClean="0"/>
              <a:t>‹#›</a:t>
            </a:fld>
            <a:endParaRPr lang="de-DE"/>
          </a:p>
        </p:txBody>
      </p:sp>
    </p:spTree>
    <p:extLst>
      <p:ext uri="{BB962C8B-B14F-4D97-AF65-F5344CB8AC3E}">
        <p14:creationId xmlns:p14="http://schemas.microsoft.com/office/powerpoint/2010/main" val="1427926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6F219-976B-A944-5EAE-7A8BA4730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D3FB6512-4333-D554-D9A9-FB95076C4E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780E1C-7735-49F2-3C69-31AE1783150D}"/>
              </a:ext>
            </a:extLst>
          </p:cNvPr>
          <p:cNvSpPr>
            <a:spLocks noGrp="1"/>
          </p:cNvSpPr>
          <p:nvPr>
            <p:ph type="dt" sz="half" idx="10"/>
          </p:nvPr>
        </p:nvSpPr>
        <p:spPr/>
        <p:txBody>
          <a:bodyPr/>
          <a:lstStyle/>
          <a:p>
            <a:fld id="{D0A82178-4972-4120-BD0F-995D2EB08343}" type="datetimeFigureOut">
              <a:rPr lang="de-DE" smtClean="0"/>
              <a:t>19.09.2024</a:t>
            </a:fld>
            <a:endParaRPr lang="de-DE"/>
          </a:p>
        </p:txBody>
      </p:sp>
      <p:sp>
        <p:nvSpPr>
          <p:cNvPr id="5" name="Footer Placeholder 4">
            <a:extLst>
              <a:ext uri="{FF2B5EF4-FFF2-40B4-BE49-F238E27FC236}">
                <a16:creationId xmlns:a16="http://schemas.microsoft.com/office/drawing/2014/main" id="{0854C7BF-40F3-78A2-4068-B8DE76864FEC}"/>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FE32DE5E-2E36-B7B4-0577-9BC4843333DE}"/>
              </a:ext>
            </a:extLst>
          </p:cNvPr>
          <p:cNvSpPr>
            <a:spLocks noGrp="1"/>
          </p:cNvSpPr>
          <p:nvPr>
            <p:ph type="sldNum" sz="quarter" idx="12"/>
          </p:nvPr>
        </p:nvSpPr>
        <p:spPr/>
        <p:txBody>
          <a:bodyPr/>
          <a:lstStyle/>
          <a:p>
            <a:fld id="{EC5E7A97-9FB2-4CE7-A6CD-D88A73EE957D}" type="slidenum">
              <a:rPr lang="de-DE" smtClean="0"/>
              <a:t>‹#›</a:t>
            </a:fld>
            <a:endParaRPr lang="de-DE"/>
          </a:p>
        </p:txBody>
      </p:sp>
    </p:spTree>
    <p:extLst>
      <p:ext uri="{BB962C8B-B14F-4D97-AF65-F5344CB8AC3E}">
        <p14:creationId xmlns:p14="http://schemas.microsoft.com/office/powerpoint/2010/main" val="21440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A22EC-17E8-C374-D220-AA0E3FEF6B9F}"/>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5E68083F-C7C5-FD4A-85CB-DA791E6E6E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EC297503-E3D7-D4EC-D966-FF5FEF513B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9FBC27B3-2826-C8B3-FB13-3353951A8785}"/>
              </a:ext>
            </a:extLst>
          </p:cNvPr>
          <p:cNvSpPr>
            <a:spLocks noGrp="1"/>
          </p:cNvSpPr>
          <p:nvPr>
            <p:ph type="dt" sz="half" idx="10"/>
          </p:nvPr>
        </p:nvSpPr>
        <p:spPr/>
        <p:txBody>
          <a:bodyPr/>
          <a:lstStyle/>
          <a:p>
            <a:fld id="{D0A82178-4972-4120-BD0F-995D2EB08343}" type="datetimeFigureOut">
              <a:rPr lang="de-DE" smtClean="0"/>
              <a:t>19.09.2024</a:t>
            </a:fld>
            <a:endParaRPr lang="de-DE"/>
          </a:p>
        </p:txBody>
      </p:sp>
      <p:sp>
        <p:nvSpPr>
          <p:cNvPr id="6" name="Footer Placeholder 5">
            <a:extLst>
              <a:ext uri="{FF2B5EF4-FFF2-40B4-BE49-F238E27FC236}">
                <a16:creationId xmlns:a16="http://schemas.microsoft.com/office/drawing/2014/main" id="{264E3872-A5D7-E725-1F90-41F5F9DA447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97FCBCD7-2977-23F7-3A34-96565237D76E}"/>
              </a:ext>
            </a:extLst>
          </p:cNvPr>
          <p:cNvSpPr>
            <a:spLocks noGrp="1"/>
          </p:cNvSpPr>
          <p:nvPr>
            <p:ph type="sldNum" sz="quarter" idx="12"/>
          </p:nvPr>
        </p:nvSpPr>
        <p:spPr/>
        <p:txBody>
          <a:bodyPr/>
          <a:lstStyle/>
          <a:p>
            <a:fld id="{EC5E7A97-9FB2-4CE7-A6CD-D88A73EE957D}" type="slidenum">
              <a:rPr lang="de-DE" smtClean="0"/>
              <a:t>‹#›</a:t>
            </a:fld>
            <a:endParaRPr lang="de-DE"/>
          </a:p>
        </p:txBody>
      </p:sp>
    </p:spTree>
    <p:extLst>
      <p:ext uri="{BB962C8B-B14F-4D97-AF65-F5344CB8AC3E}">
        <p14:creationId xmlns:p14="http://schemas.microsoft.com/office/powerpoint/2010/main" val="313812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A011-D3D9-810B-B4BB-B116A40EBB68}"/>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0E8DE010-6551-FC6E-1BAC-31A645D298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66229C-AC68-A340-A827-3C15CE5358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5CB0D453-897B-EF77-939E-FD14204C38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E68CFE-F4CE-D857-9B9C-CE7C92E16E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B2C2CB10-4646-3494-962B-00B6819765F7}"/>
              </a:ext>
            </a:extLst>
          </p:cNvPr>
          <p:cNvSpPr>
            <a:spLocks noGrp="1"/>
          </p:cNvSpPr>
          <p:nvPr>
            <p:ph type="dt" sz="half" idx="10"/>
          </p:nvPr>
        </p:nvSpPr>
        <p:spPr/>
        <p:txBody>
          <a:bodyPr/>
          <a:lstStyle/>
          <a:p>
            <a:fld id="{D0A82178-4972-4120-BD0F-995D2EB08343}" type="datetimeFigureOut">
              <a:rPr lang="de-DE" smtClean="0"/>
              <a:t>19.09.2024</a:t>
            </a:fld>
            <a:endParaRPr lang="de-DE"/>
          </a:p>
        </p:txBody>
      </p:sp>
      <p:sp>
        <p:nvSpPr>
          <p:cNvPr id="8" name="Footer Placeholder 7">
            <a:extLst>
              <a:ext uri="{FF2B5EF4-FFF2-40B4-BE49-F238E27FC236}">
                <a16:creationId xmlns:a16="http://schemas.microsoft.com/office/drawing/2014/main" id="{0D5CD2FA-3D97-2329-1A77-9AE368087AEC}"/>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D5A37DC6-86F4-0B63-4297-6F4B38CD7B68}"/>
              </a:ext>
            </a:extLst>
          </p:cNvPr>
          <p:cNvSpPr>
            <a:spLocks noGrp="1"/>
          </p:cNvSpPr>
          <p:nvPr>
            <p:ph type="sldNum" sz="quarter" idx="12"/>
          </p:nvPr>
        </p:nvSpPr>
        <p:spPr/>
        <p:txBody>
          <a:bodyPr/>
          <a:lstStyle/>
          <a:p>
            <a:fld id="{EC5E7A97-9FB2-4CE7-A6CD-D88A73EE957D}" type="slidenum">
              <a:rPr lang="de-DE" smtClean="0"/>
              <a:t>‹#›</a:t>
            </a:fld>
            <a:endParaRPr lang="de-DE"/>
          </a:p>
        </p:txBody>
      </p:sp>
    </p:spTree>
    <p:extLst>
      <p:ext uri="{BB962C8B-B14F-4D97-AF65-F5344CB8AC3E}">
        <p14:creationId xmlns:p14="http://schemas.microsoft.com/office/powerpoint/2010/main" val="2097992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A76A5-3133-AFDB-537B-C27343624FC2}"/>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6CB4125F-3F5E-9635-3002-C765C5872908}"/>
              </a:ext>
            </a:extLst>
          </p:cNvPr>
          <p:cNvSpPr>
            <a:spLocks noGrp="1"/>
          </p:cNvSpPr>
          <p:nvPr>
            <p:ph type="dt" sz="half" idx="10"/>
          </p:nvPr>
        </p:nvSpPr>
        <p:spPr/>
        <p:txBody>
          <a:bodyPr/>
          <a:lstStyle/>
          <a:p>
            <a:fld id="{D0A82178-4972-4120-BD0F-995D2EB08343}" type="datetimeFigureOut">
              <a:rPr lang="de-DE" smtClean="0"/>
              <a:t>19.09.2024</a:t>
            </a:fld>
            <a:endParaRPr lang="de-DE"/>
          </a:p>
        </p:txBody>
      </p:sp>
      <p:sp>
        <p:nvSpPr>
          <p:cNvPr id="4" name="Footer Placeholder 3">
            <a:extLst>
              <a:ext uri="{FF2B5EF4-FFF2-40B4-BE49-F238E27FC236}">
                <a16:creationId xmlns:a16="http://schemas.microsoft.com/office/drawing/2014/main" id="{BBF5471C-979E-2398-83F8-451B8FE17608}"/>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72A9C65D-7846-2304-B308-0407B4031A83}"/>
              </a:ext>
            </a:extLst>
          </p:cNvPr>
          <p:cNvSpPr>
            <a:spLocks noGrp="1"/>
          </p:cNvSpPr>
          <p:nvPr>
            <p:ph type="sldNum" sz="quarter" idx="12"/>
          </p:nvPr>
        </p:nvSpPr>
        <p:spPr/>
        <p:txBody>
          <a:bodyPr/>
          <a:lstStyle/>
          <a:p>
            <a:fld id="{EC5E7A97-9FB2-4CE7-A6CD-D88A73EE957D}" type="slidenum">
              <a:rPr lang="de-DE" smtClean="0"/>
              <a:t>‹#›</a:t>
            </a:fld>
            <a:endParaRPr lang="de-DE"/>
          </a:p>
        </p:txBody>
      </p:sp>
    </p:spTree>
    <p:extLst>
      <p:ext uri="{BB962C8B-B14F-4D97-AF65-F5344CB8AC3E}">
        <p14:creationId xmlns:p14="http://schemas.microsoft.com/office/powerpoint/2010/main" val="238387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687628-EEF3-1C4B-6CEF-D49B370F1CDA}"/>
              </a:ext>
            </a:extLst>
          </p:cNvPr>
          <p:cNvSpPr>
            <a:spLocks noGrp="1"/>
          </p:cNvSpPr>
          <p:nvPr>
            <p:ph type="dt" sz="half" idx="10"/>
          </p:nvPr>
        </p:nvSpPr>
        <p:spPr/>
        <p:txBody>
          <a:bodyPr/>
          <a:lstStyle/>
          <a:p>
            <a:fld id="{D0A82178-4972-4120-BD0F-995D2EB08343}" type="datetimeFigureOut">
              <a:rPr lang="de-DE" smtClean="0"/>
              <a:t>19.09.2024</a:t>
            </a:fld>
            <a:endParaRPr lang="de-DE"/>
          </a:p>
        </p:txBody>
      </p:sp>
      <p:sp>
        <p:nvSpPr>
          <p:cNvPr id="3" name="Footer Placeholder 2">
            <a:extLst>
              <a:ext uri="{FF2B5EF4-FFF2-40B4-BE49-F238E27FC236}">
                <a16:creationId xmlns:a16="http://schemas.microsoft.com/office/drawing/2014/main" id="{C31834E8-047C-9323-04CE-479FC2714691}"/>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E6F6ABC4-2894-E213-62F0-9C18D8269104}"/>
              </a:ext>
            </a:extLst>
          </p:cNvPr>
          <p:cNvSpPr>
            <a:spLocks noGrp="1"/>
          </p:cNvSpPr>
          <p:nvPr>
            <p:ph type="sldNum" sz="quarter" idx="12"/>
          </p:nvPr>
        </p:nvSpPr>
        <p:spPr/>
        <p:txBody>
          <a:bodyPr/>
          <a:lstStyle/>
          <a:p>
            <a:fld id="{EC5E7A97-9FB2-4CE7-A6CD-D88A73EE957D}" type="slidenum">
              <a:rPr lang="de-DE" smtClean="0"/>
              <a:t>‹#›</a:t>
            </a:fld>
            <a:endParaRPr lang="de-DE"/>
          </a:p>
        </p:txBody>
      </p:sp>
    </p:spTree>
    <p:extLst>
      <p:ext uri="{BB962C8B-B14F-4D97-AF65-F5344CB8AC3E}">
        <p14:creationId xmlns:p14="http://schemas.microsoft.com/office/powerpoint/2010/main" val="552373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3F0B0-835F-1F88-C155-82157CB9A9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AAE16529-3AA7-2685-6A87-9D23860811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E4173B03-8BC2-BFFC-0C37-9D417C0CD8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1C83D2-5DFE-9CE8-1C73-15F86CAC02CD}"/>
              </a:ext>
            </a:extLst>
          </p:cNvPr>
          <p:cNvSpPr>
            <a:spLocks noGrp="1"/>
          </p:cNvSpPr>
          <p:nvPr>
            <p:ph type="dt" sz="half" idx="10"/>
          </p:nvPr>
        </p:nvSpPr>
        <p:spPr/>
        <p:txBody>
          <a:bodyPr/>
          <a:lstStyle/>
          <a:p>
            <a:fld id="{D0A82178-4972-4120-BD0F-995D2EB08343}" type="datetimeFigureOut">
              <a:rPr lang="de-DE" smtClean="0"/>
              <a:t>19.09.2024</a:t>
            </a:fld>
            <a:endParaRPr lang="de-DE"/>
          </a:p>
        </p:txBody>
      </p:sp>
      <p:sp>
        <p:nvSpPr>
          <p:cNvPr id="6" name="Footer Placeholder 5">
            <a:extLst>
              <a:ext uri="{FF2B5EF4-FFF2-40B4-BE49-F238E27FC236}">
                <a16:creationId xmlns:a16="http://schemas.microsoft.com/office/drawing/2014/main" id="{8A9F3829-5144-3E92-1DCD-3159B65C603C}"/>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7A492BBE-6810-78A4-0A8B-4D652F74EF2F}"/>
              </a:ext>
            </a:extLst>
          </p:cNvPr>
          <p:cNvSpPr>
            <a:spLocks noGrp="1"/>
          </p:cNvSpPr>
          <p:nvPr>
            <p:ph type="sldNum" sz="quarter" idx="12"/>
          </p:nvPr>
        </p:nvSpPr>
        <p:spPr/>
        <p:txBody>
          <a:bodyPr/>
          <a:lstStyle/>
          <a:p>
            <a:fld id="{EC5E7A97-9FB2-4CE7-A6CD-D88A73EE957D}" type="slidenum">
              <a:rPr lang="de-DE" smtClean="0"/>
              <a:t>‹#›</a:t>
            </a:fld>
            <a:endParaRPr lang="de-DE"/>
          </a:p>
        </p:txBody>
      </p:sp>
    </p:spTree>
    <p:extLst>
      <p:ext uri="{BB962C8B-B14F-4D97-AF65-F5344CB8AC3E}">
        <p14:creationId xmlns:p14="http://schemas.microsoft.com/office/powerpoint/2010/main" val="2699390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AF79-41DD-6C49-8665-C241FF46E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79806FD6-61CF-F425-E75E-4852DBA6D3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0C36ECC8-8F3A-B0D3-3558-5C8AF5998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BB9A15-3F14-1D85-D419-48E0ABCA6104}"/>
              </a:ext>
            </a:extLst>
          </p:cNvPr>
          <p:cNvSpPr>
            <a:spLocks noGrp="1"/>
          </p:cNvSpPr>
          <p:nvPr>
            <p:ph type="dt" sz="half" idx="10"/>
          </p:nvPr>
        </p:nvSpPr>
        <p:spPr/>
        <p:txBody>
          <a:bodyPr/>
          <a:lstStyle/>
          <a:p>
            <a:fld id="{D0A82178-4972-4120-BD0F-995D2EB08343}" type="datetimeFigureOut">
              <a:rPr lang="de-DE" smtClean="0"/>
              <a:t>19.09.2024</a:t>
            </a:fld>
            <a:endParaRPr lang="de-DE"/>
          </a:p>
        </p:txBody>
      </p:sp>
      <p:sp>
        <p:nvSpPr>
          <p:cNvPr id="6" name="Footer Placeholder 5">
            <a:extLst>
              <a:ext uri="{FF2B5EF4-FFF2-40B4-BE49-F238E27FC236}">
                <a16:creationId xmlns:a16="http://schemas.microsoft.com/office/drawing/2014/main" id="{5BDE4E85-BE35-B6DB-110E-A2E9B6629F6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21364D4B-C51D-2E2D-2723-F189ACFAF341}"/>
              </a:ext>
            </a:extLst>
          </p:cNvPr>
          <p:cNvSpPr>
            <a:spLocks noGrp="1"/>
          </p:cNvSpPr>
          <p:nvPr>
            <p:ph type="sldNum" sz="quarter" idx="12"/>
          </p:nvPr>
        </p:nvSpPr>
        <p:spPr/>
        <p:txBody>
          <a:bodyPr/>
          <a:lstStyle/>
          <a:p>
            <a:fld id="{EC5E7A97-9FB2-4CE7-A6CD-D88A73EE957D}" type="slidenum">
              <a:rPr lang="de-DE" smtClean="0"/>
              <a:t>‹#›</a:t>
            </a:fld>
            <a:endParaRPr lang="de-DE"/>
          </a:p>
        </p:txBody>
      </p:sp>
    </p:spTree>
    <p:extLst>
      <p:ext uri="{BB962C8B-B14F-4D97-AF65-F5344CB8AC3E}">
        <p14:creationId xmlns:p14="http://schemas.microsoft.com/office/powerpoint/2010/main" val="3955317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A63878-01D5-2F6C-79F3-B39B914FFC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D03F243E-0AEA-FA67-2BFF-87F2972640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752F6E07-EC6C-A546-AA76-62F959C16C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0A82178-4972-4120-BD0F-995D2EB08343}" type="datetimeFigureOut">
              <a:rPr lang="de-DE" smtClean="0"/>
              <a:t>19.09.2024</a:t>
            </a:fld>
            <a:endParaRPr lang="de-DE"/>
          </a:p>
        </p:txBody>
      </p:sp>
      <p:sp>
        <p:nvSpPr>
          <p:cNvPr id="5" name="Footer Placeholder 4">
            <a:extLst>
              <a:ext uri="{FF2B5EF4-FFF2-40B4-BE49-F238E27FC236}">
                <a16:creationId xmlns:a16="http://schemas.microsoft.com/office/drawing/2014/main" id="{31CB8303-59BD-6775-333E-3476B7283B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Slide Number Placeholder 5">
            <a:extLst>
              <a:ext uri="{FF2B5EF4-FFF2-40B4-BE49-F238E27FC236}">
                <a16:creationId xmlns:a16="http://schemas.microsoft.com/office/drawing/2014/main" id="{F8442CB4-FCB1-BE8C-EA66-0CB0492841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5E7A97-9FB2-4CE7-A6CD-D88A73EE957D}" type="slidenum">
              <a:rPr lang="de-DE" smtClean="0"/>
              <a:t>‹#›</a:t>
            </a:fld>
            <a:endParaRPr lang="de-DE"/>
          </a:p>
        </p:txBody>
      </p:sp>
    </p:spTree>
    <p:extLst>
      <p:ext uri="{BB962C8B-B14F-4D97-AF65-F5344CB8AC3E}">
        <p14:creationId xmlns:p14="http://schemas.microsoft.com/office/powerpoint/2010/main" val="1441987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0B6F08-1C26-D5CC-3706-B6B205C441F9}"/>
              </a:ext>
            </a:extLst>
          </p:cNvPr>
          <p:cNvPicPr>
            <a:picLocks noChangeAspect="1"/>
          </p:cNvPicPr>
          <p:nvPr/>
        </p:nvPicPr>
        <p:blipFill>
          <a:blip r:embed="rId2"/>
          <a:stretch>
            <a:fillRect/>
          </a:stretch>
        </p:blipFill>
        <p:spPr>
          <a:xfrm>
            <a:off x="0" y="-80436"/>
            <a:ext cx="12911612" cy="6938436"/>
          </a:xfrm>
          <a:prstGeom prst="rect">
            <a:avLst/>
          </a:prstGeom>
        </p:spPr>
      </p:pic>
      <p:sp>
        <p:nvSpPr>
          <p:cNvPr id="2" name="Title 1">
            <a:extLst>
              <a:ext uri="{FF2B5EF4-FFF2-40B4-BE49-F238E27FC236}">
                <a16:creationId xmlns:a16="http://schemas.microsoft.com/office/drawing/2014/main" id="{C3279C95-F782-0579-2638-3CE77FB1909A}"/>
              </a:ext>
            </a:extLst>
          </p:cNvPr>
          <p:cNvSpPr>
            <a:spLocks noGrp="1"/>
          </p:cNvSpPr>
          <p:nvPr>
            <p:ph type="ctrTitle"/>
          </p:nvPr>
        </p:nvSpPr>
        <p:spPr>
          <a:xfrm>
            <a:off x="3848905" y="2235200"/>
            <a:ext cx="9144000" cy="2387600"/>
          </a:xfrm>
        </p:spPr>
        <p:txBody>
          <a:bodyPr>
            <a:normAutofit/>
          </a:bodyPr>
          <a:lstStyle/>
          <a:p>
            <a:r>
              <a:rPr lang="en-DE" sz="6000" dirty="0">
                <a:solidFill>
                  <a:schemeClr val="bg1"/>
                </a:solidFill>
              </a:rPr>
              <a:t>Classes &amp; Objects</a:t>
            </a:r>
            <a:endParaRPr lang="de-DE" dirty="0">
              <a:solidFill>
                <a:schemeClr val="bg1"/>
              </a:solidFill>
            </a:endParaRPr>
          </a:p>
        </p:txBody>
      </p:sp>
    </p:spTree>
    <p:extLst>
      <p:ext uri="{BB962C8B-B14F-4D97-AF65-F5344CB8AC3E}">
        <p14:creationId xmlns:p14="http://schemas.microsoft.com/office/powerpoint/2010/main" val="1239838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C67EF31-2EBB-C48A-DCFD-3ACC263BC6CA}"/>
              </a:ext>
            </a:extLst>
          </p:cNvPr>
          <p:cNvPicPr>
            <a:picLocks noGrp="1" noChangeAspect="1"/>
          </p:cNvPicPr>
          <p:nvPr>
            <p:ph idx="1"/>
          </p:nvPr>
        </p:nvPicPr>
        <p:blipFill>
          <a:blip r:embed="rId2"/>
          <a:stretch>
            <a:fillRect/>
          </a:stretch>
        </p:blipFill>
        <p:spPr>
          <a:xfrm>
            <a:off x="1185680" y="526097"/>
            <a:ext cx="9820639" cy="5805806"/>
          </a:xfrm>
        </p:spPr>
      </p:pic>
    </p:spTree>
    <p:extLst>
      <p:ext uri="{BB962C8B-B14F-4D97-AF65-F5344CB8AC3E}">
        <p14:creationId xmlns:p14="http://schemas.microsoft.com/office/powerpoint/2010/main" val="2539586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DD5437-E969-6D43-07AF-E6E7CD3F800A}"/>
              </a:ext>
            </a:extLst>
          </p:cNvPr>
          <p:cNvPicPr>
            <a:picLocks noChangeAspect="1"/>
          </p:cNvPicPr>
          <p:nvPr/>
        </p:nvPicPr>
        <p:blipFill>
          <a:blip r:embed="rId2"/>
          <a:stretch>
            <a:fillRect/>
          </a:stretch>
        </p:blipFill>
        <p:spPr>
          <a:xfrm>
            <a:off x="7775" y="0"/>
            <a:ext cx="12176449" cy="6858000"/>
          </a:xfrm>
          <a:prstGeom prst="rect">
            <a:avLst/>
          </a:prstGeom>
        </p:spPr>
      </p:pic>
      <p:sp>
        <p:nvSpPr>
          <p:cNvPr id="2" name="Title 1">
            <a:extLst>
              <a:ext uri="{FF2B5EF4-FFF2-40B4-BE49-F238E27FC236}">
                <a16:creationId xmlns:a16="http://schemas.microsoft.com/office/drawing/2014/main" id="{6F95C49E-8439-45EA-E477-22458B5D0B84}"/>
              </a:ext>
            </a:extLst>
          </p:cNvPr>
          <p:cNvSpPr>
            <a:spLocks noGrp="1"/>
          </p:cNvSpPr>
          <p:nvPr>
            <p:ph type="title"/>
          </p:nvPr>
        </p:nvSpPr>
        <p:spPr>
          <a:xfrm>
            <a:off x="552450" y="2924968"/>
            <a:ext cx="10515600" cy="1325563"/>
          </a:xfrm>
        </p:spPr>
        <p:txBody>
          <a:bodyPr/>
          <a:lstStyle/>
          <a:p>
            <a:r>
              <a:rPr lang="en-DE" dirty="0">
                <a:solidFill>
                  <a:schemeClr val="bg1"/>
                </a:solidFill>
              </a:rPr>
              <a:t>Special Pointers “this”</a:t>
            </a:r>
            <a:endParaRPr lang="de-DE" dirty="0">
              <a:solidFill>
                <a:schemeClr val="bg1"/>
              </a:solidFill>
            </a:endParaRPr>
          </a:p>
        </p:txBody>
      </p:sp>
    </p:spTree>
    <p:extLst>
      <p:ext uri="{BB962C8B-B14F-4D97-AF65-F5344CB8AC3E}">
        <p14:creationId xmlns:p14="http://schemas.microsoft.com/office/powerpoint/2010/main" val="3003587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313E5-51E7-5864-6840-CE2FC8B562D8}"/>
              </a:ext>
            </a:extLst>
          </p:cNvPr>
          <p:cNvSpPr>
            <a:spLocks noGrp="1"/>
          </p:cNvSpPr>
          <p:nvPr>
            <p:ph type="title"/>
          </p:nvPr>
        </p:nvSpPr>
        <p:spPr>
          <a:xfrm>
            <a:off x="431800" y="365125"/>
            <a:ext cx="10515600" cy="1325563"/>
          </a:xfrm>
        </p:spPr>
        <p:txBody>
          <a:bodyPr/>
          <a:lstStyle/>
          <a:p>
            <a:r>
              <a:rPr lang="en-DE" dirty="0"/>
              <a:t>What is meaning of the keyword “this”?</a:t>
            </a:r>
            <a:endParaRPr lang="de-DE" dirty="0"/>
          </a:p>
        </p:txBody>
      </p:sp>
      <p:sp>
        <p:nvSpPr>
          <p:cNvPr id="3" name="Content Placeholder 2">
            <a:extLst>
              <a:ext uri="{FF2B5EF4-FFF2-40B4-BE49-F238E27FC236}">
                <a16:creationId xmlns:a16="http://schemas.microsoft.com/office/drawing/2014/main" id="{F1403ED7-3688-6287-B260-6DF3CB4CDF47}"/>
              </a:ext>
            </a:extLst>
          </p:cNvPr>
          <p:cNvSpPr>
            <a:spLocks noGrp="1"/>
          </p:cNvSpPr>
          <p:nvPr>
            <p:ph idx="1"/>
          </p:nvPr>
        </p:nvSpPr>
        <p:spPr>
          <a:xfrm>
            <a:off x="431800" y="1690688"/>
            <a:ext cx="3924300" cy="4351338"/>
          </a:xfrm>
        </p:spPr>
        <p:txBody>
          <a:bodyPr/>
          <a:lstStyle/>
          <a:p>
            <a:r>
              <a:rPr lang="en-DE" dirty="0"/>
              <a:t>“</a:t>
            </a:r>
            <a:r>
              <a:rPr lang="en-GB" dirty="0"/>
              <a:t>this</a:t>
            </a:r>
            <a:r>
              <a:rPr lang="en-DE" dirty="0"/>
              <a:t>” keyword represents </a:t>
            </a:r>
            <a:r>
              <a:rPr lang="en-GB" dirty="0"/>
              <a:t>a constant pointer that points to the current instance (object) of the class within which it is used.</a:t>
            </a:r>
            <a:endParaRPr lang="en-DE" dirty="0"/>
          </a:p>
          <a:p>
            <a:pPr lvl="1"/>
            <a:r>
              <a:rPr lang="en-GB" dirty="0"/>
              <a:t>It points to the current instance (object) of the class that is calling the method</a:t>
            </a:r>
            <a:endParaRPr lang="en-DE" dirty="0"/>
          </a:p>
        </p:txBody>
      </p:sp>
      <p:pic>
        <p:nvPicPr>
          <p:cNvPr id="3074" name="Picture 2" descr="Uploaded image">
            <a:extLst>
              <a:ext uri="{FF2B5EF4-FFF2-40B4-BE49-F238E27FC236}">
                <a16:creationId xmlns:a16="http://schemas.microsoft.com/office/drawing/2014/main" id="{4AE41BE9-A522-4FBE-67AF-5E0188FF26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0100" y="1867545"/>
            <a:ext cx="7512050" cy="3997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898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BDE07-4B8D-43B3-1FC8-40D166F469E5}"/>
              </a:ext>
            </a:extLst>
          </p:cNvPr>
          <p:cNvSpPr>
            <a:spLocks noGrp="1"/>
          </p:cNvSpPr>
          <p:nvPr>
            <p:ph type="title"/>
          </p:nvPr>
        </p:nvSpPr>
        <p:spPr>
          <a:xfrm>
            <a:off x="838200" y="49254"/>
            <a:ext cx="10515600" cy="1325563"/>
          </a:xfrm>
        </p:spPr>
        <p:txBody>
          <a:bodyPr/>
          <a:lstStyle/>
          <a:p>
            <a:pPr algn="ctr"/>
            <a:r>
              <a:rPr lang="en-DE" dirty="0"/>
              <a:t>Why do we need them?</a:t>
            </a:r>
            <a:endParaRPr lang="de-DE" dirty="0"/>
          </a:p>
        </p:txBody>
      </p:sp>
      <p:pic>
        <p:nvPicPr>
          <p:cNvPr id="9" name="Picture 8">
            <a:extLst>
              <a:ext uri="{FF2B5EF4-FFF2-40B4-BE49-F238E27FC236}">
                <a16:creationId xmlns:a16="http://schemas.microsoft.com/office/drawing/2014/main" id="{6FE72C2B-A9EB-0CAC-1339-14327FD7AEF3}"/>
              </a:ext>
            </a:extLst>
          </p:cNvPr>
          <p:cNvPicPr>
            <a:picLocks noChangeAspect="1"/>
          </p:cNvPicPr>
          <p:nvPr/>
        </p:nvPicPr>
        <p:blipFill>
          <a:blip r:embed="rId3"/>
          <a:stretch>
            <a:fillRect/>
          </a:stretch>
        </p:blipFill>
        <p:spPr>
          <a:xfrm>
            <a:off x="838200" y="1065759"/>
            <a:ext cx="8509000" cy="2672299"/>
          </a:xfrm>
          <a:prstGeom prst="rect">
            <a:avLst/>
          </a:prstGeom>
        </p:spPr>
      </p:pic>
      <p:pic>
        <p:nvPicPr>
          <p:cNvPr id="11" name="Picture 10">
            <a:extLst>
              <a:ext uri="{FF2B5EF4-FFF2-40B4-BE49-F238E27FC236}">
                <a16:creationId xmlns:a16="http://schemas.microsoft.com/office/drawing/2014/main" id="{9A4F3156-89F5-C35C-F3A9-BC50982D52A4}"/>
              </a:ext>
            </a:extLst>
          </p:cNvPr>
          <p:cNvPicPr>
            <a:picLocks noChangeAspect="1"/>
          </p:cNvPicPr>
          <p:nvPr/>
        </p:nvPicPr>
        <p:blipFill>
          <a:blip r:embed="rId4"/>
          <a:stretch>
            <a:fillRect/>
          </a:stretch>
        </p:blipFill>
        <p:spPr>
          <a:xfrm>
            <a:off x="4266516" y="3429000"/>
            <a:ext cx="7087284" cy="3019679"/>
          </a:xfrm>
          <a:prstGeom prst="rect">
            <a:avLst/>
          </a:prstGeom>
        </p:spPr>
      </p:pic>
    </p:spTree>
    <p:extLst>
      <p:ext uri="{BB962C8B-B14F-4D97-AF65-F5344CB8AC3E}">
        <p14:creationId xmlns:p14="http://schemas.microsoft.com/office/powerpoint/2010/main" val="3247536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2B22F5-646D-DB5F-1CDA-28F7808404A1}"/>
              </a:ext>
            </a:extLst>
          </p:cNvPr>
          <p:cNvPicPr>
            <a:picLocks noGrp="1" noChangeAspect="1"/>
          </p:cNvPicPr>
          <p:nvPr>
            <p:ph idx="1"/>
          </p:nvPr>
        </p:nvPicPr>
        <p:blipFill>
          <a:blip r:embed="rId2"/>
          <a:stretch>
            <a:fillRect/>
          </a:stretch>
        </p:blipFill>
        <p:spPr>
          <a:xfrm>
            <a:off x="1542545" y="98425"/>
            <a:ext cx="9106910" cy="6566760"/>
          </a:xfrm>
        </p:spPr>
      </p:pic>
    </p:spTree>
    <p:extLst>
      <p:ext uri="{BB962C8B-B14F-4D97-AF65-F5344CB8AC3E}">
        <p14:creationId xmlns:p14="http://schemas.microsoft.com/office/powerpoint/2010/main" val="1756951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201F338-456A-6B21-7CEF-FD14BCF69DBD}"/>
              </a:ext>
            </a:extLst>
          </p:cNvPr>
          <p:cNvPicPr>
            <a:picLocks noGrp="1" noChangeAspect="1"/>
          </p:cNvPicPr>
          <p:nvPr>
            <p:ph idx="1"/>
          </p:nvPr>
        </p:nvPicPr>
        <p:blipFill>
          <a:blip r:embed="rId2"/>
          <a:stretch>
            <a:fillRect/>
          </a:stretch>
        </p:blipFill>
        <p:spPr>
          <a:xfrm>
            <a:off x="1051120" y="645307"/>
            <a:ext cx="10089760" cy="5567386"/>
          </a:xfrm>
        </p:spPr>
      </p:pic>
    </p:spTree>
    <p:extLst>
      <p:ext uri="{BB962C8B-B14F-4D97-AF65-F5344CB8AC3E}">
        <p14:creationId xmlns:p14="http://schemas.microsoft.com/office/powerpoint/2010/main" val="1352555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0D8818E-21D8-D925-00C2-638DF56CE465}"/>
              </a:ext>
            </a:extLst>
          </p:cNvPr>
          <p:cNvPicPr>
            <a:picLocks noGrp="1" noChangeAspect="1"/>
          </p:cNvPicPr>
          <p:nvPr>
            <p:ph idx="1"/>
          </p:nvPr>
        </p:nvPicPr>
        <p:blipFill>
          <a:blip r:embed="rId3"/>
          <a:stretch>
            <a:fillRect/>
          </a:stretch>
        </p:blipFill>
        <p:spPr>
          <a:xfrm>
            <a:off x="252737" y="1314064"/>
            <a:ext cx="11686526" cy="3364616"/>
          </a:xfrm>
        </p:spPr>
      </p:pic>
    </p:spTree>
    <p:extLst>
      <p:ext uri="{BB962C8B-B14F-4D97-AF65-F5344CB8AC3E}">
        <p14:creationId xmlns:p14="http://schemas.microsoft.com/office/powerpoint/2010/main" val="2493355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8F8FB-391C-B868-9D93-5E613FE8CF16}"/>
              </a:ext>
            </a:extLst>
          </p:cNvPr>
          <p:cNvSpPr>
            <a:spLocks noGrp="1"/>
          </p:cNvSpPr>
          <p:nvPr>
            <p:ph type="title"/>
          </p:nvPr>
        </p:nvSpPr>
        <p:spPr/>
        <p:txBody>
          <a:bodyPr/>
          <a:lstStyle/>
          <a:p>
            <a:r>
              <a:rPr lang="en-DE" dirty="0"/>
              <a:t>What is a Class?</a:t>
            </a:r>
            <a:endParaRPr lang="de-DE" dirty="0"/>
          </a:p>
        </p:txBody>
      </p:sp>
      <p:pic>
        <p:nvPicPr>
          <p:cNvPr id="1026" name="Picture 2" descr="Class and object in Dart : Learn from real-life examples - BigKnol">
            <a:extLst>
              <a:ext uri="{FF2B5EF4-FFF2-40B4-BE49-F238E27FC236}">
                <a16:creationId xmlns:a16="http://schemas.microsoft.com/office/drawing/2014/main" id="{DE11A11A-517D-A4CD-F8F3-D63694A835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7781" y="1694656"/>
            <a:ext cx="9596438" cy="4798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109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1C22163-9A1B-A7FE-FF93-90F343B85B9A}"/>
              </a:ext>
            </a:extLst>
          </p:cNvPr>
          <p:cNvPicPr>
            <a:picLocks noChangeAspect="1"/>
          </p:cNvPicPr>
          <p:nvPr/>
        </p:nvPicPr>
        <p:blipFill>
          <a:blip r:embed="rId2"/>
          <a:stretch>
            <a:fillRect/>
          </a:stretch>
        </p:blipFill>
        <p:spPr>
          <a:xfrm>
            <a:off x="585018" y="1042654"/>
            <a:ext cx="11021963" cy="4772691"/>
          </a:xfrm>
          <a:prstGeom prst="rect">
            <a:avLst/>
          </a:prstGeom>
        </p:spPr>
      </p:pic>
    </p:spTree>
    <p:extLst>
      <p:ext uri="{BB962C8B-B14F-4D97-AF65-F5344CB8AC3E}">
        <p14:creationId xmlns:p14="http://schemas.microsoft.com/office/powerpoint/2010/main" val="1789645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D5A04B-70E9-6183-8191-28BEE0FE1569}"/>
              </a:ext>
            </a:extLst>
          </p:cNvPr>
          <p:cNvPicPr>
            <a:picLocks noChangeAspect="1"/>
          </p:cNvPicPr>
          <p:nvPr/>
        </p:nvPicPr>
        <p:blipFill>
          <a:blip r:embed="rId2"/>
          <a:stretch>
            <a:fillRect/>
          </a:stretch>
        </p:blipFill>
        <p:spPr>
          <a:xfrm>
            <a:off x="1292924" y="0"/>
            <a:ext cx="9606151" cy="6858000"/>
          </a:xfrm>
          <a:prstGeom prst="rect">
            <a:avLst/>
          </a:prstGeom>
        </p:spPr>
      </p:pic>
    </p:spTree>
    <p:extLst>
      <p:ext uri="{BB962C8B-B14F-4D97-AF65-F5344CB8AC3E}">
        <p14:creationId xmlns:p14="http://schemas.microsoft.com/office/powerpoint/2010/main" val="2056209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8B772-B4E4-E689-7442-D62851F87D2D}"/>
              </a:ext>
            </a:extLst>
          </p:cNvPr>
          <p:cNvSpPr>
            <a:spLocks noGrp="1"/>
          </p:cNvSpPr>
          <p:nvPr>
            <p:ph type="title"/>
          </p:nvPr>
        </p:nvSpPr>
        <p:spPr>
          <a:xfrm>
            <a:off x="838199" y="233843"/>
            <a:ext cx="10515600" cy="1325563"/>
          </a:xfrm>
        </p:spPr>
        <p:txBody>
          <a:bodyPr/>
          <a:lstStyle/>
          <a:p>
            <a:r>
              <a:rPr lang="en-DE" dirty="0"/>
              <a:t>Example</a:t>
            </a:r>
            <a:endParaRPr lang="de-DE" dirty="0"/>
          </a:p>
        </p:txBody>
      </p:sp>
      <p:pic>
        <p:nvPicPr>
          <p:cNvPr id="5" name="Content Placeholder 4">
            <a:extLst>
              <a:ext uri="{FF2B5EF4-FFF2-40B4-BE49-F238E27FC236}">
                <a16:creationId xmlns:a16="http://schemas.microsoft.com/office/drawing/2014/main" id="{FF40FC0C-7FCF-4436-988B-7202E894B58C}"/>
              </a:ext>
            </a:extLst>
          </p:cNvPr>
          <p:cNvPicPr>
            <a:picLocks noGrp="1" noChangeAspect="1"/>
          </p:cNvPicPr>
          <p:nvPr>
            <p:ph idx="1"/>
          </p:nvPr>
        </p:nvPicPr>
        <p:blipFill>
          <a:blip r:embed="rId2"/>
          <a:stretch>
            <a:fillRect/>
          </a:stretch>
        </p:blipFill>
        <p:spPr>
          <a:xfrm>
            <a:off x="1715383" y="1336675"/>
            <a:ext cx="8761233" cy="5287482"/>
          </a:xfrm>
        </p:spPr>
      </p:pic>
    </p:spTree>
    <p:extLst>
      <p:ext uri="{BB962C8B-B14F-4D97-AF65-F5344CB8AC3E}">
        <p14:creationId xmlns:p14="http://schemas.microsoft.com/office/powerpoint/2010/main" val="1184576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35944A8-FE7A-4702-8417-6D799C57EBC0}"/>
              </a:ext>
            </a:extLst>
          </p:cNvPr>
          <p:cNvPicPr>
            <a:picLocks noGrp="1" noChangeAspect="1"/>
          </p:cNvPicPr>
          <p:nvPr>
            <p:ph idx="1"/>
          </p:nvPr>
        </p:nvPicPr>
        <p:blipFill>
          <a:blip r:embed="rId2"/>
          <a:stretch>
            <a:fillRect/>
          </a:stretch>
        </p:blipFill>
        <p:spPr>
          <a:xfrm>
            <a:off x="1139441" y="369771"/>
            <a:ext cx="9913117" cy="6118457"/>
          </a:xfrm>
        </p:spPr>
      </p:pic>
    </p:spTree>
    <p:extLst>
      <p:ext uri="{BB962C8B-B14F-4D97-AF65-F5344CB8AC3E}">
        <p14:creationId xmlns:p14="http://schemas.microsoft.com/office/powerpoint/2010/main" val="1017791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B190F089-5C68-A4CB-0697-19D1D03768DA}"/>
              </a:ext>
            </a:extLst>
          </p:cNvPr>
          <p:cNvSpPr>
            <a:spLocks noGrp="1"/>
          </p:cNvSpPr>
          <p:nvPr>
            <p:ph idx="1"/>
          </p:nvPr>
        </p:nvSpPr>
        <p:spPr>
          <a:xfrm>
            <a:off x="630936" y="2807208"/>
            <a:ext cx="3429000" cy="3410712"/>
          </a:xfrm>
        </p:spPr>
        <p:txBody>
          <a:bodyPr anchor="t">
            <a:normAutofit/>
          </a:bodyPr>
          <a:lstStyle/>
          <a:p>
            <a:r>
              <a:rPr lang="de-DE" sz="2200" dirty="0" err="1"/>
              <a:t>Modularity</a:t>
            </a:r>
            <a:r>
              <a:rPr lang="de-DE" sz="2200" dirty="0"/>
              <a:t> and Code </a:t>
            </a:r>
            <a:r>
              <a:rPr lang="de-DE" sz="2200" dirty="0" err="1"/>
              <a:t>Organization</a:t>
            </a:r>
            <a:endParaRPr lang="en-DE" sz="2200" dirty="0"/>
          </a:p>
          <a:p>
            <a:r>
              <a:rPr lang="de-DE" sz="2200" dirty="0"/>
              <a:t>Code </a:t>
            </a:r>
            <a:r>
              <a:rPr lang="de-DE" sz="2200" dirty="0" err="1"/>
              <a:t>Reusability</a:t>
            </a:r>
            <a:endParaRPr lang="en-DE" sz="2200" dirty="0"/>
          </a:p>
          <a:p>
            <a:r>
              <a:rPr lang="de-DE" sz="2200" dirty="0"/>
              <a:t>Linking Multiple Files</a:t>
            </a:r>
          </a:p>
        </p:txBody>
      </p:sp>
      <p:pic>
        <p:nvPicPr>
          <p:cNvPr id="8" name="Content Placeholder 4">
            <a:extLst>
              <a:ext uri="{FF2B5EF4-FFF2-40B4-BE49-F238E27FC236}">
                <a16:creationId xmlns:a16="http://schemas.microsoft.com/office/drawing/2014/main" id="{3A6921E9-D8C3-BDEA-2763-7F45FF741284}"/>
              </a:ext>
            </a:extLst>
          </p:cNvPr>
          <p:cNvPicPr>
            <a:picLocks noChangeAspect="1"/>
          </p:cNvPicPr>
          <p:nvPr/>
        </p:nvPicPr>
        <p:blipFill>
          <a:blip r:embed="rId2"/>
          <a:stretch>
            <a:fillRect/>
          </a:stretch>
        </p:blipFill>
        <p:spPr>
          <a:xfrm>
            <a:off x="4654296" y="1513218"/>
            <a:ext cx="6903720" cy="3831564"/>
          </a:xfrm>
          <a:prstGeom prst="rect">
            <a:avLst/>
          </a:prstGeom>
        </p:spPr>
      </p:pic>
    </p:spTree>
    <p:extLst>
      <p:ext uri="{BB962C8B-B14F-4D97-AF65-F5344CB8AC3E}">
        <p14:creationId xmlns:p14="http://schemas.microsoft.com/office/powerpoint/2010/main" val="2312231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B1A68-6735-50B1-901E-302D4D1BB662}"/>
              </a:ext>
            </a:extLst>
          </p:cNvPr>
          <p:cNvSpPr>
            <a:spLocks noGrp="1"/>
          </p:cNvSpPr>
          <p:nvPr>
            <p:ph type="title"/>
          </p:nvPr>
        </p:nvSpPr>
        <p:spPr>
          <a:xfrm>
            <a:off x="838200" y="1673225"/>
            <a:ext cx="10515600" cy="1325563"/>
          </a:xfrm>
        </p:spPr>
        <p:txBody>
          <a:bodyPr/>
          <a:lstStyle/>
          <a:p>
            <a:pPr algn="ctr"/>
            <a:r>
              <a:rPr lang="en-DE" dirty="0"/>
              <a:t>Objects</a:t>
            </a:r>
            <a:endParaRPr lang="de-DE" dirty="0"/>
          </a:p>
        </p:txBody>
      </p:sp>
      <p:pic>
        <p:nvPicPr>
          <p:cNvPr id="5" name="Content Placeholder 4">
            <a:extLst>
              <a:ext uri="{FF2B5EF4-FFF2-40B4-BE49-F238E27FC236}">
                <a16:creationId xmlns:a16="http://schemas.microsoft.com/office/drawing/2014/main" id="{A41EAE57-5A88-F257-7CA8-3684F92DC2B1}"/>
              </a:ext>
            </a:extLst>
          </p:cNvPr>
          <p:cNvPicPr>
            <a:picLocks noGrp="1" noChangeAspect="1"/>
          </p:cNvPicPr>
          <p:nvPr>
            <p:ph idx="1"/>
          </p:nvPr>
        </p:nvPicPr>
        <p:blipFill>
          <a:blip r:embed="rId3"/>
          <a:stretch>
            <a:fillRect/>
          </a:stretch>
        </p:blipFill>
        <p:spPr>
          <a:xfrm>
            <a:off x="838200" y="3263277"/>
            <a:ext cx="10515600" cy="1476034"/>
          </a:xfrm>
        </p:spPr>
      </p:pic>
    </p:spTree>
    <p:extLst>
      <p:ext uri="{BB962C8B-B14F-4D97-AF65-F5344CB8AC3E}">
        <p14:creationId xmlns:p14="http://schemas.microsoft.com/office/powerpoint/2010/main" val="3662611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FCED9-9B42-55F1-7DF8-30645E3364F4}"/>
              </a:ext>
            </a:extLst>
          </p:cNvPr>
          <p:cNvSpPr>
            <a:spLocks noGrp="1"/>
          </p:cNvSpPr>
          <p:nvPr>
            <p:ph type="title"/>
          </p:nvPr>
        </p:nvSpPr>
        <p:spPr/>
        <p:txBody>
          <a:bodyPr/>
          <a:lstStyle/>
          <a:p>
            <a:r>
              <a:rPr lang="en-DE" b="1" dirty="0"/>
              <a:t>Why do we need them?</a:t>
            </a:r>
            <a:endParaRPr lang="de-DE" b="1" dirty="0"/>
          </a:p>
        </p:txBody>
      </p:sp>
      <p:pic>
        <p:nvPicPr>
          <p:cNvPr id="4" name="Picture 6" descr="Classes and Objects in C++ - Shiksha Online">
            <a:extLst>
              <a:ext uri="{FF2B5EF4-FFF2-40B4-BE49-F238E27FC236}">
                <a16:creationId xmlns:a16="http://schemas.microsoft.com/office/drawing/2014/main" id="{A14CAE43-42A0-3CF0-4B0F-B9B823B890D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6304" y="1819275"/>
            <a:ext cx="6691891" cy="43513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Understanding classes and objects">
            <a:extLst>
              <a:ext uri="{FF2B5EF4-FFF2-40B4-BE49-F238E27FC236}">
                <a16:creationId xmlns:a16="http://schemas.microsoft.com/office/drawing/2014/main" id="{174A1B30-C4D3-105F-3AEB-4D222AFBF3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6895" y="2194423"/>
            <a:ext cx="3163819" cy="3545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894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483</Words>
  <Application>Microsoft Office PowerPoint</Application>
  <PresentationFormat>Widescreen</PresentationFormat>
  <Paragraphs>46</Paragraphs>
  <Slides>16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Classes &amp; Objects</vt:lpstr>
      <vt:lpstr>What is a Class?</vt:lpstr>
      <vt:lpstr>PowerPoint Presentation</vt:lpstr>
      <vt:lpstr>PowerPoint Presentation</vt:lpstr>
      <vt:lpstr>Example</vt:lpstr>
      <vt:lpstr>PowerPoint Presentation</vt:lpstr>
      <vt:lpstr>PowerPoint Presentation</vt:lpstr>
      <vt:lpstr>Objects</vt:lpstr>
      <vt:lpstr>Why do we need them?</vt:lpstr>
      <vt:lpstr>PowerPoint Presentation</vt:lpstr>
      <vt:lpstr>Special Pointers “this”</vt:lpstr>
      <vt:lpstr>What is meaning of the keyword “this”?</vt:lpstr>
      <vt:lpstr>Why do we need them?</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Aqeel, Muazzam Bin</dc:creator>
  <cp:lastModifiedBy>Aqeel, Muazzam Bin</cp:lastModifiedBy>
  <cp:revision>4</cp:revision>
  <dcterms:created xsi:type="dcterms:W3CDTF">2024-09-19T15:01:38Z</dcterms:created>
  <dcterms:modified xsi:type="dcterms:W3CDTF">2024-09-19T16:33:23Z</dcterms:modified>
</cp:coreProperties>
</file>