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4" r:id="rId9"/>
    <p:sldId id="266" r:id="rId10"/>
    <p:sldId id="267" r:id="rId11"/>
    <p:sldId id="268" r:id="rId12"/>
    <p:sldId id="274" r:id="rId13"/>
    <p:sldId id="275" r:id="rId14"/>
    <p:sldId id="276" r:id="rId15"/>
    <p:sldId id="277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4F10C-CFF8-4B38-A5CA-FA394A678374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E3222D-BC5C-4318-A97F-685EE69BE06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7214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3222D-BC5C-4318-A97F-685EE69BE067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824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3222D-BC5C-4318-A97F-685EE69BE067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8481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E3222D-BC5C-4318-A97F-685EE69BE067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7894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A4722-1AF8-8BD3-F2CB-C17EAA405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B863E0-2017-B325-4DDD-A84E9801F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2F032-EA74-6D6E-589D-C5973E0E5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5BA7-4C1B-48FB-86C2-8DC28EE92EB7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E9A83-10C4-65E9-9322-FA29F7D89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824DC-C7CF-24C8-4D14-82DFBCC46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6525-F383-4A52-A6DC-D32E7F1C24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219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9966D-3AFB-59A4-349E-916A464A5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791CA-32BC-DF69-1EB5-B57F35B9C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F472C-7A0E-CD70-0F13-6A16A7A58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5BA7-4C1B-48FB-86C2-8DC28EE92EB7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6AB0F-8FBF-0EC3-4A8F-DAC4ED10D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9E0F5-ABF7-4009-6E99-35D907B89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6525-F383-4A52-A6DC-D32E7F1C24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87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30C35F-34FC-DB68-8C60-A272D0CD94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F6EA3-1904-BB59-B802-36ADFBDAF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C6AA4-6A26-8708-64C2-FD19EA5D6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5BA7-4C1B-48FB-86C2-8DC28EE92EB7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5A421-D901-A92F-4377-F9204EFF2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D5385-CEC1-6F2D-388E-F9F971196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6525-F383-4A52-A6DC-D32E7F1C24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1440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A50E8-36D3-4A80-39AF-A4AD57A83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72835-EA83-115C-9949-30A7E70CE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651D4-C0C9-0F0A-6714-8E57BA12E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5BA7-4C1B-48FB-86C2-8DC28EE92EB7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EBAA1-C8E7-9FF1-5E86-EA3DDDFBA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B1170-1087-DF64-F7AB-98DF05AE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6525-F383-4A52-A6DC-D32E7F1C24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6039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06DD6-72B1-FF0D-A4E7-82A080906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AFD93-EA78-C583-4C94-7EC5A1AA5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76696-E53A-C62B-D325-6D72614D7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5BA7-4C1B-48FB-86C2-8DC28EE92EB7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31931-4302-6357-54BE-E57FA0324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F1022-790A-5176-FACA-B3B564C14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6525-F383-4A52-A6DC-D32E7F1C24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179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F33-3AB6-1A9F-0D56-337B14DF8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974F8-63B3-0896-9F0B-04B0042A4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2206F-222F-5319-B9B3-F011F2464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99341-BE37-543A-6386-2FD7A800B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5BA7-4C1B-48FB-86C2-8DC28EE92EB7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F927C-F423-D032-7E95-0E4B38CB5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EE07C-4CB9-F83E-63A9-F082F9F0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6525-F383-4A52-A6DC-D32E7F1C24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10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8014D-7189-1BB9-BF67-DAF344C4C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22A87-8DB5-2745-234D-94D24C077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CEACE7-70D7-C339-B847-27CFADF6E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196CEF-04DC-F7EB-C8CE-33D0161BBE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D6B51E-494E-3C4C-3777-98369DE32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C4AC59-4DCD-4A54-9947-79766B63F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5BA7-4C1B-48FB-86C2-8DC28EE92EB7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26720D-5618-1D47-DEBE-D7E3A4645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8E295B-516A-011F-3500-321B61E38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6525-F383-4A52-A6DC-D32E7F1C24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019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92AFA-5C99-FB80-645B-BEE084769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64A448-FDBD-7BD2-D724-F8D789AC7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5BA7-4C1B-48FB-86C2-8DC28EE92EB7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EC28B-3D78-E462-26A5-B5E3A0908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35F09C-EC0C-65D4-5619-AF59838C0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6525-F383-4A52-A6DC-D32E7F1C24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3908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AE9008-A79B-E3ED-1503-380C47D2D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5BA7-4C1B-48FB-86C2-8DC28EE92EB7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BB6B09-D687-3573-EDF0-24BA25BA5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2CBDC-8D43-E3BF-E78C-F63926060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6525-F383-4A52-A6DC-D32E7F1C24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1001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817B3-1F1E-4E02-4362-D319A7258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61309-43FC-0D39-DADA-45FBE6D71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FC80D-0E1C-F964-8BD3-AD6CFD6F1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98C4C-3622-69D9-CB3F-F47667257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5BA7-4C1B-48FB-86C2-8DC28EE92EB7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8DA883-968E-CDF6-30BA-BC21B472B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37F584-BFBE-2B21-74C3-738D0520B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6525-F383-4A52-A6DC-D32E7F1C24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848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0AD36-6877-BE47-68A8-7932796DD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C7E631-E883-7C62-FE63-6BE1DCCB3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BC7F9B-9D8F-3BD9-12B1-C8CDE9A2B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391C1-332B-9718-2BA9-08C46558D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5BA7-4C1B-48FB-86C2-8DC28EE92EB7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F4B1E-D402-D3F7-4D42-AF0EC5916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5D7B7-3A6E-BF9C-CECB-C02C7B653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36525-F383-4A52-A6DC-D32E7F1C24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6495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21ADEB-7655-B955-B552-CDE71EE90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B4004-768D-2846-FD4A-CA058F634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7EFD4-F0AF-C408-2315-BAE3ED64E5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2F5BA7-4C1B-48FB-86C2-8DC28EE92EB7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3B21A-CA62-9175-5FF9-8B7C4FF6DF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C6A49-61C2-D81F-CE32-EBD2806FB5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636525-F383-4A52-A6DC-D32E7F1C24E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7883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D1838-2CF3-E118-B25F-B04DB31B31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D28D4C-7535-82C1-479F-BE4CE9645C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C7DA19-E03D-932D-D8A1-DD1242E3C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3840" y="-40218"/>
            <a:ext cx="12911612" cy="69384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627A32-BA24-D9F2-61EA-64C1E7A15D0F}"/>
              </a:ext>
            </a:extLst>
          </p:cNvPr>
          <p:cNvSpPr txBox="1"/>
          <p:nvPr/>
        </p:nvSpPr>
        <p:spPr>
          <a:xfrm>
            <a:off x="1209368" y="3598922"/>
            <a:ext cx="109826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sz="4800" b="1" dirty="0">
                <a:solidFill>
                  <a:schemeClr val="bg1"/>
                </a:solidFill>
                <a:latin typeface="+mj-lt"/>
              </a:rPr>
              <a:t>Standard Library </a:t>
            </a:r>
            <a:r>
              <a:rPr lang="de-DE" sz="4800" b="1" i="0" dirty="0">
                <a:solidFill>
                  <a:schemeClr val="bg1"/>
                </a:solidFill>
                <a:effectLst/>
                <a:latin typeface="+mj-lt"/>
              </a:rPr>
              <a:t>Template (STL)</a:t>
            </a:r>
            <a:endParaRPr lang="de-DE" sz="48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7804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5B051-1EBE-F1AD-D06C-44F7B749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Iterators</a:t>
            </a:r>
            <a:endParaRPr lang="de-D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8B184-0495-5B91-E09A-3B3ADB6FC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One Iterator is an object (like a pointer) that points to an element within the container. </a:t>
            </a:r>
            <a:endParaRPr lang="en-DE" dirty="0"/>
          </a:p>
          <a:p>
            <a:r>
              <a:rPr lang="en-GB" dirty="0"/>
              <a:t>We can use iterators to iterate through the contents of the container. </a:t>
            </a:r>
            <a:endParaRPr lang="en-DE" dirty="0"/>
          </a:p>
          <a:p>
            <a:r>
              <a:rPr lang="en-GB" dirty="0"/>
              <a:t>They can be visualized as something similar to a pointer pointing to a specific location, and we can use them to access the content in that location.</a:t>
            </a:r>
            <a:endParaRPr lang="en-DE" dirty="0"/>
          </a:p>
          <a:p>
            <a:r>
              <a:rPr lang="en-GB" dirty="0"/>
              <a:t>Iterators play a crucial role in connecting algorithms to containers, as well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1765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20AE6-870D-218A-78C8-A3C02CF26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DE" b="1" dirty="0"/>
              <a:t>IDE</a:t>
            </a:r>
          </a:p>
        </p:txBody>
      </p:sp>
    </p:spTree>
    <p:extLst>
      <p:ext uri="{BB962C8B-B14F-4D97-AF65-F5344CB8AC3E}">
        <p14:creationId xmlns:p14="http://schemas.microsoft.com/office/powerpoint/2010/main" val="968751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A7B4-8984-7AF5-A378-D75502DB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AD404-6D58-BE46-93BE-4E4BA6792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STL algorithms are pre-defined functions in C++ to perform common tasks.</a:t>
            </a:r>
          </a:p>
          <a:p>
            <a:r>
              <a:rPr lang="en-US" dirty="0"/>
              <a:t>Operate on </a:t>
            </a:r>
            <a:r>
              <a:rPr lang="en-US" b="1" dirty="0"/>
              <a:t>containers</a:t>
            </a:r>
            <a:r>
              <a:rPr lang="en-US" dirty="0"/>
              <a:t> using </a:t>
            </a:r>
            <a:r>
              <a:rPr lang="en-US" b="1" dirty="0"/>
              <a:t>iterators</a:t>
            </a:r>
            <a:endParaRPr lang="en-US" dirty="0"/>
          </a:p>
          <a:p>
            <a:r>
              <a:rPr lang="de-DE" dirty="0"/>
              <a:t>Examples of tasks:</a:t>
            </a:r>
          </a:p>
          <a:p>
            <a:pPr lvl="1"/>
            <a:r>
              <a:rPr lang="en-US" dirty="0"/>
              <a:t>Searching (std::find) </a:t>
            </a:r>
          </a:p>
          <a:p>
            <a:pPr lvl="1"/>
            <a:r>
              <a:rPr lang="en-US" dirty="0"/>
              <a:t>Sorting (std::sort) </a:t>
            </a:r>
          </a:p>
          <a:p>
            <a:pPr lvl="1"/>
            <a:r>
              <a:rPr lang="en-US" dirty="0"/>
              <a:t>Counting (std::count) </a:t>
            </a:r>
          </a:p>
          <a:p>
            <a:pPr lvl="1"/>
            <a:r>
              <a:rPr lang="en-US" dirty="0"/>
              <a:t>Transformation (std::transform) </a:t>
            </a:r>
          </a:p>
          <a:p>
            <a:pPr lvl="1"/>
            <a:r>
              <a:rPr lang="en-US" dirty="0"/>
              <a:t>Summation (std::accumulate)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2746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10329-AEE1-A7CE-85D5-CE4F30EDE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STL Algorithms?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69021-22EB-6AE3-42B0-AA4D03770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Efficiency: Highly optimized and faster than custom implementations. </a:t>
            </a:r>
          </a:p>
          <a:p>
            <a:r>
              <a:rPr lang="en-US" dirty="0"/>
              <a:t>Simplicity: Reduces code and improves readability.</a:t>
            </a:r>
          </a:p>
          <a:p>
            <a:r>
              <a:rPr lang="en-US" dirty="0"/>
              <a:t>Reusability: Works with all STL containers (vector, list, map, etc.).</a:t>
            </a:r>
          </a:p>
          <a:p>
            <a:r>
              <a:rPr lang="en-US" dirty="0"/>
              <a:t>Generic Programming: Operates on a wide range of data types and structures.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8526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965993-348D-E692-385F-C20A412F4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F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9CA65E-E778-2F48-F289-89BFBCFE9C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995259"/>
            <a:ext cx="6780700" cy="486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736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C06B1E-40B1-43D6-37B0-2CC01F9AF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Sort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F33303F-DB1C-C18C-75F8-845F486B6E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012211"/>
            <a:ext cx="6780700" cy="483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434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870E83-31C2-FB8B-9ECA-253CCAF70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Functional Objects</a:t>
            </a:r>
          </a:p>
        </p:txBody>
      </p:sp>
      <p:pic>
        <p:nvPicPr>
          <p:cNvPr id="3074" name="Picture 2" descr="Brace Yourself GIFs | Tenor">
            <a:extLst>
              <a:ext uri="{FF2B5EF4-FFF2-40B4-BE49-F238E27FC236}">
                <a16:creationId xmlns:a16="http://schemas.microsoft.com/office/drawing/2014/main" id="{29B04D9E-421D-4A4C-6470-F76BCA8041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349467"/>
            <a:ext cx="7188199" cy="415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202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FD4B8E-7F6A-906F-27E4-CB4DFF47C8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6763" y="283850"/>
            <a:ext cx="8898473" cy="6290300"/>
          </a:xfrm>
        </p:spPr>
      </p:pic>
    </p:spTree>
    <p:extLst>
      <p:ext uri="{BB962C8B-B14F-4D97-AF65-F5344CB8AC3E}">
        <p14:creationId xmlns:p14="http://schemas.microsoft.com/office/powerpoint/2010/main" val="4139214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C58526-E924-E2D1-45B7-B2F2EBCD28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1601" y="203507"/>
            <a:ext cx="7788798" cy="6450985"/>
          </a:xfrm>
        </p:spPr>
      </p:pic>
    </p:spTree>
    <p:extLst>
      <p:ext uri="{BB962C8B-B14F-4D97-AF65-F5344CB8AC3E}">
        <p14:creationId xmlns:p14="http://schemas.microsoft.com/office/powerpoint/2010/main" val="475067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1DEFE-309A-DF2F-7528-1A7DC2A0D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DE" b="1" dirty="0"/>
              <a:t>IDE (Functors + Algorithm + Container)</a:t>
            </a:r>
          </a:p>
        </p:txBody>
      </p:sp>
    </p:spTree>
    <p:extLst>
      <p:ext uri="{BB962C8B-B14F-4D97-AF65-F5344CB8AC3E}">
        <p14:creationId xmlns:p14="http://schemas.microsoft.com/office/powerpoint/2010/main" val="490728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2B94-F8F4-D9DD-9A3F-C6587C9A3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What is STL?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EAB1E-880C-384A-39B9-4BBADFDEA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designed to make common programming tasks easier by providing reusable, efficient, and type-safe components</a:t>
            </a:r>
          </a:p>
          <a:p>
            <a:r>
              <a:rPr lang="en-US" dirty="0"/>
              <a:t>Divided into three main components</a:t>
            </a:r>
          </a:p>
          <a:p>
            <a:pPr lvl="1"/>
            <a:r>
              <a:rPr lang="en-US" dirty="0"/>
              <a:t>Containers</a:t>
            </a:r>
          </a:p>
          <a:p>
            <a:pPr lvl="1"/>
            <a:r>
              <a:rPr lang="en-US" dirty="0"/>
              <a:t>Iterators</a:t>
            </a:r>
          </a:p>
          <a:p>
            <a:pPr lvl="1"/>
            <a:r>
              <a:rPr lang="en-US" dirty="0"/>
              <a:t>Algorithms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104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4A132-CDD9-13F1-08AA-D7266888C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E0BE1-5442-8C05-9978-D072431DF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3437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7BE1A-8AAF-ECD4-FC72-9F84C3CE6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Containers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02D806-90ED-D2C0-D50B-B2EDEFC90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0156" y="1690688"/>
            <a:ext cx="7751688" cy="4761988"/>
          </a:xfrm>
        </p:spPr>
      </p:pic>
    </p:spTree>
    <p:extLst>
      <p:ext uri="{BB962C8B-B14F-4D97-AF65-F5344CB8AC3E}">
        <p14:creationId xmlns:p14="http://schemas.microsoft.com/office/powerpoint/2010/main" val="1537864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E3F6E-CB90-064F-1B53-86567CE17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Sequential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577C9-40E8-D351-EB37-D5FDE5B63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Definition</a:t>
            </a:r>
            <a:r>
              <a:rPr lang="en-US" dirty="0"/>
              <a:t>: Sequential containers store data in a linear order, where each element is positioned next to its neighbor. </a:t>
            </a:r>
          </a:p>
          <a:p>
            <a:r>
              <a:rPr lang="en-US" b="1" dirty="0"/>
              <a:t>Purpose</a:t>
            </a:r>
            <a:r>
              <a:rPr lang="en-US" dirty="0"/>
              <a:t>: They are used when the order of data matters, and you need fast access or modification at specific positions.</a:t>
            </a:r>
          </a:p>
          <a:p>
            <a:r>
              <a:rPr lang="en-US" b="1" dirty="0"/>
              <a:t>Examples: </a:t>
            </a:r>
            <a:r>
              <a:rPr lang="en-US" dirty="0"/>
              <a:t>Vectors, Deque, List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924864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BEB84-6C6A-638C-1609-F17E2DE02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6570"/>
            <a:ext cx="10515600" cy="1325563"/>
          </a:xfrm>
        </p:spPr>
        <p:txBody>
          <a:bodyPr/>
          <a:lstStyle/>
          <a:p>
            <a:r>
              <a:rPr lang="de-DE" b="1" dirty="0"/>
              <a:t>Sequential Containers</a:t>
            </a:r>
            <a:endParaRPr lang="de-DE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5B2C64F5-07FD-8762-4223-5439F085BB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8872503"/>
              </p:ext>
            </p:extLst>
          </p:nvPr>
        </p:nvGraphicFramePr>
        <p:xfrm>
          <a:off x="838200" y="2956335"/>
          <a:ext cx="105156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6346374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9871538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5013463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81893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vector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deque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1770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Fast Access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Random access to elements.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Random access to elements.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Only sequential access.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0875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/>
                        <a:t>Insert/Delete</a:t>
                      </a:r>
                      <a:endParaRPr lang="de-D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Efficient at the end.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Efficient at both ends.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Efficient anywhere.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833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/>
                        <a:t>Memory Usage</a:t>
                      </a:r>
                      <a:endParaRPr lang="de-D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Contiguous memory block.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Contiguous blocks.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Node-based memory.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987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2621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585262-1309-8841-F18B-E3D266C6096D}"/>
              </a:ext>
            </a:extLst>
          </p:cNvPr>
          <p:cNvSpPr txBox="1"/>
          <p:nvPr/>
        </p:nvSpPr>
        <p:spPr>
          <a:xfrm>
            <a:off x="629264" y="119985"/>
            <a:ext cx="6096000" cy="31393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Vector</a:t>
            </a:r>
          </a:p>
          <a:p>
            <a:r>
              <a:rPr lang="de-DE" b="1" dirty="0"/>
              <a:t>#include &lt;vector&gt;</a:t>
            </a:r>
          </a:p>
          <a:p>
            <a:r>
              <a:rPr lang="de-DE" b="1" dirty="0"/>
              <a:t>#include &lt;iostream&gt;</a:t>
            </a:r>
          </a:p>
          <a:p>
            <a:r>
              <a:rPr lang="de-DE" b="1" dirty="0"/>
              <a:t>using namespace std;</a:t>
            </a:r>
          </a:p>
          <a:p>
            <a:endParaRPr lang="de-DE" dirty="0"/>
          </a:p>
          <a:p>
            <a:r>
              <a:rPr lang="de-DE" b="1" dirty="0"/>
              <a:t>int main() {</a:t>
            </a:r>
          </a:p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    vector&lt;int&gt; grades = {90, 85, 88};</a:t>
            </a:r>
          </a:p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    grades.push_back(95);  // Add at the end</a:t>
            </a:r>
          </a:p>
          <a:p>
            <a:r>
              <a:rPr lang="de-DE" b="1" dirty="0"/>
              <a:t>}</a:t>
            </a:r>
          </a:p>
          <a:p>
            <a:r>
              <a:rPr lang="de-DE" dirty="0"/>
              <a:t>Result: 90 85 88 95</a:t>
            </a:r>
          </a:p>
          <a:p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5371E6-B431-609C-C76A-8D25EAF805F4}"/>
              </a:ext>
            </a:extLst>
          </p:cNvPr>
          <p:cNvSpPr txBox="1"/>
          <p:nvPr/>
        </p:nvSpPr>
        <p:spPr>
          <a:xfrm>
            <a:off x="6725264" y="119985"/>
            <a:ext cx="5230762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Deque</a:t>
            </a:r>
          </a:p>
          <a:p>
            <a:r>
              <a:rPr lang="de-DE" b="1" dirty="0"/>
              <a:t>#include &lt;deque&gt;</a:t>
            </a:r>
          </a:p>
          <a:p>
            <a:r>
              <a:rPr lang="de-DE" b="1" dirty="0"/>
              <a:t>#include &lt;iostream&gt;</a:t>
            </a:r>
          </a:p>
          <a:p>
            <a:r>
              <a:rPr lang="de-DE" b="1" dirty="0"/>
              <a:t>using namespace std;</a:t>
            </a:r>
          </a:p>
          <a:p>
            <a:endParaRPr lang="de-DE" b="1" dirty="0"/>
          </a:p>
          <a:p>
            <a:r>
              <a:rPr lang="de-DE" b="1" dirty="0"/>
              <a:t>int main() {</a:t>
            </a:r>
          </a:p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    deque&lt;int&gt; line = {1, 2, 3};</a:t>
            </a:r>
          </a:p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    line.push_front(0);  // Add at the front</a:t>
            </a:r>
          </a:p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    line.push_back(4);   // Add at the back</a:t>
            </a:r>
          </a:p>
          <a:p>
            <a:r>
              <a:rPr lang="de-DE" b="1" dirty="0"/>
              <a:t>}</a:t>
            </a:r>
          </a:p>
          <a:p>
            <a:endParaRPr lang="de-DE" dirty="0"/>
          </a:p>
          <a:p>
            <a:r>
              <a:rPr lang="de-DE" dirty="0"/>
              <a:t>Result: 0 1 2 3 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8E989B-5419-CF3F-14B2-DD3579A65D83}"/>
              </a:ext>
            </a:extLst>
          </p:cNvPr>
          <p:cNvSpPr txBox="1"/>
          <p:nvPr/>
        </p:nvSpPr>
        <p:spPr>
          <a:xfrm>
            <a:off x="629264" y="3259306"/>
            <a:ext cx="6096000" cy="34163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List</a:t>
            </a:r>
            <a:endParaRPr lang="de-DE" b="1" dirty="0"/>
          </a:p>
          <a:p>
            <a:r>
              <a:rPr lang="de-DE" b="1" dirty="0"/>
              <a:t>#include &lt;list&gt;</a:t>
            </a:r>
          </a:p>
          <a:p>
            <a:r>
              <a:rPr lang="de-DE" b="1" dirty="0"/>
              <a:t>#include &lt;iostream&gt;</a:t>
            </a:r>
          </a:p>
          <a:p>
            <a:r>
              <a:rPr lang="de-DE" b="1" dirty="0"/>
              <a:t>using namespace std;</a:t>
            </a:r>
          </a:p>
          <a:p>
            <a:endParaRPr lang="de-DE" b="1" dirty="0"/>
          </a:p>
          <a:p>
            <a:r>
              <a:rPr lang="de-DE" b="1" dirty="0"/>
              <a:t>int main() {</a:t>
            </a:r>
          </a:p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    list&lt;int&gt; tasks = {1, 2, 3};</a:t>
            </a:r>
          </a:p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    tasks.push_back(4);      // Add at the end</a:t>
            </a:r>
          </a:p>
          <a:p>
            <a:r>
              <a:rPr lang="de-DE" dirty="0">
                <a:solidFill>
                  <a:schemeClr val="accent6">
                    <a:lumMod val="75000"/>
                  </a:schemeClr>
                </a:solidFill>
              </a:rPr>
              <a:t>    tasks.push_front(0);     // Add at the front</a:t>
            </a:r>
          </a:p>
          <a:p>
            <a:r>
              <a:rPr lang="de-DE" b="1" dirty="0"/>
              <a:t>}</a:t>
            </a:r>
          </a:p>
          <a:p>
            <a:endParaRPr lang="de-DE" dirty="0"/>
          </a:p>
          <a:p>
            <a:r>
              <a:rPr lang="de-DE" dirty="0"/>
              <a:t>Result: 0 1 2 3 4</a:t>
            </a:r>
          </a:p>
        </p:txBody>
      </p:sp>
    </p:spTree>
    <p:extLst>
      <p:ext uri="{BB962C8B-B14F-4D97-AF65-F5344CB8AC3E}">
        <p14:creationId xmlns:p14="http://schemas.microsoft.com/office/powerpoint/2010/main" val="1613610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1A17D-FEA8-0913-E87A-DC4DFA5A1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Associative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17F0E-D5D1-3B57-AAA8-BEB755938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Definition</a:t>
            </a:r>
            <a:r>
              <a:rPr lang="en-US" dirty="0"/>
              <a:t>: Associative containers store data as key-value pairs or unique elements, enabling fast retrieval based on keys rather than positions. </a:t>
            </a:r>
          </a:p>
          <a:p>
            <a:r>
              <a:rPr lang="en-US" b="1" dirty="0"/>
              <a:t>Purpose</a:t>
            </a:r>
            <a:r>
              <a:rPr lang="en-US" dirty="0"/>
              <a:t>: They are used when quick lookups, insertions, or deletions based on keys are needed, regardless of the order of elements. </a:t>
            </a:r>
          </a:p>
          <a:p>
            <a:r>
              <a:rPr lang="en-US" b="1" dirty="0"/>
              <a:t>Examples</a:t>
            </a:r>
            <a:r>
              <a:rPr lang="en-US" dirty="0"/>
              <a:t>: set, map, multiset, multimap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694980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585262-1309-8841-F18B-E3D266C6096D}"/>
              </a:ext>
            </a:extLst>
          </p:cNvPr>
          <p:cNvSpPr txBox="1"/>
          <p:nvPr/>
        </p:nvSpPr>
        <p:spPr>
          <a:xfrm>
            <a:off x="235974" y="162416"/>
            <a:ext cx="6489290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Set</a:t>
            </a:r>
            <a:br>
              <a:rPr lang="en-US" sz="1600" b="1" dirty="0">
                <a:solidFill>
                  <a:srgbClr val="FF0000"/>
                </a:solidFill>
              </a:rPr>
            </a:br>
            <a:br>
              <a:rPr lang="en-US" sz="1600" b="1" dirty="0"/>
            </a:br>
            <a:r>
              <a:rPr lang="en-US" sz="1600" b="1" dirty="0"/>
              <a:t>#include &lt;set&gt;</a:t>
            </a:r>
          </a:p>
          <a:p>
            <a:r>
              <a:rPr lang="en-US" sz="1600" b="1" dirty="0"/>
              <a:t>#include &lt;iostream&gt;</a:t>
            </a:r>
          </a:p>
          <a:p>
            <a:r>
              <a:rPr lang="en-US" sz="1600" b="1" dirty="0"/>
              <a:t>using namespace std;</a:t>
            </a:r>
          </a:p>
          <a:p>
            <a:r>
              <a:rPr lang="en-US" sz="1600" b="1" dirty="0"/>
              <a:t>int main() {</a:t>
            </a:r>
          </a:p>
          <a:p>
            <a:r>
              <a:rPr lang="en-US" sz="1600" dirty="0"/>
              <a:t>    set&lt;int&gt; numbers = {4, 2, 8, 6};</a:t>
            </a:r>
          </a:p>
          <a:p>
            <a:r>
              <a:rPr lang="en-US" sz="1600" dirty="0"/>
              <a:t>    numbers.insert(5);  // Insert a new number</a:t>
            </a:r>
          </a:p>
          <a:p>
            <a:r>
              <a:rPr lang="en-US" sz="1600" dirty="0"/>
              <a:t>    for (int num : numbers)</a:t>
            </a:r>
          </a:p>
          <a:p>
            <a:r>
              <a:rPr lang="en-US" sz="1600" dirty="0"/>
              <a:t>        cout &lt;&lt; num &lt;&lt; " ";  // Print all elements in ascending order</a:t>
            </a:r>
          </a:p>
          <a:p>
            <a:r>
              <a:rPr lang="en-US" sz="1600" b="1" dirty="0"/>
              <a:t>}</a:t>
            </a:r>
          </a:p>
          <a:p>
            <a:r>
              <a:rPr lang="en-US" sz="1600" b="1" dirty="0"/>
              <a:t>2 4 5 6 8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5371E6-B431-609C-C76A-8D25EAF805F4}"/>
              </a:ext>
            </a:extLst>
          </p:cNvPr>
          <p:cNvSpPr txBox="1"/>
          <p:nvPr/>
        </p:nvSpPr>
        <p:spPr>
          <a:xfrm>
            <a:off x="6725264" y="162416"/>
            <a:ext cx="5230762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FF0000"/>
                </a:solidFill>
              </a:rPr>
              <a:t>Multiset</a:t>
            </a:r>
            <a:br>
              <a:rPr lang="de-DE" sz="1600" b="1" dirty="0">
                <a:solidFill>
                  <a:srgbClr val="FF0000"/>
                </a:solidFill>
              </a:rPr>
            </a:br>
            <a:endParaRPr lang="de-DE" sz="1600" b="1" dirty="0">
              <a:solidFill>
                <a:srgbClr val="FF0000"/>
              </a:solidFill>
            </a:endParaRPr>
          </a:p>
          <a:p>
            <a:r>
              <a:rPr lang="de-DE" sz="1600" b="1" dirty="0"/>
              <a:t>#include &lt;multiset&gt;</a:t>
            </a:r>
          </a:p>
          <a:p>
            <a:r>
              <a:rPr lang="de-DE" sz="1600" b="1" dirty="0"/>
              <a:t>#include &lt;iostream&gt;</a:t>
            </a:r>
          </a:p>
          <a:p>
            <a:r>
              <a:rPr lang="de-DE" sz="1600" b="1" dirty="0"/>
              <a:t>using namespace std;</a:t>
            </a:r>
          </a:p>
          <a:p>
            <a:endParaRPr lang="de-DE" sz="1600" b="1" dirty="0"/>
          </a:p>
          <a:p>
            <a:r>
              <a:rPr lang="de-DE" sz="1600" b="1" dirty="0"/>
              <a:t>int main() {</a:t>
            </a:r>
          </a:p>
          <a:p>
            <a:r>
              <a:rPr lang="de-DE" sz="1600" dirty="0"/>
              <a:t>    multiset&lt;int&gt; scores = {50, 60, 50, 70};</a:t>
            </a:r>
          </a:p>
          <a:p>
            <a:r>
              <a:rPr lang="de-DE" sz="1600" dirty="0"/>
              <a:t>    scores.insert(60);  // Insert duplicate value</a:t>
            </a:r>
          </a:p>
          <a:p>
            <a:r>
              <a:rPr lang="de-DE" sz="1600" dirty="0"/>
              <a:t>    for (int score : scores)</a:t>
            </a:r>
          </a:p>
          <a:p>
            <a:r>
              <a:rPr lang="de-DE" sz="1600" dirty="0"/>
              <a:t>        cout &lt;&lt; score &lt;&lt; " ";  </a:t>
            </a:r>
            <a:br>
              <a:rPr lang="de-DE" sz="1600" dirty="0"/>
            </a:br>
            <a:r>
              <a:rPr lang="de-DE" sz="1600" dirty="0"/>
              <a:t>// Print all elements (duplicates included)</a:t>
            </a:r>
          </a:p>
          <a:p>
            <a:r>
              <a:rPr lang="de-DE" sz="1600" b="1" dirty="0"/>
              <a:t>}</a:t>
            </a:r>
            <a:br>
              <a:rPr lang="de-DE" sz="1600" b="1" dirty="0"/>
            </a:br>
            <a:r>
              <a:rPr lang="de-DE" sz="1600" b="1" dirty="0"/>
              <a:t>50 50 60 60 70</a:t>
            </a:r>
          </a:p>
          <a:p>
            <a:endParaRPr lang="de-DE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8E989B-5419-CF3F-14B2-DD3579A65D83}"/>
              </a:ext>
            </a:extLst>
          </p:cNvPr>
          <p:cNvSpPr txBox="1"/>
          <p:nvPr/>
        </p:nvSpPr>
        <p:spPr>
          <a:xfrm>
            <a:off x="235974" y="3188578"/>
            <a:ext cx="6489290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 sz="1600" b="1" dirty="0">
                <a:solidFill>
                  <a:srgbClr val="FF0000"/>
                </a:solidFill>
              </a:rPr>
              <a:t>Map</a:t>
            </a:r>
            <a:br>
              <a:rPr lang="de-DE" sz="1600" b="1" dirty="0">
                <a:solidFill>
                  <a:srgbClr val="FF0000"/>
                </a:solidFill>
              </a:rPr>
            </a:br>
            <a:endParaRPr lang="de-DE" sz="1600" b="1" dirty="0">
              <a:solidFill>
                <a:srgbClr val="FF0000"/>
              </a:solidFill>
            </a:endParaRPr>
          </a:p>
          <a:p>
            <a:r>
              <a:rPr lang="de-DE" sz="1600" b="1" dirty="0"/>
              <a:t>#include &lt;map&gt;</a:t>
            </a:r>
          </a:p>
          <a:p>
            <a:r>
              <a:rPr lang="de-DE" sz="1600" b="1" dirty="0"/>
              <a:t>#include &lt;iostream&gt;</a:t>
            </a:r>
          </a:p>
          <a:p>
            <a:r>
              <a:rPr lang="de-DE" sz="1600" b="1" dirty="0"/>
              <a:t>using namespace std;</a:t>
            </a:r>
          </a:p>
          <a:p>
            <a:endParaRPr lang="de-DE" sz="1600" b="1" dirty="0"/>
          </a:p>
          <a:p>
            <a:r>
              <a:rPr lang="de-DE" sz="1600" b="1" dirty="0"/>
              <a:t>int main() {</a:t>
            </a:r>
          </a:p>
          <a:p>
            <a:r>
              <a:rPr lang="de-DE" sz="1600" dirty="0"/>
              <a:t>    map&lt;string, int&gt; age = {{"Alice", 30}, {"Bob", 25}};</a:t>
            </a:r>
          </a:p>
          <a:p>
            <a:r>
              <a:rPr lang="de-DE" sz="1600" dirty="0"/>
              <a:t>    age["Charlie"] = 35;  // Add a new key-value pair</a:t>
            </a:r>
          </a:p>
          <a:p>
            <a:r>
              <a:rPr lang="de-DE" sz="1600" b="1" dirty="0"/>
              <a:t>}</a:t>
            </a:r>
          </a:p>
          <a:p>
            <a:r>
              <a:rPr lang="de-DE" sz="1600" b="1" dirty="0"/>
              <a:t>Alice: 30  </a:t>
            </a:r>
          </a:p>
          <a:p>
            <a:r>
              <a:rPr lang="de-DE" sz="1600" b="1" dirty="0"/>
              <a:t>Bob: 25  </a:t>
            </a:r>
          </a:p>
          <a:p>
            <a:r>
              <a:rPr lang="de-DE" sz="1600" b="1" dirty="0"/>
              <a:t>Charlie: 35</a:t>
            </a:r>
          </a:p>
          <a:p>
            <a:endParaRPr lang="de-DE" sz="1600" b="1" dirty="0"/>
          </a:p>
        </p:txBody>
      </p:sp>
    </p:spTree>
    <p:extLst>
      <p:ext uri="{BB962C8B-B14F-4D97-AF65-F5344CB8AC3E}">
        <p14:creationId xmlns:p14="http://schemas.microsoft.com/office/powerpoint/2010/main" val="2949913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585262-1309-8841-F18B-E3D266C6096D}"/>
              </a:ext>
            </a:extLst>
          </p:cNvPr>
          <p:cNvSpPr txBox="1"/>
          <p:nvPr/>
        </p:nvSpPr>
        <p:spPr>
          <a:xfrm>
            <a:off x="314631" y="300067"/>
            <a:ext cx="6489290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Multimap</a:t>
            </a:r>
          </a:p>
          <a:p>
            <a:endParaRPr lang="en-US" sz="1600" b="1" dirty="0"/>
          </a:p>
          <a:p>
            <a:r>
              <a:rPr lang="en-US" sz="1600" b="1" dirty="0"/>
              <a:t>#include &lt;map&gt;</a:t>
            </a:r>
          </a:p>
          <a:p>
            <a:r>
              <a:rPr lang="en-US" sz="1600" b="1" dirty="0"/>
              <a:t>#include &lt;iostream&gt;</a:t>
            </a:r>
          </a:p>
          <a:p>
            <a:r>
              <a:rPr lang="en-US" sz="1600" b="1" dirty="0"/>
              <a:t>using namespace std;</a:t>
            </a:r>
          </a:p>
          <a:p>
            <a:endParaRPr lang="en-US" sz="1600" b="1" dirty="0"/>
          </a:p>
          <a:p>
            <a:r>
              <a:rPr lang="en-US" sz="1600" b="1" dirty="0"/>
              <a:t>int main() {</a:t>
            </a:r>
          </a:p>
          <a:p>
            <a:r>
              <a:rPr lang="en-US" sz="1600" dirty="0"/>
              <a:t>    multimap&lt;string, int&gt; grades = {{"Alice", 85}, {"Bob", 90}};</a:t>
            </a:r>
          </a:p>
          <a:p>
            <a:r>
              <a:rPr lang="en-US" sz="1600" dirty="0"/>
              <a:t>    grades.insert({"Alice", 95});  // Add another grade for Alice</a:t>
            </a:r>
          </a:p>
          <a:p>
            <a:r>
              <a:rPr lang="en-US" sz="1600" b="1" dirty="0"/>
              <a:t>}</a:t>
            </a:r>
          </a:p>
          <a:p>
            <a:endParaRPr lang="en-US" sz="1600" b="1" dirty="0"/>
          </a:p>
          <a:p>
            <a:r>
              <a:rPr lang="en-US" sz="1600" b="1" dirty="0"/>
              <a:t>Alice: 85  </a:t>
            </a:r>
          </a:p>
          <a:p>
            <a:r>
              <a:rPr lang="en-US" sz="1600" b="1" dirty="0"/>
              <a:t>Alice: 95  </a:t>
            </a:r>
          </a:p>
          <a:p>
            <a:r>
              <a:rPr lang="en-US" sz="1600" b="1" dirty="0"/>
              <a:t>Bob: 90</a:t>
            </a:r>
          </a:p>
          <a:p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384923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870</Words>
  <Application>Microsoft Office PowerPoint</Application>
  <PresentationFormat>Widescreen</PresentationFormat>
  <Paragraphs>141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Office Theme</vt:lpstr>
      <vt:lpstr>PowerPoint Presentation</vt:lpstr>
      <vt:lpstr>What is STL?</vt:lpstr>
      <vt:lpstr>Containers</vt:lpstr>
      <vt:lpstr>Sequential Containers</vt:lpstr>
      <vt:lpstr>Sequential Containers</vt:lpstr>
      <vt:lpstr>PowerPoint Presentation</vt:lpstr>
      <vt:lpstr>Associative containers</vt:lpstr>
      <vt:lpstr>PowerPoint Presentation</vt:lpstr>
      <vt:lpstr>PowerPoint Presentation</vt:lpstr>
      <vt:lpstr>Iterators</vt:lpstr>
      <vt:lpstr>IDE</vt:lpstr>
      <vt:lpstr>Algorithms</vt:lpstr>
      <vt:lpstr>Why Use STL Algorithms?</vt:lpstr>
      <vt:lpstr>Find</vt:lpstr>
      <vt:lpstr>Sort</vt:lpstr>
      <vt:lpstr>Functional Objects</vt:lpstr>
      <vt:lpstr>PowerPoint Presentation</vt:lpstr>
      <vt:lpstr>PowerPoint Presentation</vt:lpstr>
      <vt:lpstr>IDE (Functors + Algorithm + Container)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Aqeel, MuazzamBin</dc:creator>
  <cp:lastModifiedBy>Aqeel, MuazzamBin</cp:lastModifiedBy>
  <cp:revision>5</cp:revision>
  <dcterms:created xsi:type="dcterms:W3CDTF">2024-12-09T13:28:43Z</dcterms:created>
  <dcterms:modified xsi:type="dcterms:W3CDTF">2024-12-12T10:30:44Z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c215d82-5bf5-4d07-af41-65de05a9c87a_Enabled">
    <vt:lpwstr>true</vt:lpwstr>
  </property>
  <property fmtid="{D5CDD505-2E9C-101B-9397-08002B2CF9AE}" pid="3" name="MSIP_Label_9c215d82-5bf5-4d07-af41-65de05a9c87a_SetDate">
    <vt:lpwstr>2024-12-09T13:55:13Z</vt:lpwstr>
  </property>
  <property fmtid="{D5CDD505-2E9C-101B-9397-08002B2CF9AE}" pid="4" name="MSIP_Label_9c215d82-5bf5-4d07-af41-65de05a9c87a_Method">
    <vt:lpwstr>Standard</vt:lpwstr>
  </property>
  <property fmtid="{D5CDD505-2E9C-101B-9397-08002B2CF9AE}" pid="5" name="MSIP_Label_9c215d82-5bf5-4d07-af41-65de05a9c87a_Name">
    <vt:lpwstr>Amber</vt:lpwstr>
  </property>
  <property fmtid="{D5CDD505-2E9C-101B-9397-08002B2CF9AE}" pid="6" name="MSIP_Label_9c215d82-5bf5-4d07-af41-65de05a9c87a_SiteId">
    <vt:lpwstr>f66b6bd3-ebc2-4f54-8769-d22858de97c5</vt:lpwstr>
  </property>
  <property fmtid="{D5CDD505-2E9C-101B-9397-08002B2CF9AE}" pid="7" name="MSIP_Label_9c215d82-5bf5-4d07-af41-65de05a9c87a_ActionId">
    <vt:lpwstr>526f92ce-dd45-4298-93e6-9e4c9fe98a4a</vt:lpwstr>
  </property>
  <property fmtid="{D5CDD505-2E9C-101B-9397-08002B2CF9AE}" pid="8" name="MSIP_Label_9c215d82-5bf5-4d07-af41-65de05a9c87a_ContentBits">
    <vt:lpwstr>0</vt:lpwstr>
  </property>
</Properties>
</file>