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69" r:id="rId17"/>
    <p:sldId id="270" r:id="rId18"/>
    <p:sldId id="271" r:id="rId19"/>
    <p:sldId id="278" r:id="rId20"/>
    <p:sldId id="272" r:id="rId21"/>
    <p:sldId id="273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F10C-CFF8-4B38-A5CA-FA394A678374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222D-BC5C-4318-A97F-685EE69BE0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722-1AF8-8BD3-F2CB-C17EAA40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E0-2017-B325-4DDD-A84E9801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F032-EA74-6D6E-589D-C5973E0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9A83-10C4-65E9-9322-FA29F7D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4DC-C7CF-24C8-4D14-82DFBCC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66D-3AFB-59A4-349E-916A46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1CA-32BC-DF69-1EB5-B57F35B9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2C-7A0E-CD70-0F13-6A16A7A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B0F-8FBF-0EC3-4A8F-DAC4ED1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0F5-ABF7-4009-6E99-35D907B8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C35F-34FC-DB68-8C60-A272D0CD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6EA3-1904-BB59-B802-36ADFBDA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AA4-6A26-8708-64C2-FD19EA5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A421-D901-A92F-4377-F9204E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5385-CEC1-6F2D-388E-F9F9711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E8-36D3-4A80-39AF-A4AD57A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2835-EA83-115C-9949-30A7E70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51D4-C0C9-0F0A-6714-8E57BA1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BAA1-C8E7-9FF1-5E86-EA3DDDF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170-1087-DF64-F7AB-98DF05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DD6-72B1-FF0D-A4E7-82A08090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FD93-EA78-C583-4C94-7EC5A1A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696-E53A-C62B-D325-6D72614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1931-4302-6357-54BE-E57FA03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1022-790A-5176-FACA-B3B564C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F33-3AB6-1A9F-0D56-337B14D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74F8-63B3-0896-9F0B-04B0042A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206F-222F-5319-B9B3-F011F24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9341-BE37-543A-6386-2FD7A80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27C-F423-D032-7E95-0E4B38C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07C-4CB9-F83E-63A9-F082F9F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4D-7189-1BB9-BF67-DAF344C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2A87-8DB5-2745-234D-94D24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ACE7-70D7-C339-B847-27CFADF6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6CEF-04DC-F7EB-C8CE-33D0161B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B51E-494E-3C4C-3777-98369DE3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AC59-4DCD-4A54-9947-79766B6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720D-5618-1D47-DEBE-D7E3A46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295B-516A-011F-3500-321B61E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FA-5C99-FB80-645B-BEE0847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A448-FDBD-7BD2-D724-F8D789A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C28B-3D78-E462-26A5-B5E3A09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F09C-EC0C-65D4-5619-AF59838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9008-A79B-E3ED-1503-380C47D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6B09-D687-3573-EDF0-24BA25BA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CBDC-8D43-E3BF-E78C-F639260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7B3-1F1E-4E02-4362-D319A725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309-43FC-0D39-DADA-45FBE6D7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C80D-0E1C-F964-8BD3-AD6CFD6F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8C4C-3622-69D9-CB3F-F476672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883-968E-CDF6-30BA-BC21B4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F584-BFBE-2B21-74C3-738D052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D36-6877-BE47-68A8-7932796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E631-E883-7C62-FE63-6BE1DCCB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C7F9B-9D8F-3BD9-12B1-C8CDE9A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91C1-332B-9718-2BA9-08C465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B1E-D402-D3F7-4D42-AF0EC59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D7B7-3A6E-BF9C-CECB-C02C7B6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ADEB-7655-B955-B552-CDE71EE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4004-768D-2846-FD4A-CA058F63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EFD4-F0AF-C408-2315-BAE3ED6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21A-CA62-9175-5FF9-8B7C4FF6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A49-61C2-D81F-CE32-EBD2806F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838-2CF3-E118-B25F-B04DB31B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8D4C-7535-82C1-479F-BE4CE964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DA19-E03D-932D-D8A1-DD1242E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27A32-BA24-D9F2-61EA-64C1E7A15D0F}"/>
              </a:ext>
            </a:extLst>
          </p:cNvPr>
          <p:cNvSpPr txBox="1"/>
          <p:nvPr/>
        </p:nvSpPr>
        <p:spPr>
          <a:xfrm>
            <a:off x="1209368" y="3598922"/>
            <a:ext cx="1098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4800" b="1" dirty="0">
                <a:solidFill>
                  <a:schemeClr val="bg1"/>
                </a:solidFill>
                <a:latin typeface="+mj-lt"/>
              </a:rPr>
              <a:t>Standard Library </a:t>
            </a:r>
            <a:r>
              <a:rPr lang="de-DE" sz="4800" b="1" i="0" dirty="0">
                <a:solidFill>
                  <a:schemeClr val="bg1"/>
                </a:solidFill>
                <a:effectLst/>
                <a:latin typeface="+mj-lt"/>
              </a:rPr>
              <a:t>Template (STL)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8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051-1EBE-F1AD-D06C-44F7B74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184-0495-5B91-E09A-3B3ADB6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Iterator is an object (like a pointer) that points to an element within the container. </a:t>
            </a:r>
            <a:endParaRPr lang="en-DE" dirty="0"/>
          </a:p>
          <a:p>
            <a:r>
              <a:rPr lang="en-GB" dirty="0"/>
              <a:t>We can use iterators to iterate through the contents of the container. </a:t>
            </a:r>
            <a:endParaRPr lang="en-DE" dirty="0"/>
          </a:p>
          <a:p>
            <a:r>
              <a:rPr lang="en-GB" dirty="0"/>
              <a:t>They can be visualized as something similar to a pointer pointing to a specific location, and we can use them to access the content in that location.</a:t>
            </a:r>
            <a:endParaRPr lang="en-DE" dirty="0"/>
          </a:p>
          <a:p>
            <a:r>
              <a:rPr lang="en-GB" dirty="0"/>
              <a:t>Iterators play a crucial role in connecting algorithms to containers, as well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AE6-870D-218A-78C8-A3C02CF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– Iterators</a:t>
            </a:r>
          </a:p>
        </p:txBody>
      </p:sp>
    </p:spTree>
    <p:extLst>
      <p:ext uri="{BB962C8B-B14F-4D97-AF65-F5344CB8AC3E}">
        <p14:creationId xmlns:p14="http://schemas.microsoft.com/office/powerpoint/2010/main" val="9687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7B4-8984-7AF5-A378-D75502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D404-6D58-BE46-93BE-4E4BA679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algorithms are pre-defined functions in C++ to perform common tasks.</a:t>
            </a:r>
          </a:p>
          <a:p>
            <a:r>
              <a:rPr lang="en-US" dirty="0"/>
              <a:t>Operate on </a:t>
            </a:r>
            <a:r>
              <a:rPr lang="en-US" b="1" dirty="0"/>
              <a:t>containers</a:t>
            </a:r>
            <a:r>
              <a:rPr lang="en-US" dirty="0"/>
              <a:t> using </a:t>
            </a:r>
            <a:r>
              <a:rPr lang="en-US" b="1" dirty="0"/>
              <a:t>iterators</a:t>
            </a:r>
            <a:endParaRPr lang="en-US" dirty="0"/>
          </a:p>
          <a:p>
            <a:r>
              <a:rPr lang="de-DE" dirty="0"/>
              <a:t>Examples of tasks:</a:t>
            </a:r>
          </a:p>
          <a:p>
            <a:pPr lvl="1"/>
            <a:r>
              <a:rPr lang="en-US" dirty="0"/>
              <a:t>Searching (std::find) </a:t>
            </a:r>
          </a:p>
          <a:p>
            <a:pPr lvl="1"/>
            <a:r>
              <a:rPr lang="en-US" dirty="0"/>
              <a:t>Sorting (std::sort) </a:t>
            </a:r>
          </a:p>
          <a:p>
            <a:pPr lvl="1"/>
            <a:r>
              <a:rPr lang="en-US" dirty="0"/>
              <a:t>Counting (std::count) </a:t>
            </a:r>
          </a:p>
          <a:p>
            <a:pPr lvl="1"/>
            <a:r>
              <a:rPr lang="en-US" dirty="0"/>
              <a:t>Transformation (std::transform) </a:t>
            </a:r>
          </a:p>
          <a:p>
            <a:pPr lvl="1"/>
            <a:r>
              <a:rPr lang="en-US" dirty="0"/>
              <a:t>Summation (std::accumulate)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0329-AEE1-A7CE-85D5-CE4F30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 Algorithms?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9021-22EB-6AE3-42B0-AA4D0377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Highly optimized and faster than custom implementations. </a:t>
            </a:r>
          </a:p>
          <a:p>
            <a:r>
              <a:rPr lang="en-US" dirty="0"/>
              <a:t>Simplicity: Reduces code and improves readability.</a:t>
            </a:r>
          </a:p>
          <a:p>
            <a:r>
              <a:rPr lang="en-US" dirty="0"/>
              <a:t>Reusability: Works with all STL containers (vector, list, map, etc.).</a:t>
            </a:r>
          </a:p>
          <a:p>
            <a:r>
              <a:rPr lang="en-US" dirty="0"/>
              <a:t>Generic Programming: Operates on a wide range of data types and structures.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5993-348D-E692-385F-C20A412F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65E-E778-2F48-F289-89BFBCFE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6B1E-40B1-43D6-37B0-2CC01F9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3303F-DB1C-C18C-75F8-845F486B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12211"/>
            <a:ext cx="6780700" cy="48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0E83-31C2-FB8B-9ECA-253CCAF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Objects</a:t>
            </a:r>
          </a:p>
        </p:txBody>
      </p:sp>
      <p:pic>
        <p:nvPicPr>
          <p:cNvPr id="3074" name="Picture 2" descr="Brace Yourself GIFs | Tenor">
            <a:extLst>
              <a:ext uri="{FF2B5EF4-FFF2-40B4-BE49-F238E27FC236}">
                <a16:creationId xmlns:a16="http://schemas.microsoft.com/office/drawing/2014/main" id="{29B04D9E-421D-4A4C-6470-F76BCA804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9467"/>
            <a:ext cx="7188199" cy="41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4B8E-7F6A-906F-27E4-CB4DFF47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63" y="283850"/>
            <a:ext cx="8898473" cy="6290300"/>
          </a:xfrm>
        </p:spPr>
      </p:pic>
    </p:spTree>
    <p:extLst>
      <p:ext uri="{BB962C8B-B14F-4D97-AF65-F5344CB8AC3E}">
        <p14:creationId xmlns:p14="http://schemas.microsoft.com/office/powerpoint/2010/main" val="413921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58526-E924-E2D1-45B7-B2F2EBC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01" y="203507"/>
            <a:ext cx="7788798" cy="6450985"/>
          </a:xfrm>
        </p:spPr>
      </p:pic>
    </p:spTree>
    <p:extLst>
      <p:ext uri="{BB962C8B-B14F-4D97-AF65-F5344CB8AC3E}">
        <p14:creationId xmlns:p14="http://schemas.microsoft.com/office/powerpoint/2010/main" val="4750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6572-2EA9-BC36-04AD-A22809B95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– Functors</a:t>
            </a:r>
          </a:p>
        </p:txBody>
      </p:sp>
    </p:spTree>
    <p:extLst>
      <p:ext uri="{BB962C8B-B14F-4D97-AF65-F5344CB8AC3E}">
        <p14:creationId xmlns:p14="http://schemas.microsoft.com/office/powerpoint/2010/main" val="3532145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B94-F8F4-D9DD-9A3F-C6587C9A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AB1E-880C-384A-39B9-4BBADFD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designed to make common programming tasks easier by providing reusable, efficient, and type-safe components</a:t>
            </a:r>
          </a:p>
          <a:p>
            <a:r>
              <a:rPr lang="en-US" dirty="0"/>
              <a:t>Divided into three main components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0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EFE-309A-DF2F-7528-1A7DC2A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(Container + Algorithm + Functors )</a:t>
            </a:r>
          </a:p>
        </p:txBody>
      </p:sp>
    </p:spTree>
    <p:extLst>
      <p:ext uri="{BB962C8B-B14F-4D97-AF65-F5344CB8AC3E}">
        <p14:creationId xmlns:p14="http://schemas.microsoft.com/office/powerpoint/2010/main" val="490728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132-CDD9-13F1-08AA-D726688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Lamda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BE1-5442-8C05-9978-D072431D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Until Next time</a:t>
            </a:r>
          </a:p>
        </p:txBody>
      </p:sp>
    </p:spTree>
    <p:extLst>
      <p:ext uri="{BB962C8B-B14F-4D97-AF65-F5344CB8AC3E}">
        <p14:creationId xmlns:p14="http://schemas.microsoft.com/office/powerpoint/2010/main" val="34234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BE1A-8AAF-ECD4-FC72-9F84C3C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D806-90ED-D2C0-D50B-B2EDEFC9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56" y="1690688"/>
            <a:ext cx="7751688" cy="4761988"/>
          </a:xfrm>
        </p:spPr>
      </p:pic>
    </p:spTree>
    <p:extLst>
      <p:ext uri="{BB962C8B-B14F-4D97-AF65-F5344CB8AC3E}">
        <p14:creationId xmlns:p14="http://schemas.microsoft.com/office/powerpoint/2010/main" val="15378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3F6E-CB90-064F-1B53-86567CE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Sequential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7C9-40E8-D351-EB37-D5FDE5B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Sequential containers store data in a linear order, where each element is positioned next to its neighbor.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the order of data matters, and you need fast access or modification at specific positions.</a:t>
            </a:r>
          </a:p>
          <a:p>
            <a:r>
              <a:rPr lang="en-US" b="1" dirty="0"/>
              <a:t>Examples: </a:t>
            </a:r>
            <a:r>
              <a:rPr lang="en-US" dirty="0"/>
              <a:t>Vectors, Deque, List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248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B84-6C6A-638C-1609-F17E2DE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de-DE" b="1" dirty="0"/>
              <a:t>Sequential Containers</a:t>
            </a: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2C64F5-07FD-8762-4223-5439F08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72503"/>
              </p:ext>
            </p:extLst>
          </p:nvPr>
        </p:nvGraphicFramePr>
        <p:xfrm>
          <a:off x="838200" y="295633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3463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8715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134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8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Fast Access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Only sequential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Insert/Delete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the end.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both 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Memory Usage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Contiguous memory block.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Contiguous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Node-based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9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629264" y="119985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Vector</a:t>
            </a:r>
          </a:p>
          <a:p>
            <a:r>
              <a:rPr lang="de-DE" b="1" dirty="0"/>
              <a:t>#include &lt;vector&gt;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vector&lt;int&gt; grades = {90, 85, 88};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grades.push_back(95);  // Add at the end</a:t>
            </a:r>
          </a:p>
          <a:p>
            <a:r>
              <a:rPr lang="de-DE" b="1" dirty="0"/>
              <a:t>}</a:t>
            </a:r>
          </a:p>
          <a:p>
            <a:r>
              <a:rPr lang="de-DE" dirty="0"/>
              <a:t>Result: 90 85 88 95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19985"/>
            <a:ext cx="52307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Deque</a:t>
            </a:r>
          </a:p>
          <a:p>
            <a:r>
              <a:rPr lang="de-DE" b="1" dirty="0"/>
              <a:t>#include &lt;deque&gt;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deque&lt;int&gt; line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line.push_front(0);  // Add at the front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line.push_back(4);   // Add at the back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629264" y="3259306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</a:t>
            </a:r>
            <a:endParaRPr lang="de-DE" b="1" dirty="0"/>
          </a:p>
          <a:p>
            <a:r>
              <a:rPr lang="de-DE" b="1" dirty="0"/>
              <a:t>#include &lt;list&gt;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list&lt;int&gt; tasks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tasks.push_back(4);      // Add at the end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tasks.push_front(0);     // Add at the front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</p:spTree>
    <p:extLst>
      <p:ext uri="{BB962C8B-B14F-4D97-AF65-F5344CB8AC3E}">
        <p14:creationId xmlns:p14="http://schemas.microsoft.com/office/powerpoint/2010/main" val="1613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17D-FEA8-0913-E87A-DC4DFA5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7F0E-D5D1-3B57-AAA8-BEB7559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Associative containers store data as key-value pairs or unique elements, enabling fast retrieval based on keys rather than positions.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quick lookups, insertions, or deletions based on keys are needed, regardless of the order of elements. </a:t>
            </a:r>
          </a:p>
          <a:p>
            <a:r>
              <a:rPr lang="en-US" b="1" dirty="0"/>
              <a:t>Examples</a:t>
            </a:r>
            <a:r>
              <a:rPr lang="en-US" dirty="0"/>
              <a:t>: set, map, multiset, multimap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9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235974" y="162416"/>
            <a:ext cx="64892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Set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/>
            </a:br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set&lt;int&gt; numbers = {4, 2, 8, 6};</a:t>
            </a:r>
          </a:p>
          <a:p>
            <a:r>
              <a:rPr lang="en-US" sz="1600" dirty="0"/>
              <a:t>    numbers.insert(5);  // Insert a new number</a:t>
            </a:r>
          </a:p>
          <a:p>
            <a:r>
              <a:rPr lang="en-US" sz="1600" dirty="0"/>
              <a:t>    for (int num : numbers)</a:t>
            </a:r>
          </a:p>
          <a:p>
            <a:r>
              <a:rPr lang="en-US" sz="1600" dirty="0"/>
              <a:t>        cout &lt;&lt; num &lt;&lt; " ";  // Print all elements in ascending order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2 4 5 6 8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62416"/>
            <a:ext cx="5230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Multiset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&lt;multiset&gt;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multiset&lt;int&gt; scores = {50, 60, 50, 70};</a:t>
            </a:r>
          </a:p>
          <a:p>
            <a:r>
              <a:rPr lang="de-DE" sz="1600" dirty="0"/>
              <a:t>    scores.insert(60);  // Insert duplicate value</a:t>
            </a:r>
          </a:p>
          <a:p>
            <a:r>
              <a:rPr lang="de-DE" sz="1600" dirty="0"/>
              <a:t>    for (int score : scores)</a:t>
            </a:r>
          </a:p>
          <a:p>
            <a:r>
              <a:rPr lang="de-DE" sz="1600" dirty="0"/>
              <a:t>        cout &lt;&lt; score &lt;&lt; " ";  </a:t>
            </a:r>
            <a:br>
              <a:rPr lang="de-DE" sz="1600" dirty="0"/>
            </a:br>
            <a:r>
              <a:rPr lang="de-DE" sz="1600" dirty="0"/>
              <a:t>// Print all elements (duplicates included)</a:t>
            </a:r>
          </a:p>
          <a:p>
            <a:r>
              <a:rPr lang="de-DE" sz="1600" b="1" dirty="0"/>
              <a:t>}</a:t>
            </a:r>
            <a:br>
              <a:rPr lang="de-DE" sz="1600" b="1" dirty="0"/>
            </a:br>
            <a:r>
              <a:rPr lang="de-DE" sz="1600" b="1" dirty="0"/>
              <a:t>50 50 60 60 70</a:t>
            </a:r>
          </a:p>
          <a:p>
            <a:endParaRPr lang="de-DE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235974" y="3188578"/>
            <a:ext cx="648929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Map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&lt;map&gt;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map&lt;string, int&gt; age = {{"Alice", 30}, {"Bob", 25}};</a:t>
            </a:r>
          </a:p>
          <a:p>
            <a:r>
              <a:rPr lang="de-DE" sz="1600" dirty="0"/>
              <a:t>    age["Charlie"] = 35;  // Add a new key-value pair</a:t>
            </a:r>
          </a:p>
          <a:p>
            <a:r>
              <a:rPr lang="de-DE" sz="1600" b="1" dirty="0"/>
              <a:t>}</a:t>
            </a:r>
          </a:p>
          <a:p>
            <a:r>
              <a:rPr lang="de-DE" sz="1600" b="1" dirty="0"/>
              <a:t>Alice: 30  </a:t>
            </a:r>
          </a:p>
          <a:p>
            <a:r>
              <a:rPr lang="de-DE" sz="1600" b="1" dirty="0"/>
              <a:t>Bob: 25  </a:t>
            </a:r>
          </a:p>
          <a:p>
            <a:r>
              <a:rPr lang="de-DE" sz="1600" b="1" dirty="0"/>
              <a:t>Charlie: 35</a:t>
            </a:r>
          </a:p>
          <a:p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4991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314631" y="300067"/>
            <a:ext cx="648929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Multimap</a:t>
            </a:r>
          </a:p>
          <a:p>
            <a:endParaRPr lang="en-US" sz="1600" b="1" dirty="0"/>
          </a:p>
          <a:p>
            <a:r>
              <a:rPr lang="en-US" sz="1600" b="1" dirty="0"/>
              <a:t>#include &lt;map&gt;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multimap&lt;string, int&gt; grades = {{"Alice", 85}, {"Bob", 90}};</a:t>
            </a:r>
          </a:p>
          <a:p>
            <a:r>
              <a:rPr lang="en-US" sz="1600" dirty="0"/>
              <a:t>    grades.insert({"Alice", 95});  // Add another grade for Alice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Alice: 85  </a:t>
            </a:r>
          </a:p>
          <a:p>
            <a:r>
              <a:rPr lang="en-US" sz="1600" b="1" dirty="0"/>
              <a:t>Alice: 95  </a:t>
            </a:r>
          </a:p>
          <a:p>
            <a:r>
              <a:rPr lang="en-US" sz="1600" b="1" dirty="0"/>
              <a:t>Bob: 90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Microsoft Office PowerPoint</Application>
  <PresentationFormat>Widescreen</PresentationFormat>
  <Paragraphs>144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What is STL?</vt:lpstr>
      <vt:lpstr>Containers</vt:lpstr>
      <vt:lpstr>Sequential Containers</vt:lpstr>
      <vt:lpstr>Sequential Containers</vt:lpstr>
      <vt:lpstr>PowerPoint Presentation</vt:lpstr>
      <vt:lpstr>Associative containers</vt:lpstr>
      <vt:lpstr>PowerPoint Presentation</vt:lpstr>
      <vt:lpstr>PowerPoint Presentation</vt:lpstr>
      <vt:lpstr>F</vt:lpstr>
      <vt:lpstr>IDE – Iterators</vt:lpstr>
      <vt:lpstr>Algorithms</vt:lpstr>
      <vt:lpstr>Why Use STL Algorithms?</vt:lpstr>
      <vt:lpstr>Find</vt:lpstr>
      <vt:lpstr>Sort</vt:lpstr>
      <vt:lpstr>Functional Objects</vt:lpstr>
      <vt:lpstr>PowerPoint Presentation</vt:lpstr>
      <vt:lpstr>PowerPoint Presentation</vt:lpstr>
      <vt:lpstr>IDE – Functors</vt:lpstr>
      <vt:lpstr>IDE (Container + Algorithm + Functors )</vt:lpstr>
      <vt:lpstr>Lamda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MuazzamBin</dc:creator>
  <cp:lastModifiedBy>Aqeel, MuazzamBin</cp:lastModifiedBy>
  <cp:revision>8</cp:revision>
  <dcterms:created xsi:type="dcterms:W3CDTF">2024-12-09T13:28:43Z</dcterms:created>
  <dcterms:modified xsi:type="dcterms:W3CDTF">2024-12-12T11:33:43Z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2024-12-09T13:55:13Z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526f92ce-dd45-4298-93e6-9e4c9fe98a4a</vt:lpwstr>
  </property>
  <property fmtid="{D5CDD505-2E9C-101B-9397-08002B2CF9AE}" pid="8" name="MSIP_Label_9c215d82-5bf5-4d07-af41-65de05a9c87a_ContentBits">
    <vt:lpwstr>0</vt:lpwstr>
  </property>
</Properties>
</file>