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42"/>
  </p:notesMasterIdLst>
  <p:handoutMasterIdLst>
    <p:handoutMasterId r:id="rId43"/>
  </p:handoutMasterIdLst>
  <p:sldIdLst>
    <p:sldId id="257" r:id="rId2"/>
    <p:sldId id="335" r:id="rId3"/>
    <p:sldId id="334" r:id="rId4"/>
    <p:sldId id="336" r:id="rId5"/>
    <p:sldId id="337" r:id="rId6"/>
    <p:sldId id="338" r:id="rId7"/>
    <p:sldId id="381" r:id="rId8"/>
    <p:sldId id="371" r:id="rId9"/>
    <p:sldId id="340" r:id="rId10"/>
    <p:sldId id="378" r:id="rId11"/>
    <p:sldId id="372" r:id="rId12"/>
    <p:sldId id="342" r:id="rId13"/>
    <p:sldId id="343" r:id="rId14"/>
    <p:sldId id="382" r:id="rId15"/>
    <p:sldId id="375" r:id="rId16"/>
    <p:sldId id="344" r:id="rId17"/>
    <p:sldId id="345" r:id="rId18"/>
    <p:sldId id="346" r:id="rId19"/>
    <p:sldId id="347" r:id="rId20"/>
    <p:sldId id="348" r:id="rId21"/>
    <p:sldId id="350" r:id="rId22"/>
    <p:sldId id="351" r:id="rId23"/>
    <p:sldId id="352" r:id="rId24"/>
    <p:sldId id="383" r:id="rId25"/>
    <p:sldId id="379" r:id="rId26"/>
    <p:sldId id="354" r:id="rId27"/>
    <p:sldId id="384" r:id="rId28"/>
    <p:sldId id="356" r:id="rId29"/>
    <p:sldId id="358" r:id="rId30"/>
    <p:sldId id="385" r:id="rId31"/>
    <p:sldId id="386" r:id="rId32"/>
    <p:sldId id="363" r:id="rId33"/>
    <p:sldId id="387" r:id="rId34"/>
    <p:sldId id="376" r:id="rId35"/>
    <p:sldId id="388" r:id="rId36"/>
    <p:sldId id="366" r:id="rId37"/>
    <p:sldId id="368" r:id="rId38"/>
    <p:sldId id="380" r:id="rId39"/>
    <p:sldId id="389" r:id="rId40"/>
    <p:sldId id="37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0442" autoAdjust="0"/>
  </p:normalViewPr>
  <p:slideViewPr>
    <p:cSldViewPr>
      <p:cViewPr varScale="1">
        <p:scale>
          <a:sx n="55" d="100"/>
          <a:sy n="55" d="100"/>
        </p:scale>
        <p:origin x="2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16ACC03-8B63-4662-AA1B-AE60329EE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2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4DE4318-E4BE-49A8-80E2-9AEFB83AE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47B17-5236-40BE-93D3-1F5307651A8C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98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2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2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2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7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4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9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53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E4318-E4BE-49A8-80E2-9AEFB83AE89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5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56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09" y="307397"/>
            <a:ext cx="1592580" cy="36042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4225703"/>
            <a:ext cx="1843088" cy="657225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US" dirty="0" smtClean="0"/>
              <a:t>Date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275311"/>
            <a:ext cx="7232139" cy="15494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 smtClean="0"/>
              <a:t>Click Here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151063" y="1277938"/>
            <a:ext cx="4914900" cy="16525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3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57683" y="1638300"/>
            <a:ext cx="8033657" cy="4394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 marL="857250" indent="-171450">
              <a:buFontTx/>
              <a:buChar char="‒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10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72836" y="2348346"/>
            <a:ext cx="748145" cy="405246"/>
          </a:xfrm>
          <a:prstGeom prst="rect">
            <a:avLst/>
          </a:prstGeom>
          <a:noFill/>
          <a:effectLst>
            <a:outerShdw dist="12700" dir="5400000" algn="t" rotWithShape="0">
              <a:schemeClr val="tx1"/>
            </a:outerShdw>
          </a:effectLst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90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7683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7988" y="2202774"/>
            <a:ext cx="3813351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4777988" y="1609792"/>
            <a:ext cx="3813351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956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04" y="225746"/>
            <a:ext cx="1048916" cy="316515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FAAE45-A79E-4541-9F85-6F09D633C756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57682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172" y="413952"/>
            <a:ext cx="8033657" cy="906848"/>
          </a:xfrm>
        </p:spPr>
        <p:txBody>
          <a:bodyPr>
            <a:noAutofit/>
          </a:bodyPr>
          <a:lstStyle>
            <a:lvl1pPr marL="0" indent="0">
              <a:buNone/>
              <a:defRPr sz="2400" b="0" i="0" baseline="0">
                <a:solidFill>
                  <a:srgbClr val="006298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 smtClean="0"/>
              <a:t>Click to edit title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334349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16038" y="2202774"/>
            <a:ext cx="2475302" cy="395357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Tx/>
              <a:buChar char="‒"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57682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3334349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6109465" y="1609792"/>
            <a:ext cx="2475302" cy="461665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wrap="square"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800" b="1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marL="0" lvl="0" algn="ctr"/>
            <a:r>
              <a:rPr lang="en-US" smtClean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62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396">
          <p15:clr>
            <a:srgbClr val="FBAE40"/>
          </p15:clr>
        </p15:guide>
        <p15:guide id="3" orient="horz" pos="312">
          <p15:clr>
            <a:srgbClr val="FBAE40"/>
          </p15:clr>
        </p15:guide>
        <p15:guide id="4" orient="horz" pos="17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3231" y="6327776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11DC2A-2F4E-4F79-A3F5-88DB509F96F8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" y="6364574"/>
            <a:ext cx="1301189" cy="2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2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A5D6-B081-4DEA-AFA6-7CE8497C3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ECD3-241C-498C-AE8A-C369AAB14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E4E-2EA8-4FEC-8923-3AF31753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84E6-27AD-4EEA-A335-664FA1B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6050-30CC-48E6-8A82-5CEB2AD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6E95EF-C699-41F4-A9B7-78276692A070}" type="slidenum"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12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68F-3C1B-46C6-8416-CC17C60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5AC9-BFC6-4E47-89AB-74CA8BB5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578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138-5F35-4F72-91E4-C091D1FA0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156519"/>
            <a:ext cx="7886700" cy="365125"/>
          </a:xfrm>
        </p:spPr>
        <p:txBody>
          <a:bodyPr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4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b="0" i="0" kern="1200">
          <a:solidFill>
            <a:schemeClr val="tx1"/>
          </a:solidFill>
          <a:latin typeface="Open Sans Regular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7:</a:t>
            </a:r>
            <a:br>
              <a:rPr lang="en-US" dirty="0" smtClean="0"/>
            </a:br>
            <a:r>
              <a:rPr lang="en-US" dirty="0" smtClean="0"/>
              <a:t>Project Cost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619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Management, Ninth Edition</a:t>
            </a:r>
          </a:p>
          <a:p>
            <a:pPr lvl="0"/>
            <a:r>
              <a:rPr lang="en-US" dirty="0">
                <a:solidFill>
                  <a:srgbClr val="004978"/>
                </a:solidFill>
              </a:rPr>
              <a:t>Note: See the text itself for full citations</a:t>
            </a:r>
            <a:endParaRPr lang="en-US" b="1" dirty="0">
              <a:solidFill>
                <a:srgbClr val="006198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Snapshot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measure ROI unless you have a benefits measurement process in place</a:t>
            </a:r>
          </a:p>
          <a:p>
            <a:r>
              <a:rPr lang="en-US" dirty="0" smtClean="0"/>
              <a:t>2015 report by PMI findings </a:t>
            </a:r>
          </a:p>
          <a:p>
            <a:pPr lvl="1"/>
            <a:r>
              <a:rPr lang="en-US" dirty="0"/>
              <a:t>Many organizations do not have a benefits measurement process </a:t>
            </a:r>
            <a:endParaRPr lang="en-US" dirty="0" smtClean="0"/>
          </a:p>
          <a:p>
            <a:pPr lvl="1"/>
            <a:r>
              <a:rPr lang="en-US" dirty="0" smtClean="0"/>
              <a:t>20 percent of organizations report having a high level of benefits realization maturity</a:t>
            </a:r>
          </a:p>
          <a:p>
            <a:pPr lvl="1"/>
            <a:r>
              <a:rPr lang="en-US" dirty="0" smtClean="0"/>
              <a:t>39 percent of high-performing organizations report high benefits realization maturity compared to nine percent of low performers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Right?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Investing in green IT and other initiatives has helped both the environment and companies’ bottom lines</a:t>
            </a:r>
          </a:p>
          <a:p>
            <a:pPr lvl="1"/>
            <a:r>
              <a:rPr lang="en-US" dirty="0" smtClean="0"/>
              <a:t>Michael Dell, CEO of Dell, reached his goal to make his company “carbon neutral” in 2008</a:t>
            </a:r>
          </a:p>
          <a:p>
            <a:pPr lvl="1"/>
            <a:r>
              <a:rPr lang="en-US" dirty="0" smtClean="0"/>
              <a:t>As of March 2012, Dell had helped its customers save almost $7 billion in energy costs</a:t>
            </a:r>
          </a:p>
          <a:p>
            <a:pPr lvl="1"/>
            <a:r>
              <a:rPr lang="en-US" dirty="0" smtClean="0"/>
              <a:t>In 2014 Dell reported being on track toward reaching their goal of recovering two billion pounds of used electronics by 2020</a:t>
            </a:r>
          </a:p>
        </p:txBody>
      </p:sp>
      <p:sp>
        <p:nvSpPr>
          <p:cNvPr id="297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 of Cost </a:t>
            </a:r>
            <a:r>
              <a:rPr lang="en-US" dirty="0" smtClean="0"/>
              <a:t>Management (2 of 3)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costs and benefits</a:t>
            </a:r>
          </a:p>
          <a:p>
            <a:pPr lvl="1"/>
            <a:r>
              <a:rPr lang="en-US" dirty="0" smtClean="0"/>
              <a:t>Tangible costs or benefits are those costs or benefits that an organization can easily measure in dollars </a:t>
            </a:r>
          </a:p>
          <a:p>
            <a:pPr lvl="1"/>
            <a:r>
              <a:rPr lang="en-US" dirty="0" smtClean="0"/>
              <a:t>Intangible costs or benefits are costs or benefits that are difficult to measure in monetary terms</a:t>
            </a:r>
          </a:p>
          <a:p>
            <a:pPr lvl="1"/>
            <a:r>
              <a:rPr lang="en-US" dirty="0" smtClean="0"/>
              <a:t>Direct costs are costs that can be directly related to producing the products and services of the project </a:t>
            </a:r>
          </a:p>
          <a:p>
            <a:pPr lvl="1"/>
            <a:r>
              <a:rPr lang="en-US" dirty="0" smtClean="0"/>
              <a:t>Indirect costs are costs that are not directly related to the products or services of the project, but are indirectly related to performing the project</a:t>
            </a:r>
          </a:p>
          <a:p>
            <a:pPr lvl="1"/>
            <a:r>
              <a:rPr lang="en-US" dirty="0" smtClean="0"/>
              <a:t>Sunk cost is money that has been spent in the past; when deciding what projects to invest in or continue, you should not include sunk costs </a:t>
            </a:r>
          </a:p>
          <a:p>
            <a:pPr lvl="1"/>
            <a:endParaRPr lang="en-US" dirty="0" smtClean="0"/>
          </a:p>
        </p:txBody>
      </p:sp>
      <p:sp>
        <p:nvSpPr>
          <p:cNvPr id="307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Principles of Cost </a:t>
            </a:r>
            <a:r>
              <a:rPr lang="en-US" dirty="0" smtClean="0"/>
              <a:t>Management (3 of 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concepts </a:t>
            </a:r>
          </a:p>
          <a:p>
            <a:pPr lvl="1"/>
            <a:r>
              <a:rPr lang="en-US" dirty="0" smtClean="0"/>
              <a:t>Learning curve theory states that when many items are produced repetitively, the unit cost of those items decreases in a regular pattern as more units are produced</a:t>
            </a:r>
          </a:p>
          <a:p>
            <a:pPr lvl="1"/>
            <a:r>
              <a:rPr lang="en-US" dirty="0" smtClean="0"/>
              <a:t>Reserves are dollars included in a cost estimate to mitigate cost risk by allowing for future situations that are difficult to predict</a:t>
            </a:r>
          </a:p>
          <a:p>
            <a:pPr lvl="2"/>
            <a:r>
              <a:rPr lang="en-US" dirty="0" smtClean="0"/>
              <a:t>Contingency reserves allow for future situations that may be partially planned for (sometimes called known unknowns) and are included in the project cost baseline</a:t>
            </a:r>
          </a:p>
          <a:p>
            <a:pPr lvl="2"/>
            <a:r>
              <a:rPr lang="en-US" dirty="0" smtClean="0"/>
              <a:t>Management reserves allow for future situations that are unpredictable (sometimes called unknown unknowns) </a:t>
            </a:r>
          </a:p>
        </p:txBody>
      </p:sp>
      <p:sp>
        <p:nvSpPr>
          <p:cNvPr id="317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for Young Professionals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never done so, take a class or do self-study in accounting, </a:t>
            </a:r>
            <a:r>
              <a:rPr lang="en-US" dirty="0" smtClean="0"/>
              <a:t>financial statements</a:t>
            </a:r>
            <a:r>
              <a:rPr lang="en-US" dirty="0"/>
              <a:t>, or financial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There are many online resources and </a:t>
            </a:r>
            <a:r>
              <a:rPr lang="en-US" dirty="0" smtClean="0"/>
              <a:t>short books </a:t>
            </a:r>
            <a:r>
              <a:rPr lang="en-US" dirty="0"/>
              <a:t>available on the topics of finance for the non-financial manager, how to </a:t>
            </a:r>
            <a:r>
              <a:rPr lang="en-US" dirty="0" smtClean="0"/>
              <a:t>use financial </a:t>
            </a:r>
            <a:r>
              <a:rPr lang="en-US" dirty="0"/>
              <a:t>statements, or similar </a:t>
            </a:r>
            <a:r>
              <a:rPr lang="en-US" dirty="0" smtClean="0"/>
              <a:t>content</a:t>
            </a:r>
          </a:p>
          <a:p>
            <a:pPr lvl="1"/>
            <a:r>
              <a:rPr lang="en-US" dirty="0"/>
              <a:t>Financial specialists are often willing to help </a:t>
            </a:r>
            <a:r>
              <a:rPr lang="en-US" dirty="0" smtClean="0"/>
              <a:t>less-experienced people </a:t>
            </a:r>
            <a:r>
              <a:rPr lang="en-US" dirty="0"/>
              <a:t>better understand the key terminology of the financial field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1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1779" y="381000"/>
            <a:ext cx="7886700" cy="1325563"/>
          </a:xfrm>
        </p:spPr>
        <p:txBody>
          <a:bodyPr/>
          <a:lstStyle/>
          <a:p>
            <a:r>
              <a:rPr lang="en-US" dirty="0" smtClean="0"/>
              <a:t>Planning Cost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in project cost management is planning how the costs will be </a:t>
            </a:r>
            <a:r>
              <a:rPr lang="en-US" dirty="0" smtClean="0"/>
              <a:t>managed throughout </a:t>
            </a:r>
            <a:r>
              <a:rPr lang="en-US" dirty="0"/>
              <a:t>the life of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The project team uses expert judgment, analytical techniques, and meetings to develop the cost management plan</a:t>
            </a:r>
          </a:p>
          <a:p>
            <a:r>
              <a:rPr lang="en-US" dirty="0"/>
              <a:t>C</a:t>
            </a:r>
            <a:r>
              <a:rPr lang="en-US" dirty="0" smtClean="0"/>
              <a:t>ost management plan includes:</a:t>
            </a:r>
          </a:p>
          <a:p>
            <a:pPr lvl="1"/>
            <a:r>
              <a:rPr lang="en-US" dirty="0" smtClean="0"/>
              <a:t>Level of accuracy </a:t>
            </a:r>
            <a:endParaRPr lang="en-US" dirty="0"/>
          </a:p>
          <a:p>
            <a:pPr lvl="1"/>
            <a:r>
              <a:rPr lang="en-US" dirty="0" smtClean="0"/>
              <a:t>Units of measure</a:t>
            </a:r>
          </a:p>
          <a:p>
            <a:pPr lvl="1"/>
            <a:r>
              <a:rPr lang="en-US" dirty="0" smtClean="0"/>
              <a:t>Organizational procedure links</a:t>
            </a:r>
          </a:p>
          <a:p>
            <a:pPr lvl="1"/>
            <a:r>
              <a:rPr lang="en-US" dirty="0" smtClean="0"/>
              <a:t>Control thresholds</a:t>
            </a:r>
          </a:p>
          <a:p>
            <a:pPr lvl="1"/>
            <a:r>
              <a:rPr lang="en-US" dirty="0" smtClean="0"/>
              <a:t>Rules of performance measurement</a:t>
            </a:r>
          </a:p>
          <a:p>
            <a:pPr lvl="1"/>
            <a:r>
              <a:rPr lang="en-US" dirty="0" smtClean="0"/>
              <a:t>Reporting formats</a:t>
            </a:r>
          </a:p>
          <a:p>
            <a:pPr lvl="1"/>
            <a:r>
              <a:rPr lang="en-US" dirty="0" smtClean="0"/>
              <a:t>Process descriptions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Costs (1 of 4)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managers must take cost estimates seriously if they want to complete projects within budget constraints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ypes of cost estimates</a:t>
            </a:r>
          </a:p>
          <a:p>
            <a:pPr lvl="1"/>
            <a:r>
              <a:rPr lang="en-US" dirty="0" smtClean="0"/>
              <a:t>Tools </a:t>
            </a:r>
            <a:r>
              <a:rPr lang="en-US" dirty="0"/>
              <a:t>and techniques for </a:t>
            </a:r>
            <a:r>
              <a:rPr lang="en-US" dirty="0" smtClean="0"/>
              <a:t>estimating costs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ypical problems associated with IT cost estimates</a:t>
            </a:r>
          </a:p>
        </p:txBody>
      </p:sp>
      <p:sp>
        <p:nvSpPr>
          <p:cNvPr id="3277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 smtClean="0"/>
              <a:t>Costs (2 of 4)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431367"/>
              </p:ext>
            </p:extLst>
          </p:nvPr>
        </p:nvGraphicFramePr>
        <p:xfrm>
          <a:off x="628650" y="1825625"/>
          <a:ext cx="729615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61">
                  <a:extLst>
                    <a:ext uri="{9D8B030D-6E8A-4147-A177-3AD203B41FA5}">
                      <a16:colId xmlns:a16="http://schemas.microsoft.com/office/drawing/2014/main" val="2583238796"/>
                    </a:ext>
                  </a:extLst>
                </a:gridCol>
                <a:gridCol w="2093889">
                  <a:extLst>
                    <a:ext uri="{9D8B030D-6E8A-4147-A177-3AD203B41FA5}">
                      <a16:colId xmlns:a16="http://schemas.microsoft.com/office/drawing/2014/main" val="280199546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811350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182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Type of Estimate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When Done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Why Done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Typical Range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0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Rough order of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magnitude (ROM)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Very early in the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project life cycle,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often 3–5 years</a:t>
                      </a:r>
                    </a:p>
                    <a:p>
                      <a:r>
                        <a:rPr lang="en-US" sz="1400" dirty="0" smtClean="0">
                          <a:latin typeface="+mn-lt"/>
                        </a:rPr>
                        <a:t>before project</a:t>
                      </a:r>
                      <a:r>
                        <a:rPr lang="en-US" sz="1400" baseline="0" dirty="0" smtClean="0">
                          <a:latin typeface="+mn-lt"/>
                        </a:rPr>
                        <a:t> c</a:t>
                      </a:r>
                      <a:r>
                        <a:rPr lang="en-US" sz="1400" dirty="0" smtClean="0">
                          <a:latin typeface="+mn-lt"/>
                        </a:rPr>
                        <a:t>ompletion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Provides estimate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of cost for selection</a:t>
                      </a:r>
                      <a:r>
                        <a:rPr lang="en-US" sz="1400" baseline="0" dirty="0" smtClean="0">
                          <a:latin typeface="+mn-lt"/>
                        </a:rPr>
                        <a:t> d</a:t>
                      </a:r>
                      <a:r>
                        <a:rPr lang="en-US" sz="1400" dirty="0" smtClean="0">
                          <a:latin typeface="+mn-lt"/>
                        </a:rPr>
                        <a:t>ecisions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-50% to +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100%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93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Budgetary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Early, 1–2 years out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Puts dollars in the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budget plans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-10% to </a:t>
                      </a:r>
                      <a:r>
                        <a:rPr lang="en-US" sz="1400" baseline="0" dirty="0" smtClean="0">
                          <a:latin typeface="+mn-lt"/>
                        </a:rPr>
                        <a:t> +</a:t>
                      </a:r>
                      <a:r>
                        <a:rPr lang="en-US" sz="1400" dirty="0" smtClean="0">
                          <a:latin typeface="+mn-lt"/>
                        </a:rPr>
                        <a:t>25%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Definitive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Later in the project,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less than 1 year out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Puts dollars in the</a:t>
                      </a:r>
                      <a:r>
                        <a:rPr lang="en-US" sz="1400" baseline="0" dirty="0" smtClean="0"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latin typeface="+mn-lt"/>
                        </a:rPr>
                        <a:t>budget plans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 smtClean="0">
                          <a:latin typeface="+mn-lt"/>
                        </a:rPr>
                        <a:t>-5% to +10%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0673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28650" y="4138664"/>
            <a:ext cx="454419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7-1 </a:t>
            </a:r>
            <a:r>
              <a:rPr lang="en-US" dirty="0"/>
              <a:t>Types of </a:t>
            </a:r>
            <a:r>
              <a:rPr lang="en-US" dirty="0" smtClean="0"/>
              <a:t>cost estimates</a:t>
            </a:r>
            <a:endParaRPr lang="en-US" dirty="0"/>
          </a:p>
        </p:txBody>
      </p:sp>
      <p:sp>
        <p:nvSpPr>
          <p:cNvPr id="3379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 smtClean="0"/>
              <a:t>Costs (3 of 4)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and type of cost estimates vary by application area</a:t>
            </a:r>
          </a:p>
          <a:p>
            <a:pPr lvl="1"/>
            <a:r>
              <a:rPr lang="en-US" dirty="0" smtClean="0"/>
              <a:t>The Association for the Advancement of Cost Engineering International identifies five types of cost estimates for construction projects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rder of magnitude, conceptual, preliminary, definitive, and control</a:t>
            </a:r>
          </a:p>
          <a:p>
            <a:pPr lvl="1"/>
            <a:r>
              <a:rPr lang="en-US" dirty="0" smtClean="0"/>
              <a:t>Estimates are usually done at various stages of a project </a:t>
            </a:r>
            <a:endParaRPr lang="en-US" dirty="0"/>
          </a:p>
          <a:p>
            <a:pPr lvl="2"/>
            <a:r>
              <a:rPr lang="en-US" dirty="0" smtClean="0"/>
              <a:t>Should become more accurate as time progresses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important </a:t>
            </a:r>
            <a:r>
              <a:rPr lang="en-US" dirty="0"/>
              <a:t>to provide supporting details for </a:t>
            </a:r>
            <a:r>
              <a:rPr lang="en-US" dirty="0" smtClean="0"/>
              <a:t>estimates </a:t>
            </a:r>
            <a:r>
              <a:rPr lang="en-US" dirty="0"/>
              <a:t>and updates to </a:t>
            </a:r>
            <a:r>
              <a:rPr lang="en-US" dirty="0" smtClean="0"/>
              <a:t>project documents</a:t>
            </a:r>
          </a:p>
          <a:p>
            <a:pPr lvl="1"/>
            <a:r>
              <a:rPr lang="en-US" dirty="0" smtClean="0"/>
              <a:t>A large percentage of total project costs are often labor costs</a:t>
            </a:r>
          </a:p>
        </p:txBody>
      </p:sp>
      <p:sp>
        <p:nvSpPr>
          <p:cNvPr id="3482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 smtClean="0"/>
              <a:t>Costs (4 of 4)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105477"/>
              </p:ext>
            </p:extLst>
          </p:nvPr>
        </p:nvGraphicFramePr>
        <p:xfrm>
          <a:off x="658147" y="2209800"/>
          <a:ext cx="7886697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48633649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4097740504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12231504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33314757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768153080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142927680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535870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7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</a:p>
                    <a:p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46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</a:p>
                    <a:p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4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6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0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3173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4779689"/>
            <a:ext cx="6934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</a:t>
            </a:r>
            <a:r>
              <a:rPr lang="en-US" dirty="0" smtClean="0"/>
              <a:t>7-2 Maximum </a:t>
            </a:r>
            <a:r>
              <a:rPr lang="en-US" dirty="0"/>
              <a:t>FTE by </a:t>
            </a:r>
            <a:r>
              <a:rPr lang="en-US" dirty="0" smtClean="0"/>
              <a:t>department by year</a:t>
            </a:r>
            <a:endParaRPr lang="en-US" dirty="0"/>
          </a:p>
        </p:txBody>
      </p:sp>
      <p:sp>
        <p:nvSpPr>
          <p:cNvPr id="358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(1 of 2)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Develop a justification for project cost management and its importance </a:t>
            </a:r>
            <a:r>
              <a:rPr lang="en-US" dirty="0" smtClean="0"/>
              <a:t>in achieving </a:t>
            </a:r>
            <a:r>
              <a:rPr lang="en-US" dirty="0"/>
              <a:t>project success</a:t>
            </a:r>
          </a:p>
          <a:p>
            <a:r>
              <a:rPr lang="en-US" dirty="0" smtClean="0"/>
              <a:t>Explain </a:t>
            </a:r>
            <a:r>
              <a:rPr lang="en-US" dirty="0"/>
              <a:t>basic project cost management principles, concepts, and terms</a:t>
            </a:r>
          </a:p>
          <a:p>
            <a:r>
              <a:rPr lang="en-US" dirty="0" smtClean="0"/>
              <a:t>Describe </a:t>
            </a:r>
            <a:r>
              <a:rPr lang="en-US" dirty="0"/>
              <a:t>the process of planning cost management</a:t>
            </a:r>
          </a:p>
          <a:p>
            <a:r>
              <a:rPr lang="en-US" dirty="0" smtClean="0"/>
              <a:t>Discuss </a:t>
            </a:r>
            <a:r>
              <a:rPr lang="en-US" dirty="0"/>
              <a:t>different types of cost estimates and methods for preparing them</a:t>
            </a:r>
          </a:p>
          <a:p>
            <a:r>
              <a:rPr lang="en-US" dirty="0" smtClean="0"/>
              <a:t>Using </a:t>
            </a:r>
            <a:r>
              <a:rPr lang="en-US" dirty="0"/>
              <a:t>an example of an information technology (IT) project, list </a:t>
            </a:r>
            <a:r>
              <a:rPr lang="en-US" dirty="0" smtClean="0"/>
              <a:t>and describe </a:t>
            </a:r>
            <a:r>
              <a:rPr lang="en-US" dirty="0"/>
              <a:t>the processes of determining a budget and preparing a </a:t>
            </a:r>
            <a:r>
              <a:rPr lang="en-US" dirty="0" smtClean="0"/>
              <a:t>cost estimate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150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 Tools and Techniques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Analogous or top-down estimates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the actual cost of a previous, similar project as the basis for estimating the cost of the current project </a:t>
            </a:r>
          </a:p>
          <a:p>
            <a:r>
              <a:rPr lang="en-US" dirty="0" smtClean="0"/>
              <a:t>Bottom-up estimates</a:t>
            </a:r>
          </a:p>
          <a:p>
            <a:pPr lvl="1"/>
            <a:r>
              <a:rPr lang="en-US" dirty="0" smtClean="0"/>
              <a:t>Involve estimating individual work items or activities and summing them to get a project total </a:t>
            </a:r>
          </a:p>
          <a:p>
            <a:r>
              <a:rPr lang="en-US" dirty="0"/>
              <a:t>Three-point estimates </a:t>
            </a:r>
            <a:endParaRPr lang="en-US" dirty="0" smtClean="0"/>
          </a:p>
          <a:p>
            <a:pPr lvl="1"/>
            <a:r>
              <a:rPr lang="en-US" dirty="0" smtClean="0"/>
              <a:t>Involve </a:t>
            </a:r>
            <a:r>
              <a:rPr lang="en-US" dirty="0"/>
              <a:t>estimating the most likely, optimistic, and </a:t>
            </a:r>
            <a:r>
              <a:rPr lang="en-US" dirty="0" smtClean="0"/>
              <a:t>pessimistic costs </a:t>
            </a:r>
            <a:r>
              <a:rPr lang="en-US" dirty="0"/>
              <a:t>for items</a:t>
            </a:r>
          </a:p>
          <a:p>
            <a:r>
              <a:rPr lang="en-US" dirty="0" smtClean="0"/>
              <a:t>Parametric estimating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project characteristics (parameters) in a mathematical model to estimate project costs </a:t>
            </a:r>
          </a:p>
        </p:txBody>
      </p:sp>
      <p:sp>
        <p:nvSpPr>
          <p:cNvPr id="3686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Problems with IT Cost Estimates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for inaccuracies </a:t>
            </a:r>
          </a:p>
          <a:p>
            <a:pPr lvl="1"/>
            <a:r>
              <a:rPr lang="en-US" dirty="0" smtClean="0"/>
              <a:t>Estimates are done too quickly</a:t>
            </a:r>
          </a:p>
          <a:p>
            <a:pPr lvl="1"/>
            <a:r>
              <a:rPr lang="en-US" dirty="0" smtClean="0"/>
              <a:t>People lack estimating experience</a:t>
            </a:r>
          </a:p>
          <a:p>
            <a:pPr lvl="1"/>
            <a:r>
              <a:rPr lang="en-US" dirty="0" smtClean="0"/>
              <a:t>Human beings are biased toward underestimation</a:t>
            </a:r>
          </a:p>
          <a:p>
            <a:pPr lvl="1"/>
            <a:r>
              <a:rPr lang="en-US" dirty="0" smtClean="0"/>
              <a:t>Management desires accuracy</a:t>
            </a:r>
          </a:p>
        </p:txBody>
      </p:sp>
      <p:sp>
        <p:nvSpPr>
          <p:cNvPr id="3789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Cost Estimate and Basis of </a:t>
            </a:r>
            <a:r>
              <a:rPr lang="en-US" dirty="0" smtClean="0"/>
              <a:t>Estimates (1 of 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text for a detailed example of creating a cost estimate for the Surveyor Pro project described in the opening case</a:t>
            </a:r>
          </a:p>
          <a:p>
            <a:pPr lvl="1"/>
            <a:r>
              <a:rPr lang="en-US" dirty="0" smtClean="0"/>
              <a:t>Before creating an </a:t>
            </a:r>
            <a:r>
              <a:rPr lang="en-US" dirty="0"/>
              <a:t>estimate gather as much information as </a:t>
            </a:r>
            <a:r>
              <a:rPr lang="en-US" dirty="0" smtClean="0"/>
              <a:t>possible about </a:t>
            </a:r>
            <a:r>
              <a:rPr lang="en-US" dirty="0"/>
              <a:t>the </a:t>
            </a:r>
            <a:r>
              <a:rPr lang="en-US" dirty="0" smtClean="0"/>
              <a:t>project, ask </a:t>
            </a:r>
            <a:r>
              <a:rPr lang="en-US" dirty="0"/>
              <a:t>how the organization plans to use the cost </a:t>
            </a:r>
            <a:r>
              <a:rPr lang="en-US" dirty="0" smtClean="0"/>
              <a:t>estimate, and clarify </a:t>
            </a:r>
            <a:r>
              <a:rPr lang="en-US" dirty="0"/>
              <a:t>the ground rules and assumptions</a:t>
            </a:r>
            <a:endParaRPr lang="en-US" dirty="0" smtClean="0"/>
          </a:p>
        </p:txBody>
      </p:sp>
      <p:sp>
        <p:nvSpPr>
          <p:cNvPr id="389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Cost Estimate and Basis of </a:t>
            </a:r>
            <a:r>
              <a:rPr lang="en-US" dirty="0" smtClean="0"/>
              <a:t>Estimates (2 of 3)</a:t>
            </a:r>
          </a:p>
        </p:txBody>
      </p:sp>
      <p:pic>
        <p:nvPicPr>
          <p:cNvPr id="2" name="Picture 1" descr="Image displays a spreadsheet that summarizes the costs by WBS ite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91" y="1690689"/>
            <a:ext cx="5101418" cy="4090416"/>
          </a:xfrm>
          <a:prstGeom prst="rect">
            <a:avLst/>
          </a:prstGeom>
        </p:spPr>
      </p:pic>
      <p:sp>
        <p:nvSpPr>
          <p:cNvPr id="3994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a Cost Estimate and Basis of </a:t>
            </a:r>
            <a:r>
              <a:rPr lang="en-US" dirty="0" smtClean="0"/>
              <a:t>Estimates (3 of 3) </a:t>
            </a:r>
          </a:p>
        </p:txBody>
      </p:sp>
      <p:pic>
        <p:nvPicPr>
          <p:cNvPr id="2" name="Picture 1" descr="Image displays a function point estimat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29" y="1673483"/>
            <a:ext cx="5871942" cy="3977640"/>
          </a:xfrm>
          <a:prstGeom prst="rect">
            <a:avLst/>
          </a:prstGeom>
        </p:spPr>
      </p:pic>
      <p:sp>
        <p:nvSpPr>
          <p:cNvPr id="3994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454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Alvin Alexander wrote a book called </a:t>
            </a:r>
            <a:r>
              <a:rPr lang="en-US" i="1" dirty="0" smtClean="0"/>
              <a:t>Cost Estimating in an Agile Development Environment </a:t>
            </a:r>
            <a:r>
              <a:rPr lang="en-US" dirty="0" smtClean="0"/>
              <a:t>in 2015</a:t>
            </a:r>
          </a:p>
          <a:p>
            <a:pPr lvl="1"/>
            <a:r>
              <a:rPr lang="en-US" dirty="0" smtClean="0"/>
              <a:t>Function points are a means of measuring software size in terms that are meaningful to end users</a:t>
            </a:r>
          </a:p>
          <a:p>
            <a:pPr lvl="1"/>
            <a:r>
              <a:rPr lang="en-US" dirty="0" smtClean="0"/>
              <a:t>User stories are a common way to describe requirements in a simple, concise way</a:t>
            </a:r>
          </a:p>
          <a:p>
            <a:pPr lvl="1"/>
            <a:r>
              <a:rPr lang="en-US" dirty="0"/>
              <a:t>Developers can </a:t>
            </a:r>
            <a:r>
              <a:rPr lang="en-US" dirty="0" smtClean="0"/>
              <a:t>analyze user </a:t>
            </a:r>
            <a:r>
              <a:rPr lang="en-US" dirty="0"/>
              <a:t>stories to estimate the number of internal logical files (ILFs)—a group of </a:t>
            </a:r>
            <a:r>
              <a:rPr lang="en-US" dirty="0" smtClean="0"/>
              <a:t>logically related </a:t>
            </a:r>
            <a:r>
              <a:rPr lang="en-US" dirty="0"/>
              <a:t>data that resides entirely within the application boundary and is </a:t>
            </a:r>
            <a:r>
              <a:rPr lang="en-US" dirty="0" smtClean="0"/>
              <a:t>maintained through </a:t>
            </a:r>
            <a:r>
              <a:rPr lang="en-US" dirty="0"/>
              <a:t>external </a:t>
            </a:r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Budget (1 of 2)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udgeting involves allocating the project cost estimate to individual work items over time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aterial </a:t>
            </a:r>
            <a:r>
              <a:rPr lang="en-US" dirty="0"/>
              <a:t>resources or work </a:t>
            </a:r>
            <a:r>
              <a:rPr lang="en-US" dirty="0" smtClean="0"/>
              <a:t>items are </a:t>
            </a:r>
            <a:r>
              <a:rPr lang="en-US" dirty="0"/>
              <a:t>based on the activities in the WBS for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Important goal is to produce a cost baseline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ime-phased budget that project managers use to measure and monitor cost performance </a:t>
            </a:r>
          </a:p>
        </p:txBody>
      </p:sp>
      <p:sp>
        <p:nvSpPr>
          <p:cNvPr id="419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Budget (2 of 2)</a:t>
            </a:r>
          </a:p>
        </p:txBody>
      </p:sp>
      <p:pic>
        <p:nvPicPr>
          <p:cNvPr id="2" name="Picture 1" descr="Image displays an example of a cost baseline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4" y="2209800"/>
            <a:ext cx="5734371" cy="2869119"/>
          </a:xfrm>
          <a:prstGeom prst="rect">
            <a:avLst/>
          </a:prstGeom>
        </p:spPr>
      </p:pic>
      <p:sp>
        <p:nvSpPr>
          <p:cNvPr id="4198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789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Costs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involved in controlling </a:t>
            </a:r>
            <a:r>
              <a:rPr lang="en-US" dirty="0"/>
              <a:t>project </a:t>
            </a:r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Monitoring cost performance</a:t>
            </a:r>
          </a:p>
          <a:p>
            <a:pPr lvl="1"/>
            <a:r>
              <a:rPr lang="en-US" dirty="0" smtClean="0"/>
              <a:t>Ensuring that only appropriate project changes are included in a revised cost baseline</a:t>
            </a:r>
          </a:p>
          <a:p>
            <a:pPr lvl="1"/>
            <a:r>
              <a:rPr lang="en-US" dirty="0" smtClean="0"/>
              <a:t>Informing project stakeholders of authorized changes to the project that will affect costs</a:t>
            </a:r>
          </a:p>
          <a:p>
            <a:r>
              <a:rPr lang="en-US" dirty="0"/>
              <a:t>Several tools and techniques assist in project cost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Expert judgment, data </a:t>
            </a:r>
            <a:r>
              <a:rPr lang="en-US" dirty="0"/>
              <a:t>analysis, project management information systems, and the to-complete </a:t>
            </a:r>
            <a:r>
              <a:rPr lang="en-US" dirty="0" smtClean="0"/>
              <a:t>performance index</a:t>
            </a:r>
          </a:p>
        </p:txBody>
      </p:sp>
      <p:sp>
        <p:nvSpPr>
          <p:cNvPr id="4403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 (EVM) (1 </a:t>
            </a:r>
            <a:r>
              <a:rPr lang="en-US" dirty="0"/>
              <a:t>of 5)</a:t>
            </a:r>
            <a:endParaRPr 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 performance measurement technique that integrates scope, time, and cost data</a:t>
            </a:r>
          </a:p>
          <a:p>
            <a:pPr lvl="1"/>
            <a:r>
              <a:rPr lang="en-US" dirty="0" smtClean="0"/>
              <a:t>Given a baseline (original plan plus approved changes), you can determine how well the project is meeting scope</a:t>
            </a:r>
            <a:r>
              <a:rPr lang="en-US" dirty="0"/>
              <a:t>, </a:t>
            </a:r>
            <a:r>
              <a:rPr lang="en-US" dirty="0" smtClean="0"/>
              <a:t>time, and </a:t>
            </a:r>
            <a:r>
              <a:rPr lang="en-US" dirty="0"/>
              <a:t>cost </a:t>
            </a:r>
            <a:r>
              <a:rPr lang="en-US" dirty="0" smtClean="0"/>
              <a:t>goals</a:t>
            </a:r>
          </a:p>
          <a:p>
            <a:r>
              <a:rPr lang="en-US" dirty="0"/>
              <a:t>Earned value management involves calculating three values for each activity </a:t>
            </a:r>
            <a:r>
              <a:rPr lang="en-US" dirty="0" smtClean="0"/>
              <a:t>or summary </a:t>
            </a:r>
            <a:r>
              <a:rPr lang="en-US" dirty="0"/>
              <a:t>activity from a project’s </a:t>
            </a:r>
            <a:r>
              <a:rPr lang="en-US" dirty="0" smtClean="0"/>
              <a:t>WBS</a:t>
            </a:r>
          </a:p>
          <a:p>
            <a:pPr lvl="1"/>
            <a:r>
              <a:rPr lang="en-US" dirty="0" smtClean="0"/>
              <a:t>Planned value</a:t>
            </a:r>
          </a:p>
          <a:p>
            <a:pPr lvl="1"/>
            <a:r>
              <a:rPr lang="en-US" dirty="0" smtClean="0"/>
              <a:t>Actual cost </a:t>
            </a:r>
          </a:p>
          <a:p>
            <a:pPr lvl="1"/>
            <a:r>
              <a:rPr lang="en-US" dirty="0" smtClean="0"/>
              <a:t>Earned value 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(2 of 2)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Justify the use of earned value management and project </a:t>
            </a:r>
            <a:r>
              <a:rPr lang="en-US" dirty="0" smtClean="0"/>
              <a:t>portfolio management </a:t>
            </a:r>
            <a:r>
              <a:rPr lang="en-US" dirty="0"/>
              <a:t>to assist in cost control</a:t>
            </a:r>
          </a:p>
          <a:p>
            <a:r>
              <a:rPr lang="en-US" dirty="0" smtClean="0"/>
              <a:t>Describe </a:t>
            </a:r>
            <a:r>
              <a:rPr lang="en-US" dirty="0"/>
              <a:t>how project management software can assist in project </a:t>
            </a:r>
            <a:r>
              <a:rPr lang="en-US" dirty="0" smtClean="0"/>
              <a:t>cost management</a:t>
            </a:r>
            <a:endParaRPr lang="en-US" dirty="0"/>
          </a:p>
          <a:p>
            <a:r>
              <a:rPr lang="en-US" dirty="0" smtClean="0"/>
              <a:t>Discuss </a:t>
            </a:r>
            <a:r>
              <a:rPr lang="en-US" dirty="0"/>
              <a:t>considerations for agile/adaptive environments</a:t>
            </a:r>
          </a:p>
          <a:p>
            <a:endParaRPr lang="en-US" dirty="0" smtClean="0"/>
          </a:p>
        </p:txBody>
      </p:sp>
      <p:sp>
        <p:nvSpPr>
          <p:cNvPr id="204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 (EVM) (2 </a:t>
            </a:r>
            <a:r>
              <a:rPr lang="en-US" dirty="0"/>
              <a:t>of 5)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455837"/>
              </p:ext>
            </p:extLst>
          </p:nvPr>
        </p:nvGraphicFramePr>
        <p:xfrm>
          <a:off x="628650" y="1825625"/>
          <a:ext cx="78867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4550">
                  <a:extLst>
                    <a:ext uri="{9D8B030D-6E8A-4147-A177-3AD203B41FA5}">
                      <a16:colId xmlns:a16="http://schemas.microsoft.com/office/drawing/2014/main" val="1030924869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52005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Week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Earned value (EV)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Planned value (PV)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cost (AC)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variance (CV)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8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variance (SV)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8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performance index (CPI)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3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performance index (SPI)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8784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4645025"/>
            <a:ext cx="81392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7-3 Earned value calculations for one activity after week 1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626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Earned Value Management (EVM) (3 </a:t>
            </a:r>
            <a:r>
              <a:rPr lang="en-US" dirty="0"/>
              <a:t>of 5)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456916"/>
              </p:ext>
            </p:extLst>
          </p:nvPr>
        </p:nvGraphicFramePr>
        <p:xfrm>
          <a:off x="628650" y="1825625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789744427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15059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8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Earned value (EV)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PV of all completed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variance (CV)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EV -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variance (SV)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 =</a:t>
                      </a:r>
                      <a:r>
                        <a:rPr lang="en-US" baseline="0" dirty="0" smtClean="0"/>
                        <a:t> EV - 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3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performance index (CPI)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CPI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EV/AC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2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 performance index (SPI)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EV/PV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 at completion (EAC)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BAC/CPI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to Complete (ETC)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ETC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EAC</a:t>
                      </a:r>
                      <a:r>
                        <a:rPr lang="en-US" baseline="0" dirty="0" smtClean="0"/>
                        <a:t> - </a:t>
                      </a:r>
                      <a:r>
                        <a:rPr lang="en-US" dirty="0" smtClean="0"/>
                        <a:t>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1205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28650" y="4828101"/>
            <a:ext cx="42522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7-4 Earned value formulas</a:t>
            </a:r>
          </a:p>
        </p:txBody>
      </p:sp>
      <p:sp>
        <p:nvSpPr>
          <p:cNvPr id="4608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205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Management (EVM</a:t>
            </a:r>
            <a:r>
              <a:rPr lang="en-US" dirty="0" smtClean="0"/>
              <a:t>) (4 </a:t>
            </a:r>
            <a:r>
              <a:rPr lang="en-US" dirty="0"/>
              <a:t>of 5)</a:t>
            </a:r>
            <a:endParaRPr 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/>
              <a:t>Cost variance (CV) is the earned value minus the actual </a:t>
            </a:r>
            <a:r>
              <a:rPr lang="en-US" dirty="0" smtClean="0"/>
              <a:t>cost</a:t>
            </a:r>
          </a:p>
          <a:p>
            <a:pPr lvl="1"/>
            <a:r>
              <a:rPr lang="en-US" dirty="0"/>
              <a:t>Schedule variance (SV) is the earned value minus the planned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Cost </a:t>
            </a:r>
            <a:r>
              <a:rPr lang="en-US" dirty="0"/>
              <a:t>performance index (CPI) is the ratio of earned value to actual </a:t>
            </a:r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Schedule </a:t>
            </a:r>
            <a:r>
              <a:rPr lang="en-US" dirty="0"/>
              <a:t>performance index (SPI) is the ratio of earned value to planned </a:t>
            </a:r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/>
              <a:t>at </a:t>
            </a:r>
            <a:r>
              <a:rPr lang="en-US" dirty="0" smtClean="0"/>
              <a:t>completion (EAC) is an </a:t>
            </a:r>
            <a:r>
              <a:rPr lang="en-US" dirty="0"/>
              <a:t>estimated cost of completing a project based on performance </a:t>
            </a:r>
            <a:r>
              <a:rPr lang="en-US" dirty="0" smtClean="0"/>
              <a:t>to date</a:t>
            </a:r>
          </a:p>
          <a:p>
            <a:pPr lvl="1"/>
            <a:r>
              <a:rPr lang="en-US" dirty="0" smtClean="0"/>
              <a:t>To-complete performance </a:t>
            </a:r>
            <a:r>
              <a:rPr lang="en-US" dirty="0"/>
              <a:t>index (</a:t>
            </a:r>
            <a:r>
              <a:rPr lang="en-US" dirty="0" smtClean="0"/>
              <a:t>TCPI) is a </a:t>
            </a:r>
            <a:r>
              <a:rPr lang="en-US" dirty="0"/>
              <a:t>measure of the cost performance that must be achieved with the remaining resources </a:t>
            </a:r>
            <a:r>
              <a:rPr lang="en-US" dirty="0" smtClean="0"/>
              <a:t>to meet </a:t>
            </a:r>
            <a:r>
              <a:rPr lang="en-US" dirty="0"/>
              <a:t>a specific goal</a:t>
            </a:r>
          </a:p>
        </p:txBody>
      </p:sp>
      <p:sp>
        <p:nvSpPr>
          <p:cNvPr id="5120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Earned Value Management (EVM</a:t>
            </a:r>
            <a:r>
              <a:rPr lang="en-US" dirty="0" smtClean="0"/>
              <a:t>) (5 of 5)</a:t>
            </a:r>
          </a:p>
        </p:txBody>
      </p:sp>
      <p:pic>
        <p:nvPicPr>
          <p:cNvPr id="2" name="Picture 1" descr="Image displays an earned value chart for a one-year project after five months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11" y="1690689"/>
            <a:ext cx="6104578" cy="3992880"/>
          </a:xfrm>
          <a:prstGeom prst="rect">
            <a:avLst/>
          </a:prstGeom>
        </p:spPr>
      </p:pic>
      <p:sp>
        <p:nvSpPr>
          <p:cNvPr id="5120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131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 (1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EVM is used worldwide, and it is particularly popular in the Middle East, South Asia, Canada, and Europe</a:t>
            </a:r>
          </a:p>
          <a:p>
            <a:pPr lvl="1"/>
            <a:r>
              <a:rPr lang="en-US" dirty="0" smtClean="0"/>
              <a:t>Most countries require EVM for large defense or government projects, as shown in Figure 7-7</a:t>
            </a:r>
          </a:p>
          <a:p>
            <a:pPr lvl="1"/>
            <a:r>
              <a:rPr lang="en-US" dirty="0" smtClean="0"/>
              <a:t>EVM is also used in such private-industry sectors as IT, construction, energy, and manufacturing. </a:t>
            </a:r>
          </a:p>
          <a:p>
            <a:pPr lvl="2"/>
            <a:r>
              <a:rPr lang="en-US" dirty="0" smtClean="0"/>
              <a:t>However, most private companies have not yet applied EVM to their projects because management does not require it, feeling it is too complex and not cost effective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 (2 of 2)</a:t>
            </a:r>
            <a:endParaRPr lang="en-US" dirty="0"/>
          </a:p>
        </p:txBody>
      </p:sp>
      <p:pic>
        <p:nvPicPr>
          <p:cNvPr id="2" name="Picture 1" descr="Image displays a bar chart showing earned value usage for defense/government and private industry. 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24000"/>
            <a:ext cx="5867400" cy="430472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Portfolio Management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organizations collect and control an entire suite of projects or investments as one set of interrelated activities in a portfolio</a:t>
            </a:r>
          </a:p>
          <a:p>
            <a:r>
              <a:rPr lang="en-US" dirty="0" smtClean="0"/>
              <a:t>Five levels for project portfolio management</a:t>
            </a:r>
          </a:p>
          <a:p>
            <a:pPr lvl="1"/>
            <a:r>
              <a:rPr lang="en-US" dirty="0" smtClean="0"/>
              <a:t>Put all your projects in one database</a:t>
            </a:r>
          </a:p>
          <a:p>
            <a:pPr lvl="1"/>
            <a:r>
              <a:rPr lang="en-US" dirty="0" smtClean="0"/>
              <a:t>Prioritize the projects in your database</a:t>
            </a:r>
          </a:p>
          <a:p>
            <a:pPr lvl="1"/>
            <a:r>
              <a:rPr lang="en-US" dirty="0" smtClean="0"/>
              <a:t>Divide your projects into two or three budgets based on type of investment</a:t>
            </a:r>
          </a:p>
          <a:p>
            <a:pPr lvl="1"/>
            <a:r>
              <a:rPr lang="en-US" dirty="0" smtClean="0"/>
              <a:t>Automate the repository</a:t>
            </a:r>
          </a:p>
          <a:p>
            <a:pPr lvl="1"/>
            <a:r>
              <a:rPr lang="en-US" dirty="0" smtClean="0"/>
              <a:t>Apply modern portfolio theory, including risk-return tools that map project risk on a curve</a:t>
            </a:r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Project Management Software to Assist</a:t>
            </a:r>
            <a:br>
              <a:rPr lang="en-US" dirty="0"/>
            </a:br>
            <a:r>
              <a:rPr lang="en-US" dirty="0"/>
              <a:t>in Project Cost </a:t>
            </a:r>
            <a:r>
              <a:rPr lang="en-US" dirty="0" smtClean="0"/>
              <a:t>Management (1 of 2)</a:t>
            </a:r>
          </a:p>
        </p:txBody>
      </p:sp>
      <p:sp>
        <p:nvSpPr>
          <p:cNvPr id="56323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Spreadsheets are a common tool for resource planning, cost estimating, cost budgeting, and cost control</a:t>
            </a:r>
          </a:p>
          <a:p>
            <a:pPr lvl="1"/>
            <a:r>
              <a:rPr lang="en-US" dirty="0" smtClean="0"/>
              <a:t>Many companies use more sophisticated and centralized financial applications software for cost information</a:t>
            </a:r>
          </a:p>
          <a:p>
            <a:r>
              <a:rPr lang="en-US" dirty="0"/>
              <a:t>Project management software can increase a project manager’s </a:t>
            </a:r>
            <a:r>
              <a:rPr lang="en-US" dirty="0" smtClean="0"/>
              <a:t>effectiveness during </a:t>
            </a:r>
            <a:r>
              <a:rPr lang="en-US" dirty="0"/>
              <a:t>each process of project cost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Many IT project managers use other tools to manage cost information because </a:t>
            </a:r>
            <a:r>
              <a:rPr lang="en-US" dirty="0" smtClean="0"/>
              <a:t>they do </a:t>
            </a:r>
            <a:r>
              <a:rPr lang="en-US" dirty="0"/>
              <a:t>not know that they can use project management software, or they do not track </a:t>
            </a:r>
            <a:r>
              <a:rPr lang="en-US" dirty="0" smtClean="0"/>
              <a:t>costs based </a:t>
            </a:r>
            <a:r>
              <a:rPr lang="en-US" dirty="0"/>
              <a:t>on a WBS, as most project management software </a:t>
            </a:r>
            <a:r>
              <a:rPr lang="en-US" dirty="0" smtClean="0"/>
              <a:t>does</a:t>
            </a:r>
          </a:p>
        </p:txBody>
      </p:sp>
      <p:sp>
        <p:nvSpPr>
          <p:cNvPr id="5632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Project Management Software to Assist</a:t>
            </a:r>
            <a:br>
              <a:rPr lang="en-US" dirty="0"/>
            </a:br>
            <a:r>
              <a:rPr lang="en-US" dirty="0"/>
              <a:t>in Project Cost </a:t>
            </a:r>
            <a:r>
              <a:rPr lang="en-US" dirty="0" smtClean="0"/>
              <a:t>Management (2 of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Studies on PPM Software</a:t>
            </a:r>
          </a:p>
          <a:p>
            <a:pPr lvl="1"/>
            <a:r>
              <a:rPr lang="en-US" dirty="0" smtClean="0"/>
              <a:t>2017 Gartner report says the market continues to grow, with annual sales over $2.3 billion </a:t>
            </a:r>
          </a:p>
          <a:p>
            <a:pPr lvl="1"/>
            <a:r>
              <a:rPr lang="en-US" dirty="0" smtClean="0"/>
              <a:t>Forrester estimates ROIs of 250 percent from PPM tools</a:t>
            </a:r>
          </a:p>
          <a:p>
            <a:pPr lvl="1"/>
            <a:r>
              <a:rPr lang="en-US" dirty="0" smtClean="0"/>
              <a:t>Pfizer and Ford use PPM software to improve transparency of the many projects they manage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9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Agile/Adaptive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AgileEVM is an adapted implementation of EVM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the Scrum </a:t>
            </a:r>
            <a:r>
              <a:rPr lang="en-US" dirty="0" smtClean="0"/>
              <a:t>framework artifacts </a:t>
            </a:r>
            <a:r>
              <a:rPr lang="en-US" dirty="0"/>
              <a:t>as inputs, uses traditional EVM calculations, and is expressed in </a:t>
            </a:r>
            <a:r>
              <a:rPr lang="en-US" dirty="0" smtClean="0"/>
              <a:t>traditional EVM metrics</a:t>
            </a:r>
            <a:endParaRPr lang="en-US" dirty="0"/>
          </a:p>
          <a:p>
            <a:pPr lvl="1"/>
            <a:r>
              <a:rPr lang="en-US" dirty="0" smtClean="0"/>
              <a:t>Requires </a:t>
            </a:r>
            <a:r>
              <a:rPr lang="en-US" dirty="0"/>
              <a:t>a minimal set of input </a:t>
            </a:r>
            <a:r>
              <a:rPr lang="en-US" dirty="0" smtClean="0"/>
              <a:t>parameters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ctual </a:t>
            </a:r>
            <a:r>
              <a:rPr lang="en-US" dirty="0"/>
              <a:t>cost </a:t>
            </a:r>
            <a:r>
              <a:rPr lang="en-US" dirty="0" smtClean="0"/>
              <a:t>of a </a:t>
            </a:r>
            <a:r>
              <a:rPr lang="en-US" dirty="0"/>
              <a:t>project, an estimated product backlog, a release plan that provides information </a:t>
            </a:r>
            <a:r>
              <a:rPr lang="en-US" dirty="0" smtClean="0"/>
              <a:t>on the </a:t>
            </a:r>
            <a:r>
              <a:rPr lang="en-US" dirty="0"/>
              <a:t>number of iterations in the release and the assumed </a:t>
            </a:r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estimates can </a:t>
            </a:r>
            <a:r>
              <a:rPr lang="en-US" dirty="0" smtClean="0"/>
              <a:t>be in </a:t>
            </a:r>
            <a:r>
              <a:rPr lang="en-US" dirty="0"/>
              <a:t>hours, story-points, team days or any other consistent estimate of </a:t>
            </a:r>
            <a:r>
              <a:rPr lang="en-US" dirty="0" smtClean="0"/>
              <a:t>size</a:t>
            </a:r>
          </a:p>
          <a:p>
            <a:pPr lvl="2"/>
            <a:r>
              <a:rPr lang="en-US" dirty="0" smtClean="0"/>
              <a:t>The critical factor </a:t>
            </a:r>
            <a:r>
              <a:rPr lang="en-US" dirty="0"/>
              <a:t>is that it must be a numerical estimate of some kind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9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4978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6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Project Cost Management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projects have a poor track record for meeting budget goals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ost overrun is the additional percentage or dollar amount by which actual costs exceed estimates </a:t>
            </a:r>
          </a:p>
          <a:p>
            <a:pPr lvl="1"/>
            <a:r>
              <a:rPr lang="en-US" dirty="0" smtClean="0"/>
              <a:t>A 2011 </a:t>
            </a:r>
            <a:r>
              <a:rPr lang="en-US" i="1" dirty="0" smtClean="0"/>
              <a:t>Harvard Business Review </a:t>
            </a:r>
            <a:r>
              <a:rPr lang="en-US" dirty="0" smtClean="0"/>
              <a:t>study reported an average cost overrun of 27 percent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ost important finding was the discovery of a large number of gigantic overages or “black swans</a:t>
            </a:r>
            <a:r>
              <a:rPr lang="en-US" dirty="0"/>
              <a:t>”; a high-impact event that is rare </a:t>
            </a:r>
            <a:r>
              <a:rPr lang="en-US" dirty="0" smtClean="0"/>
              <a:t>and unpredictable</a:t>
            </a:r>
            <a:r>
              <a:rPr lang="en-US" dirty="0"/>
              <a:t>, but not improbable in </a:t>
            </a:r>
            <a:r>
              <a:rPr lang="en-US" dirty="0" smtClean="0"/>
              <a:t>retrospect</a:t>
            </a:r>
          </a:p>
        </p:txBody>
      </p:sp>
      <p:sp>
        <p:nvSpPr>
          <p:cNvPr id="2253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Summary</a:t>
            </a:r>
            <a:endParaRPr lang="en-US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Project cost management is a traditionally weak area of IT projects</a:t>
            </a:r>
          </a:p>
          <a:p>
            <a:pPr lvl="1"/>
            <a:r>
              <a:rPr lang="en-US" smtClean="0"/>
              <a:t>Project managers must understand several basic principles of cost management to be effective in managing project costs</a:t>
            </a:r>
          </a:p>
          <a:p>
            <a:r>
              <a:rPr lang="en-US" smtClean="0"/>
              <a:t>Main processes </a:t>
            </a:r>
          </a:p>
          <a:p>
            <a:pPr lvl="1"/>
            <a:r>
              <a:rPr lang="en-US" smtClean="0"/>
              <a:t>Plan cost management</a:t>
            </a:r>
          </a:p>
          <a:p>
            <a:pPr lvl="1"/>
            <a:r>
              <a:rPr lang="en-US" smtClean="0"/>
              <a:t>Estimate costs</a:t>
            </a:r>
          </a:p>
          <a:p>
            <a:pPr lvl="1"/>
            <a:r>
              <a:rPr lang="en-US" smtClean="0"/>
              <a:t>Determine the budget</a:t>
            </a:r>
          </a:p>
          <a:p>
            <a:pPr lvl="1"/>
            <a:r>
              <a:rPr lang="en-US" smtClean="0"/>
              <a:t>Control costs</a:t>
            </a:r>
          </a:p>
          <a:p>
            <a:r>
              <a:rPr lang="en-US" smtClean="0"/>
              <a:t>Several software products can assist with project cost management</a:t>
            </a:r>
            <a:endParaRPr lang="en-US" dirty="0" smtClean="0"/>
          </a:p>
        </p:txBody>
      </p:sp>
      <p:sp>
        <p:nvSpPr>
          <p:cNvPr id="57349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2355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United Kingdom’s National Health Service IT modernization program was called the greatest IT disaster in history with an estimated $26 billion overrun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 had problems due to incompatible systems, resistance from physicians, and arguments among contractors about who’s responsible for what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crapped in 2011</a:t>
            </a:r>
          </a:p>
        </p:txBody>
      </p:sp>
      <p:sp>
        <p:nvSpPr>
          <p:cNvPr id="23556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Cost?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is a resource sacrificed or foregone to achieve a specific objective or something given up in exchange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sually measured in monetary units like </a:t>
            </a:r>
            <a:r>
              <a:rPr lang="en-US" dirty="0"/>
              <a:t>dollars that must be paid to acquire goods and services</a:t>
            </a:r>
            <a:endParaRPr lang="en-US" dirty="0" smtClean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Project Cost Management? (1 of 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cost management includes the processes required to ensure that the project is completed within an approved budget</a:t>
            </a:r>
          </a:p>
          <a:p>
            <a:pPr lvl="1"/>
            <a:r>
              <a:rPr lang="en-US" dirty="0" smtClean="0"/>
              <a:t>Planning </a:t>
            </a:r>
            <a:r>
              <a:rPr lang="en-US" dirty="0"/>
              <a:t>cost </a:t>
            </a:r>
            <a:r>
              <a:rPr lang="en-US" dirty="0" smtClean="0"/>
              <a:t>management: determining </a:t>
            </a:r>
            <a:r>
              <a:rPr lang="en-US" dirty="0"/>
              <a:t>the policies, procedures, and documentation that will be used for planning, executing, and controlling project </a:t>
            </a:r>
            <a:r>
              <a:rPr lang="en-US" dirty="0" smtClean="0"/>
              <a:t>cost</a:t>
            </a:r>
            <a:endParaRPr lang="en-US" dirty="0"/>
          </a:p>
          <a:p>
            <a:pPr lvl="1"/>
            <a:r>
              <a:rPr lang="en-US" dirty="0"/>
              <a:t>Estimating costs: developing an approximation or estimate of the costs of the resources needed to complete a project</a:t>
            </a:r>
          </a:p>
          <a:p>
            <a:pPr lvl="1"/>
            <a:r>
              <a:rPr lang="en-US" dirty="0"/>
              <a:t>Determining the budget: allocating the overall cost estimate to individual work items to establish a baseline for measuring performance</a:t>
            </a:r>
          </a:p>
          <a:p>
            <a:pPr lvl="1"/>
            <a:r>
              <a:rPr lang="en-US" dirty="0"/>
              <a:t>Controlling costs: controlling changes to the project budget</a:t>
            </a:r>
          </a:p>
          <a:p>
            <a:pPr lvl="1"/>
            <a:endParaRPr lang="en-US" dirty="0" smtClean="0"/>
          </a:p>
        </p:txBody>
      </p:sp>
      <p:sp>
        <p:nvSpPr>
          <p:cNvPr id="2458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348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Cost Management</a:t>
            </a:r>
            <a:r>
              <a:rPr lang="en-US" dirty="0" smtClean="0"/>
              <a:t>? (2 of 2)</a:t>
            </a:r>
          </a:p>
        </p:txBody>
      </p:sp>
      <p:pic>
        <p:nvPicPr>
          <p:cNvPr id="2" name="Picture 1" descr="Image illustrates the inputs, tools and techniques, and outputs of project cost management.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778" y="1045113"/>
            <a:ext cx="3304444" cy="4740891"/>
          </a:xfrm>
          <a:prstGeom prst="rect">
            <a:avLst/>
          </a:prstGeom>
        </p:spPr>
      </p:pic>
      <p:sp>
        <p:nvSpPr>
          <p:cNvPr id="26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Principles of Cost Management (1 of 3)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members of an executive board better understand and are more interested in financial terms than IT terms; they need </a:t>
            </a:r>
            <a:r>
              <a:rPr lang="en-US" dirty="0"/>
              <a:t>to be able to present and discuss project </a:t>
            </a:r>
            <a:r>
              <a:rPr lang="en-US" dirty="0" smtClean="0"/>
              <a:t>information in both </a:t>
            </a:r>
          </a:p>
          <a:p>
            <a:pPr lvl="1"/>
            <a:r>
              <a:rPr lang="en-US" dirty="0" smtClean="0"/>
              <a:t>Profits: revenues minus expenditures</a:t>
            </a:r>
          </a:p>
          <a:p>
            <a:pPr lvl="1"/>
            <a:r>
              <a:rPr lang="en-US" dirty="0" smtClean="0"/>
              <a:t>Profit margin: ratio of profits to revenues  </a:t>
            </a:r>
          </a:p>
          <a:p>
            <a:pPr lvl="1"/>
            <a:r>
              <a:rPr lang="en-US" dirty="0" smtClean="0"/>
              <a:t>Life cycle costing: considers total cost of ownership, or development plus support costs, for a project </a:t>
            </a:r>
          </a:p>
          <a:p>
            <a:pPr lvl="1"/>
            <a:r>
              <a:rPr lang="en-US" dirty="0" smtClean="0"/>
              <a:t>Cash flow analysis: determines estimated annual costs and benefits for a project and resulting annual cash flow</a:t>
            </a:r>
          </a:p>
          <a:p>
            <a:endParaRPr lang="en-US" dirty="0" smtClean="0"/>
          </a:p>
        </p:txBody>
      </p:sp>
      <p:sp>
        <p:nvSpPr>
          <p:cNvPr id="2765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</a:rPr>
              <a:t>Information Technology Project Management, Ninth Edition. 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nd_PPT_Template_SIMPLIFIED_SD">
  <a:themeElements>
    <a:clrScheme name="Cengage Colors">
      <a:dk1>
        <a:srgbClr val="004978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0808_Cengage PP Brand Update" id="{61CF522C-3938-544D-B6D2-01C3CB24134A}" vid="{85A4C21B-B5BA-1B4B-9AA0-C3802FB375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2161</TotalTime>
  <Words>4674</Words>
  <Application>Microsoft Office PowerPoint</Application>
  <PresentationFormat>On-screen Show (4:3)</PresentationFormat>
  <Paragraphs>336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Rounded MT Bold</vt:lpstr>
      <vt:lpstr>Open Sans</vt:lpstr>
      <vt:lpstr>Open Sans Regular</vt:lpstr>
      <vt:lpstr>Summer Font</vt:lpstr>
      <vt:lpstr>Times New Roman</vt:lpstr>
      <vt:lpstr>Brand_PPT_Template_SIMPLIFIED_SD</vt:lpstr>
      <vt:lpstr>Chapter 7: Project Cost Management</vt:lpstr>
      <vt:lpstr>Learning Objectives (1 of 2)</vt:lpstr>
      <vt:lpstr>Learning Objectives (2 of 2)</vt:lpstr>
      <vt:lpstr>The Importance of Project Cost Management</vt:lpstr>
      <vt:lpstr>What Went Wrong?</vt:lpstr>
      <vt:lpstr>What is Cost?</vt:lpstr>
      <vt:lpstr>What is Project Cost Management? (1 of 2)</vt:lpstr>
      <vt:lpstr>What is Project Cost Management? (2 of 2)</vt:lpstr>
      <vt:lpstr>Basic Principles of Cost Management (1 of 3)</vt:lpstr>
      <vt:lpstr>Media Snapshot</vt:lpstr>
      <vt:lpstr>What Went Right?</vt:lpstr>
      <vt:lpstr>Basic Principles of Cost Management (2 of 3) </vt:lpstr>
      <vt:lpstr>Basic Principles of Cost Management (3 of 3)</vt:lpstr>
      <vt:lpstr>Advice for Young Professionals </vt:lpstr>
      <vt:lpstr>Planning Cost Management</vt:lpstr>
      <vt:lpstr>Estimating Costs (1 of 4)</vt:lpstr>
      <vt:lpstr>Estimating Costs (2 of 4)</vt:lpstr>
      <vt:lpstr>Estimating Costs (3 of 4)</vt:lpstr>
      <vt:lpstr>Estimating Costs (4 of 4)</vt:lpstr>
      <vt:lpstr>Cost Estimation Tools and Techniques</vt:lpstr>
      <vt:lpstr>Typical Problems with IT Cost Estimates</vt:lpstr>
      <vt:lpstr>How to Develop a Cost Estimate and Basis of Estimates (1 of 3)</vt:lpstr>
      <vt:lpstr>How to Develop a Cost Estimate and Basis of Estimates (2 of 3)</vt:lpstr>
      <vt:lpstr>How to Develop a Cost Estimate and Basis of Estimates (3 of 3) </vt:lpstr>
      <vt:lpstr>Best Practice</vt:lpstr>
      <vt:lpstr>Determining the Budget (1 of 2) </vt:lpstr>
      <vt:lpstr>Determining the Budget (2 of 2)</vt:lpstr>
      <vt:lpstr>Controlling Costs</vt:lpstr>
      <vt:lpstr>Earned Value Management (EVM) (1 of 5)</vt:lpstr>
      <vt:lpstr>Earned Value Management (EVM) (2 of 5)</vt:lpstr>
      <vt:lpstr>Earned Value Management (EVM) (3 of 5)</vt:lpstr>
      <vt:lpstr>Earned Value Management (EVM) (4 of 5)</vt:lpstr>
      <vt:lpstr>Earned Value Management (EVM) (5 of 5)</vt:lpstr>
      <vt:lpstr>Global Issues (1 of 2)</vt:lpstr>
      <vt:lpstr>Global Issues (2 of 2)</vt:lpstr>
      <vt:lpstr>Project Portfolio Management</vt:lpstr>
      <vt:lpstr>Using Project Management Software to Assist in Project Cost Management (1 of 2)</vt:lpstr>
      <vt:lpstr>Using Project Management Software to Assist in Project Cost Management (2 of 2)</vt:lpstr>
      <vt:lpstr>Considerations for Agile/Adaptive Environments</vt:lpstr>
      <vt:lpstr>Chapter Summary</vt:lpstr>
    </vt:vector>
  </TitlesOfParts>
  <Company>Augsburg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Holly</cp:lastModifiedBy>
  <cp:revision>186</cp:revision>
  <dcterms:created xsi:type="dcterms:W3CDTF">2001-07-05T23:10:12Z</dcterms:created>
  <dcterms:modified xsi:type="dcterms:W3CDTF">2018-06-06T18:41:44Z</dcterms:modified>
</cp:coreProperties>
</file>