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</p:sldMasterIdLst>
  <p:notesMasterIdLst>
    <p:notesMasterId r:id="rId13"/>
  </p:notesMasterIdLst>
  <p:sldIdLst>
    <p:sldId id="315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7" d="100"/>
          <a:sy n="87" d="100"/>
        </p:scale>
        <p:origin x="86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BB38DD6-EE41-444D-8060-A470FB115C90}" type="datetimeFigureOut">
              <a:rPr lang="en-US" smtClean="0"/>
              <a:pPr/>
              <a:t>10/2/2024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B0E461E-585F-47B2-BAF4-9C1DCCC0011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613067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Image Placeholder 1">
            <a:extLst>
              <a:ext uri="{FF2B5EF4-FFF2-40B4-BE49-F238E27FC236}">
                <a16:creationId xmlns:a16="http://schemas.microsoft.com/office/drawing/2014/main" id="{56DEC7B3-AF99-4044-8FD8-F77E2C10BAC3}"/>
              </a:ext>
            </a:extLst>
          </p:cNvPr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5123" name="Notes Placeholder 2">
            <a:extLst>
              <a:ext uri="{FF2B5EF4-FFF2-40B4-BE49-F238E27FC236}">
                <a16:creationId xmlns:a16="http://schemas.microsoft.com/office/drawing/2014/main" id="{5723ABC9-D0D9-42E0-B422-C08FBCB65D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MY" altLang="en-US"/>
          </a:p>
        </p:txBody>
      </p:sp>
      <p:sp>
        <p:nvSpPr>
          <p:cNvPr id="5124" name="Slide Number Placeholder 3">
            <a:extLst>
              <a:ext uri="{FF2B5EF4-FFF2-40B4-BE49-F238E27FC236}">
                <a16:creationId xmlns:a16="http://schemas.microsoft.com/office/drawing/2014/main" id="{2C9EA454-511F-4275-AFB1-3D34173EAF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931863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931863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fld id="{8D7EAAA8-416A-4E04-AE3B-2CDB1D832F1D}" type="slidenum">
              <a:rPr lang="en-US" altLang="en-US" sz="1200">
                <a:latin typeface="Calibri" panose="020F0502020204030204" pitchFamily="34" charset="0"/>
                <a:cs typeface="Arial" panose="020B0604020202020204" pitchFamily="34" charset="0"/>
              </a:rPr>
              <a:pPr/>
              <a:t>1</a:t>
            </a:fld>
            <a:endParaRPr lang="en-US" altLang="en-US" sz="1200">
              <a:latin typeface="Calibri" panose="020F050202020403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itle 13"/>
          <p:cNvSpPr>
            <a:spLocks noGrp="1"/>
          </p:cNvSpPr>
          <p:nvPr>
            <p:ph type="ctrTitle"/>
          </p:nvPr>
        </p:nvSpPr>
        <p:spPr>
          <a:xfrm>
            <a:off x="1432560" y="359898"/>
            <a:ext cx="7406640" cy="1472184"/>
          </a:xfrm>
        </p:spPr>
        <p:txBody>
          <a:bodyPr anchor="b"/>
          <a:lstStyle>
            <a:lvl1pPr algn="l">
              <a:defRPr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22" name="Subtitle 21"/>
          <p:cNvSpPr>
            <a:spLocks noGrp="1"/>
          </p:cNvSpPr>
          <p:nvPr>
            <p:ph type="subTitle" idx="1"/>
          </p:nvPr>
        </p:nvSpPr>
        <p:spPr>
          <a:xfrm>
            <a:off x="1432560" y="1850064"/>
            <a:ext cx="7406640" cy="1752600"/>
          </a:xfrm>
        </p:spPr>
        <p:txBody>
          <a:bodyPr tIns="0"/>
          <a:lstStyle>
            <a:lvl1pPr marL="27432" indent="0" algn="l">
              <a:buNone/>
              <a:defRPr sz="26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6B2892-1A15-473A-B957-CB16DC3BB84F}" type="datetime1">
              <a:rPr lang="en-US" smtClean="0"/>
              <a:t>10/2/2024</a:t>
            </a:fld>
            <a:endParaRPr lang="en-US"/>
          </a:p>
        </p:txBody>
      </p:sp>
      <p:sp>
        <p:nvSpPr>
          <p:cNvPr id="20" name="Footer Placeholder 1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Oval 7"/>
          <p:cNvSpPr/>
          <p:nvPr/>
        </p:nvSpPr>
        <p:spPr>
          <a:xfrm>
            <a:off x="921433" y="1413802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1157176" y="1345016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7169AA-C631-4E64-9AA9-48718FF4C2EF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58000" y="274639"/>
            <a:ext cx="18288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3000" y="274640"/>
            <a:ext cx="55626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01AC12-2A65-4B68-979A-EDE9A8D6AC4A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C1B7CC-8DA1-4DDE-A0DB-C8FE2744DF71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282890" y="-54"/>
            <a:ext cx="68580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8392" y="2600325"/>
            <a:ext cx="6400800" cy="2286000"/>
          </a:xfrm>
        </p:spPr>
        <p:txBody>
          <a:bodyPr anchor="t"/>
          <a:lstStyle>
            <a:lvl1pPr algn="l">
              <a:lnSpc>
                <a:spcPts val="4500"/>
              </a:lnSpc>
              <a:buNone/>
              <a:defRPr sz="4000" b="1" cap="all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8392" y="1066800"/>
            <a:ext cx="6400800" cy="1509712"/>
          </a:xfrm>
        </p:spPr>
        <p:txBody>
          <a:bodyPr anchor="b"/>
          <a:lstStyle>
            <a:lvl1pPr marL="18288" indent="0">
              <a:lnSpc>
                <a:spcPts val="2300"/>
              </a:lnSpc>
              <a:spcBef>
                <a:spcPts val="0"/>
              </a:spcBef>
              <a:buNone/>
              <a:defRPr sz="2000">
                <a:solidFill>
                  <a:schemeClr val="tx2">
                    <a:shade val="30000"/>
                    <a:satMod val="150000"/>
                  </a:schemeClr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9AA0CE7-AD33-48D0-870E-3ADB83676F80}" type="datetime1">
              <a:rPr lang="en-US" smtClean="0"/>
              <a:t>10/2/2024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0" name="Rectangle 9"/>
          <p:cNvSpPr/>
          <p:nvPr/>
        </p:nvSpPr>
        <p:spPr bwMode="invGray">
          <a:xfrm>
            <a:off x="2286000" y="0"/>
            <a:ext cx="76200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2172321" y="2814656"/>
            <a:ext cx="210312" cy="210312"/>
          </a:xfrm>
          <a:prstGeom prst="ellipse">
            <a:avLst/>
          </a:prstGeom>
          <a:gradFill rotWithShape="1">
            <a:gsLst>
              <a:gs pos="0">
                <a:schemeClr val="accent1">
                  <a:tint val="20000"/>
                  <a:satMod val="450000"/>
                  <a:alpha val="95000"/>
                </a:schemeClr>
              </a:gs>
              <a:gs pos="50000">
                <a:schemeClr val="accent1">
                  <a:tint val="38000"/>
                  <a:satMod val="250000"/>
                  <a:alpha val="90000"/>
                </a:schemeClr>
              </a:gs>
              <a:gs pos="95000">
                <a:schemeClr val="accent1">
                  <a:tint val="75000"/>
                  <a:satMod val="255000"/>
                  <a:alpha val="88000"/>
                </a:schemeClr>
              </a:gs>
              <a:gs pos="100000">
                <a:schemeClr val="accent1">
                  <a:tint val="100000"/>
                  <a:shade val="90000"/>
                  <a:satMod val="255000"/>
                  <a:alpha val="85000"/>
                </a:schemeClr>
              </a:gs>
            </a:gsLst>
            <a:path path="circle">
              <a:fillToRect l="25000" t="12500" r="75000" b="87500"/>
            </a:path>
          </a:gradFill>
          <a:ln w="2000" cap="rnd" cmpd="sng" algn="ctr">
            <a:solidFill>
              <a:schemeClr val="accent1">
                <a:shade val="90000"/>
                <a:satMod val="110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9" name="Oval 8"/>
          <p:cNvSpPr/>
          <p:nvPr/>
        </p:nvSpPr>
        <p:spPr>
          <a:xfrm>
            <a:off x="2408064" y="2745870"/>
            <a:ext cx="64008" cy="64008"/>
          </a:xfrm>
          <a:prstGeom prst="ellipse">
            <a:avLst/>
          </a:prstGeom>
          <a:noFill/>
          <a:ln w="12700" cap="rnd" cmpd="sng" algn="ctr">
            <a:solidFill>
              <a:schemeClr val="accent1">
                <a:shade val="75000"/>
                <a:alpha val="60000"/>
              </a:schemeClr>
            </a:solidFill>
            <a:prstDash val="solid"/>
          </a:ln>
          <a:effectLst/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3560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276088" y="1524000"/>
            <a:ext cx="3657600" cy="466344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C2FB5D-C8BD-4234-9D99-D0ACDF8A78B7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160336"/>
            <a:ext cx="8229600" cy="1143000"/>
          </a:xfrm>
        </p:spPr>
        <p:txBody>
          <a:bodyPr anchor="ctr"/>
          <a:lstStyle>
            <a:lvl1pPr algn="ctr">
              <a:defRPr sz="4500" b="1" cap="none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63440" y="328278"/>
            <a:ext cx="4023360" cy="640080"/>
          </a:xfrm>
          <a:solidFill>
            <a:schemeClr val="bg1"/>
          </a:solidFill>
          <a:ln w="10795">
            <a:solidFill>
              <a:schemeClr val="bg1"/>
            </a:solidFill>
            <a:miter lim="800000"/>
          </a:ln>
        </p:spPr>
        <p:txBody>
          <a:bodyPr anchor="ctr"/>
          <a:lstStyle>
            <a:lvl1pPr marL="64008" indent="0" algn="l">
              <a:lnSpc>
                <a:spcPct val="100000"/>
              </a:lnSpc>
              <a:spcBef>
                <a:spcPts val="100"/>
              </a:spcBef>
              <a:buNone/>
              <a:defRPr sz="1900" b="0">
                <a:solidFill>
                  <a:schemeClr val="tx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63440" y="969336"/>
            <a:ext cx="4023360" cy="4114800"/>
          </a:xfrm>
          <a:ln w="10795">
            <a:solidFill>
              <a:schemeClr val="bg1"/>
            </a:solidFill>
            <a:prstDash val="dash"/>
            <a:miter lim="800000"/>
          </a:ln>
        </p:spPr>
        <p:txBody>
          <a:bodyPr/>
          <a:lstStyle>
            <a:lvl1pPr marL="393192" indent="-274320">
              <a:lnSpc>
                <a:spcPct val="100000"/>
              </a:lnSpc>
              <a:spcBef>
                <a:spcPts val="700"/>
              </a:spcBef>
              <a:defRPr sz="2400"/>
            </a:lvl1pPr>
            <a:lvl2pPr>
              <a:lnSpc>
                <a:spcPct val="100000"/>
              </a:lnSpc>
              <a:spcBef>
                <a:spcPts val="700"/>
              </a:spcBef>
              <a:defRPr sz="2000"/>
            </a:lvl2pPr>
            <a:lvl3pPr>
              <a:lnSpc>
                <a:spcPct val="100000"/>
              </a:lnSpc>
              <a:spcBef>
                <a:spcPts val="700"/>
              </a:spcBef>
              <a:defRPr sz="1800"/>
            </a:lvl3pPr>
            <a:lvl4pPr>
              <a:lnSpc>
                <a:spcPct val="100000"/>
              </a:lnSpc>
              <a:spcBef>
                <a:spcPts val="700"/>
              </a:spcBef>
              <a:defRPr sz="1600"/>
            </a:lvl4pPr>
            <a:lvl5pPr>
              <a:lnSpc>
                <a:spcPct val="100000"/>
              </a:lnSpc>
              <a:spcBef>
                <a:spcPts val="700"/>
              </a:spcBef>
              <a:defRPr sz="16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6B01D4-7086-439D-A7D1-40348740B484}" type="datetime1">
              <a:rPr lang="en-US" smtClean="0"/>
              <a:t>10/2/2024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5608" y="274320"/>
            <a:ext cx="7498080" cy="1143000"/>
          </a:xfrm>
        </p:spPr>
        <p:txBody>
          <a:bodyPr anchor="ctr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41D7B2-E238-4EC4-BA60-90805B081FA6}" type="datetime1">
              <a:rPr lang="en-US" smtClean="0"/>
              <a:t>10/2/2024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1014984" y="0"/>
            <a:ext cx="8129016" cy="6858000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AF2131-88D8-4E8F-9966-616B9F560668}" type="datetime1">
              <a:rPr lang="en-US" smtClean="0"/>
              <a:t>10/2/2024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6" name="Rectangle 5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16778"/>
            <a:ext cx="3810000" cy="1162050"/>
          </a:xfrm>
          <a:ln>
            <a:noFill/>
          </a:ln>
        </p:spPr>
        <p:txBody>
          <a:bodyPr anchor="b"/>
          <a:lstStyle>
            <a:lvl1pPr algn="l">
              <a:lnSpc>
                <a:spcPts val="2000"/>
              </a:lnSpc>
              <a:buNone/>
              <a:defRPr sz="2200" b="1" cap="all" baseline="0"/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457200" y="1406964"/>
            <a:ext cx="3810000" cy="698500"/>
          </a:xfrm>
        </p:spPr>
        <p:txBody>
          <a:bodyPr/>
          <a:lstStyle>
            <a:lvl1pPr marL="45720" indent="0">
              <a:lnSpc>
                <a:spcPct val="100000"/>
              </a:lnSpc>
              <a:spcBef>
                <a:spcPts val="0"/>
              </a:spcBef>
              <a:buNone/>
              <a:defRPr sz="1400"/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457200" y="2133600"/>
            <a:ext cx="8153400" cy="399256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extLst/>
          </a:lstStyle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9C5A4A-5632-46EE-9466-DB78E6289AED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886896" y="1066800"/>
            <a:ext cx="2743200" cy="1981200"/>
          </a:xfrm>
        </p:spPr>
        <p:txBody>
          <a:bodyPr anchor="b">
            <a:noAutofit/>
          </a:bodyPr>
          <a:lstStyle>
            <a:lvl1pPr algn="l">
              <a:buNone/>
              <a:defRPr sz="2100" b="1">
                <a:effectLst/>
              </a:defRPr>
            </a:lvl1pPr>
            <a:extLst/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86EE7F3-A2E7-49EF-AC6A-DA1EED90CC07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62000" y="1066800"/>
            <a:ext cx="4572000" cy="4572000"/>
          </a:xfrm>
          <a:prstGeom prst="rect">
            <a:avLst/>
          </a:prstGeom>
          <a:solidFill>
            <a:srgbClr val="FFFFFF"/>
          </a:solidFill>
          <a:ln w="88900" cap="sq">
            <a:solidFill>
              <a:srgbClr val="FFFFFF"/>
            </a:solidFill>
            <a:miter lim="800000"/>
          </a:ln>
          <a:effectLst>
            <a:outerShdw blurRad="55500" dist="18500" dir="5400000" algn="tl" rotWithShape="0">
              <a:srgbClr val="000000">
                <a:alpha val="35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 contourW="635">
            <a:bevelT w="25400" h="19050"/>
            <a:contourClr>
              <a:srgbClr val="969696"/>
            </a:contourClr>
          </a:sp3d>
        </p:spPr>
        <p:txBody>
          <a:bodyPr lIns="91440" tIns="274320" rtlCol="0" anchor="t">
            <a:normAutofit/>
          </a:bodyPr>
          <a:lstStyle/>
          <a:p>
            <a:pPr marL="0" indent="-283464" algn="l" rtl="0" eaLnBrk="1" latinLnBrk="0" hangingPunct="1">
              <a:lnSpc>
                <a:spcPts val="3000"/>
              </a:lnSpc>
              <a:spcBef>
                <a:spcPts val="600"/>
              </a:spcBef>
              <a:buClr>
                <a:schemeClr val="accent1"/>
              </a:buClr>
              <a:buSzPct val="80000"/>
              <a:buFont typeface="Wingdings 2"/>
              <a:buNone/>
            </a:pPr>
            <a:endParaRPr kumimoji="0" lang="en-US" sz="3200" kern="12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838200" y="1143003"/>
            <a:ext cx="4419600" cy="3514531"/>
          </a:xfrm>
          <a:prstGeom prst="roundRect">
            <a:avLst>
              <a:gd name="adj" fmla="val 783"/>
            </a:avLst>
          </a:prstGeom>
          <a:solidFill>
            <a:schemeClr val="bg2"/>
          </a:solidFill>
          <a:ln w="127000">
            <a:noFill/>
            <a:miter lim="800000"/>
          </a:ln>
          <a:effectLst/>
        </p:spPr>
        <p:txBody>
          <a:bodyPr lIns="91440" tIns="274320" anchor="t"/>
          <a:lstStyle>
            <a:lvl1pPr indent="0">
              <a:buNone/>
              <a:defRPr sz="3200"/>
            </a:lvl1pPr>
            <a:extLst/>
          </a:lstStyle>
          <a:p>
            <a:pPr marL="0" algn="l" eaLnBrk="1" latinLnBrk="0" hangingPunct="1"/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9" name="Flowchart: Process 8"/>
          <p:cNvSpPr/>
          <p:nvPr/>
        </p:nvSpPr>
        <p:spPr>
          <a:xfrm rot="19468671">
            <a:off x="396725" y="954341"/>
            <a:ext cx="685800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shade val="90000"/>
                <a:satMod val="200000"/>
                <a:alpha val="4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0" name="Flowchart: Process 9"/>
          <p:cNvSpPr/>
          <p:nvPr/>
        </p:nvSpPr>
        <p:spPr>
          <a:xfrm rot="2103354" flipH="1">
            <a:off x="5003667" y="936786"/>
            <a:ext cx="649224" cy="204310"/>
          </a:xfrm>
          <a:prstGeom prst="flowChartProcess">
            <a:avLst/>
          </a:prstGeom>
          <a:solidFill>
            <a:srgbClr val="FBFBFB">
              <a:alpha val="45098"/>
            </a:srgbClr>
          </a:solidFill>
          <a:ln w="6350" cap="rnd" cmpd="sng" algn="ctr">
            <a:solidFill>
              <a:srgbClr val="FFFFFF">
                <a:alpha val="100000"/>
              </a:srgbClr>
            </a:solidFill>
            <a:prstDash val="solid"/>
          </a:ln>
          <a:effectLst>
            <a:outerShdw blurRad="25400" dist="25400" dir="3300000" sx="96000" sy="96000" algn="tl" rotWithShape="0">
              <a:schemeClr val="bg2">
                <a:alpha val="20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8200" y="4800600"/>
            <a:ext cx="4419600" cy="762000"/>
          </a:xfrm>
        </p:spPr>
        <p:txBody>
          <a:bodyPr anchor="ctr"/>
          <a:lstStyle>
            <a:lvl1pPr marL="0" indent="0" algn="l">
              <a:lnSpc>
                <a:spcPts val="1600"/>
              </a:lnSpc>
              <a:spcBef>
                <a:spcPts val="0"/>
              </a:spcBef>
              <a:buNone/>
              <a:defRPr sz="1400">
                <a:solidFill>
                  <a:srgbClr val="777777"/>
                </a:solidFill>
              </a:defRPr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  <a:extLst/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ie 6"/>
          <p:cNvSpPr/>
          <p:nvPr/>
        </p:nvSpPr>
        <p:spPr>
          <a:xfrm>
            <a:off x="-815927" y="-815922"/>
            <a:ext cx="1638887" cy="1638887"/>
          </a:xfrm>
          <a:prstGeom prst="pie">
            <a:avLst>
              <a:gd name="adj1" fmla="val 0"/>
              <a:gd name="adj2" fmla="val 5402120"/>
            </a:avLst>
          </a:prstGeom>
          <a:solidFill>
            <a:schemeClr val="bg2">
              <a:tint val="18000"/>
              <a:satMod val="220000"/>
              <a:alpha val="33000"/>
            </a:schemeClr>
          </a:solidFill>
          <a:ln w="3175" cap="rnd" cmpd="sng" algn="ctr">
            <a:solidFill>
              <a:schemeClr val="bg2">
                <a:shade val="70000"/>
                <a:satMod val="200000"/>
                <a:alpha val="10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8" name="Oval 7"/>
          <p:cNvSpPr/>
          <p:nvPr/>
        </p:nvSpPr>
        <p:spPr>
          <a:xfrm>
            <a:off x="168816" y="21102"/>
            <a:ext cx="1702191" cy="1702191"/>
          </a:xfrm>
          <a:prstGeom prst="ellipse">
            <a:avLst/>
          </a:prstGeom>
          <a:noFill/>
          <a:ln w="27305" cap="rnd" cmpd="sng" algn="ctr">
            <a:solidFill>
              <a:schemeClr val="bg2">
                <a:tint val="45000"/>
                <a:satMod val="325000"/>
                <a:alpha val="100000"/>
              </a:schemeClr>
            </a:solidFill>
            <a:prstDash val="solid"/>
          </a:ln>
          <a:effectLst>
            <a:outerShdw blurRad="25400" dist="25400" dir="5400000" algn="tl" rotWithShape="0">
              <a:schemeClr val="bg2">
                <a:shade val="50000"/>
                <a:satMod val="150000"/>
                <a:alpha val="8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1" name="Donut 10"/>
          <p:cNvSpPr/>
          <p:nvPr/>
        </p:nvSpPr>
        <p:spPr>
          <a:xfrm rot="2315675">
            <a:off x="182881" y="1055077"/>
            <a:ext cx="1125717" cy="1102624"/>
          </a:xfrm>
          <a:prstGeom prst="donut">
            <a:avLst>
              <a:gd name="adj" fmla="val 11833"/>
            </a:avLst>
          </a:prstGeom>
          <a:gradFill rotWithShape="1">
            <a:gsLst>
              <a:gs pos="0">
                <a:schemeClr val="bg2">
                  <a:tint val="10000"/>
                  <a:shade val="99000"/>
                  <a:satMod val="355000"/>
                  <a:alpha val="70000"/>
                </a:schemeClr>
              </a:gs>
              <a:gs pos="70000">
                <a:schemeClr val="bg2">
                  <a:tint val="6000"/>
                  <a:shade val="100000"/>
                  <a:satMod val="400000"/>
                  <a:alpha val="55000"/>
                </a:schemeClr>
              </a:gs>
              <a:gs pos="100000">
                <a:schemeClr val="bg2">
                  <a:tint val="100000"/>
                  <a:shade val="75000"/>
                  <a:satMod val="370000"/>
                  <a:alpha val="60000"/>
                </a:schemeClr>
              </a:gs>
            </a:gsLst>
            <a:path path="circle">
              <a:fillToRect l="-407500" t="-50000" r="507500" b="150000"/>
            </a:path>
          </a:gradFill>
          <a:ln w="7350" cap="rnd" cmpd="sng" algn="ctr">
            <a:solidFill>
              <a:schemeClr val="bg2">
                <a:shade val="60000"/>
                <a:satMod val="220000"/>
                <a:alpha val="100000"/>
              </a:schemeClr>
            </a:solidFill>
            <a:prstDash val="solid"/>
          </a:ln>
          <a:effectLst>
            <a:outerShdw blurRad="12700" dist="15000" dir="4500000" algn="tl" rotWithShape="0">
              <a:schemeClr val="bg2">
                <a:shade val="10000"/>
                <a:satMod val="200000"/>
                <a:alpha val="3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ectangle 11"/>
          <p:cNvSpPr/>
          <p:nvPr/>
        </p:nvSpPr>
        <p:spPr>
          <a:xfrm>
            <a:off x="1012873" y="-54"/>
            <a:ext cx="8131127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5" name="Title Placeholder 4"/>
          <p:cNvSpPr>
            <a:spLocks noGrp="1"/>
          </p:cNvSpPr>
          <p:nvPr>
            <p:ph type="title"/>
          </p:nvPr>
        </p:nvSpPr>
        <p:spPr>
          <a:xfrm>
            <a:off x="1435608" y="274638"/>
            <a:ext cx="7498080" cy="1143000"/>
          </a:xfrm>
          <a:prstGeom prst="rect">
            <a:avLst/>
          </a:prstGeom>
        </p:spPr>
        <p:txBody>
          <a:bodyPr anchor="ctr">
            <a:normAutofit/>
          </a:bodyPr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9" name="Text Placeholder 8"/>
          <p:cNvSpPr>
            <a:spLocks noGrp="1"/>
          </p:cNvSpPr>
          <p:nvPr>
            <p:ph type="body" idx="1"/>
          </p:nvPr>
        </p:nvSpPr>
        <p:spPr>
          <a:xfrm>
            <a:off x="1435608" y="1447800"/>
            <a:ext cx="7498080" cy="4800600"/>
          </a:xfrm>
          <a:prstGeom prst="rect">
            <a:avLst/>
          </a:prstGeom>
        </p:spPr>
        <p:txBody>
          <a:bodyPr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2"/>
          </p:nvPr>
        </p:nvSpPr>
        <p:spPr>
          <a:xfrm>
            <a:off x="3581400" y="6305550"/>
            <a:ext cx="2133600" cy="476250"/>
          </a:xfrm>
          <a:prstGeom prst="rect">
            <a:avLst/>
          </a:prstGeom>
        </p:spPr>
        <p:txBody>
          <a:bodyPr anchor="b"/>
          <a:lstStyle>
            <a:lvl1pPr algn="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</a:defRPr>
            </a:lvl1pPr>
            <a:extLst/>
          </a:lstStyle>
          <a:p>
            <a:fld id="{69AE984A-85F9-4198-8D13-75B612AC90E2}" type="datetime1">
              <a:rPr lang="en-US" smtClean="0"/>
              <a:t>10/2/2024</a:t>
            </a:fld>
            <a:endParaRPr lang="en-US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3"/>
          </p:nvPr>
        </p:nvSpPr>
        <p:spPr>
          <a:xfrm>
            <a:off x="5715000" y="6305550"/>
            <a:ext cx="2895600" cy="476250"/>
          </a:xfrm>
          <a:prstGeom prst="rect">
            <a:avLst/>
          </a:prstGeom>
        </p:spPr>
        <p:txBody>
          <a:bodyPr anchor="b"/>
          <a:lstStyle>
            <a:lvl1pPr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r>
              <a:rPr lang="en-US"/>
              <a:t>CSE3423</a:t>
            </a:r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4"/>
          </p:nvPr>
        </p:nvSpPr>
        <p:spPr>
          <a:xfrm>
            <a:off x="8613648" y="6305550"/>
            <a:ext cx="457200" cy="476250"/>
          </a:xfrm>
          <a:prstGeom prst="rect">
            <a:avLst/>
          </a:prstGeom>
        </p:spPr>
        <p:txBody>
          <a:bodyPr anchor="b"/>
          <a:lstStyle>
            <a:lvl1pPr algn="ctr" eaLnBrk="1" latinLnBrk="0" hangingPunct="1">
              <a:defRPr kumimoji="0" sz="1200">
                <a:solidFill>
                  <a:schemeClr val="bg2">
                    <a:shade val="50000"/>
                    <a:satMod val="200000"/>
                  </a:schemeClr>
                </a:solidFill>
                <a:effectLst/>
              </a:defRPr>
            </a:lvl1pPr>
            <a:extLst/>
          </a:lstStyle>
          <a:p>
            <a:fld id="{67647A3A-9C44-49F6-BCAF-4C60977341C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5" name="Rectangle 14"/>
          <p:cNvSpPr/>
          <p:nvPr/>
        </p:nvSpPr>
        <p:spPr bwMode="invGray">
          <a:xfrm>
            <a:off x="1014984" y="-54"/>
            <a:ext cx="73152" cy="6858054"/>
          </a:xfrm>
          <a:prstGeom prst="rect">
            <a:avLst/>
          </a:prstGeom>
          <a:solidFill>
            <a:schemeClr val="bg1"/>
          </a:solidFill>
          <a:ln w="25400" cap="rnd" cmpd="sng" algn="ctr">
            <a:noFill/>
            <a:prstDash val="solid"/>
          </a:ln>
          <a:effectLst>
            <a:outerShdw blurRad="38550" dist="38000" dir="10800000" algn="tl" rotWithShape="0">
              <a:schemeClr val="bg2">
                <a:shade val="20000"/>
                <a:satMod val="110000"/>
                <a:alpha val="25000"/>
              </a:scheme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0" hangingPunct="1"/>
            <a:endParaRPr kumimoji="0"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l" rtl="0" eaLnBrk="1" latinLnBrk="0" hangingPunct="1">
        <a:spcBef>
          <a:spcPct val="0"/>
        </a:spcBef>
        <a:buNone/>
        <a:defRPr kumimoji="0" sz="4300" kern="1200">
          <a:solidFill>
            <a:schemeClr val="tx2">
              <a:satMod val="130000"/>
            </a:schemeClr>
          </a:solidFill>
          <a:effectLst>
            <a:outerShdw blurRad="50000" dist="30000" dir="5400000" algn="tl" rotWithShape="0">
              <a:srgbClr val="000000">
                <a:alpha val="30000"/>
              </a:srgbClr>
            </a:outerShdw>
          </a:effectLst>
          <a:latin typeface="+mj-lt"/>
          <a:ea typeface="+mj-ea"/>
          <a:cs typeface="+mj-cs"/>
        </a:defRPr>
      </a:lvl1pPr>
      <a:extLst/>
    </p:titleStyle>
    <p:bodyStyle>
      <a:lvl1pPr marL="365760" indent="-283464" algn="l" rtl="0" eaLnBrk="1" latinLnBrk="0" hangingPunct="1">
        <a:lnSpc>
          <a:spcPct val="100000"/>
        </a:lnSpc>
        <a:spcBef>
          <a:spcPts val="600"/>
        </a:spcBef>
        <a:buClr>
          <a:schemeClr val="accent1"/>
        </a:buClr>
        <a:buSzPct val="80000"/>
        <a:buFont typeface="Wingdings 2"/>
        <a:buChar char="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37744" algn="l" rtl="0" eaLnBrk="1" latinLnBrk="0" hangingPunct="1">
        <a:lnSpc>
          <a:spcPct val="100000"/>
        </a:lnSpc>
        <a:spcBef>
          <a:spcPts val="550"/>
        </a:spcBef>
        <a:buClr>
          <a:schemeClr val="accent1"/>
        </a:buClr>
        <a:buFont typeface="Verdana"/>
        <a:buChar char="◦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886968" indent="-228600" algn="l" rtl="0" eaLnBrk="1" latinLnBrk="0" hangingPunct="1">
        <a:lnSpc>
          <a:spcPct val="100000"/>
        </a:lnSpc>
        <a:spcBef>
          <a:spcPct val="20000"/>
        </a:spcBef>
        <a:buClr>
          <a:schemeClr val="accent2"/>
        </a:buClr>
        <a:buFont typeface="Wingdings 2"/>
        <a:buChar char="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097280" indent="-173736" algn="l" rtl="0" eaLnBrk="1" latinLnBrk="0" hangingPunct="1">
        <a:lnSpc>
          <a:spcPct val="100000"/>
        </a:lnSpc>
        <a:spcBef>
          <a:spcPct val="20000"/>
        </a:spcBef>
        <a:buClr>
          <a:schemeClr val="accent3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298448" indent="-182880" algn="l" rtl="0" eaLnBrk="1" latinLnBrk="0" hangingPunct="1">
        <a:lnSpc>
          <a:spcPct val="100000"/>
        </a:lnSpc>
        <a:spcBef>
          <a:spcPct val="20000"/>
        </a:spcBef>
        <a:buClr>
          <a:schemeClr val="accent4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508760" indent="-182880" algn="l" rtl="0" eaLnBrk="1" latinLnBrk="0" hangingPunct="1">
        <a:lnSpc>
          <a:spcPct val="100000"/>
        </a:lnSpc>
        <a:spcBef>
          <a:spcPct val="20000"/>
        </a:spcBef>
        <a:buClr>
          <a:schemeClr val="accent5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171907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1920240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2130552" indent="-182880" algn="l" rtl="0" eaLnBrk="1" latinLnBrk="0" hangingPunct="1">
        <a:lnSpc>
          <a:spcPct val="100000"/>
        </a:lnSpc>
        <a:spcBef>
          <a:spcPct val="20000"/>
        </a:spcBef>
        <a:buClr>
          <a:schemeClr val="accent6"/>
        </a:buClr>
        <a:buFont typeface="Wingdings 2"/>
        <a:buChar char="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itle 1">
            <a:extLst>
              <a:ext uri="{FF2B5EF4-FFF2-40B4-BE49-F238E27FC236}">
                <a16:creationId xmlns:a16="http://schemas.microsoft.com/office/drawing/2014/main" id="{C14A81F5-15D6-4A75-AAE1-1A3D65C1E142}"/>
              </a:ext>
            </a:extLst>
          </p:cNvPr>
          <p:cNvSpPr txBox="1">
            <a:spLocks/>
          </p:cNvSpPr>
          <p:nvPr/>
        </p:nvSpPr>
        <p:spPr>
          <a:xfrm>
            <a:off x="1247604" y="3352800"/>
            <a:ext cx="6858000" cy="1219200"/>
          </a:xfrm>
          <a:prstGeom prst="rect">
            <a:avLst/>
          </a:prstGeom>
        </p:spPr>
        <p:txBody>
          <a:bodyPr/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4000" dirty="0"/>
              <a:t>Project progress control (PPC)</a:t>
            </a:r>
            <a:br>
              <a:rPr lang="en-US" sz="4000" dirty="0"/>
            </a:br>
            <a:r>
              <a:rPr lang="en-US" sz="4000" dirty="0"/>
              <a:t>(software project tracking)</a:t>
            </a:r>
            <a:endParaRPr lang="en-US" sz="1600" b="1" dirty="0">
              <a:latin typeface="+mj-lt"/>
              <a:ea typeface="+mj-ea"/>
              <a:cs typeface="+mj-cs"/>
            </a:endParaRPr>
          </a:p>
        </p:txBody>
      </p:sp>
      <p:sp>
        <p:nvSpPr>
          <p:cNvPr id="4099" name="Rectangle 3">
            <a:extLst>
              <a:ext uri="{FF2B5EF4-FFF2-40B4-BE49-F238E27FC236}">
                <a16:creationId xmlns:a16="http://schemas.microsoft.com/office/drawing/2014/main" id="{8EEEEC46-CA30-485B-816D-E69E6142C39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533604" y="4945063"/>
            <a:ext cx="4572000" cy="830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Ily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en-US" sz="2400" b="1" i="1" dirty="0" err="1">
                <a:latin typeface="Arial" panose="020B0604020202020204" pitchFamily="34" charset="0"/>
                <a:cs typeface="Arial" panose="020B0604020202020204" pitchFamily="34" charset="0"/>
              </a:rPr>
              <a:t>Amalina</a:t>
            </a: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 Ahmad Sabri</a:t>
            </a:r>
          </a:p>
          <a:p>
            <a:pPr algn="r">
              <a:spcBef>
                <a:spcPct val="0"/>
              </a:spcBef>
              <a:buFontTx/>
              <a:buNone/>
            </a:pPr>
            <a:r>
              <a:rPr lang="en-US" altLang="en-US" sz="2400" b="1" i="1" dirty="0">
                <a:latin typeface="Arial" panose="020B0604020202020204" pitchFamily="34" charset="0"/>
                <a:cs typeface="Arial" panose="020B0604020202020204" pitchFamily="34" charset="0"/>
              </a:rPr>
              <a:t>Aziz Deraman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89DAE1B3-44FB-4DFF-B81C-D8746436AF86}"/>
              </a:ext>
            </a:extLst>
          </p:cNvPr>
          <p:cNvSpPr txBox="1">
            <a:spLocks noChangeArrowheads="1"/>
          </p:cNvSpPr>
          <p:nvPr/>
        </p:nvSpPr>
        <p:spPr>
          <a:xfrm>
            <a:off x="36512" y="152400"/>
            <a:ext cx="8955088" cy="1143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600" kern="1200" spc="-1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4600">
                <a:solidFill>
                  <a:schemeClr val="tx2"/>
                </a:solidFill>
                <a:latin typeface="Cambria" pitchFamily="18" charset="0"/>
              </a:defRPr>
            </a:lvl9pPr>
          </a:lstStyle>
          <a:p>
            <a:pPr eaLnBrk="1" hangingPunct="1">
              <a:defRPr/>
            </a:pPr>
            <a:r>
              <a:rPr lang="en-US" sz="4000" b="1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Topic 5:  Software Management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PPC regimes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en-US" dirty="0"/>
              <a:t>Mainly based on procedures that determine:</a:t>
            </a:r>
          </a:p>
          <a:p>
            <a:pPr lvl="1"/>
            <a:r>
              <a:rPr lang="en-US" dirty="0"/>
              <a:t>The allocation of responsibility for the process control task:</a:t>
            </a:r>
          </a:p>
          <a:p>
            <a:pPr lvl="2"/>
            <a:r>
              <a:rPr lang="en-US" dirty="0"/>
              <a:t>Size of management unit</a:t>
            </a:r>
          </a:p>
          <a:p>
            <a:pPr lvl="2"/>
            <a:r>
              <a:rPr lang="en-US" dirty="0"/>
              <a:t>Frequency of reporting</a:t>
            </a:r>
          </a:p>
          <a:p>
            <a:pPr lvl="2"/>
            <a:r>
              <a:rPr lang="en-US" dirty="0"/>
              <a:t>Situations requiring immediate reporting to upper management</a:t>
            </a:r>
          </a:p>
          <a:p>
            <a:pPr lvl="1"/>
            <a:r>
              <a:rPr lang="en-US" dirty="0"/>
              <a:t>Management audits of project progress</a:t>
            </a:r>
          </a:p>
          <a:p>
            <a:pPr lvl="2"/>
            <a:r>
              <a:rPr lang="en-US" dirty="0"/>
              <a:t>How well progress reports are transmitted</a:t>
            </a:r>
          </a:p>
          <a:p>
            <a:pPr lvl="2"/>
            <a:r>
              <a:rPr lang="en-US" dirty="0"/>
              <a:t>The specific </a:t>
            </a:r>
            <a:r>
              <a:rPr lang="en-US" dirty="0" err="1"/>
              <a:t>mamagement</a:t>
            </a:r>
            <a:r>
              <a:rPr lang="en-US" dirty="0"/>
              <a:t> control activities to be initiated		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EC1C7CD-B13A-4416-8802-95210E6217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ECE13A-BDC0-47BE-90E0-F344638D064B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A2000A5-D8E9-4B4E-8598-CB845ACF1E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Implementing PPC regimes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Software tools with </a:t>
            </a:r>
            <a:r>
              <a:rPr lang="en-US" dirty="0" err="1"/>
              <a:t>wellknown</a:t>
            </a:r>
            <a:r>
              <a:rPr lang="en-US" dirty="0"/>
              <a:t> approaches such PERT/CPM etc		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EE9E4D7-9C5C-4EF1-A0D3-A3BAEBF383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C882FA-7293-4655-AAB1-FFDE1FA67849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9F5E555-39B4-4CCB-A083-6518A6BEB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delay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Mainly failures of management – cause by situations:</a:t>
            </a:r>
          </a:p>
          <a:p>
            <a:pPr lvl="1"/>
            <a:r>
              <a:rPr lang="en-US" dirty="0"/>
              <a:t>Overly / blindly </a:t>
            </a:r>
            <a:r>
              <a:rPr lang="en-US" dirty="0" err="1"/>
              <a:t>optimistics</a:t>
            </a:r>
            <a:r>
              <a:rPr lang="en-US" dirty="0"/>
              <a:t> scheduling and budgeting</a:t>
            </a:r>
          </a:p>
          <a:p>
            <a:pPr lvl="1"/>
            <a:r>
              <a:rPr lang="en-US" dirty="0" err="1"/>
              <a:t>Unprofesional</a:t>
            </a:r>
            <a:r>
              <a:rPr lang="en-US" dirty="0"/>
              <a:t> </a:t>
            </a:r>
            <a:r>
              <a:rPr lang="en-US" dirty="0" err="1"/>
              <a:t>softwatre</a:t>
            </a:r>
            <a:r>
              <a:rPr lang="en-US" dirty="0"/>
              <a:t> risk management</a:t>
            </a:r>
          </a:p>
          <a:p>
            <a:pPr lvl="1"/>
            <a:r>
              <a:rPr lang="en-US" dirty="0"/>
              <a:t>Belated identification of schedule and budget </a:t>
            </a:r>
            <a:r>
              <a:rPr lang="en-US" dirty="0" err="1"/>
              <a:t>diffifculties</a:t>
            </a:r>
            <a:r>
              <a:rPr lang="en-US" dirty="0"/>
              <a:t> and/or under-estimate of their extent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73BDD-8D0E-4566-8835-C2F7095179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1CCBC8-23E6-439C-A51B-8690990219AA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967FC5-0E3A-4F37-9F6E-F54EDDA1EB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371600"/>
            <a:ext cx="7498080" cy="3352800"/>
          </a:xfrm>
        </p:spPr>
        <p:txBody>
          <a:bodyPr/>
          <a:lstStyle/>
          <a:p>
            <a:r>
              <a:rPr lang="en-US" dirty="0"/>
              <a:t>Control of risk management activities</a:t>
            </a:r>
          </a:p>
          <a:p>
            <a:r>
              <a:rPr lang="en-US" dirty="0"/>
              <a:t>Project schedule control</a:t>
            </a:r>
          </a:p>
          <a:p>
            <a:r>
              <a:rPr lang="en-US" dirty="0"/>
              <a:t>Project resource control</a:t>
            </a:r>
          </a:p>
          <a:p>
            <a:r>
              <a:rPr lang="en-US" dirty="0"/>
              <a:t>Project budget control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87345B-988C-40D6-BD8D-9970C709E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CC242-D983-4B69-B913-356F7DE44256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2F36A32-F836-4143-B111-29A366571B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371600" y="1295400"/>
            <a:ext cx="749808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Control of risk management activities</a:t>
            </a:r>
          </a:p>
          <a:p>
            <a:pPr lvl="1"/>
            <a:r>
              <a:rPr lang="en-US" dirty="0"/>
              <a:t>Refer to items listed in the contract review/ project plan</a:t>
            </a:r>
          </a:p>
          <a:p>
            <a:pPr lvl="1"/>
            <a:r>
              <a:rPr lang="en-US" dirty="0"/>
              <a:t>The team has to apply systematic risk management activities </a:t>
            </a:r>
          </a:p>
          <a:p>
            <a:pPr lvl="1"/>
            <a:r>
              <a:rPr lang="en-US" dirty="0"/>
              <a:t>Periodical assessment about the state of software risk</a:t>
            </a:r>
          </a:p>
          <a:p>
            <a:pPr lvl="1"/>
            <a:r>
              <a:rPr lang="en-US" dirty="0"/>
              <a:t>Project manager should intervene to provide help in high risk cases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396FC5C-43D1-47D8-A23C-C718620C8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1BD9E-6E3E-4684-9493-4C27BEF2DF8F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9909E76-819D-4762-9C2C-DCCB726999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9200" y="1371600"/>
            <a:ext cx="7498080" cy="3352800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Project schedule control</a:t>
            </a:r>
          </a:p>
          <a:p>
            <a:pPr lvl="1"/>
            <a:r>
              <a:rPr lang="en-US" dirty="0"/>
              <a:t>Deals with project’s compliance </a:t>
            </a:r>
            <a:r>
              <a:rPr lang="en-US" dirty="0" err="1"/>
              <a:t>witrhb</a:t>
            </a:r>
            <a:r>
              <a:rPr lang="en-US" dirty="0"/>
              <a:t> its approved and contracted timetables.</a:t>
            </a:r>
          </a:p>
          <a:p>
            <a:pPr lvl="1"/>
            <a:r>
              <a:rPr lang="en-US" dirty="0"/>
              <a:t>Follow-up is based on milestone</a:t>
            </a:r>
          </a:p>
          <a:p>
            <a:pPr lvl="1"/>
            <a:r>
              <a:rPr lang="en-US" dirty="0"/>
              <a:t>Management will focus its control activities on critical  delays, it those will substantially affect final completion of the project</a:t>
            </a:r>
          </a:p>
          <a:p>
            <a:pPr lvl="1"/>
            <a:r>
              <a:rPr lang="en-US" dirty="0"/>
              <a:t>Intervention:  providing additional resources and </a:t>
            </a:r>
            <a:r>
              <a:rPr lang="en-US" dirty="0" err="1"/>
              <a:t>reschedulling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24E035-3234-40E1-9B73-C598C23569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4D046-4A65-4628-927F-4608AE2FDB81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76807E3-3E73-46BE-B67F-EE6B1650C3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95400"/>
            <a:ext cx="7498080" cy="335280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Project resource control	</a:t>
            </a:r>
          </a:p>
          <a:p>
            <a:pPr lvl="1"/>
            <a:r>
              <a:rPr lang="en-US" dirty="0"/>
              <a:t>Mainly focus on professional human resources</a:t>
            </a:r>
          </a:p>
          <a:p>
            <a:pPr lvl="1"/>
            <a:r>
              <a:rPr lang="en-US" dirty="0"/>
              <a:t>Other assets: soft dev and testing </a:t>
            </a:r>
            <a:r>
              <a:rPr lang="en-US" dirty="0" err="1"/>
              <a:t>faicilities</a:t>
            </a:r>
            <a:endParaRPr lang="en-US" dirty="0"/>
          </a:p>
          <a:p>
            <a:pPr lvl="1"/>
            <a:r>
              <a:rPr lang="en-US" dirty="0"/>
              <a:t>Any deviation in resource utilization may affect performance of other project within the org</a:t>
            </a:r>
          </a:p>
          <a:p>
            <a:pPr lvl="1"/>
            <a:r>
              <a:rPr lang="en-US" dirty="0"/>
              <a:t>Main problem: most of identified deviation cases were identified at much later stage of the project … require management intervention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E936DDB-C046-4E46-B673-74E6B3702D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52309D-691E-4765-8A76-BD9938E02BE8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55D8945-A62E-43C0-A8A1-92974BA78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Components of PPC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95400" y="1219200"/>
            <a:ext cx="7498080" cy="3352800"/>
          </a:xfrm>
        </p:spPr>
        <p:txBody>
          <a:bodyPr>
            <a:noAutofit/>
          </a:bodyPr>
          <a:lstStyle/>
          <a:p>
            <a:r>
              <a:rPr lang="en-US" sz="2400" dirty="0"/>
              <a:t>Project budget control</a:t>
            </a:r>
          </a:p>
          <a:p>
            <a:pPr lvl="1"/>
            <a:r>
              <a:rPr lang="en-US" sz="2000" dirty="0"/>
              <a:t>Based on the comparison of actual  with scheduled expenditures</a:t>
            </a:r>
          </a:p>
          <a:p>
            <a:pPr lvl="1"/>
            <a:r>
              <a:rPr lang="en-US" sz="2000" dirty="0"/>
              <a:t>The main budget items demanding control are:</a:t>
            </a:r>
          </a:p>
          <a:p>
            <a:pPr lvl="2"/>
            <a:r>
              <a:rPr lang="en-US" sz="1600" dirty="0"/>
              <a:t>Human resources</a:t>
            </a:r>
          </a:p>
          <a:p>
            <a:pPr lvl="2"/>
            <a:r>
              <a:rPr lang="en-US" sz="1600" dirty="0"/>
              <a:t>Dev and testing facilities</a:t>
            </a:r>
          </a:p>
          <a:p>
            <a:pPr lvl="2"/>
            <a:r>
              <a:rPr lang="en-US" sz="1600" dirty="0"/>
              <a:t>Purchase of COTS software</a:t>
            </a:r>
          </a:p>
          <a:p>
            <a:pPr lvl="2"/>
            <a:r>
              <a:rPr lang="en-US" sz="1600" dirty="0"/>
              <a:t>Purchase of hardware</a:t>
            </a:r>
          </a:p>
          <a:p>
            <a:pPr lvl="2"/>
            <a:r>
              <a:rPr lang="en-US" sz="1600" dirty="0"/>
              <a:t>Payments to subcontractors</a:t>
            </a:r>
          </a:p>
          <a:p>
            <a:pPr lvl="1"/>
            <a:r>
              <a:rPr lang="en-US" sz="2000" dirty="0"/>
              <a:t>Budget control based on milestones and periodic reports – facilitate early identification of budget overruns.</a:t>
            </a:r>
          </a:p>
          <a:p>
            <a:pPr lvl="1"/>
            <a:r>
              <a:rPr lang="en-US" sz="2000" dirty="0"/>
              <a:t>This is the highest priority to management – tend to neglect other components!!!!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8C70D6-1CDA-499E-9E3E-37EF411A9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2A6DCA-2116-4F4E-8DDD-F6C646C1B382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57C691-5C1C-4A29-8900-D4158039AD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Control of internal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Project undertaken by other departments such as supporting marketing packages etc</a:t>
            </a:r>
          </a:p>
          <a:p>
            <a:r>
              <a:rPr lang="en-US" dirty="0"/>
              <a:t>Tend to occupy a lower place among management’s priorities</a:t>
            </a:r>
          </a:p>
          <a:p>
            <a:pPr lvl="1"/>
            <a:r>
              <a:rPr lang="en-US" dirty="0"/>
              <a:t>Less attention </a:t>
            </a:r>
            <a:r>
              <a:rPr lang="en-US" dirty="0">
                <a:sym typeface="Wingdings" pitchFamily="2" charset="2"/>
              </a:rPr>
              <a:t> inappropriate follow-up</a:t>
            </a:r>
          </a:p>
          <a:p>
            <a:pPr lvl="1"/>
            <a:r>
              <a:rPr lang="en-US" dirty="0">
                <a:sym typeface="Wingdings" pitchFamily="2" charset="2"/>
              </a:rPr>
              <a:t>Results: budget overruns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A009C9-2343-44A7-9F41-D8DB466130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1376E2-EF54-41E6-8793-CF3B4BC3A42E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80ACB57-1552-4594-9EA5-D27FABCA09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Progress Control of external participants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To include subcontractors, suppliers of COTS software and reused </a:t>
            </a:r>
            <a:r>
              <a:rPr lang="en-US" dirty="0" err="1"/>
              <a:t>sofware</a:t>
            </a:r>
            <a:r>
              <a:rPr lang="en-US" dirty="0"/>
              <a:t> modules,… the customer himself</a:t>
            </a:r>
          </a:p>
          <a:p>
            <a:r>
              <a:rPr lang="en-US" dirty="0"/>
              <a:t>PPC mainly focus on project’s schedules and the risks identified in planned project activities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647A3A-9C44-49F6-BCAF-4C60977341CA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7D0BC7-41FD-4DCB-9B1C-51C66067AC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03FF693-AE0E-4541-97B2-DEF177ED1F56}" type="datetime1">
              <a:rPr lang="en-US" smtClean="0"/>
              <a:t>10/2/2024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DE6A3-2C82-4FF3-87DA-35E5B5E037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CSE3423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olstice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8DC765"/>
      </a:hlink>
      <a:folHlink>
        <a:srgbClr val="AA8A14"/>
      </a:folHlink>
    </a:clrScheme>
    <a:fontScheme name="Solstice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Solstice">
      <a:fillStyleLst>
        <a:solidFill>
          <a:schemeClr val="phClr"/>
        </a:solidFill>
        <a:gradFill rotWithShape="1">
          <a:gsLst>
            <a:gs pos="0">
              <a:schemeClr val="phClr">
                <a:tint val="35000"/>
                <a:satMod val="253000"/>
              </a:schemeClr>
            </a:gs>
            <a:gs pos="50000">
              <a:schemeClr val="phClr">
                <a:tint val="42000"/>
                <a:satMod val="255000"/>
              </a:schemeClr>
            </a:gs>
            <a:gs pos="97000">
              <a:schemeClr val="phClr">
                <a:tint val="53000"/>
                <a:satMod val="260000"/>
              </a:schemeClr>
            </a:gs>
            <a:gs pos="100000">
              <a:schemeClr val="phClr">
                <a:tint val="56000"/>
                <a:satMod val="275000"/>
              </a:schemeClr>
            </a:gs>
          </a:gsLst>
          <a:path path="circle">
            <a:fillToRect l="50000" t="50000" r="50000" b="50000"/>
          </a:path>
        </a:gradFill>
        <a:gradFill rotWithShape="1">
          <a:gsLst>
            <a:gs pos="0">
              <a:schemeClr val="phClr">
                <a:tint val="92000"/>
                <a:satMod val="170000"/>
              </a:schemeClr>
            </a:gs>
            <a:gs pos="15000">
              <a:schemeClr val="phClr">
                <a:tint val="92000"/>
                <a:shade val="99000"/>
                <a:satMod val="170000"/>
              </a:schemeClr>
            </a:gs>
            <a:gs pos="62000">
              <a:schemeClr val="phClr">
                <a:tint val="96000"/>
                <a:shade val="80000"/>
                <a:satMod val="170000"/>
              </a:schemeClr>
            </a:gs>
            <a:gs pos="97000">
              <a:schemeClr val="phClr">
                <a:tint val="98000"/>
                <a:shade val="63000"/>
                <a:satMod val="170000"/>
              </a:schemeClr>
            </a:gs>
            <a:gs pos="100000">
              <a:schemeClr val="phClr">
                <a:shade val="62000"/>
                <a:satMod val="170000"/>
              </a:schemeClr>
            </a:gs>
          </a:gsLst>
          <a:path path="circle">
            <a:fillToRect l="50000" t="50000" r="50000" b="5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8700000"/>
            </a:lightRig>
          </a:scene3d>
          <a:sp3d contourW="12700">
            <a:bevelT w="0" h="0"/>
            <a:contourClr>
              <a:schemeClr val="phClr">
                <a:shade val="80000"/>
              </a:schemeClr>
            </a:contourClr>
          </a:sp3d>
        </a:effectStyle>
        <a:effectStyle>
          <a:effectLst>
            <a:outerShdw blurRad="63500" dist="25400" dir="5400000" rotWithShape="0">
              <a:srgbClr val="000000">
                <a:alpha val="43137"/>
              </a:srgbClr>
            </a:outerShdw>
          </a:effectLst>
          <a:scene3d>
            <a:camera prst="orthographicFront" fov="0">
              <a:rot lat="0" lon="0" rev="0"/>
            </a:camera>
            <a:lightRig rig="brightRoom" dir="tl">
              <a:rot lat="0" lon="0" rev="5400000"/>
            </a:lightRig>
          </a:scene3d>
          <a:sp3d contourW="12700">
            <a:bevelT w="25400" h="50800" prst="angle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355000"/>
              </a:schemeClr>
            </a:gs>
            <a:gs pos="40000">
              <a:schemeClr val="phClr">
                <a:tint val="85000"/>
                <a:satMod val="320000"/>
              </a:schemeClr>
            </a:gs>
            <a:gs pos="100000">
              <a:schemeClr val="phClr">
                <a:shade val="55000"/>
                <a:satMod val="300000"/>
              </a:schemeClr>
            </a:gs>
          </a:gsLst>
          <a:path path="circle">
            <a:fillToRect l="-24500" t="-20000" r="124500" b="12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"/>
                <a:satMod val="300000"/>
              </a:schemeClr>
              <a:schemeClr val="phClr">
                <a:tint val="90000"/>
                <a:satMod val="225000"/>
              </a:schemeClr>
            </a:duotone>
          </a:blip>
          <a:tile tx="0" ty="0" sx="90000" sy="90000" flip="xy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Solstice</Template>
  <TotalTime>58</TotalTime>
  <Words>469</Words>
  <Application>Microsoft Office PowerPoint</Application>
  <PresentationFormat>On-screen Show (4:3)</PresentationFormat>
  <Paragraphs>93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Gill Sans MT</vt:lpstr>
      <vt:lpstr>Verdana</vt:lpstr>
      <vt:lpstr>Wingdings 2</vt:lpstr>
      <vt:lpstr>Solstice</vt:lpstr>
      <vt:lpstr>PowerPoint Presentation</vt:lpstr>
      <vt:lpstr>Project delay </vt:lpstr>
      <vt:lpstr>Components of PPC</vt:lpstr>
      <vt:lpstr>Components of PPC</vt:lpstr>
      <vt:lpstr>Components of PPC</vt:lpstr>
      <vt:lpstr>Components of PPC</vt:lpstr>
      <vt:lpstr>Components of PPC</vt:lpstr>
      <vt:lpstr>Progress Control of internal project</vt:lpstr>
      <vt:lpstr>Progress Control of external participants</vt:lpstr>
      <vt:lpstr>Implementing PPC regimes</vt:lpstr>
      <vt:lpstr>Implementing PPC regimes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Project progress control (PPC) (software project tracking)</dc:title>
  <dc:creator>user</dc:creator>
  <cp:lastModifiedBy>Aziz Deraman</cp:lastModifiedBy>
  <cp:revision>9</cp:revision>
  <dcterms:created xsi:type="dcterms:W3CDTF">2015-05-24T02:25:05Z</dcterms:created>
  <dcterms:modified xsi:type="dcterms:W3CDTF">2024-10-02T02:37:03Z</dcterms:modified>
</cp:coreProperties>
</file>