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09" r:id="rId1"/>
  </p:sldMasterIdLst>
  <p:notesMasterIdLst>
    <p:notesMasterId r:id="rId55"/>
  </p:notesMasterIdLst>
  <p:handoutMasterIdLst>
    <p:handoutMasterId r:id="rId56"/>
  </p:handoutMasterIdLst>
  <p:sldIdLst>
    <p:sldId id="257" r:id="rId2"/>
    <p:sldId id="335" r:id="rId3"/>
    <p:sldId id="397" r:id="rId4"/>
    <p:sldId id="338" r:id="rId5"/>
    <p:sldId id="339" r:id="rId6"/>
    <p:sldId id="341" r:id="rId7"/>
    <p:sldId id="395" r:id="rId8"/>
    <p:sldId id="342" r:id="rId9"/>
    <p:sldId id="392" r:id="rId10"/>
    <p:sldId id="344" r:id="rId11"/>
    <p:sldId id="345" r:id="rId12"/>
    <p:sldId id="398" r:id="rId13"/>
    <p:sldId id="346" r:id="rId14"/>
    <p:sldId id="348" r:id="rId15"/>
    <p:sldId id="350" r:id="rId16"/>
    <p:sldId id="399" r:id="rId17"/>
    <p:sldId id="351" r:id="rId18"/>
    <p:sldId id="400" r:id="rId19"/>
    <p:sldId id="401" r:id="rId20"/>
    <p:sldId id="394" r:id="rId21"/>
    <p:sldId id="357" r:id="rId22"/>
    <p:sldId id="358" r:id="rId23"/>
    <p:sldId id="359" r:id="rId24"/>
    <p:sldId id="360" r:id="rId25"/>
    <p:sldId id="361" r:id="rId26"/>
    <p:sldId id="362" r:id="rId27"/>
    <p:sldId id="402" r:id="rId28"/>
    <p:sldId id="363" r:id="rId29"/>
    <p:sldId id="403" r:id="rId30"/>
    <p:sldId id="366" r:id="rId31"/>
    <p:sldId id="367" r:id="rId32"/>
    <p:sldId id="405" r:id="rId33"/>
    <p:sldId id="404" r:id="rId34"/>
    <p:sldId id="371" r:id="rId35"/>
    <p:sldId id="406" r:id="rId36"/>
    <p:sldId id="396" r:id="rId37"/>
    <p:sldId id="374" r:id="rId38"/>
    <p:sldId id="375" r:id="rId39"/>
    <p:sldId id="407" r:id="rId40"/>
    <p:sldId id="377" r:id="rId41"/>
    <p:sldId id="378" r:id="rId42"/>
    <p:sldId id="408" r:id="rId43"/>
    <p:sldId id="380" r:id="rId44"/>
    <p:sldId id="381" r:id="rId45"/>
    <p:sldId id="409" r:id="rId46"/>
    <p:sldId id="410" r:id="rId47"/>
    <p:sldId id="383" r:id="rId48"/>
    <p:sldId id="386" r:id="rId49"/>
    <p:sldId id="388" r:id="rId50"/>
    <p:sldId id="411" r:id="rId51"/>
    <p:sldId id="389" r:id="rId52"/>
    <p:sldId id="412" r:id="rId53"/>
    <p:sldId id="391" r:id="rId54"/>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81230" autoAdjust="0"/>
  </p:normalViewPr>
  <p:slideViewPr>
    <p:cSldViewPr>
      <p:cViewPr varScale="1">
        <p:scale>
          <a:sx n="55" d="100"/>
          <a:sy n="55" d="100"/>
        </p:scale>
        <p:origin x="2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4B09B4B-2CA1-476B-AD00-5AEEE8EEA368}" type="slidenum">
              <a:rPr lang="en-US"/>
              <a:pPr>
                <a:defRPr/>
              </a:pPr>
              <a:t>‹#›</a:t>
            </a:fld>
            <a:endParaRPr lang="en-US" dirty="0"/>
          </a:p>
        </p:txBody>
      </p:sp>
    </p:spTree>
    <p:extLst>
      <p:ext uri="{BB962C8B-B14F-4D97-AF65-F5344CB8AC3E}">
        <p14:creationId xmlns:p14="http://schemas.microsoft.com/office/powerpoint/2010/main" val="90770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5643CF3-3CBA-4666-8D1B-A3F17C5F892C}" type="slidenum">
              <a:rPr lang="en-US"/>
              <a:pPr>
                <a:defRPr/>
              </a:pPr>
              <a:t>‹#›</a:t>
            </a:fld>
            <a:endParaRPr lang="en-US" dirty="0"/>
          </a:p>
        </p:txBody>
      </p:sp>
    </p:spTree>
    <p:extLst>
      <p:ext uri="{BB962C8B-B14F-4D97-AF65-F5344CB8AC3E}">
        <p14:creationId xmlns:p14="http://schemas.microsoft.com/office/powerpoint/2010/main" val="984134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dirty="0" smtClean="0"/>
          </a:p>
        </p:txBody>
      </p:sp>
      <p:sp>
        <p:nvSpPr>
          <p:cNvPr id="72708" name="Slide Number Placeholder 3"/>
          <p:cNvSpPr>
            <a:spLocks noGrp="1"/>
          </p:cNvSpPr>
          <p:nvPr>
            <p:ph type="sldNum" sz="quarter" idx="5"/>
          </p:nvPr>
        </p:nvSpPr>
        <p:spPr>
          <a:noFill/>
        </p:spPr>
        <p:txBody>
          <a:bodyPr/>
          <a:lstStyle/>
          <a:p>
            <a:fld id="{6C7781DC-CA90-4928-8051-8CF0D059367C}" type="slidenum">
              <a:rPr lang="en-US" smtClean="0"/>
              <a:pPr/>
              <a:t>1</a:t>
            </a:fld>
            <a:endParaRPr lang="en-US" dirty="0" smtClean="0"/>
          </a:p>
        </p:txBody>
      </p:sp>
    </p:spTree>
    <p:extLst>
      <p:ext uri="{BB962C8B-B14F-4D97-AF65-F5344CB8AC3E}">
        <p14:creationId xmlns:p14="http://schemas.microsoft.com/office/powerpoint/2010/main" val="54145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6</a:t>
            </a:fld>
            <a:endParaRPr lang="en-US" dirty="0"/>
          </a:p>
        </p:txBody>
      </p:sp>
    </p:spTree>
    <p:extLst>
      <p:ext uri="{BB962C8B-B14F-4D97-AF65-F5344CB8AC3E}">
        <p14:creationId xmlns:p14="http://schemas.microsoft.com/office/powerpoint/2010/main" val="1034042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11</a:t>
            </a:fld>
            <a:endParaRPr lang="en-US" dirty="0"/>
          </a:p>
        </p:txBody>
      </p:sp>
    </p:spTree>
    <p:extLst>
      <p:ext uri="{BB962C8B-B14F-4D97-AF65-F5344CB8AC3E}">
        <p14:creationId xmlns:p14="http://schemas.microsoft.com/office/powerpoint/2010/main" val="317349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18</a:t>
            </a:fld>
            <a:endParaRPr lang="en-US" dirty="0"/>
          </a:p>
        </p:txBody>
      </p:sp>
    </p:spTree>
    <p:extLst>
      <p:ext uri="{BB962C8B-B14F-4D97-AF65-F5344CB8AC3E}">
        <p14:creationId xmlns:p14="http://schemas.microsoft.com/office/powerpoint/2010/main" val="56675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32</a:t>
            </a:fld>
            <a:endParaRPr lang="en-US" dirty="0"/>
          </a:p>
        </p:txBody>
      </p:sp>
    </p:spTree>
    <p:extLst>
      <p:ext uri="{BB962C8B-B14F-4D97-AF65-F5344CB8AC3E}">
        <p14:creationId xmlns:p14="http://schemas.microsoft.com/office/powerpoint/2010/main" val="413222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33</a:t>
            </a:fld>
            <a:endParaRPr lang="en-US" dirty="0"/>
          </a:p>
        </p:txBody>
      </p:sp>
    </p:spTree>
    <p:extLst>
      <p:ext uri="{BB962C8B-B14F-4D97-AF65-F5344CB8AC3E}">
        <p14:creationId xmlns:p14="http://schemas.microsoft.com/office/powerpoint/2010/main" val="392205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39</a:t>
            </a:fld>
            <a:endParaRPr lang="en-US" dirty="0"/>
          </a:p>
        </p:txBody>
      </p:sp>
    </p:spTree>
    <p:extLst>
      <p:ext uri="{BB962C8B-B14F-4D97-AF65-F5344CB8AC3E}">
        <p14:creationId xmlns:p14="http://schemas.microsoft.com/office/powerpoint/2010/main" val="254680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42</a:t>
            </a:fld>
            <a:endParaRPr lang="en-US" dirty="0"/>
          </a:p>
        </p:txBody>
      </p:sp>
    </p:spTree>
    <p:extLst>
      <p:ext uri="{BB962C8B-B14F-4D97-AF65-F5344CB8AC3E}">
        <p14:creationId xmlns:p14="http://schemas.microsoft.com/office/powerpoint/2010/main" val="280181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45</a:t>
            </a:fld>
            <a:endParaRPr lang="en-US" dirty="0"/>
          </a:p>
        </p:txBody>
      </p:sp>
    </p:spTree>
    <p:extLst>
      <p:ext uri="{BB962C8B-B14F-4D97-AF65-F5344CB8AC3E}">
        <p14:creationId xmlns:p14="http://schemas.microsoft.com/office/powerpoint/2010/main" val="423771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87629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518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46845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1336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687664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2505576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16898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9403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4663012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299552112"/>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Chapter 11:</a:t>
            </a:r>
            <a:br>
              <a:rPr lang="en-US" dirty="0" smtClean="0"/>
            </a:br>
            <a:r>
              <a:rPr lang="en-US" dirty="0" smtClean="0"/>
              <a:t>Project Risk Management</a:t>
            </a:r>
            <a:endParaRPr lang="en-US" dirty="0"/>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The Importance of Project Risk </a:t>
            </a:r>
            <a:r>
              <a:rPr lang="en-US" dirty="0" smtClean="0"/>
              <a:t>Management (5 of 7)</a:t>
            </a:r>
          </a:p>
        </p:txBody>
      </p:sp>
      <p:sp>
        <p:nvSpPr>
          <p:cNvPr id="22531" name="Rectangle 3"/>
          <p:cNvSpPr>
            <a:spLocks noGrp="1" noChangeArrowheads="1"/>
          </p:cNvSpPr>
          <p:nvPr>
            <p:ph idx="1"/>
          </p:nvPr>
        </p:nvSpPr>
        <p:spPr/>
        <p:txBody>
          <a:bodyPr/>
          <a:lstStyle/>
          <a:p>
            <a:r>
              <a:rPr lang="en-US" dirty="0" smtClean="0"/>
              <a:t>Risk utility is the amount of satisfaction or pleasure received from a potential payoff</a:t>
            </a:r>
          </a:p>
          <a:p>
            <a:pPr lvl="1"/>
            <a:r>
              <a:rPr lang="en-US" dirty="0" smtClean="0"/>
              <a:t>Utility rises at a decreasing rate for people who are risk-averse</a:t>
            </a:r>
          </a:p>
          <a:p>
            <a:pPr lvl="1"/>
            <a:r>
              <a:rPr lang="en-US" dirty="0" smtClean="0"/>
              <a:t>Those who are risk-seeking have a higher tolerance for risk and their satisfaction increases when more payoff is at stake</a:t>
            </a:r>
          </a:p>
          <a:p>
            <a:pPr lvl="1"/>
            <a:r>
              <a:rPr lang="en-US" dirty="0"/>
              <a:t>R</a:t>
            </a:r>
            <a:r>
              <a:rPr lang="en-US" dirty="0" smtClean="0"/>
              <a:t>isk-neutral approach achieves a balance between risk and payoff</a:t>
            </a:r>
          </a:p>
        </p:txBody>
      </p:sp>
      <p:sp>
        <p:nvSpPr>
          <p:cNvPr id="2253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The Importance of Project Risk </a:t>
            </a:r>
            <a:r>
              <a:rPr lang="en-US" dirty="0" smtClean="0"/>
              <a:t>Management (6 of 7)</a:t>
            </a:r>
          </a:p>
        </p:txBody>
      </p:sp>
      <p:pic>
        <p:nvPicPr>
          <p:cNvPr id="2" name="Picture 1" descr="Image illustrates the basic difference between risk-averse, risk-neutral, and risk-seeking preference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981200"/>
            <a:ext cx="5766054" cy="2804160"/>
          </a:xfrm>
          <a:prstGeom prst="rect">
            <a:avLst/>
          </a:prstGeom>
        </p:spPr>
      </p:pic>
      <p:sp>
        <p:nvSpPr>
          <p:cNvPr id="2355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Young Professionals </a:t>
            </a:r>
            <a:endParaRPr lang="en-US" dirty="0"/>
          </a:p>
        </p:txBody>
      </p:sp>
      <p:sp>
        <p:nvSpPr>
          <p:cNvPr id="3" name="Content Placeholder 2"/>
          <p:cNvSpPr>
            <a:spLocks noGrp="1"/>
          </p:cNvSpPr>
          <p:nvPr>
            <p:ph idx="1"/>
          </p:nvPr>
        </p:nvSpPr>
        <p:spPr/>
        <p:txBody>
          <a:bodyPr/>
          <a:lstStyle/>
          <a:p>
            <a:r>
              <a:rPr lang="en-US" dirty="0"/>
              <a:t>Young project professionals are sometimes more willing to take risks with unique </a:t>
            </a:r>
            <a:r>
              <a:rPr lang="en-US" dirty="0" smtClean="0"/>
              <a:t>or untested approaches</a:t>
            </a:r>
          </a:p>
          <a:p>
            <a:pPr lvl="1"/>
            <a:r>
              <a:rPr lang="en-US" dirty="0" smtClean="0"/>
              <a:t>Take </a:t>
            </a:r>
            <a:r>
              <a:rPr lang="en-US" dirty="0"/>
              <a:t>the time to find out what other, </a:t>
            </a:r>
            <a:r>
              <a:rPr lang="en-US" dirty="0" smtClean="0"/>
              <a:t>more experienced </a:t>
            </a:r>
            <a:r>
              <a:rPr lang="en-US" dirty="0"/>
              <a:t>people might feel about the circumstances of a project before making </a:t>
            </a:r>
            <a:r>
              <a:rPr lang="en-US" dirty="0" smtClean="0"/>
              <a:t>up your </a:t>
            </a:r>
            <a:r>
              <a:rPr lang="en-US" dirty="0"/>
              <a:t>mind about potential </a:t>
            </a:r>
            <a:r>
              <a:rPr lang="en-US" dirty="0" smtClean="0"/>
              <a:t>risks</a:t>
            </a:r>
          </a:p>
          <a:p>
            <a:pPr lvl="2"/>
            <a:r>
              <a:rPr lang="en-US" dirty="0" smtClean="0"/>
              <a:t>Then</a:t>
            </a:r>
            <a:r>
              <a:rPr lang="en-US" dirty="0"/>
              <a:t>, taking other views into account, you can </a:t>
            </a:r>
            <a:r>
              <a:rPr lang="en-US" dirty="0" smtClean="0"/>
              <a:t>determine how </a:t>
            </a:r>
            <a:r>
              <a:rPr lang="en-US" dirty="0"/>
              <a:t>best to plan for the impacts that might occur while balancing the rewards of </a:t>
            </a:r>
            <a:r>
              <a:rPr lang="en-US" dirty="0" smtClean="0"/>
              <a:t>a potential </a:t>
            </a:r>
            <a:r>
              <a:rPr lang="en-US" dirty="0"/>
              <a:t>payoff from a unique or untested approach</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019447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The Importance of Project Risk Management (7 of 7)</a:t>
            </a:r>
          </a:p>
        </p:txBody>
      </p:sp>
      <p:sp>
        <p:nvSpPr>
          <p:cNvPr id="24579" name="Rectangle 3"/>
          <p:cNvSpPr>
            <a:spLocks noGrp="1" noChangeArrowheads="1"/>
          </p:cNvSpPr>
          <p:nvPr>
            <p:ph idx="1"/>
          </p:nvPr>
        </p:nvSpPr>
        <p:spPr/>
        <p:txBody>
          <a:bodyPr>
            <a:noAutofit/>
          </a:bodyPr>
          <a:lstStyle/>
          <a:p>
            <a:r>
              <a:rPr lang="en-US" dirty="0" smtClean="0"/>
              <a:t>Project risk management processes</a:t>
            </a:r>
          </a:p>
          <a:p>
            <a:pPr lvl="1"/>
            <a:r>
              <a:rPr lang="en-US" dirty="0" smtClean="0"/>
              <a:t>Planning risk management: deciding how to approach and plan the risk management activities for the project</a:t>
            </a:r>
          </a:p>
          <a:p>
            <a:pPr lvl="1"/>
            <a:r>
              <a:rPr lang="en-US" dirty="0" smtClean="0"/>
              <a:t>Identifying risks: determining which risks are likely to affect a project and documenting the characteristics of each</a:t>
            </a:r>
          </a:p>
          <a:p>
            <a:pPr lvl="1"/>
            <a:r>
              <a:rPr lang="en-US" dirty="0" smtClean="0"/>
              <a:t>Performing qualitative risk analysis: prioritizing risks based on their probability and impact of occurrence</a:t>
            </a:r>
          </a:p>
          <a:p>
            <a:pPr lvl="1"/>
            <a:r>
              <a:rPr lang="en-US" dirty="0" smtClean="0"/>
              <a:t>Performing quantitative risk analysis: numerically estimating the effects of risks on project objectives</a:t>
            </a:r>
          </a:p>
          <a:p>
            <a:pPr lvl="1"/>
            <a:r>
              <a:rPr lang="en-US" dirty="0" smtClean="0"/>
              <a:t>Planning risk responses: taking steps to enhance opportunities and reduce threats to meeting project objectives</a:t>
            </a:r>
          </a:p>
          <a:p>
            <a:pPr lvl="1"/>
            <a:r>
              <a:rPr lang="en-US" dirty="0"/>
              <a:t>Implementing risk </a:t>
            </a:r>
            <a:r>
              <a:rPr lang="en-US" dirty="0" smtClean="0"/>
              <a:t>responses: implementing the risk </a:t>
            </a:r>
            <a:r>
              <a:rPr lang="en-US" dirty="0"/>
              <a:t>response plans</a:t>
            </a:r>
            <a:endParaRPr lang="en-US" dirty="0" smtClean="0"/>
          </a:p>
          <a:p>
            <a:pPr lvl="1"/>
            <a:r>
              <a:rPr lang="en-US" dirty="0" smtClean="0"/>
              <a:t>Monitoring risk: monitoring identified and residual risks, identifying new risks, carrying out risk response plans, and evaluating the effectiveness of risk strategies throughout the life of the project</a:t>
            </a:r>
          </a:p>
          <a:p>
            <a:pPr lvl="1"/>
            <a:endParaRPr lang="en-US" dirty="0" smtClean="0"/>
          </a:p>
          <a:p>
            <a:pPr lvl="1"/>
            <a:endParaRPr lang="en-US" dirty="0"/>
          </a:p>
        </p:txBody>
      </p:sp>
      <p:sp>
        <p:nvSpPr>
          <p:cNvPr id="2458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Planning Risk Management (1 of 3)</a:t>
            </a:r>
          </a:p>
        </p:txBody>
      </p:sp>
      <p:sp>
        <p:nvSpPr>
          <p:cNvPr id="27651" name="Rectangle 3"/>
          <p:cNvSpPr>
            <a:spLocks noGrp="1" noChangeArrowheads="1"/>
          </p:cNvSpPr>
          <p:nvPr>
            <p:ph idx="1"/>
          </p:nvPr>
        </p:nvSpPr>
        <p:spPr/>
        <p:txBody>
          <a:bodyPr/>
          <a:lstStyle/>
          <a:p>
            <a:r>
              <a:rPr lang="en-US" dirty="0"/>
              <a:t>M</a:t>
            </a:r>
            <a:r>
              <a:rPr lang="en-US" dirty="0" smtClean="0"/>
              <a:t>ain output of this process is a risk management plan </a:t>
            </a:r>
          </a:p>
          <a:p>
            <a:pPr lvl="1"/>
            <a:r>
              <a:rPr lang="en-US" dirty="0" smtClean="0"/>
              <a:t>Documents the procedures for managing risk throughout a project</a:t>
            </a:r>
          </a:p>
          <a:p>
            <a:r>
              <a:rPr lang="en-US" dirty="0"/>
              <a:t>The project team </a:t>
            </a:r>
            <a:r>
              <a:rPr lang="en-US" dirty="0" smtClean="0"/>
              <a:t>should review </a:t>
            </a:r>
            <a:r>
              <a:rPr lang="en-US" dirty="0"/>
              <a:t>project documents as well as corporate risk management policies, risk </a:t>
            </a:r>
            <a:r>
              <a:rPr lang="en-US" dirty="0" smtClean="0"/>
              <a:t>categories, lessons-learned </a:t>
            </a:r>
            <a:r>
              <a:rPr lang="en-US" dirty="0"/>
              <a:t>reports from past projects, and templates for creating a risk </a:t>
            </a:r>
            <a:r>
              <a:rPr lang="en-US" dirty="0" smtClean="0"/>
              <a:t>management plan</a:t>
            </a:r>
          </a:p>
          <a:p>
            <a:pPr lvl="1"/>
            <a:r>
              <a:rPr lang="en-US" dirty="0" smtClean="0"/>
              <a:t>It </a:t>
            </a:r>
            <a:r>
              <a:rPr lang="en-US" dirty="0"/>
              <a:t>is also important to review the risk tolerances of various </a:t>
            </a:r>
            <a:r>
              <a:rPr lang="en-US" dirty="0" smtClean="0"/>
              <a:t>stakeholders</a:t>
            </a:r>
            <a:endParaRPr lang="en-US" dirty="0"/>
          </a:p>
        </p:txBody>
      </p:sp>
      <p:sp>
        <p:nvSpPr>
          <p:cNvPr id="2765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Planning Risk </a:t>
            </a:r>
            <a:r>
              <a:rPr lang="en-US" dirty="0" smtClean="0"/>
              <a:t>Management (2 of 3)</a:t>
            </a:r>
          </a:p>
        </p:txBody>
      </p:sp>
      <p:sp>
        <p:nvSpPr>
          <p:cNvPr id="29699" name="Rectangle 3"/>
          <p:cNvSpPr>
            <a:spLocks noGrp="1" noChangeArrowheads="1"/>
          </p:cNvSpPr>
          <p:nvPr>
            <p:ph idx="1"/>
          </p:nvPr>
        </p:nvSpPr>
        <p:spPr/>
        <p:txBody>
          <a:bodyPr/>
          <a:lstStyle/>
          <a:p>
            <a:r>
              <a:rPr lang="en-US" dirty="0" smtClean="0"/>
              <a:t>Additional plans</a:t>
            </a:r>
          </a:p>
          <a:p>
            <a:pPr lvl="1"/>
            <a:r>
              <a:rPr lang="en-US" dirty="0" smtClean="0"/>
              <a:t>Contingency plans: predefined actions that the project team will take if an identified risk event occurs</a:t>
            </a:r>
          </a:p>
          <a:p>
            <a:pPr lvl="1"/>
            <a:r>
              <a:rPr lang="en-US" dirty="0" smtClean="0"/>
              <a:t>Fallback plans: developed for risks that have a high impact on meeting project objectives, and are put into effect if attempts to reduce the risk are not effective</a:t>
            </a:r>
          </a:p>
          <a:p>
            <a:pPr lvl="1"/>
            <a:r>
              <a:rPr lang="en-US" dirty="0" smtClean="0"/>
              <a:t>Contingency reserves or allowances: funds </a:t>
            </a:r>
            <a:r>
              <a:rPr lang="en-US" dirty="0"/>
              <a:t>included </a:t>
            </a:r>
            <a:r>
              <a:rPr lang="en-US" dirty="0" smtClean="0"/>
              <a:t>in the </a:t>
            </a:r>
            <a:r>
              <a:rPr lang="en-US" dirty="0"/>
              <a:t>cost baseline that can be used to mitigate cost or schedule </a:t>
            </a:r>
            <a:r>
              <a:rPr lang="en-US" dirty="0" smtClean="0"/>
              <a:t>overruns if </a:t>
            </a:r>
            <a:r>
              <a:rPr lang="en-US" dirty="0"/>
              <a:t>known risks </a:t>
            </a:r>
            <a:r>
              <a:rPr lang="en-US" dirty="0" smtClean="0"/>
              <a:t>occur</a:t>
            </a:r>
          </a:p>
          <a:p>
            <a:pPr lvl="1"/>
            <a:r>
              <a:rPr lang="en-US" dirty="0"/>
              <a:t>Management </a:t>
            </a:r>
            <a:r>
              <a:rPr lang="en-US" dirty="0" smtClean="0"/>
              <a:t>reserves: funds </a:t>
            </a:r>
            <a:r>
              <a:rPr lang="en-US" dirty="0"/>
              <a:t>held for unknown risks that are used </a:t>
            </a:r>
            <a:r>
              <a:rPr lang="en-US" dirty="0" smtClean="0"/>
              <a:t>for management </a:t>
            </a:r>
            <a:r>
              <a:rPr lang="en-US" dirty="0"/>
              <a:t>control </a:t>
            </a:r>
            <a:r>
              <a:rPr lang="en-US" dirty="0" smtClean="0"/>
              <a:t>purposes</a:t>
            </a:r>
          </a:p>
        </p:txBody>
      </p:sp>
      <p:sp>
        <p:nvSpPr>
          <p:cNvPr id="2970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Planning Risk </a:t>
            </a:r>
            <a:r>
              <a:rPr lang="en-US" dirty="0" smtClean="0"/>
              <a:t>Management (3 of 3)</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64544281"/>
              </p:ext>
            </p:extLst>
          </p:nvPr>
        </p:nvGraphicFramePr>
        <p:xfrm>
          <a:off x="568743" y="1025449"/>
          <a:ext cx="8006513" cy="4673600"/>
        </p:xfrm>
        <a:graphic>
          <a:graphicData uri="http://schemas.openxmlformats.org/drawingml/2006/table">
            <a:tbl>
              <a:tblPr firstRow="1" bandRow="1">
                <a:tableStyleId>{5C22544A-7EE6-4342-B048-85BDC9FD1C3A}</a:tableStyleId>
              </a:tblPr>
              <a:tblGrid>
                <a:gridCol w="2112074">
                  <a:extLst>
                    <a:ext uri="{9D8B030D-6E8A-4147-A177-3AD203B41FA5}">
                      <a16:colId xmlns:a16="http://schemas.microsoft.com/office/drawing/2014/main" val="1223947794"/>
                    </a:ext>
                  </a:extLst>
                </a:gridCol>
                <a:gridCol w="5894439">
                  <a:extLst>
                    <a:ext uri="{9D8B030D-6E8A-4147-A177-3AD203B41FA5}">
                      <a16:colId xmlns:a16="http://schemas.microsoft.com/office/drawing/2014/main" val="3677561090"/>
                    </a:ext>
                  </a:extLst>
                </a:gridCol>
              </a:tblGrid>
              <a:tr h="370840">
                <a:tc>
                  <a:txBody>
                    <a:bodyPr/>
                    <a:lstStyle/>
                    <a:p>
                      <a:r>
                        <a:rPr lang="en-US" dirty="0" smtClean="0"/>
                        <a:t>Topic</a:t>
                      </a:r>
                      <a:endParaRPr lang="en-US" dirty="0"/>
                    </a:p>
                  </a:txBody>
                  <a:tcPr/>
                </a:tc>
                <a:tc>
                  <a:txBody>
                    <a:bodyPr/>
                    <a:lstStyle/>
                    <a:p>
                      <a:r>
                        <a:rPr lang="en-US" dirty="0" smtClean="0"/>
                        <a:t>Questions to Answer</a:t>
                      </a:r>
                      <a:endParaRPr lang="en-US" dirty="0"/>
                    </a:p>
                  </a:txBody>
                  <a:tcPr/>
                </a:tc>
                <a:extLst>
                  <a:ext uri="{0D108BD9-81ED-4DB2-BD59-A6C34878D82A}">
                    <a16:rowId xmlns:a16="http://schemas.microsoft.com/office/drawing/2014/main" val="2231001142"/>
                  </a:ext>
                </a:extLst>
              </a:tr>
              <a:tr h="370840">
                <a:tc>
                  <a:txBody>
                    <a:bodyPr/>
                    <a:lstStyle/>
                    <a:p>
                      <a:r>
                        <a:rPr lang="en-US" dirty="0" smtClean="0"/>
                        <a:t>Methodology</a:t>
                      </a:r>
                      <a:endParaRPr lang="en-US" dirty="0"/>
                    </a:p>
                  </a:txBody>
                  <a:tcPr/>
                </a:tc>
                <a:tc>
                  <a:txBody>
                    <a:bodyPr/>
                    <a:lstStyle/>
                    <a:p>
                      <a:r>
                        <a:rPr lang="en-US" dirty="0" smtClean="0"/>
                        <a:t>How will risk management be performed on this project?</a:t>
                      </a:r>
                      <a:r>
                        <a:rPr lang="en-US" baseline="0" dirty="0" smtClean="0"/>
                        <a:t> </a:t>
                      </a:r>
                      <a:r>
                        <a:rPr lang="en-US" dirty="0" smtClean="0"/>
                        <a:t>What tools and data sources are available and applicable?</a:t>
                      </a:r>
                      <a:endParaRPr lang="en-US" dirty="0"/>
                    </a:p>
                  </a:txBody>
                  <a:tcPr/>
                </a:tc>
                <a:extLst>
                  <a:ext uri="{0D108BD9-81ED-4DB2-BD59-A6C34878D82A}">
                    <a16:rowId xmlns:a16="http://schemas.microsoft.com/office/drawing/2014/main" val="4168830128"/>
                  </a:ext>
                </a:extLst>
              </a:tr>
              <a:tr h="370840">
                <a:tc>
                  <a:txBody>
                    <a:bodyPr/>
                    <a:lstStyle/>
                    <a:p>
                      <a:r>
                        <a:rPr lang="en-US" dirty="0" smtClean="0"/>
                        <a:t>Roles and responsibilities</a:t>
                      </a:r>
                      <a:endParaRPr lang="en-US" dirty="0"/>
                    </a:p>
                  </a:txBody>
                  <a:tcPr/>
                </a:tc>
                <a:tc>
                  <a:txBody>
                    <a:bodyPr/>
                    <a:lstStyle/>
                    <a:p>
                      <a:r>
                        <a:rPr lang="en-US" dirty="0" smtClean="0"/>
                        <a:t>Which people are responsible for implementing specific</a:t>
                      </a:r>
                      <a:r>
                        <a:rPr lang="en-US" baseline="0" dirty="0" smtClean="0"/>
                        <a:t> </a:t>
                      </a:r>
                      <a:r>
                        <a:rPr lang="en-US" dirty="0" smtClean="0"/>
                        <a:t>tasks and providing deliverables related to risk</a:t>
                      </a:r>
                      <a:r>
                        <a:rPr lang="en-US" baseline="0" dirty="0" smtClean="0"/>
                        <a:t> </a:t>
                      </a:r>
                      <a:r>
                        <a:rPr lang="en-US" dirty="0" smtClean="0"/>
                        <a:t>management?</a:t>
                      </a:r>
                      <a:endParaRPr lang="en-US" dirty="0"/>
                    </a:p>
                  </a:txBody>
                  <a:tcPr/>
                </a:tc>
                <a:extLst>
                  <a:ext uri="{0D108BD9-81ED-4DB2-BD59-A6C34878D82A}">
                    <a16:rowId xmlns:a16="http://schemas.microsoft.com/office/drawing/2014/main" val="3444349498"/>
                  </a:ext>
                </a:extLst>
              </a:tr>
              <a:tr h="370840">
                <a:tc>
                  <a:txBody>
                    <a:bodyPr/>
                    <a:lstStyle/>
                    <a:p>
                      <a:r>
                        <a:rPr lang="en-US" dirty="0" smtClean="0"/>
                        <a:t>Budget and schedule</a:t>
                      </a:r>
                      <a:endParaRPr lang="en-US" dirty="0"/>
                    </a:p>
                  </a:txBody>
                  <a:tcPr/>
                </a:tc>
                <a:tc>
                  <a:txBody>
                    <a:bodyPr/>
                    <a:lstStyle/>
                    <a:p>
                      <a:r>
                        <a:rPr lang="en-US" dirty="0" smtClean="0"/>
                        <a:t>What are the estimated costs and schedules for performing</a:t>
                      </a:r>
                      <a:r>
                        <a:rPr lang="en-US" baseline="0" dirty="0" smtClean="0"/>
                        <a:t> </a:t>
                      </a:r>
                      <a:r>
                        <a:rPr lang="en-US" dirty="0" smtClean="0"/>
                        <a:t>risk-related activities?</a:t>
                      </a:r>
                      <a:endParaRPr lang="en-US" dirty="0"/>
                    </a:p>
                  </a:txBody>
                  <a:tcPr/>
                </a:tc>
                <a:extLst>
                  <a:ext uri="{0D108BD9-81ED-4DB2-BD59-A6C34878D82A}">
                    <a16:rowId xmlns:a16="http://schemas.microsoft.com/office/drawing/2014/main" val="569988794"/>
                  </a:ext>
                </a:extLst>
              </a:tr>
              <a:tr h="370840">
                <a:tc>
                  <a:txBody>
                    <a:bodyPr/>
                    <a:lstStyle/>
                    <a:p>
                      <a:r>
                        <a:rPr lang="en-US" dirty="0" smtClean="0"/>
                        <a:t>Risk categories</a:t>
                      </a:r>
                      <a:endParaRPr lang="en-US" dirty="0"/>
                    </a:p>
                  </a:txBody>
                  <a:tcPr/>
                </a:tc>
                <a:tc>
                  <a:txBody>
                    <a:bodyPr/>
                    <a:lstStyle/>
                    <a:p>
                      <a:r>
                        <a:rPr lang="en-US" dirty="0" smtClean="0"/>
                        <a:t>What are the main categories of risks that should be</a:t>
                      </a:r>
                      <a:r>
                        <a:rPr lang="en-US" baseline="0" dirty="0" smtClean="0"/>
                        <a:t> </a:t>
                      </a:r>
                      <a:r>
                        <a:rPr lang="en-US" dirty="0" smtClean="0"/>
                        <a:t>addressed on this project? Is there a risk breakdown</a:t>
                      </a:r>
                      <a:r>
                        <a:rPr lang="en-US" baseline="0" dirty="0" smtClean="0"/>
                        <a:t> </a:t>
                      </a:r>
                      <a:r>
                        <a:rPr lang="en-US" dirty="0" smtClean="0"/>
                        <a:t>structure for the project? (See the information on risk</a:t>
                      </a:r>
                    </a:p>
                    <a:p>
                      <a:r>
                        <a:rPr lang="en-US" dirty="0" smtClean="0"/>
                        <a:t>breakdown structures later in this chapter.)</a:t>
                      </a:r>
                      <a:endParaRPr lang="en-US" dirty="0"/>
                    </a:p>
                  </a:txBody>
                  <a:tcPr/>
                </a:tc>
                <a:extLst>
                  <a:ext uri="{0D108BD9-81ED-4DB2-BD59-A6C34878D82A}">
                    <a16:rowId xmlns:a16="http://schemas.microsoft.com/office/drawing/2014/main" val="1198460781"/>
                  </a:ext>
                </a:extLst>
              </a:tr>
              <a:tr h="370840">
                <a:tc>
                  <a:txBody>
                    <a:bodyPr/>
                    <a:lstStyle/>
                    <a:p>
                      <a:r>
                        <a:rPr lang="en-US" dirty="0" smtClean="0"/>
                        <a:t>Risk probability and impact</a:t>
                      </a:r>
                      <a:endParaRPr lang="en-US" dirty="0"/>
                    </a:p>
                  </a:txBody>
                  <a:tcPr/>
                </a:tc>
                <a:tc>
                  <a:txBody>
                    <a:bodyPr/>
                    <a:lstStyle/>
                    <a:p>
                      <a:r>
                        <a:rPr lang="en-US" dirty="0" smtClean="0"/>
                        <a:t>How will the probabilities and impacts of risk items be</a:t>
                      </a:r>
                      <a:r>
                        <a:rPr lang="en-US" baseline="0" dirty="0" smtClean="0"/>
                        <a:t> </a:t>
                      </a:r>
                      <a:r>
                        <a:rPr lang="en-US" dirty="0" smtClean="0"/>
                        <a:t>assessed? What scoring and interpretation methods will</a:t>
                      </a:r>
                      <a:r>
                        <a:rPr lang="en-US" baseline="0" dirty="0" smtClean="0"/>
                        <a:t> </a:t>
                      </a:r>
                      <a:r>
                        <a:rPr lang="en-US" dirty="0" smtClean="0"/>
                        <a:t>be used for the qualitative and quantitative analysis of</a:t>
                      </a:r>
                      <a:r>
                        <a:rPr lang="en-US" baseline="0" dirty="0" smtClean="0"/>
                        <a:t> </a:t>
                      </a:r>
                      <a:r>
                        <a:rPr lang="en-US" dirty="0" smtClean="0"/>
                        <a:t>risks? How will the probability and impact matrix be</a:t>
                      </a:r>
                      <a:r>
                        <a:rPr lang="en-US" baseline="0" dirty="0" smtClean="0"/>
                        <a:t> </a:t>
                      </a:r>
                      <a:r>
                        <a:rPr lang="en-US" dirty="0" smtClean="0"/>
                        <a:t>developed?</a:t>
                      </a:r>
                      <a:endParaRPr lang="en-US" dirty="0"/>
                    </a:p>
                  </a:txBody>
                  <a:tcPr/>
                </a:tc>
                <a:extLst>
                  <a:ext uri="{0D108BD9-81ED-4DB2-BD59-A6C34878D82A}">
                    <a16:rowId xmlns:a16="http://schemas.microsoft.com/office/drawing/2014/main" val="1093031775"/>
                  </a:ext>
                </a:extLst>
              </a:tr>
              <a:tr h="370840">
                <a:tc>
                  <a:txBody>
                    <a:bodyPr/>
                    <a:lstStyle/>
                    <a:p>
                      <a:r>
                        <a:rPr lang="en-US" dirty="0" smtClean="0"/>
                        <a:t>Revised stakeholders’</a:t>
                      </a:r>
                    </a:p>
                    <a:p>
                      <a:r>
                        <a:rPr lang="en-US" dirty="0" smtClean="0"/>
                        <a:t>tolerances</a:t>
                      </a:r>
                      <a:endParaRPr lang="en-US" dirty="0"/>
                    </a:p>
                  </a:txBody>
                  <a:tcPr/>
                </a:tc>
                <a:tc>
                  <a:txBody>
                    <a:bodyPr/>
                    <a:lstStyle/>
                    <a:p>
                      <a:r>
                        <a:rPr lang="en-US" dirty="0" smtClean="0"/>
                        <a:t>Have stakeholders’ tolerances for risk changed? How will</a:t>
                      </a:r>
                      <a:r>
                        <a:rPr lang="en-US" baseline="0" dirty="0" smtClean="0"/>
                        <a:t> </a:t>
                      </a:r>
                      <a:r>
                        <a:rPr lang="en-US" dirty="0" smtClean="0"/>
                        <a:t>those changes affect the project?</a:t>
                      </a:r>
                      <a:endParaRPr lang="en-US" dirty="0"/>
                    </a:p>
                  </a:txBody>
                  <a:tcPr/>
                </a:tc>
                <a:extLst>
                  <a:ext uri="{0D108BD9-81ED-4DB2-BD59-A6C34878D82A}">
                    <a16:rowId xmlns:a16="http://schemas.microsoft.com/office/drawing/2014/main" val="2580755885"/>
                  </a:ext>
                </a:extLst>
              </a:tr>
              <a:tr h="370840">
                <a:tc>
                  <a:txBody>
                    <a:bodyPr/>
                    <a:lstStyle/>
                    <a:p>
                      <a:r>
                        <a:rPr lang="en-US" dirty="0" smtClean="0"/>
                        <a:t>Tracking</a:t>
                      </a:r>
                      <a:endParaRPr lang="en-US" dirty="0"/>
                    </a:p>
                  </a:txBody>
                  <a:tcPr/>
                </a:tc>
                <a:tc>
                  <a:txBody>
                    <a:bodyPr/>
                    <a:lstStyle/>
                    <a:p>
                      <a:r>
                        <a:rPr lang="en-US" dirty="0" smtClean="0"/>
                        <a:t>How will the team track risk management activities? How</a:t>
                      </a:r>
                      <a:r>
                        <a:rPr lang="en-US" baseline="0" dirty="0" smtClean="0"/>
                        <a:t> </a:t>
                      </a:r>
                      <a:r>
                        <a:rPr lang="en-US" dirty="0" smtClean="0"/>
                        <a:t>will lessons learned be documented and shared? How will</a:t>
                      </a:r>
                      <a:r>
                        <a:rPr lang="en-US" baseline="0" dirty="0" smtClean="0"/>
                        <a:t> </a:t>
                      </a:r>
                      <a:r>
                        <a:rPr lang="en-US" dirty="0" smtClean="0"/>
                        <a:t>risk management processes be audited?</a:t>
                      </a:r>
                      <a:endParaRPr lang="en-US" dirty="0"/>
                    </a:p>
                  </a:txBody>
                  <a:tcPr/>
                </a:tc>
                <a:extLst>
                  <a:ext uri="{0D108BD9-81ED-4DB2-BD59-A6C34878D82A}">
                    <a16:rowId xmlns:a16="http://schemas.microsoft.com/office/drawing/2014/main" val="1152219970"/>
                  </a:ext>
                </a:extLst>
              </a:tr>
              <a:tr h="370840">
                <a:tc>
                  <a:txBody>
                    <a:bodyPr/>
                    <a:lstStyle/>
                    <a:p>
                      <a:r>
                        <a:rPr lang="en-US" dirty="0" smtClean="0"/>
                        <a:t>Risk documentation</a:t>
                      </a:r>
                      <a:endParaRPr lang="en-US" dirty="0"/>
                    </a:p>
                  </a:txBody>
                  <a:tcPr/>
                </a:tc>
                <a:tc>
                  <a:txBody>
                    <a:bodyPr/>
                    <a:lstStyle/>
                    <a:p>
                      <a:r>
                        <a:rPr lang="en-US" dirty="0" smtClean="0"/>
                        <a:t>What reporting formats and processes will be used for risk</a:t>
                      </a:r>
                      <a:r>
                        <a:rPr lang="en-US" baseline="0" dirty="0" smtClean="0"/>
                        <a:t> </a:t>
                      </a:r>
                      <a:r>
                        <a:rPr lang="en-US" dirty="0" smtClean="0"/>
                        <a:t>management activities?</a:t>
                      </a:r>
                      <a:endParaRPr lang="en-US" dirty="0"/>
                    </a:p>
                  </a:txBody>
                  <a:tcPr/>
                </a:tc>
                <a:extLst>
                  <a:ext uri="{0D108BD9-81ED-4DB2-BD59-A6C34878D82A}">
                    <a16:rowId xmlns:a16="http://schemas.microsoft.com/office/drawing/2014/main" val="3053615675"/>
                  </a:ext>
                </a:extLst>
              </a:tr>
            </a:tbl>
          </a:graphicData>
        </a:graphic>
      </p:graphicFrame>
      <p:sp>
        <p:nvSpPr>
          <p:cNvPr id="4" name="Rectangle 3"/>
          <p:cNvSpPr/>
          <p:nvPr/>
        </p:nvSpPr>
        <p:spPr>
          <a:xfrm>
            <a:off x="628650" y="5699049"/>
            <a:ext cx="7584656" cy="430887"/>
          </a:xfrm>
          <a:prstGeom prst="rect">
            <a:avLst/>
          </a:prstGeom>
        </p:spPr>
        <p:txBody>
          <a:bodyPr wrap="square">
            <a:spAutoFit/>
          </a:bodyPr>
          <a:lstStyle/>
          <a:p>
            <a:r>
              <a:rPr lang="en-US" dirty="0"/>
              <a:t>Table 11-2 Topics addressed in a risk management plan</a:t>
            </a:r>
          </a:p>
        </p:txBody>
      </p:sp>
      <p:sp>
        <p:nvSpPr>
          <p:cNvPr id="2970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2778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Common Sources of Risk on IT Projects (1 of 3)</a:t>
            </a:r>
          </a:p>
        </p:txBody>
      </p:sp>
      <p:sp>
        <p:nvSpPr>
          <p:cNvPr id="30723" name="Rectangle 3"/>
          <p:cNvSpPr>
            <a:spLocks noGrp="1" noChangeArrowheads="1"/>
          </p:cNvSpPr>
          <p:nvPr>
            <p:ph idx="1"/>
          </p:nvPr>
        </p:nvSpPr>
        <p:spPr/>
        <p:txBody>
          <a:bodyPr/>
          <a:lstStyle/>
          <a:p>
            <a:r>
              <a:rPr lang="en-US" dirty="0" smtClean="0"/>
              <a:t>Several studies show that IT projects share some common sources of risk</a:t>
            </a:r>
          </a:p>
          <a:p>
            <a:pPr lvl="1"/>
            <a:r>
              <a:rPr lang="en-US" dirty="0" smtClean="0"/>
              <a:t>The Standish Group developed an IT success potential scoring sheet based on potential risks</a:t>
            </a:r>
          </a:p>
          <a:p>
            <a:r>
              <a:rPr lang="en-US" dirty="0" smtClean="0"/>
              <a:t>Other broad categories of risk help identify potential risks</a:t>
            </a:r>
          </a:p>
          <a:p>
            <a:pPr lvl="1"/>
            <a:r>
              <a:rPr lang="en-US" dirty="0"/>
              <a:t>Market risk</a:t>
            </a:r>
          </a:p>
          <a:p>
            <a:pPr lvl="1"/>
            <a:r>
              <a:rPr lang="en-US" dirty="0"/>
              <a:t>Financial risk</a:t>
            </a:r>
          </a:p>
          <a:p>
            <a:pPr lvl="1"/>
            <a:r>
              <a:rPr lang="en-US" dirty="0"/>
              <a:t>Technology risk</a:t>
            </a:r>
          </a:p>
          <a:p>
            <a:pPr lvl="1"/>
            <a:r>
              <a:rPr lang="en-US" dirty="0"/>
              <a:t>People risk</a:t>
            </a:r>
          </a:p>
          <a:p>
            <a:pPr lvl="1"/>
            <a:r>
              <a:rPr lang="en-US" dirty="0"/>
              <a:t>Structure/process </a:t>
            </a:r>
            <a:r>
              <a:rPr lang="en-US" dirty="0" smtClean="0"/>
              <a:t>risk</a:t>
            </a:r>
          </a:p>
          <a:p>
            <a:r>
              <a:rPr lang="en-US" dirty="0"/>
              <a:t>A risk breakdown structure is a hierarchy of potential risk categories for a project</a:t>
            </a:r>
          </a:p>
          <a:p>
            <a:pPr lvl="1"/>
            <a:endParaRPr lang="en-US" dirty="0"/>
          </a:p>
          <a:p>
            <a:pPr lvl="1"/>
            <a:endParaRPr lang="en-US" dirty="0" smtClean="0"/>
          </a:p>
        </p:txBody>
      </p:sp>
      <p:sp>
        <p:nvSpPr>
          <p:cNvPr id="3072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Common Sources of Risk on IT Projects (2 of 3)</a:t>
            </a:r>
          </a:p>
        </p:txBody>
      </p:sp>
      <p:pic>
        <p:nvPicPr>
          <p:cNvPr id="2" name="Picture 1" descr="Image illustrates a breakdown structure for an IT project.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905000"/>
            <a:ext cx="6201520" cy="3421380"/>
          </a:xfrm>
          <a:prstGeom prst="rect">
            <a:avLst/>
          </a:prstGeom>
        </p:spPr>
      </p:pic>
      <p:sp>
        <p:nvSpPr>
          <p:cNvPr id="3072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8199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Common Sources of Risk on IT Projects (3 of 3)</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25847806"/>
              </p:ext>
            </p:extLst>
          </p:nvPr>
        </p:nvGraphicFramePr>
        <p:xfrm>
          <a:off x="604069" y="836555"/>
          <a:ext cx="8082731" cy="4497445"/>
        </p:xfrm>
        <a:graphic>
          <a:graphicData uri="http://schemas.openxmlformats.org/drawingml/2006/table">
            <a:tbl>
              <a:tblPr firstRow="1" bandRow="1">
                <a:tableStyleId>{5C22544A-7EE6-4342-B048-85BDC9FD1C3A}</a:tableStyleId>
              </a:tblPr>
              <a:tblGrid>
                <a:gridCol w="1411410">
                  <a:extLst>
                    <a:ext uri="{9D8B030D-6E8A-4147-A177-3AD203B41FA5}">
                      <a16:colId xmlns:a16="http://schemas.microsoft.com/office/drawing/2014/main" val="3999090192"/>
                    </a:ext>
                  </a:extLst>
                </a:gridCol>
                <a:gridCol w="6671321">
                  <a:extLst>
                    <a:ext uri="{9D8B030D-6E8A-4147-A177-3AD203B41FA5}">
                      <a16:colId xmlns:a16="http://schemas.microsoft.com/office/drawing/2014/main" val="2064636848"/>
                    </a:ext>
                  </a:extLst>
                </a:gridCol>
              </a:tblGrid>
              <a:tr h="348606">
                <a:tc>
                  <a:txBody>
                    <a:bodyPr/>
                    <a:lstStyle/>
                    <a:p>
                      <a:r>
                        <a:rPr lang="en-US" dirty="0" smtClean="0"/>
                        <a:t>Knowledge Area</a:t>
                      </a:r>
                      <a:endParaRPr lang="en-US" dirty="0"/>
                    </a:p>
                  </a:txBody>
                  <a:tcPr/>
                </a:tc>
                <a:tc>
                  <a:txBody>
                    <a:bodyPr/>
                    <a:lstStyle/>
                    <a:p>
                      <a:r>
                        <a:rPr lang="en-US" dirty="0" smtClean="0"/>
                        <a:t>Risk Conditions</a:t>
                      </a:r>
                      <a:endParaRPr lang="en-US" dirty="0"/>
                    </a:p>
                  </a:txBody>
                  <a:tcPr/>
                </a:tc>
                <a:extLst>
                  <a:ext uri="{0D108BD9-81ED-4DB2-BD59-A6C34878D82A}">
                    <a16:rowId xmlns:a16="http://schemas.microsoft.com/office/drawing/2014/main" val="489509523"/>
                  </a:ext>
                </a:extLst>
              </a:tr>
              <a:tr h="502311">
                <a:tc>
                  <a:txBody>
                    <a:bodyPr/>
                    <a:lstStyle/>
                    <a:p>
                      <a:r>
                        <a:rPr lang="en-US" dirty="0" smtClean="0"/>
                        <a:t>Integration</a:t>
                      </a:r>
                      <a:endParaRPr lang="en-US" dirty="0"/>
                    </a:p>
                  </a:txBody>
                  <a:tcPr/>
                </a:tc>
                <a:tc>
                  <a:txBody>
                    <a:bodyPr/>
                    <a:lstStyle/>
                    <a:p>
                      <a:r>
                        <a:rPr lang="en-US" dirty="0" smtClean="0"/>
                        <a:t>Inadequate planning; poor resource allocation; poor integration</a:t>
                      </a:r>
                      <a:r>
                        <a:rPr lang="en-US" baseline="0" dirty="0" smtClean="0"/>
                        <a:t> </a:t>
                      </a:r>
                      <a:r>
                        <a:rPr lang="en-US" dirty="0" smtClean="0"/>
                        <a:t>management; lack of post-project review</a:t>
                      </a:r>
                      <a:endParaRPr lang="en-US" dirty="0"/>
                    </a:p>
                  </a:txBody>
                  <a:tcPr/>
                </a:tc>
                <a:extLst>
                  <a:ext uri="{0D108BD9-81ED-4DB2-BD59-A6C34878D82A}">
                    <a16:rowId xmlns:a16="http://schemas.microsoft.com/office/drawing/2014/main" val="2782684606"/>
                  </a:ext>
                </a:extLst>
              </a:tr>
              <a:tr h="348606">
                <a:tc>
                  <a:txBody>
                    <a:bodyPr/>
                    <a:lstStyle/>
                    <a:p>
                      <a:r>
                        <a:rPr lang="en-US" dirty="0" smtClean="0"/>
                        <a:t>Scope</a:t>
                      </a:r>
                      <a:endParaRPr lang="en-US" dirty="0"/>
                    </a:p>
                  </a:txBody>
                  <a:tcPr/>
                </a:tc>
                <a:tc>
                  <a:txBody>
                    <a:bodyPr/>
                    <a:lstStyle/>
                    <a:p>
                      <a:r>
                        <a:rPr lang="en-US" dirty="0" smtClean="0"/>
                        <a:t>Poor definition of scope or work packages; incomplete definition</a:t>
                      </a:r>
                      <a:endParaRPr lang="en-US" dirty="0"/>
                    </a:p>
                  </a:txBody>
                  <a:tcPr/>
                </a:tc>
                <a:extLst>
                  <a:ext uri="{0D108BD9-81ED-4DB2-BD59-A6C34878D82A}">
                    <a16:rowId xmlns:a16="http://schemas.microsoft.com/office/drawing/2014/main" val="305383120"/>
                  </a:ext>
                </a:extLst>
              </a:tr>
              <a:tr h="502311">
                <a:tc>
                  <a:txBody>
                    <a:bodyPr/>
                    <a:lstStyle/>
                    <a:p>
                      <a:r>
                        <a:rPr lang="en-US" dirty="0" smtClean="0"/>
                        <a:t>Time</a:t>
                      </a:r>
                      <a:endParaRPr lang="en-US" dirty="0"/>
                    </a:p>
                  </a:txBody>
                  <a:tcPr/>
                </a:tc>
                <a:tc>
                  <a:txBody>
                    <a:bodyPr/>
                    <a:lstStyle/>
                    <a:p>
                      <a:r>
                        <a:rPr lang="en-US" dirty="0" smtClean="0"/>
                        <a:t>Errors in estimating time or resource availability; errors in determining</a:t>
                      </a:r>
                      <a:r>
                        <a:rPr lang="en-US" baseline="0" dirty="0" smtClean="0"/>
                        <a:t> </a:t>
                      </a:r>
                      <a:r>
                        <a:rPr lang="en-US" dirty="0" smtClean="0"/>
                        <a:t>the critical path; poor allocation and management of float;</a:t>
                      </a:r>
                      <a:r>
                        <a:rPr lang="en-US" baseline="0" dirty="0" smtClean="0"/>
                        <a:t> </a:t>
                      </a:r>
                      <a:r>
                        <a:rPr lang="en-US" dirty="0" smtClean="0"/>
                        <a:t>early release of competitive products</a:t>
                      </a:r>
                      <a:endParaRPr lang="en-US" dirty="0"/>
                    </a:p>
                  </a:txBody>
                  <a:tcPr/>
                </a:tc>
                <a:extLst>
                  <a:ext uri="{0D108BD9-81ED-4DB2-BD59-A6C34878D82A}">
                    <a16:rowId xmlns:a16="http://schemas.microsoft.com/office/drawing/2014/main" val="185792894"/>
                  </a:ext>
                </a:extLst>
              </a:tr>
              <a:tr h="348606">
                <a:tc>
                  <a:txBody>
                    <a:bodyPr/>
                    <a:lstStyle/>
                    <a:p>
                      <a:r>
                        <a:rPr lang="en-US" dirty="0" smtClean="0"/>
                        <a:t>Cost</a:t>
                      </a:r>
                      <a:endParaRPr lang="en-US" dirty="0"/>
                    </a:p>
                  </a:txBody>
                  <a:tcPr/>
                </a:tc>
                <a:tc>
                  <a:txBody>
                    <a:bodyPr/>
                    <a:lstStyle/>
                    <a:p>
                      <a:r>
                        <a:rPr lang="en-US" dirty="0" smtClean="0"/>
                        <a:t>Estimating errors; inadequate productivity, cost, change, or</a:t>
                      </a:r>
                      <a:r>
                        <a:rPr lang="en-US" baseline="0" dirty="0" smtClean="0"/>
                        <a:t> c</a:t>
                      </a:r>
                      <a:r>
                        <a:rPr lang="en-US" dirty="0" smtClean="0"/>
                        <a:t>ontingency</a:t>
                      </a:r>
                      <a:endParaRPr lang="en-US" dirty="0"/>
                    </a:p>
                  </a:txBody>
                  <a:tcPr/>
                </a:tc>
                <a:extLst>
                  <a:ext uri="{0D108BD9-81ED-4DB2-BD59-A6C34878D82A}">
                    <a16:rowId xmlns:a16="http://schemas.microsoft.com/office/drawing/2014/main" val="2507006862"/>
                  </a:ext>
                </a:extLst>
              </a:tr>
              <a:tr h="502311">
                <a:tc>
                  <a:txBody>
                    <a:bodyPr/>
                    <a:lstStyle/>
                    <a:p>
                      <a:r>
                        <a:rPr lang="en-US" dirty="0" smtClean="0"/>
                        <a:t>Quality</a:t>
                      </a:r>
                      <a:endParaRPr lang="en-US" dirty="0"/>
                    </a:p>
                  </a:txBody>
                  <a:tcPr/>
                </a:tc>
                <a:tc>
                  <a:txBody>
                    <a:bodyPr/>
                    <a:lstStyle/>
                    <a:p>
                      <a:r>
                        <a:rPr lang="en-US" dirty="0" smtClean="0"/>
                        <a:t>Poor attitude toward quality; substandard design, materials, and</a:t>
                      </a:r>
                      <a:r>
                        <a:rPr lang="en-US" baseline="0" dirty="0" smtClean="0"/>
                        <a:t> </a:t>
                      </a:r>
                      <a:r>
                        <a:rPr lang="en-US" dirty="0" smtClean="0"/>
                        <a:t>workmanship; inadequate quality assurance program</a:t>
                      </a:r>
                      <a:endParaRPr lang="en-US" dirty="0"/>
                    </a:p>
                  </a:txBody>
                  <a:tcPr/>
                </a:tc>
                <a:extLst>
                  <a:ext uri="{0D108BD9-81ED-4DB2-BD59-A6C34878D82A}">
                    <a16:rowId xmlns:a16="http://schemas.microsoft.com/office/drawing/2014/main" val="3877011161"/>
                  </a:ext>
                </a:extLst>
              </a:tr>
              <a:tr h="502311">
                <a:tc>
                  <a:txBody>
                    <a:bodyPr/>
                    <a:lstStyle/>
                    <a:p>
                      <a:r>
                        <a:rPr lang="en-US" dirty="0" smtClean="0"/>
                        <a:t>Human resource</a:t>
                      </a:r>
                      <a:endParaRPr lang="en-US" dirty="0"/>
                    </a:p>
                  </a:txBody>
                  <a:tcPr/>
                </a:tc>
                <a:tc>
                  <a:txBody>
                    <a:bodyPr/>
                    <a:lstStyle/>
                    <a:p>
                      <a:r>
                        <a:rPr lang="en-US" dirty="0" smtClean="0"/>
                        <a:t>Poor conflict management; poor project organization and definition</a:t>
                      </a:r>
                      <a:r>
                        <a:rPr lang="en-US" baseline="0" dirty="0" smtClean="0"/>
                        <a:t> </a:t>
                      </a:r>
                      <a:r>
                        <a:rPr lang="en-US" dirty="0" smtClean="0"/>
                        <a:t>of responsibilities; absence of leadership</a:t>
                      </a:r>
                      <a:endParaRPr lang="en-US" dirty="0"/>
                    </a:p>
                  </a:txBody>
                  <a:tcPr/>
                </a:tc>
                <a:extLst>
                  <a:ext uri="{0D108BD9-81ED-4DB2-BD59-A6C34878D82A}">
                    <a16:rowId xmlns:a16="http://schemas.microsoft.com/office/drawing/2014/main" val="1083115850"/>
                  </a:ext>
                </a:extLst>
              </a:tr>
              <a:tr h="348606">
                <a:tc>
                  <a:txBody>
                    <a:bodyPr/>
                    <a:lstStyle/>
                    <a:p>
                      <a:r>
                        <a:rPr lang="en-US" dirty="0" smtClean="0"/>
                        <a:t>Communications</a:t>
                      </a:r>
                      <a:endParaRPr lang="en-US" dirty="0"/>
                    </a:p>
                  </a:txBody>
                  <a:tcPr/>
                </a:tc>
                <a:tc>
                  <a:txBody>
                    <a:bodyPr/>
                    <a:lstStyle/>
                    <a:p>
                      <a:r>
                        <a:rPr lang="en-US" dirty="0" smtClean="0"/>
                        <a:t>Carelessness in planning or communicating</a:t>
                      </a:r>
                      <a:endParaRPr lang="en-US" dirty="0"/>
                    </a:p>
                  </a:txBody>
                  <a:tcPr/>
                </a:tc>
                <a:extLst>
                  <a:ext uri="{0D108BD9-81ED-4DB2-BD59-A6C34878D82A}">
                    <a16:rowId xmlns:a16="http://schemas.microsoft.com/office/drawing/2014/main" val="2557276551"/>
                  </a:ext>
                </a:extLst>
              </a:tr>
              <a:tr h="348606">
                <a:tc>
                  <a:txBody>
                    <a:bodyPr/>
                    <a:lstStyle/>
                    <a:p>
                      <a:r>
                        <a:rPr lang="en-US" dirty="0" smtClean="0"/>
                        <a:t>Risk</a:t>
                      </a:r>
                      <a:endParaRPr lang="en-US" dirty="0"/>
                    </a:p>
                  </a:txBody>
                  <a:tcPr/>
                </a:tc>
                <a:tc>
                  <a:txBody>
                    <a:bodyPr/>
                    <a:lstStyle/>
                    <a:p>
                      <a:r>
                        <a:rPr lang="en-US" dirty="0" smtClean="0"/>
                        <a:t>Ignoring risk; unclear analysis of risk; poor insurance management</a:t>
                      </a:r>
                      <a:endParaRPr lang="en-US" dirty="0"/>
                    </a:p>
                  </a:txBody>
                  <a:tcPr/>
                </a:tc>
                <a:extLst>
                  <a:ext uri="{0D108BD9-81ED-4DB2-BD59-A6C34878D82A}">
                    <a16:rowId xmlns:a16="http://schemas.microsoft.com/office/drawing/2014/main" val="98630385"/>
                  </a:ext>
                </a:extLst>
              </a:tr>
              <a:tr h="348606">
                <a:tc>
                  <a:txBody>
                    <a:bodyPr/>
                    <a:lstStyle/>
                    <a:p>
                      <a:r>
                        <a:rPr lang="en-US" dirty="0" smtClean="0"/>
                        <a:t>Procurement</a:t>
                      </a:r>
                      <a:endParaRPr lang="en-US" dirty="0"/>
                    </a:p>
                  </a:txBody>
                  <a:tcPr/>
                </a:tc>
                <a:tc>
                  <a:txBody>
                    <a:bodyPr/>
                    <a:lstStyle/>
                    <a:p>
                      <a:r>
                        <a:rPr lang="en-US" dirty="0" smtClean="0"/>
                        <a:t>Unenforceable conditions or contract clauses; adversarial relations</a:t>
                      </a:r>
                      <a:endParaRPr lang="en-US" dirty="0"/>
                    </a:p>
                  </a:txBody>
                  <a:tcPr/>
                </a:tc>
                <a:extLst>
                  <a:ext uri="{0D108BD9-81ED-4DB2-BD59-A6C34878D82A}">
                    <a16:rowId xmlns:a16="http://schemas.microsoft.com/office/drawing/2014/main" val="3477560905"/>
                  </a:ext>
                </a:extLst>
              </a:tr>
              <a:tr h="394129">
                <a:tc>
                  <a:txBody>
                    <a:bodyPr/>
                    <a:lstStyle/>
                    <a:p>
                      <a:r>
                        <a:rPr lang="en-US" dirty="0" smtClean="0"/>
                        <a:t>Stakeholders</a:t>
                      </a:r>
                      <a:endParaRPr lang="en-US" dirty="0"/>
                    </a:p>
                  </a:txBody>
                  <a:tcPr/>
                </a:tc>
                <a:tc>
                  <a:txBody>
                    <a:bodyPr/>
                    <a:lstStyle/>
                    <a:p>
                      <a:r>
                        <a:rPr lang="en-US" dirty="0" smtClean="0"/>
                        <a:t>Lack of consultation with key stakeholder; poor sponsor</a:t>
                      </a:r>
                      <a:r>
                        <a:rPr lang="en-US" baseline="0" dirty="0" smtClean="0"/>
                        <a:t> e</a:t>
                      </a:r>
                      <a:r>
                        <a:rPr lang="en-US" dirty="0" smtClean="0"/>
                        <a:t>ngagement</a:t>
                      </a:r>
                      <a:endParaRPr lang="en-US" dirty="0"/>
                    </a:p>
                  </a:txBody>
                  <a:tcPr/>
                </a:tc>
                <a:extLst>
                  <a:ext uri="{0D108BD9-81ED-4DB2-BD59-A6C34878D82A}">
                    <a16:rowId xmlns:a16="http://schemas.microsoft.com/office/drawing/2014/main" val="2191427825"/>
                  </a:ext>
                </a:extLst>
              </a:tr>
            </a:tbl>
          </a:graphicData>
        </a:graphic>
      </p:graphicFrame>
      <p:sp>
        <p:nvSpPr>
          <p:cNvPr id="3" name="Rectangle 2"/>
          <p:cNvSpPr/>
          <p:nvPr/>
        </p:nvSpPr>
        <p:spPr>
          <a:xfrm>
            <a:off x="628650" y="5334000"/>
            <a:ext cx="7724775" cy="769441"/>
          </a:xfrm>
          <a:prstGeom prst="rect">
            <a:avLst/>
          </a:prstGeom>
        </p:spPr>
        <p:txBody>
          <a:bodyPr wrap="square">
            <a:spAutoFit/>
          </a:bodyPr>
          <a:lstStyle/>
          <a:p>
            <a:r>
              <a:rPr lang="en-US" dirty="0"/>
              <a:t>Table 11-3 Potential negative risk conditions associated with each knowledge </a:t>
            </a:r>
            <a:r>
              <a:rPr lang="en-US" dirty="0" smtClean="0"/>
              <a:t>area. *Source</a:t>
            </a:r>
            <a:r>
              <a:rPr lang="en-US" dirty="0"/>
              <a:t>: R.M. Wideman</a:t>
            </a:r>
          </a:p>
        </p:txBody>
      </p:sp>
      <p:sp>
        <p:nvSpPr>
          <p:cNvPr id="30725" name="Footer Placeholder 6"/>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r>
              <a:rPr lang="en-US" dirty="0" smtClean="0"/>
              <a:t>.</a:t>
            </a:r>
          </a:p>
        </p:txBody>
      </p:sp>
    </p:spTree>
    <p:extLst>
      <p:ext uri="{BB962C8B-B14F-4D97-AF65-F5344CB8AC3E}">
        <p14:creationId xmlns:p14="http://schemas.microsoft.com/office/powerpoint/2010/main" val="3731385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Learning Objectives (1 of 2)</a:t>
            </a:r>
          </a:p>
        </p:txBody>
      </p:sp>
      <p:sp>
        <p:nvSpPr>
          <p:cNvPr id="12291" name="Rectangle 3"/>
          <p:cNvSpPr>
            <a:spLocks noGrp="1" noChangeArrowheads="1"/>
          </p:cNvSpPr>
          <p:nvPr>
            <p:ph idx="1"/>
          </p:nvPr>
        </p:nvSpPr>
        <p:spPr/>
        <p:txBody>
          <a:bodyPr>
            <a:noAutofit/>
          </a:bodyPr>
          <a:lstStyle/>
          <a:p>
            <a:r>
              <a:rPr lang="en-US" dirty="0"/>
              <a:t>Explain the concept of risk as it relates to project management, and </a:t>
            </a:r>
            <a:r>
              <a:rPr lang="en-US" dirty="0" smtClean="0"/>
              <a:t>list the </a:t>
            </a:r>
            <a:r>
              <a:rPr lang="en-US" dirty="0"/>
              <a:t>advantages of managing project risks according to best practices</a:t>
            </a:r>
          </a:p>
          <a:p>
            <a:r>
              <a:rPr lang="en-US" dirty="0" smtClean="0"/>
              <a:t>Discuss </a:t>
            </a:r>
            <a:r>
              <a:rPr lang="en-US" dirty="0"/>
              <a:t>the elements of planning risk management and the contents of </a:t>
            </a:r>
            <a:r>
              <a:rPr lang="en-US" dirty="0" smtClean="0"/>
              <a:t>a risk </a:t>
            </a:r>
            <a:r>
              <a:rPr lang="en-US" dirty="0"/>
              <a:t>management plan</a:t>
            </a:r>
          </a:p>
          <a:p>
            <a:r>
              <a:rPr lang="en-US" dirty="0" smtClean="0"/>
              <a:t>List </a:t>
            </a:r>
            <a:r>
              <a:rPr lang="en-US" dirty="0"/>
              <a:t>common sources of risks on information technology (IT) projects</a:t>
            </a:r>
          </a:p>
          <a:p>
            <a:r>
              <a:rPr lang="en-US" dirty="0" smtClean="0"/>
              <a:t>Describe </a:t>
            </a:r>
            <a:r>
              <a:rPr lang="en-US" dirty="0"/>
              <a:t>the process of identifying risks and create a risk register </a:t>
            </a:r>
            <a:r>
              <a:rPr lang="en-US" dirty="0" smtClean="0"/>
              <a:t>and risk </a:t>
            </a:r>
            <a:r>
              <a:rPr lang="en-US" dirty="0"/>
              <a:t>report</a:t>
            </a:r>
          </a:p>
          <a:p>
            <a:r>
              <a:rPr lang="en-US" dirty="0" smtClean="0"/>
              <a:t>Discuss </a:t>
            </a:r>
            <a:r>
              <a:rPr lang="en-US" dirty="0"/>
              <a:t>qualitative risk analysis and explain how to calculate risk </a:t>
            </a:r>
            <a:r>
              <a:rPr lang="en-US" dirty="0" smtClean="0"/>
              <a:t>factors, create </a:t>
            </a:r>
            <a:r>
              <a:rPr lang="en-US" dirty="0"/>
              <a:t>probability/impact matrixes, and apply the Top Ten Risk </a:t>
            </a:r>
            <a:r>
              <a:rPr lang="en-US" dirty="0" smtClean="0"/>
              <a:t>Item Tracking </a:t>
            </a:r>
            <a:r>
              <a:rPr lang="en-US" dirty="0"/>
              <a:t>technique to rank risks</a:t>
            </a:r>
          </a:p>
          <a:p>
            <a:pPr marL="0" indent="0">
              <a:buNone/>
            </a:pPr>
            <a:endParaRPr lang="en-US" dirty="0" smtClean="0"/>
          </a:p>
        </p:txBody>
      </p:sp>
      <p:sp>
        <p:nvSpPr>
          <p:cNvPr id="1229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What Went Wrong?</a:t>
            </a:r>
          </a:p>
        </p:txBody>
      </p:sp>
      <p:sp>
        <p:nvSpPr>
          <p:cNvPr id="32771" name="Content Placeholder 2"/>
          <p:cNvSpPr>
            <a:spLocks noGrp="1"/>
          </p:cNvSpPr>
          <p:nvPr>
            <p:ph idx="1"/>
          </p:nvPr>
        </p:nvSpPr>
        <p:spPr/>
        <p:txBody>
          <a:bodyPr/>
          <a:lstStyle/>
          <a:p>
            <a:r>
              <a:rPr lang="en-US" dirty="0" smtClean="0"/>
              <a:t>In a 2013 survey, risk management was a high priority</a:t>
            </a:r>
          </a:p>
          <a:p>
            <a:pPr lvl="1"/>
            <a:r>
              <a:rPr lang="en-US" dirty="0" smtClean="0"/>
              <a:t>However, only 66 percent of companies said they often build it into their strategy planning decisions</a:t>
            </a:r>
          </a:p>
          <a:p>
            <a:r>
              <a:rPr lang="en-US" dirty="0" smtClean="0"/>
              <a:t>Airline incidents cause concerns, especially when lives are lot</a:t>
            </a:r>
          </a:p>
          <a:p>
            <a:pPr lvl="1"/>
            <a:r>
              <a:rPr lang="en-US" dirty="0" smtClean="0"/>
              <a:t>The 2015 Germanwings crash resulted in 150 deaths, allegedly due to the co-pilot’s poor mental state</a:t>
            </a:r>
          </a:p>
          <a:p>
            <a:pPr lvl="1"/>
            <a:r>
              <a:rPr lang="en-US" dirty="0" smtClean="0"/>
              <a:t>They responded immediately by implementing a rule that two people must be in the cockpit at all times and are considering changes to medical and psychological tests for pilots</a:t>
            </a:r>
          </a:p>
        </p:txBody>
      </p:sp>
      <p:sp>
        <p:nvSpPr>
          <p:cNvPr id="3277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Identifying Risks (1 of 5)</a:t>
            </a:r>
          </a:p>
        </p:txBody>
      </p:sp>
      <p:sp>
        <p:nvSpPr>
          <p:cNvPr id="36867" name="Rectangle 3"/>
          <p:cNvSpPr>
            <a:spLocks noGrp="1" noChangeArrowheads="1"/>
          </p:cNvSpPr>
          <p:nvPr>
            <p:ph idx="1"/>
          </p:nvPr>
        </p:nvSpPr>
        <p:spPr/>
        <p:txBody>
          <a:bodyPr/>
          <a:lstStyle/>
          <a:p>
            <a:r>
              <a:rPr lang="en-US" dirty="0"/>
              <a:t>U</a:t>
            </a:r>
            <a:r>
              <a:rPr lang="en-US" dirty="0" smtClean="0"/>
              <a:t>nderstanding what potential events might hurt or enhance a particular project</a:t>
            </a:r>
          </a:p>
          <a:p>
            <a:pPr lvl="1"/>
            <a:r>
              <a:rPr lang="en-US" dirty="0" smtClean="0"/>
              <a:t>You </a:t>
            </a:r>
            <a:r>
              <a:rPr lang="en-US" dirty="0"/>
              <a:t>cannot manage risks if you do not identify them first</a:t>
            </a:r>
            <a:endParaRPr lang="en-US" dirty="0" smtClean="0"/>
          </a:p>
          <a:p>
            <a:r>
              <a:rPr lang="en-US" dirty="0" smtClean="0"/>
              <a:t>Another consideration is the likelihood of advanced discovery</a:t>
            </a:r>
          </a:p>
          <a:p>
            <a:pPr lvl="1"/>
            <a:r>
              <a:rPr lang="en-US" dirty="0" smtClean="0"/>
              <a:t>Often viewed at </a:t>
            </a:r>
            <a:r>
              <a:rPr lang="en-US" dirty="0"/>
              <a:t>a program level rather than a project </a:t>
            </a:r>
            <a:r>
              <a:rPr lang="en-US" dirty="0" smtClean="0"/>
              <a:t>level</a:t>
            </a:r>
          </a:p>
          <a:p>
            <a:r>
              <a:rPr lang="en-US" dirty="0"/>
              <a:t>Suggestions for </a:t>
            </a:r>
            <a:r>
              <a:rPr lang="en-US" dirty="0" smtClean="0"/>
              <a:t>identifying risks: tools and techniques </a:t>
            </a:r>
          </a:p>
          <a:p>
            <a:pPr lvl="1"/>
            <a:r>
              <a:rPr lang="en-US" dirty="0" smtClean="0"/>
              <a:t>Brainstorming</a:t>
            </a:r>
          </a:p>
          <a:p>
            <a:pPr lvl="1"/>
            <a:r>
              <a:rPr lang="en-US" dirty="0" smtClean="0"/>
              <a:t>The Delphi Technique</a:t>
            </a:r>
          </a:p>
          <a:p>
            <a:pPr lvl="1"/>
            <a:r>
              <a:rPr lang="en-US" dirty="0" smtClean="0"/>
              <a:t>Interviewing</a:t>
            </a:r>
          </a:p>
          <a:p>
            <a:pPr lvl="1"/>
            <a:r>
              <a:rPr lang="en-US" dirty="0" smtClean="0"/>
              <a:t>SWOT analysis</a:t>
            </a:r>
          </a:p>
        </p:txBody>
      </p:sp>
      <p:sp>
        <p:nvSpPr>
          <p:cNvPr id="3686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Identifying </a:t>
            </a:r>
            <a:r>
              <a:rPr lang="en-US" dirty="0" smtClean="0"/>
              <a:t>Risks (2 of 5)</a:t>
            </a:r>
          </a:p>
        </p:txBody>
      </p:sp>
      <p:sp>
        <p:nvSpPr>
          <p:cNvPr id="37891" name="Rectangle 3"/>
          <p:cNvSpPr>
            <a:spLocks noGrp="1" noChangeArrowheads="1"/>
          </p:cNvSpPr>
          <p:nvPr>
            <p:ph idx="1"/>
          </p:nvPr>
        </p:nvSpPr>
        <p:spPr/>
        <p:txBody>
          <a:bodyPr/>
          <a:lstStyle/>
          <a:p>
            <a:r>
              <a:rPr lang="en-US" dirty="0"/>
              <a:t>Brainstorming</a:t>
            </a:r>
          </a:p>
          <a:p>
            <a:pPr lvl="1"/>
            <a:r>
              <a:rPr lang="en-US" dirty="0" smtClean="0"/>
              <a:t>Group attempts to generate ideas or find a solution for a specific problem by amassing ideas spontaneously and without judgment</a:t>
            </a:r>
          </a:p>
          <a:p>
            <a:pPr lvl="1"/>
            <a:r>
              <a:rPr lang="en-US" dirty="0" smtClean="0"/>
              <a:t>An experienced facilitator should run the brainstorming session</a:t>
            </a:r>
          </a:p>
          <a:p>
            <a:pPr lvl="1"/>
            <a:r>
              <a:rPr lang="en-US" dirty="0" smtClean="0"/>
              <a:t>Be careful not to overuse or misuse brainstorming</a:t>
            </a:r>
          </a:p>
          <a:p>
            <a:pPr lvl="2"/>
            <a:r>
              <a:rPr lang="en-US" dirty="0" smtClean="0"/>
              <a:t>Psychology literature shows that individuals produce a greater number of ideas working alone than they do through brainstorming in small, face-to-face groups</a:t>
            </a:r>
          </a:p>
          <a:p>
            <a:pPr lvl="2"/>
            <a:r>
              <a:rPr lang="en-US" dirty="0" smtClean="0"/>
              <a:t>Group effects often inhibit idea generation</a:t>
            </a:r>
          </a:p>
        </p:txBody>
      </p:sp>
      <p:sp>
        <p:nvSpPr>
          <p:cNvPr id="3789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Identifying </a:t>
            </a:r>
            <a:r>
              <a:rPr lang="en-US" dirty="0" smtClean="0"/>
              <a:t>Risks (3 of 5)</a:t>
            </a:r>
          </a:p>
        </p:txBody>
      </p:sp>
      <p:sp>
        <p:nvSpPr>
          <p:cNvPr id="38915" name="Rectangle 3"/>
          <p:cNvSpPr>
            <a:spLocks noGrp="1" noChangeArrowheads="1"/>
          </p:cNvSpPr>
          <p:nvPr>
            <p:ph idx="1"/>
          </p:nvPr>
        </p:nvSpPr>
        <p:spPr/>
        <p:txBody>
          <a:bodyPr/>
          <a:lstStyle/>
          <a:p>
            <a:r>
              <a:rPr lang="en-US" dirty="0" smtClean="0"/>
              <a:t>Delphi Technique </a:t>
            </a:r>
            <a:endParaRPr lang="en-US" dirty="0"/>
          </a:p>
          <a:p>
            <a:pPr lvl="1"/>
            <a:r>
              <a:rPr lang="en-US" dirty="0" smtClean="0"/>
              <a:t>Used to derive a consensus among a panel of experts who make predictions about future developments</a:t>
            </a:r>
          </a:p>
          <a:p>
            <a:pPr lvl="1"/>
            <a:r>
              <a:rPr lang="en-US" dirty="0" smtClean="0"/>
              <a:t>Provides independent and anonymous input regarding future events</a:t>
            </a:r>
          </a:p>
          <a:p>
            <a:pPr lvl="1"/>
            <a:r>
              <a:rPr lang="en-US" dirty="0" smtClean="0"/>
              <a:t>Uses repeated rounds of questioning and written responses and avoids the biasing effects possible in oral methods</a:t>
            </a:r>
          </a:p>
        </p:txBody>
      </p:sp>
      <p:sp>
        <p:nvSpPr>
          <p:cNvPr id="3891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Identifying </a:t>
            </a:r>
            <a:r>
              <a:rPr lang="en-US" dirty="0" smtClean="0"/>
              <a:t>Risks (4 of 5)</a:t>
            </a:r>
          </a:p>
        </p:txBody>
      </p:sp>
      <p:sp>
        <p:nvSpPr>
          <p:cNvPr id="39939" name="Rectangle 3"/>
          <p:cNvSpPr>
            <a:spLocks noGrp="1" noChangeArrowheads="1"/>
          </p:cNvSpPr>
          <p:nvPr>
            <p:ph idx="1"/>
          </p:nvPr>
        </p:nvSpPr>
        <p:spPr/>
        <p:txBody>
          <a:bodyPr/>
          <a:lstStyle/>
          <a:p>
            <a:r>
              <a:rPr lang="en-US" dirty="0" smtClean="0"/>
              <a:t>Interviewing  </a:t>
            </a:r>
          </a:p>
          <a:p>
            <a:pPr lvl="1"/>
            <a:r>
              <a:rPr lang="en-US" dirty="0" smtClean="0"/>
              <a:t>Fact-finding technique for collecting information in face-to-face, phone, e-mail, or virtual discussions</a:t>
            </a:r>
          </a:p>
          <a:p>
            <a:pPr lvl="1"/>
            <a:r>
              <a:rPr lang="en-US" dirty="0" smtClean="0"/>
              <a:t>Interviewing people with similar project experience is an important tool for identifying potential risks</a:t>
            </a:r>
          </a:p>
        </p:txBody>
      </p:sp>
      <p:sp>
        <p:nvSpPr>
          <p:cNvPr id="3994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Identifying </a:t>
            </a:r>
            <a:r>
              <a:rPr lang="en-US" dirty="0" smtClean="0"/>
              <a:t>Risks (5 of 5)</a:t>
            </a:r>
          </a:p>
        </p:txBody>
      </p:sp>
      <p:sp>
        <p:nvSpPr>
          <p:cNvPr id="40963" name="Rectangle 3"/>
          <p:cNvSpPr>
            <a:spLocks noGrp="1" noChangeArrowheads="1"/>
          </p:cNvSpPr>
          <p:nvPr>
            <p:ph idx="1"/>
          </p:nvPr>
        </p:nvSpPr>
        <p:spPr/>
        <p:txBody>
          <a:bodyPr/>
          <a:lstStyle/>
          <a:p>
            <a:r>
              <a:rPr lang="en-US" dirty="0" smtClean="0"/>
              <a:t>SWOT analysis </a:t>
            </a:r>
          </a:p>
          <a:p>
            <a:pPr lvl="1"/>
            <a:r>
              <a:rPr lang="en-US" dirty="0" smtClean="0"/>
              <a:t>Strengths, weaknesses, opportunities, and threats</a:t>
            </a:r>
          </a:p>
          <a:p>
            <a:pPr lvl="1"/>
            <a:r>
              <a:rPr lang="en-US" dirty="0" smtClean="0"/>
              <a:t>Helps identify the broad negative and positive risks that apply to a project</a:t>
            </a:r>
          </a:p>
        </p:txBody>
      </p:sp>
      <p:sp>
        <p:nvSpPr>
          <p:cNvPr id="4096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The Risk Register (1 of 4)</a:t>
            </a:r>
          </a:p>
        </p:txBody>
      </p:sp>
      <p:sp>
        <p:nvSpPr>
          <p:cNvPr id="41987" name="Rectangle 3"/>
          <p:cNvSpPr>
            <a:spLocks noGrp="1" noChangeArrowheads="1"/>
          </p:cNvSpPr>
          <p:nvPr>
            <p:ph idx="1"/>
          </p:nvPr>
        </p:nvSpPr>
        <p:spPr/>
        <p:txBody>
          <a:bodyPr/>
          <a:lstStyle/>
          <a:p>
            <a:r>
              <a:rPr lang="en-US" dirty="0" smtClean="0"/>
              <a:t>Important output of the risk identification process </a:t>
            </a:r>
            <a:endParaRPr lang="en-US" dirty="0"/>
          </a:p>
          <a:p>
            <a:pPr lvl="1"/>
            <a:r>
              <a:rPr lang="en-US" dirty="0"/>
              <a:t>L</a:t>
            </a:r>
            <a:r>
              <a:rPr lang="en-US" dirty="0" smtClean="0"/>
              <a:t>ist of identified risks and other information needed to begin creating a risk register</a:t>
            </a:r>
          </a:p>
          <a:p>
            <a:pPr lvl="2"/>
            <a:r>
              <a:rPr lang="en-US" dirty="0"/>
              <a:t>C</a:t>
            </a:r>
            <a:r>
              <a:rPr lang="en-US" dirty="0" smtClean="0"/>
              <a:t>ontains the results of various risk management processes and that is often displayed in a table or spreadsheet format</a:t>
            </a:r>
          </a:p>
          <a:p>
            <a:pPr lvl="2"/>
            <a:r>
              <a:rPr lang="en-US" dirty="0"/>
              <a:t>T</a:t>
            </a:r>
            <a:r>
              <a:rPr lang="en-US" dirty="0" smtClean="0"/>
              <a:t>ool for documenting potential risk events and related information</a:t>
            </a:r>
          </a:p>
          <a:p>
            <a:pPr lvl="1"/>
            <a:r>
              <a:rPr lang="en-US" dirty="0" smtClean="0"/>
              <a:t>Risk events refer to specific, uncertain events that may occur to the detriment or enhancement of the project</a:t>
            </a:r>
          </a:p>
        </p:txBody>
      </p:sp>
      <p:sp>
        <p:nvSpPr>
          <p:cNvPr id="4198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The Risk </a:t>
            </a:r>
            <a:r>
              <a:rPr lang="en-US" dirty="0"/>
              <a:t>Register </a:t>
            </a:r>
            <a:r>
              <a:rPr lang="en-US" dirty="0" smtClean="0"/>
              <a:t>(2 of 4)</a:t>
            </a:r>
          </a:p>
        </p:txBody>
      </p:sp>
      <p:sp>
        <p:nvSpPr>
          <p:cNvPr id="43011" name="Rectangle 3"/>
          <p:cNvSpPr>
            <a:spLocks noGrp="1" noChangeArrowheads="1"/>
          </p:cNvSpPr>
          <p:nvPr>
            <p:ph idx="1"/>
          </p:nvPr>
        </p:nvSpPr>
        <p:spPr/>
        <p:txBody>
          <a:bodyPr/>
          <a:lstStyle/>
          <a:p>
            <a:r>
              <a:rPr lang="en-US" dirty="0" smtClean="0"/>
              <a:t>Risk register contents</a:t>
            </a:r>
          </a:p>
          <a:p>
            <a:pPr lvl="1"/>
            <a:r>
              <a:rPr lang="en-US" dirty="0"/>
              <a:t>I</a:t>
            </a:r>
            <a:r>
              <a:rPr lang="en-US" dirty="0" smtClean="0"/>
              <a:t>dentification number for each risk event</a:t>
            </a:r>
          </a:p>
          <a:p>
            <a:pPr lvl="1"/>
            <a:r>
              <a:rPr lang="en-US" dirty="0"/>
              <a:t>R</a:t>
            </a:r>
            <a:r>
              <a:rPr lang="en-US" dirty="0" smtClean="0"/>
              <a:t>ank for each risk event</a:t>
            </a:r>
          </a:p>
          <a:p>
            <a:pPr lvl="1"/>
            <a:r>
              <a:rPr lang="en-US" dirty="0"/>
              <a:t>N</a:t>
            </a:r>
            <a:r>
              <a:rPr lang="en-US" dirty="0" smtClean="0"/>
              <a:t>ame of each risk event</a:t>
            </a:r>
          </a:p>
          <a:p>
            <a:pPr lvl="1"/>
            <a:r>
              <a:rPr lang="en-US" dirty="0"/>
              <a:t>D</a:t>
            </a:r>
            <a:r>
              <a:rPr lang="en-US" dirty="0" smtClean="0"/>
              <a:t>escription of each risk event</a:t>
            </a:r>
          </a:p>
          <a:p>
            <a:pPr lvl="1"/>
            <a:r>
              <a:rPr lang="en-US" dirty="0"/>
              <a:t>C</a:t>
            </a:r>
            <a:r>
              <a:rPr lang="en-US" dirty="0" smtClean="0"/>
              <a:t>ategory under which each risk event falls</a:t>
            </a:r>
          </a:p>
          <a:p>
            <a:pPr lvl="1"/>
            <a:r>
              <a:rPr lang="en-US" dirty="0" smtClean="0"/>
              <a:t>Root cause of each risk</a:t>
            </a:r>
          </a:p>
          <a:p>
            <a:pPr lvl="1"/>
            <a:r>
              <a:rPr lang="en-US" dirty="0"/>
              <a:t>Triggers for each risk; </a:t>
            </a:r>
            <a:r>
              <a:rPr lang="en-US" dirty="0" smtClean="0"/>
              <a:t>indicators </a:t>
            </a:r>
            <a:r>
              <a:rPr lang="en-US" dirty="0"/>
              <a:t>or symptoms of actual risk events</a:t>
            </a:r>
          </a:p>
          <a:p>
            <a:pPr lvl="1"/>
            <a:r>
              <a:rPr lang="en-US" dirty="0"/>
              <a:t>Potential responses to each risk</a:t>
            </a:r>
          </a:p>
          <a:p>
            <a:pPr lvl="1"/>
            <a:r>
              <a:rPr lang="en-US" dirty="0"/>
              <a:t>R</a:t>
            </a:r>
            <a:r>
              <a:rPr lang="en-US" dirty="0" smtClean="0"/>
              <a:t>isk </a:t>
            </a:r>
            <a:r>
              <a:rPr lang="en-US" dirty="0"/>
              <a:t>owner or person who will own or take responsibility for each risk</a:t>
            </a:r>
          </a:p>
          <a:p>
            <a:pPr lvl="1"/>
            <a:r>
              <a:rPr lang="en-US" dirty="0"/>
              <a:t>P</a:t>
            </a:r>
            <a:r>
              <a:rPr lang="en-US" dirty="0" smtClean="0"/>
              <a:t>robability </a:t>
            </a:r>
            <a:r>
              <a:rPr lang="en-US" dirty="0"/>
              <a:t>and impact of each risk </a:t>
            </a:r>
            <a:r>
              <a:rPr lang="en-US" dirty="0" smtClean="0"/>
              <a:t>occurring</a:t>
            </a:r>
            <a:endParaRPr lang="en-US" dirty="0"/>
          </a:p>
          <a:p>
            <a:pPr lvl="1"/>
            <a:r>
              <a:rPr lang="en-US" dirty="0"/>
              <a:t>S</a:t>
            </a:r>
            <a:r>
              <a:rPr lang="en-US" dirty="0" smtClean="0"/>
              <a:t>tatus </a:t>
            </a:r>
            <a:r>
              <a:rPr lang="en-US" dirty="0"/>
              <a:t>of each risk</a:t>
            </a:r>
          </a:p>
          <a:p>
            <a:pPr lvl="1"/>
            <a:endParaRPr lang="en-US" dirty="0" smtClean="0"/>
          </a:p>
        </p:txBody>
      </p:sp>
      <p:sp>
        <p:nvSpPr>
          <p:cNvPr id="4301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9100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The Risk Register (3 of 4) </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55892718"/>
              </p:ext>
            </p:extLst>
          </p:nvPr>
        </p:nvGraphicFramePr>
        <p:xfrm>
          <a:off x="607868" y="2414844"/>
          <a:ext cx="8218750" cy="1508760"/>
        </p:xfrm>
        <a:graphic>
          <a:graphicData uri="http://schemas.openxmlformats.org/drawingml/2006/table">
            <a:tbl>
              <a:tblPr firstRow="1" bandRow="1">
                <a:tableStyleId>{5C22544A-7EE6-4342-B048-85BDC9FD1C3A}</a:tableStyleId>
              </a:tblPr>
              <a:tblGrid>
                <a:gridCol w="486595">
                  <a:extLst>
                    <a:ext uri="{9D8B030D-6E8A-4147-A177-3AD203B41FA5}">
                      <a16:colId xmlns:a16="http://schemas.microsoft.com/office/drawing/2014/main" val="2505686690"/>
                    </a:ext>
                  </a:extLst>
                </a:gridCol>
                <a:gridCol w="503835">
                  <a:extLst>
                    <a:ext uri="{9D8B030D-6E8A-4147-A177-3AD203B41FA5}">
                      <a16:colId xmlns:a16="http://schemas.microsoft.com/office/drawing/2014/main" val="3876591815"/>
                    </a:ext>
                  </a:extLst>
                </a:gridCol>
                <a:gridCol w="453148">
                  <a:extLst>
                    <a:ext uri="{9D8B030D-6E8A-4147-A177-3AD203B41FA5}">
                      <a16:colId xmlns:a16="http://schemas.microsoft.com/office/drawing/2014/main" val="3634639921"/>
                    </a:ext>
                  </a:extLst>
                </a:gridCol>
                <a:gridCol w="842416">
                  <a:extLst>
                    <a:ext uri="{9D8B030D-6E8A-4147-A177-3AD203B41FA5}">
                      <a16:colId xmlns:a16="http://schemas.microsoft.com/office/drawing/2014/main" val="600033992"/>
                    </a:ext>
                  </a:extLst>
                </a:gridCol>
                <a:gridCol w="681355">
                  <a:extLst>
                    <a:ext uri="{9D8B030D-6E8A-4147-A177-3AD203B41FA5}">
                      <a16:colId xmlns:a16="http://schemas.microsoft.com/office/drawing/2014/main" val="1752816799"/>
                    </a:ext>
                  </a:extLst>
                </a:gridCol>
                <a:gridCol w="743418">
                  <a:extLst>
                    <a:ext uri="{9D8B030D-6E8A-4147-A177-3AD203B41FA5}">
                      <a16:colId xmlns:a16="http://schemas.microsoft.com/office/drawing/2014/main" val="1108986903"/>
                    </a:ext>
                  </a:extLst>
                </a:gridCol>
                <a:gridCol w="743418">
                  <a:extLst>
                    <a:ext uri="{9D8B030D-6E8A-4147-A177-3AD203B41FA5}">
                      <a16:colId xmlns:a16="http://schemas.microsoft.com/office/drawing/2014/main" val="3640227374"/>
                    </a:ext>
                  </a:extLst>
                </a:gridCol>
                <a:gridCol w="743418">
                  <a:extLst>
                    <a:ext uri="{9D8B030D-6E8A-4147-A177-3AD203B41FA5}">
                      <a16:colId xmlns:a16="http://schemas.microsoft.com/office/drawing/2014/main" val="1984739339"/>
                    </a:ext>
                  </a:extLst>
                </a:gridCol>
                <a:gridCol w="743418">
                  <a:extLst>
                    <a:ext uri="{9D8B030D-6E8A-4147-A177-3AD203B41FA5}">
                      <a16:colId xmlns:a16="http://schemas.microsoft.com/office/drawing/2014/main" val="1535526502"/>
                    </a:ext>
                  </a:extLst>
                </a:gridCol>
                <a:gridCol w="790893">
                  <a:extLst>
                    <a:ext uri="{9D8B030D-6E8A-4147-A177-3AD203B41FA5}">
                      <a16:colId xmlns:a16="http://schemas.microsoft.com/office/drawing/2014/main" val="3455736920"/>
                    </a:ext>
                  </a:extLst>
                </a:gridCol>
                <a:gridCol w="743418">
                  <a:extLst>
                    <a:ext uri="{9D8B030D-6E8A-4147-A177-3AD203B41FA5}">
                      <a16:colId xmlns:a16="http://schemas.microsoft.com/office/drawing/2014/main" val="591515266"/>
                    </a:ext>
                  </a:extLst>
                </a:gridCol>
                <a:gridCol w="743418">
                  <a:extLst>
                    <a:ext uri="{9D8B030D-6E8A-4147-A177-3AD203B41FA5}">
                      <a16:colId xmlns:a16="http://schemas.microsoft.com/office/drawing/2014/main" val="1901474018"/>
                    </a:ext>
                  </a:extLst>
                </a:gridCol>
              </a:tblGrid>
              <a:tr h="370840">
                <a:tc>
                  <a:txBody>
                    <a:bodyPr/>
                    <a:lstStyle/>
                    <a:p>
                      <a:r>
                        <a:rPr lang="en-US" sz="1000" dirty="0" smtClean="0"/>
                        <a:t>No.</a:t>
                      </a:r>
                      <a:endParaRPr lang="en-US" sz="1000" dirty="0"/>
                    </a:p>
                  </a:txBody>
                  <a:tcPr/>
                </a:tc>
                <a:tc>
                  <a:txBody>
                    <a:bodyPr/>
                    <a:lstStyle/>
                    <a:p>
                      <a:r>
                        <a:rPr lang="en-US" sz="1000" dirty="0" smtClean="0"/>
                        <a:t>Rank</a:t>
                      </a:r>
                      <a:endParaRPr lang="en-US" sz="1000" dirty="0"/>
                    </a:p>
                  </a:txBody>
                  <a:tcPr/>
                </a:tc>
                <a:tc>
                  <a:txBody>
                    <a:bodyPr/>
                    <a:lstStyle/>
                    <a:p>
                      <a:r>
                        <a:rPr lang="en-US" sz="1000" dirty="0" smtClean="0"/>
                        <a:t>Risk</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Category</a:t>
                      </a:r>
                      <a:endParaRPr lang="en-US" sz="1000" dirty="0"/>
                    </a:p>
                  </a:txBody>
                  <a:tcPr/>
                </a:tc>
                <a:tc>
                  <a:txBody>
                    <a:bodyPr/>
                    <a:lstStyle/>
                    <a:p>
                      <a:r>
                        <a:rPr lang="en-US" sz="1000" dirty="0" smtClean="0"/>
                        <a:t>Root Cause</a:t>
                      </a:r>
                      <a:endParaRPr lang="en-US" sz="1000" dirty="0"/>
                    </a:p>
                  </a:txBody>
                  <a:tcPr/>
                </a:tc>
                <a:tc>
                  <a:txBody>
                    <a:bodyPr/>
                    <a:lstStyle/>
                    <a:p>
                      <a:r>
                        <a:rPr lang="en-US" sz="1000" dirty="0" smtClean="0"/>
                        <a:t>Triggers</a:t>
                      </a:r>
                      <a:endParaRPr lang="en-US" sz="1000" dirty="0"/>
                    </a:p>
                  </a:txBody>
                  <a:tcPr/>
                </a:tc>
                <a:tc>
                  <a:txBody>
                    <a:bodyPr/>
                    <a:lstStyle/>
                    <a:p>
                      <a:r>
                        <a:rPr lang="en-US" sz="1000" dirty="0" smtClean="0"/>
                        <a:t>Potential Responses</a:t>
                      </a:r>
                      <a:endParaRPr lang="en-US" sz="1000" dirty="0"/>
                    </a:p>
                  </a:txBody>
                  <a:tcPr/>
                </a:tc>
                <a:tc>
                  <a:txBody>
                    <a:bodyPr/>
                    <a:lstStyle/>
                    <a:p>
                      <a:r>
                        <a:rPr lang="en-US" sz="1000" dirty="0" smtClean="0"/>
                        <a:t>Risk Owner</a:t>
                      </a:r>
                      <a:endParaRPr lang="en-US" sz="1000" dirty="0"/>
                    </a:p>
                  </a:txBody>
                  <a:tcPr/>
                </a:tc>
                <a:tc>
                  <a:txBody>
                    <a:bodyPr/>
                    <a:lstStyle/>
                    <a:p>
                      <a:r>
                        <a:rPr lang="en-US" sz="1000" dirty="0" smtClean="0"/>
                        <a:t>Probability</a:t>
                      </a:r>
                      <a:endParaRPr lang="en-US" sz="1000" dirty="0"/>
                    </a:p>
                  </a:txBody>
                  <a:tcPr/>
                </a:tc>
                <a:tc>
                  <a:txBody>
                    <a:bodyPr/>
                    <a:lstStyle/>
                    <a:p>
                      <a:r>
                        <a:rPr lang="en-US" sz="1000" dirty="0" smtClean="0"/>
                        <a:t>Impact</a:t>
                      </a:r>
                      <a:endParaRPr lang="en-US" sz="1000" dirty="0"/>
                    </a:p>
                  </a:txBody>
                  <a:tcPr/>
                </a:tc>
                <a:tc>
                  <a:txBody>
                    <a:bodyPr/>
                    <a:lstStyle/>
                    <a:p>
                      <a:r>
                        <a:rPr lang="en-US" sz="1000" dirty="0" smtClean="0"/>
                        <a:t>Status</a:t>
                      </a:r>
                      <a:endParaRPr lang="en-US" sz="1000" dirty="0"/>
                    </a:p>
                  </a:txBody>
                  <a:tcPr/>
                </a:tc>
                <a:extLst>
                  <a:ext uri="{0D108BD9-81ED-4DB2-BD59-A6C34878D82A}">
                    <a16:rowId xmlns:a16="http://schemas.microsoft.com/office/drawing/2014/main" val="1772635112"/>
                  </a:ext>
                </a:extLst>
              </a:tr>
              <a:tr h="370840">
                <a:tc>
                  <a:txBody>
                    <a:bodyPr/>
                    <a:lstStyle/>
                    <a:p>
                      <a:r>
                        <a:rPr lang="en-US" sz="1000" dirty="0" smtClean="0"/>
                        <a:t>R44</a:t>
                      </a:r>
                      <a:endParaRPr lang="en-US" sz="1000" dirty="0"/>
                    </a:p>
                  </a:txBody>
                  <a:tcPr/>
                </a:tc>
                <a:tc>
                  <a:txBody>
                    <a:bodyPr/>
                    <a:lstStyle/>
                    <a:p>
                      <a:r>
                        <a:rPr lang="en-US" sz="1000" dirty="0" smtClean="0"/>
                        <a:t>1</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3933313664"/>
                  </a:ext>
                </a:extLst>
              </a:tr>
              <a:tr h="370840">
                <a:tc>
                  <a:txBody>
                    <a:bodyPr/>
                    <a:lstStyle/>
                    <a:p>
                      <a:r>
                        <a:rPr lang="en-US" sz="1000" dirty="0" smtClean="0"/>
                        <a:t>R21</a:t>
                      </a:r>
                      <a:endParaRPr lang="en-US" sz="1000" dirty="0"/>
                    </a:p>
                  </a:txBody>
                  <a:tcPr/>
                </a:tc>
                <a:tc>
                  <a:txBody>
                    <a:bodyPr/>
                    <a:lstStyle/>
                    <a:p>
                      <a:r>
                        <a:rPr lang="en-US" sz="1000" dirty="0" smtClean="0"/>
                        <a:t>2</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4050897370"/>
                  </a:ext>
                </a:extLst>
              </a:tr>
              <a:tr h="370840">
                <a:tc>
                  <a:txBody>
                    <a:bodyPr/>
                    <a:lstStyle/>
                    <a:p>
                      <a:r>
                        <a:rPr lang="en-US" sz="1000" dirty="0" smtClean="0"/>
                        <a:t>R7</a:t>
                      </a:r>
                      <a:endParaRPr lang="en-US" sz="1000" dirty="0"/>
                    </a:p>
                  </a:txBody>
                  <a:tcPr/>
                </a:tc>
                <a:tc>
                  <a:txBody>
                    <a:bodyPr/>
                    <a:lstStyle/>
                    <a:p>
                      <a:r>
                        <a:rPr lang="en-US" sz="1000" dirty="0" smtClean="0"/>
                        <a:t>3</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3419966001"/>
                  </a:ext>
                </a:extLst>
              </a:tr>
            </a:tbl>
          </a:graphicData>
        </a:graphic>
      </p:graphicFrame>
      <p:sp>
        <p:nvSpPr>
          <p:cNvPr id="3" name="Rectangle 2"/>
          <p:cNvSpPr/>
          <p:nvPr/>
        </p:nvSpPr>
        <p:spPr>
          <a:xfrm>
            <a:off x="513838" y="3923604"/>
            <a:ext cx="4058162" cy="430887"/>
          </a:xfrm>
          <a:prstGeom prst="rect">
            <a:avLst/>
          </a:prstGeom>
        </p:spPr>
        <p:txBody>
          <a:bodyPr wrap="none">
            <a:spAutoFit/>
          </a:bodyPr>
          <a:lstStyle/>
          <a:p>
            <a:r>
              <a:rPr lang="en-US" dirty="0"/>
              <a:t>Table 11-4 Sample risk register</a:t>
            </a:r>
          </a:p>
        </p:txBody>
      </p:sp>
      <p:sp>
        <p:nvSpPr>
          <p:cNvPr id="4301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The Risk </a:t>
            </a:r>
            <a:r>
              <a:rPr lang="en-US" dirty="0"/>
              <a:t>Register </a:t>
            </a:r>
            <a:r>
              <a:rPr lang="en-US" dirty="0" smtClean="0"/>
              <a:t>(4 of 4)</a:t>
            </a:r>
          </a:p>
        </p:txBody>
      </p:sp>
      <p:sp>
        <p:nvSpPr>
          <p:cNvPr id="43011" name="Rectangle 3"/>
          <p:cNvSpPr>
            <a:spLocks noGrp="1" noChangeArrowheads="1"/>
          </p:cNvSpPr>
          <p:nvPr>
            <p:ph idx="1"/>
          </p:nvPr>
        </p:nvSpPr>
        <p:spPr/>
        <p:txBody>
          <a:bodyPr/>
          <a:lstStyle/>
          <a:p>
            <a:r>
              <a:rPr lang="en-US" dirty="0" smtClean="0"/>
              <a:t>Risk report contents</a:t>
            </a:r>
          </a:p>
          <a:p>
            <a:pPr lvl="1"/>
            <a:r>
              <a:rPr lang="en-US" dirty="0" smtClean="0"/>
              <a:t>Sources of overall project risk</a:t>
            </a:r>
          </a:p>
          <a:p>
            <a:pPr lvl="1"/>
            <a:r>
              <a:rPr lang="en-US" dirty="0" smtClean="0"/>
              <a:t>Important drivers of overall project risk exposure</a:t>
            </a:r>
          </a:p>
          <a:p>
            <a:pPr lvl="1"/>
            <a:r>
              <a:rPr lang="en-US" dirty="0" smtClean="0"/>
              <a:t>Summary information on risk events</a:t>
            </a:r>
          </a:p>
          <a:p>
            <a:endParaRPr lang="en-US" dirty="0" smtClean="0"/>
          </a:p>
        </p:txBody>
      </p:sp>
      <p:sp>
        <p:nvSpPr>
          <p:cNvPr id="4301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8669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Learning Objectives (2 of 2)</a:t>
            </a:r>
          </a:p>
        </p:txBody>
      </p:sp>
      <p:sp>
        <p:nvSpPr>
          <p:cNvPr id="12291" name="Rectangle 3"/>
          <p:cNvSpPr>
            <a:spLocks noGrp="1" noChangeArrowheads="1"/>
          </p:cNvSpPr>
          <p:nvPr>
            <p:ph idx="1"/>
          </p:nvPr>
        </p:nvSpPr>
        <p:spPr/>
        <p:txBody>
          <a:bodyPr>
            <a:noAutofit/>
          </a:bodyPr>
          <a:lstStyle/>
          <a:p>
            <a:r>
              <a:rPr lang="en-US" dirty="0" smtClean="0"/>
              <a:t>Explain </a:t>
            </a:r>
            <a:r>
              <a:rPr lang="en-US" dirty="0"/>
              <a:t>quantitative risk analysis and how to apply decision </a:t>
            </a:r>
            <a:r>
              <a:rPr lang="en-US" dirty="0" smtClean="0"/>
              <a:t>trees, simulation</a:t>
            </a:r>
            <a:r>
              <a:rPr lang="en-US" dirty="0"/>
              <a:t>, and sensitivity analysis to quantify risks</a:t>
            </a:r>
          </a:p>
          <a:p>
            <a:r>
              <a:rPr lang="en-US" dirty="0" smtClean="0"/>
              <a:t>Provide </a:t>
            </a:r>
            <a:r>
              <a:rPr lang="en-US" dirty="0"/>
              <a:t>examples of using different risk response planning strategies </a:t>
            </a:r>
            <a:r>
              <a:rPr lang="en-US" dirty="0" smtClean="0"/>
              <a:t>to address </a:t>
            </a:r>
            <a:r>
              <a:rPr lang="en-US" dirty="0"/>
              <a:t>both negative and positive risks</a:t>
            </a:r>
          </a:p>
          <a:p>
            <a:r>
              <a:rPr lang="en-US" dirty="0" smtClean="0"/>
              <a:t>Discuss </a:t>
            </a:r>
            <a:r>
              <a:rPr lang="en-US" dirty="0"/>
              <a:t>how to monitor risks</a:t>
            </a:r>
          </a:p>
          <a:p>
            <a:r>
              <a:rPr lang="en-US" dirty="0" smtClean="0"/>
              <a:t>Describe </a:t>
            </a:r>
            <a:r>
              <a:rPr lang="en-US" dirty="0"/>
              <a:t>how software can assist in project risk management</a:t>
            </a:r>
          </a:p>
          <a:p>
            <a:r>
              <a:rPr lang="en-US" dirty="0" smtClean="0"/>
              <a:t>Discuss </a:t>
            </a:r>
            <a:r>
              <a:rPr lang="en-US" dirty="0"/>
              <a:t>considerations for agile/adaptive environments</a:t>
            </a:r>
            <a:endParaRPr lang="en-US" dirty="0" smtClean="0"/>
          </a:p>
        </p:txBody>
      </p:sp>
      <p:sp>
        <p:nvSpPr>
          <p:cNvPr id="1229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07437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Performing Qualitative Risk Analysis</a:t>
            </a:r>
          </a:p>
        </p:txBody>
      </p:sp>
      <p:sp>
        <p:nvSpPr>
          <p:cNvPr id="46083" name="Rectangle 3"/>
          <p:cNvSpPr>
            <a:spLocks noGrp="1" noChangeArrowheads="1"/>
          </p:cNvSpPr>
          <p:nvPr>
            <p:ph idx="1"/>
          </p:nvPr>
        </p:nvSpPr>
        <p:spPr/>
        <p:txBody>
          <a:bodyPr/>
          <a:lstStyle/>
          <a:p>
            <a:r>
              <a:rPr lang="en-US" dirty="0" smtClean="0"/>
              <a:t>Assess the likelihood and impact of identified risks to determine their magnitude and priority</a:t>
            </a:r>
          </a:p>
          <a:p>
            <a:r>
              <a:rPr lang="en-US" dirty="0" smtClean="0"/>
              <a:t>Risk quantification tools and techniques  </a:t>
            </a:r>
          </a:p>
          <a:p>
            <a:pPr lvl="1"/>
            <a:r>
              <a:rPr lang="en-US" dirty="0" smtClean="0"/>
              <a:t>Probability/impact matrixes</a:t>
            </a:r>
          </a:p>
          <a:p>
            <a:pPr lvl="1"/>
            <a:r>
              <a:rPr lang="en-US" dirty="0" smtClean="0"/>
              <a:t>The Top Ten Risk Item Tracking</a:t>
            </a:r>
          </a:p>
          <a:p>
            <a:pPr lvl="1"/>
            <a:r>
              <a:rPr lang="en-US" dirty="0" smtClean="0"/>
              <a:t>Expert judgment</a:t>
            </a:r>
          </a:p>
        </p:txBody>
      </p:sp>
      <p:sp>
        <p:nvSpPr>
          <p:cNvPr id="4608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Using Probability/Impact Matrixes to Calculate Risk </a:t>
            </a:r>
            <a:r>
              <a:rPr lang="en-US" dirty="0" smtClean="0"/>
              <a:t>Factors (1 of 3)</a:t>
            </a:r>
          </a:p>
        </p:txBody>
      </p:sp>
      <p:sp>
        <p:nvSpPr>
          <p:cNvPr id="47107" name="Rectangle 3"/>
          <p:cNvSpPr>
            <a:spLocks noGrp="1" noChangeArrowheads="1"/>
          </p:cNvSpPr>
          <p:nvPr>
            <p:ph idx="1"/>
          </p:nvPr>
        </p:nvSpPr>
        <p:spPr/>
        <p:txBody>
          <a:bodyPr/>
          <a:lstStyle/>
          <a:p>
            <a:r>
              <a:rPr lang="en-US" dirty="0"/>
              <a:t>L</a:t>
            </a:r>
            <a:r>
              <a:rPr lang="en-US" dirty="0" smtClean="0"/>
              <a:t>ists relative probability of a risk occurring on one side of a matrix or axis on a chart and the relative impact of the risk occurring </a:t>
            </a:r>
          </a:p>
          <a:p>
            <a:pPr lvl="1"/>
            <a:r>
              <a:rPr lang="en-US" dirty="0" smtClean="0"/>
              <a:t>List the risks and then label each one as high, medium, or low in terms of its probability of occurrence and its impact if it did occur</a:t>
            </a:r>
          </a:p>
          <a:p>
            <a:r>
              <a:rPr lang="en-US" dirty="0" smtClean="0"/>
              <a:t>Calculates risk factors</a:t>
            </a:r>
          </a:p>
          <a:p>
            <a:pPr lvl="1"/>
            <a:r>
              <a:rPr lang="en-US" dirty="0" smtClean="0"/>
              <a:t>Numbers that represent the overall risk of specific events based on their probability of occurring and the consequences to the project if they do occur</a:t>
            </a:r>
          </a:p>
        </p:txBody>
      </p:sp>
      <p:sp>
        <p:nvSpPr>
          <p:cNvPr id="471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Using Probability/Impact Matrixes to Calculate Risk </a:t>
            </a:r>
            <a:r>
              <a:rPr lang="en-US" dirty="0" smtClean="0"/>
              <a:t>Factors (2 of 3)</a:t>
            </a:r>
          </a:p>
        </p:txBody>
      </p:sp>
      <p:pic>
        <p:nvPicPr>
          <p:cNvPr id="2" name="Picture 1" descr="Image displays a probability/impact matrix categorizing risks as high, medium, or low.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8736" y="1447800"/>
            <a:ext cx="6046527" cy="4332732"/>
          </a:xfrm>
          <a:prstGeom prst="rect">
            <a:avLst/>
          </a:prstGeom>
        </p:spPr>
      </p:pic>
      <p:sp>
        <p:nvSpPr>
          <p:cNvPr id="471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16938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Using Probability/Impact Matrixes to Calculate Risk </a:t>
            </a:r>
            <a:r>
              <a:rPr lang="en-US" dirty="0" smtClean="0"/>
              <a:t>Factors (3 of 3)</a:t>
            </a:r>
          </a:p>
        </p:txBody>
      </p:sp>
      <p:pic>
        <p:nvPicPr>
          <p:cNvPr id="2" name="Picture 1" descr="Image displays a chart graphing potential technologies as high, medium, or low risk, based on the probability of failure and consequences of failur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0035" y="1524000"/>
            <a:ext cx="5903930" cy="4199703"/>
          </a:xfrm>
          <a:prstGeom prst="rect">
            <a:avLst/>
          </a:prstGeom>
        </p:spPr>
      </p:pic>
      <p:sp>
        <p:nvSpPr>
          <p:cNvPr id="47109" name="Footer Placeholder 6"/>
          <p:cNvSpPr>
            <a:spLocks noGrp="1"/>
          </p:cNvSpPr>
          <p:nvPr>
            <p:ph type="ftr" sz="quarter" idx="11"/>
          </p:nvPr>
        </p:nvSpPr>
        <p:spPr>
          <a:xfrm>
            <a:off x="628650" y="6074469"/>
            <a:ext cx="7886700" cy="365125"/>
          </a:xfrm>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277013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Top Ten Risk Item Tracking (1 of 2)</a:t>
            </a:r>
          </a:p>
        </p:txBody>
      </p:sp>
      <p:sp>
        <p:nvSpPr>
          <p:cNvPr id="50179" name="Rectangle 3"/>
          <p:cNvSpPr>
            <a:spLocks noGrp="1" noChangeArrowheads="1"/>
          </p:cNvSpPr>
          <p:nvPr>
            <p:ph idx="1"/>
          </p:nvPr>
        </p:nvSpPr>
        <p:spPr/>
        <p:txBody>
          <a:bodyPr/>
          <a:lstStyle/>
          <a:p>
            <a:r>
              <a:rPr lang="en-US" dirty="0"/>
              <a:t>Q</a:t>
            </a:r>
            <a:r>
              <a:rPr lang="en-US" dirty="0" smtClean="0"/>
              <a:t>ualitative risk analysis tool that helps to identify risks and maintain an awareness of risks throughout the life of a project</a:t>
            </a:r>
          </a:p>
          <a:p>
            <a:pPr lvl="1"/>
            <a:r>
              <a:rPr lang="en-US" dirty="0" smtClean="0"/>
              <a:t>Involves establishing a periodic review of the top ten project risk items</a:t>
            </a:r>
          </a:p>
          <a:p>
            <a:pPr lvl="1"/>
            <a:r>
              <a:rPr lang="en-US" dirty="0" smtClean="0"/>
              <a:t>Includes the current ranking, previous ranking, number of times the risk appears on the list over a period of time, and a summary of progress made in resolving the risk item</a:t>
            </a:r>
          </a:p>
          <a:p>
            <a:r>
              <a:rPr lang="en-US" dirty="0"/>
              <a:t>A watch list is a list of risks that are low priority, but are still identified as potential risks</a:t>
            </a:r>
          </a:p>
          <a:p>
            <a:pPr lvl="1"/>
            <a:r>
              <a:rPr lang="en-US" dirty="0"/>
              <a:t>Qualitative analysis can also identify risks that should be </a:t>
            </a:r>
            <a:r>
              <a:rPr lang="en-US" dirty="0" smtClean="0"/>
              <a:t>evaluated quantitatively</a:t>
            </a:r>
          </a:p>
        </p:txBody>
      </p:sp>
      <p:sp>
        <p:nvSpPr>
          <p:cNvPr id="5018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Top Ten Risk Item Tracking (2 of 2)</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97769241"/>
              </p:ext>
            </p:extLst>
          </p:nvPr>
        </p:nvGraphicFramePr>
        <p:xfrm>
          <a:off x="852055" y="1294437"/>
          <a:ext cx="7677150" cy="3931920"/>
        </p:xfrm>
        <a:graphic>
          <a:graphicData uri="http://schemas.openxmlformats.org/drawingml/2006/table">
            <a:tbl>
              <a:tblPr firstRow="1" bandRow="1">
                <a:tableStyleId>{5C22544A-7EE6-4342-B048-85BDC9FD1C3A}</a:tableStyleId>
              </a:tblPr>
              <a:tblGrid>
                <a:gridCol w="995798">
                  <a:extLst>
                    <a:ext uri="{9D8B030D-6E8A-4147-A177-3AD203B41FA5}">
                      <a16:colId xmlns:a16="http://schemas.microsoft.com/office/drawing/2014/main" val="2080471912"/>
                    </a:ext>
                  </a:extLst>
                </a:gridCol>
                <a:gridCol w="1215212">
                  <a:extLst>
                    <a:ext uri="{9D8B030D-6E8A-4147-A177-3AD203B41FA5}">
                      <a16:colId xmlns:a16="http://schemas.microsoft.com/office/drawing/2014/main" val="945219258"/>
                    </a:ext>
                  </a:extLst>
                </a:gridCol>
                <a:gridCol w="1282724">
                  <a:extLst>
                    <a:ext uri="{9D8B030D-6E8A-4147-A177-3AD203B41FA5}">
                      <a16:colId xmlns:a16="http://schemas.microsoft.com/office/drawing/2014/main" val="2112938277"/>
                    </a:ext>
                  </a:extLst>
                </a:gridCol>
                <a:gridCol w="991072">
                  <a:extLst>
                    <a:ext uri="{9D8B030D-6E8A-4147-A177-3AD203B41FA5}">
                      <a16:colId xmlns:a16="http://schemas.microsoft.com/office/drawing/2014/main" val="3055675102"/>
                    </a:ext>
                  </a:extLst>
                </a:gridCol>
                <a:gridCol w="3192344">
                  <a:extLst>
                    <a:ext uri="{9D8B030D-6E8A-4147-A177-3AD203B41FA5}">
                      <a16:colId xmlns:a16="http://schemas.microsoft.com/office/drawing/2014/main" val="1568437128"/>
                    </a:ext>
                  </a:extLst>
                </a:gridCol>
              </a:tblGrid>
              <a:tr h="370840">
                <a:tc>
                  <a:txBody>
                    <a:bodyPr/>
                    <a:lstStyle/>
                    <a:p>
                      <a:endParaRPr lang="en-US" dirty="0">
                        <a:solidFill>
                          <a:schemeClr val="bg1"/>
                        </a:solidFill>
                      </a:endParaRPr>
                    </a:p>
                  </a:txBody>
                  <a:tcPr/>
                </a:tc>
                <a:tc>
                  <a:txBody>
                    <a:bodyPr/>
                    <a:lstStyle/>
                    <a:p>
                      <a:r>
                        <a:rPr lang="en-US" dirty="0" smtClean="0">
                          <a:solidFill>
                            <a:schemeClr val="bg1"/>
                          </a:solidFill>
                        </a:rPr>
                        <a:t>Monthly Ranking</a:t>
                      </a:r>
                    </a:p>
                  </a:txBody>
                  <a:tcPr/>
                </a:tc>
                <a:tc>
                  <a:txBody>
                    <a:bodyPr/>
                    <a:lstStyle/>
                    <a:p>
                      <a:r>
                        <a:rPr lang="en-US" dirty="0" smtClean="0">
                          <a:solidFill>
                            <a:schemeClr val="bg1"/>
                          </a:solidFill>
                        </a:rPr>
                        <a:t>Monthly Ranking</a:t>
                      </a:r>
                      <a:endParaRPr lang="en-US" dirty="0">
                        <a:solidFill>
                          <a:schemeClr val="bg1"/>
                        </a:solidFill>
                      </a:endParaRPr>
                    </a:p>
                  </a:txBody>
                  <a:tcPr/>
                </a:tc>
                <a:tc>
                  <a:txBody>
                    <a:bodyPr/>
                    <a:lstStyle/>
                    <a:p>
                      <a:r>
                        <a:rPr lang="en-US" dirty="0" smtClean="0">
                          <a:solidFill>
                            <a:schemeClr val="bg1"/>
                          </a:solidFill>
                        </a:rPr>
                        <a:t>Monthly Ranking</a:t>
                      </a:r>
                    </a:p>
                    <a:p>
                      <a:endParaRPr lang="en-US" dirty="0">
                        <a:solidFill>
                          <a:schemeClr val="bg1"/>
                        </a:solidFill>
                      </a:endParaRPr>
                    </a:p>
                  </a:txBody>
                  <a:tcPr/>
                </a:tc>
                <a:tc>
                  <a:txBody>
                    <a:bodyPr/>
                    <a:lstStyle/>
                    <a:p>
                      <a:endParaRPr lang="en-US" dirty="0">
                        <a:solidFill>
                          <a:schemeClr val="bg1"/>
                        </a:solidFill>
                      </a:endParaRPr>
                    </a:p>
                  </a:txBody>
                  <a:tcPr/>
                </a:tc>
                <a:extLst>
                  <a:ext uri="{0D108BD9-81ED-4DB2-BD59-A6C34878D82A}">
                    <a16:rowId xmlns:a16="http://schemas.microsoft.com/office/drawing/2014/main" val="1618211379"/>
                  </a:ext>
                </a:extLst>
              </a:tr>
              <a:tr h="370840">
                <a:tc>
                  <a:txBody>
                    <a:bodyPr/>
                    <a:lstStyle/>
                    <a:p>
                      <a:r>
                        <a:rPr lang="en-US" dirty="0" smtClean="0">
                          <a:solidFill>
                            <a:schemeClr val="bg1"/>
                          </a:solidFill>
                        </a:rPr>
                        <a:t>Risk Event</a:t>
                      </a:r>
                      <a:endParaRPr lang="en-US" dirty="0">
                        <a:solidFill>
                          <a:schemeClr val="bg1"/>
                        </a:solidFill>
                      </a:endParaRPr>
                    </a:p>
                  </a:txBody>
                  <a:tcPr>
                    <a:solidFill>
                      <a:schemeClr val="accent1"/>
                    </a:solidFill>
                  </a:tcPr>
                </a:tc>
                <a:tc>
                  <a:txBody>
                    <a:bodyPr/>
                    <a:lstStyle/>
                    <a:p>
                      <a:r>
                        <a:rPr lang="en-US" dirty="0" smtClean="0">
                          <a:solidFill>
                            <a:schemeClr val="bg1"/>
                          </a:solidFill>
                        </a:rPr>
                        <a:t>Rank This</a:t>
                      </a:r>
                      <a:r>
                        <a:rPr lang="en-US" baseline="0" dirty="0" smtClean="0">
                          <a:solidFill>
                            <a:schemeClr val="bg1"/>
                          </a:solidFill>
                        </a:rPr>
                        <a:t> </a:t>
                      </a:r>
                      <a:r>
                        <a:rPr lang="en-US" dirty="0" smtClean="0">
                          <a:solidFill>
                            <a:schemeClr val="bg1"/>
                          </a:solidFill>
                        </a:rPr>
                        <a:t>Month</a:t>
                      </a:r>
                      <a:endParaRPr lang="en-US" dirty="0">
                        <a:solidFill>
                          <a:schemeClr val="bg1"/>
                        </a:solidFill>
                      </a:endParaRPr>
                    </a:p>
                  </a:txBody>
                  <a:tcPr>
                    <a:solidFill>
                      <a:schemeClr val="accent1"/>
                    </a:solidFill>
                  </a:tcPr>
                </a:tc>
                <a:tc>
                  <a:txBody>
                    <a:bodyPr/>
                    <a:lstStyle/>
                    <a:p>
                      <a:r>
                        <a:rPr lang="en-US" dirty="0" smtClean="0">
                          <a:solidFill>
                            <a:schemeClr val="bg1"/>
                          </a:solidFill>
                        </a:rPr>
                        <a:t>Rank Last</a:t>
                      </a:r>
                      <a:r>
                        <a:rPr lang="en-US" baseline="0" dirty="0" smtClean="0">
                          <a:solidFill>
                            <a:schemeClr val="bg1"/>
                          </a:solidFill>
                        </a:rPr>
                        <a:t> </a:t>
                      </a:r>
                      <a:r>
                        <a:rPr lang="en-US" dirty="0" smtClean="0">
                          <a:solidFill>
                            <a:schemeClr val="bg1"/>
                          </a:solidFill>
                        </a:rPr>
                        <a:t>Month</a:t>
                      </a:r>
                      <a:endParaRPr lang="en-US" dirty="0">
                        <a:solidFill>
                          <a:schemeClr val="bg1"/>
                        </a:solidFill>
                      </a:endParaRPr>
                    </a:p>
                  </a:txBody>
                  <a:tcPr>
                    <a:solidFill>
                      <a:schemeClr val="accent1"/>
                    </a:solidFill>
                  </a:tcPr>
                </a:tc>
                <a:tc>
                  <a:txBody>
                    <a:bodyPr/>
                    <a:lstStyle/>
                    <a:p>
                      <a:r>
                        <a:rPr lang="en-US" dirty="0" smtClean="0">
                          <a:solidFill>
                            <a:schemeClr val="bg1"/>
                          </a:solidFill>
                        </a:rPr>
                        <a:t>Number of</a:t>
                      </a:r>
                      <a:r>
                        <a:rPr lang="en-US" baseline="0" dirty="0" smtClean="0">
                          <a:solidFill>
                            <a:schemeClr val="bg1"/>
                          </a:solidFill>
                        </a:rPr>
                        <a:t> </a:t>
                      </a:r>
                      <a:r>
                        <a:rPr lang="en-US" dirty="0" smtClean="0">
                          <a:solidFill>
                            <a:schemeClr val="bg1"/>
                          </a:solidFill>
                        </a:rPr>
                        <a:t>Months in</a:t>
                      </a:r>
                      <a:r>
                        <a:rPr lang="en-US" baseline="0" dirty="0" smtClean="0">
                          <a:solidFill>
                            <a:schemeClr val="bg1"/>
                          </a:solidFill>
                        </a:rPr>
                        <a:t> </a:t>
                      </a:r>
                      <a:r>
                        <a:rPr lang="en-US" dirty="0" smtClean="0">
                          <a:solidFill>
                            <a:schemeClr val="bg1"/>
                          </a:solidFill>
                        </a:rPr>
                        <a:t>Top Ten</a:t>
                      </a:r>
                      <a:endParaRPr lang="en-US" dirty="0">
                        <a:solidFill>
                          <a:schemeClr val="bg1"/>
                        </a:solidFill>
                      </a:endParaRPr>
                    </a:p>
                  </a:txBody>
                  <a:tcPr>
                    <a:solidFill>
                      <a:schemeClr val="accent1"/>
                    </a:solidFill>
                  </a:tcPr>
                </a:tc>
                <a:tc>
                  <a:txBody>
                    <a:bodyPr/>
                    <a:lstStyle/>
                    <a:p>
                      <a:r>
                        <a:rPr lang="en-US" dirty="0" smtClean="0">
                          <a:solidFill>
                            <a:schemeClr val="bg1"/>
                          </a:solidFill>
                        </a:rPr>
                        <a:t>Risk Resolution Progress</a:t>
                      </a:r>
                      <a:endParaRPr lang="en-US" dirty="0">
                        <a:solidFill>
                          <a:schemeClr val="bg1"/>
                        </a:solidFill>
                      </a:endParaRPr>
                    </a:p>
                  </a:txBody>
                  <a:tcPr>
                    <a:solidFill>
                      <a:schemeClr val="accent1"/>
                    </a:solidFill>
                  </a:tcPr>
                </a:tc>
                <a:extLst>
                  <a:ext uri="{0D108BD9-81ED-4DB2-BD59-A6C34878D82A}">
                    <a16:rowId xmlns:a16="http://schemas.microsoft.com/office/drawing/2014/main" val="3800946636"/>
                  </a:ext>
                </a:extLst>
              </a:tr>
              <a:tr h="196215">
                <a:tc>
                  <a:txBody>
                    <a:bodyPr/>
                    <a:lstStyle/>
                    <a:p>
                      <a:r>
                        <a:rPr lang="en-US" dirty="0" smtClean="0"/>
                        <a:t>Inadequate</a:t>
                      </a:r>
                    </a:p>
                    <a:p>
                      <a:r>
                        <a:rPr lang="en-US" dirty="0" smtClean="0"/>
                        <a:t>planning</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r>
                        <a:rPr lang="en-US" dirty="0" smtClean="0"/>
                        <a:t>Working on revising the</a:t>
                      </a:r>
                      <a:r>
                        <a:rPr lang="en-US" baseline="0" dirty="0" smtClean="0"/>
                        <a:t> </a:t>
                      </a:r>
                      <a:r>
                        <a:rPr lang="en-US" dirty="0" smtClean="0"/>
                        <a:t>entire project management</a:t>
                      </a:r>
                      <a:r>
                        <a:rPr lang="en-US" baseline="0" dirty="0" smtClean="0"/>
                        <a:t> p</a:t>
                      </a:r>
                      <a:r>
                        <a:rPr lang="en-US" dirty="0" smtClean="0"/>
                        <a:t>lan</a:t>
                      </a:r>
                      <a:endParaRPr lang="en-US" dirty="0"/>
                    </a:p>
                  </a:txBody>
                  <a:tcPr/>
                </a:tc>
                <a:extLst>
                  <a:ext uri="{0D108BD9-81ED-4DB2-BD59-A6C34878D82A}">
                    <a16:rowId xmlns:a16="http://schemas.microsoft.com/office/drawing/2014/main" val="2002237800"/>
                  </a:ext>
                </a:extLst>
              </a:tr>
              <a:tr h="370840">
                <a:tc>
                  <a:txBody>
                    <a:bodyPr/>
                    <a:lstStyle/>
                    <a:p>
                      <a:r>
                        <a:rPr lang="en-US" dirty="0" smtClean="0"/>
                        <a:t>Poor</a:t>
                      </a:r>
                    </a:p>
                    <a:p>
                      <a:r>
                        <a:rPr lang="en-US" dirty="0" smtClean="0"/>
                        <a:t>definition</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r>
                        <a:rPr lang="en-US" dirty="0" smtClean="0"/>
                        <a:t>Holding meetings with</a:t>
                      </a:r>
                      <a:r>
                        <a:rPr lang="en-US" baseline="0" dirty="0" smtClean="0"/>
                        <a:t> </a:t>
                      </a:r>
                      <a:r>
                        <a:rPr lang="en-US" dirty="0" smtClean="0"/>
                        <a:t>project customer and</a:t>
                      </a:r>
                      <a:r>
                        <a:rPr lang="en-US" baseline="0" dirty="0" smtClean="0"/>
                        <a:t> </a:t>
                      </a:r>
                      <a:r>
                        <a:rPr lang="en-US" dirty="0" smtClean="0"/>
                        <a:t>sponsor to clarify scope</a:t>
                      </a:r>
                      <a:endParaRPr lang="en-US" dirty="0"/>
                    </a:p>
                  </a:txBody>
                  <a:tcPr/>
                </a:tc>
                <a:extLst>
                  <a:ext uri="{0D108BD9-81ED-4DB2-BD59-A6C34878D82A}">
                    <a16:rowId xmlns:a16="http://schemas.microsoft.com/office/drawing/2014/main" val="170979868"/>
                  </a:ext>
                </a:extLst>
              </a:tr>
              <a:tr h="370840">
                <a:tc>
                  <a:txBody>
                    <a:bodyPr/>
                    <a:lstStyle/>
                    <a:p>
                      <a:r>
                        <a:rPr lang="en-US" dirty="0" smtClean="0"/>
                        <a:t>Absence of</a:t>
                      </a:r>
                    </a:p>
                    <a:p>
                      <a:r>
                        <a:rPr lang="en-US" dirty="0" smtClean="0"/>
                        <a:t>leadership</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r>
                        <a:rPr lang="en-US" dirty="0" smtClean="0"/>
                        <a:t>Assigned a new project</a:t>
                      </a:r>
                      <a:r>
                        <a:rPr lang="en-US" baseline="0" dirty="0" smtClean="0"/>
                        <a:t> </a:t>
                      </a:r>
                      <a:r>
                        <a:rPr lang="en-US" dirty="0" smtClean="0"/>
                        <a:t>manager to lead the</a:t>
                      </a:r>
                      <a:r>
                        <a:rPr lang="en-US" baseline="0" dirty="0" smtClean="0"/>
                        <a:t> </a:t>
                      </a:r>
                      <a:r>
                        <a:rPr lang="en-US" dirty="0" smtClean="0"/>
                        <a:t>project after the previous</a:t>
                      </a:r>
                      <a:r>
                        <a:rPr lang="en-US" baseline="0" dirty="0" smtClean="0"/>
                        <a:t> </a:t>
                      </a:r>
                      <a:r>
                        <a:rPr lang="en-US" dirty="0" smtClean="0"/>
                        <a:t>one quit</a:t>
                      </a:r>
                      <a:endParaRPr lang="en-US" dirty="0"/>
                    </a:p>
                  </a:txBody>
                  <a:tcPr/>
                </a:tc>
                <a:extLst>
                  <a:ext uri="{0D108BD9-81ED-4DB2-BD59-A6C34878D82A}">
                    <a16:rowId xmlns:a16="http://schemas.microsoft.com/office/drawing/2014/main" val="4237120695"/>
                  </a:ext>
                </a:extLst>
              </a:tr>
              <a:tr h="370840">
                <a:tc>
                  <a:txBody>
                    <a:bodyPr/>
                    <a:lstStyle/>
                    <a:p>
                      <a:r>
                        <a:rPr lang="en-US" dirty="0" smtClean="0"/>
                        <a:t>Poor cost</a:t>
                      </a:r>
                    </a:p>
                    <a:p>
                      <a:r>
                        <a:rPr lang="en-US" dirty="0" smtClean="0"/>
                        <a:t>estimates</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r>
                        <a:rPr lang="en-US" dirty="0" smtClean="0"/>
                        <a:t>Revising cost estimates</a:t>
                      </a:r>
                      <a:endParaRPr lang="en-US" dirty="0"/>
                    </a:p>
                  </a:txBody>
                  <a:tcPr/>
                </a:tc>
                <a:extLst>
                  <a:ext uri="{0D108BD9-81ED-4DB2-BD59-A6C34878D82A}">
                    <a16:rowId xmlns:a16="http://schemas.microsoft.com/office/drawing/2014/main" val="1265943007"/>
                  </a:ext>
                </a:extLst>
              </a:tr>
              <a:tr h="447276">
                <a:tc>
                  <a:txBody>
                    <a:bodyPr/>
                    <a:lstStyle/>
                    <a:p>
                      <a:r>
                        <a:rPr lang="en-US" dirty="0" smtClean="0"/>
                        <a:t>Poor time</a:t>
                      </a:r>
                    </a:p>
                    <a:p>
                      <a:r>
                        <a:rPr lang="en-US" dirty="0" smtClean="0"/>
                        <a:t>estimates</a:t>
                      </a:r>
                      <a:endParaRPr lang="en-US" dirty="0"/>
                    </a:p>
                  </a:txBody>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r>
                        <a:rPr lang="en-US" dirty="0" smtClean="0"/>
                        <a:t>Revising schedule</a:t>
                      </a:r>
                      <a:r>
                        <a:rPr lang="en-US" baseline="0" dirty="0" smtClean="0"/>
                        <a:t> </a:t>
                      </a:r>
                      <a:r>
                        <a:rPr lang="en-US" dirty="0" smtClean="0"/>
                        <a:t>estimates</a:t>
                      </a:r>
                      <a:endParaRPr lang="en-US" dirty="0"/>
                    </a:p>
                  </a:txBody>
                  <a:tcPr/>
                </a:tc>
                <a:extLst>
                  <a:ext uri="{0D108BD9-81ED-4DB2-BD59-A6C34878D82A}">
                    <a16:rowId xmlns:a16="http://schemas.microsoft.com/office/drawing/2014/main" val="3415091538"/>
                  </a:ext>
                </a:extLst>
              </a:tr>
            </a:tbl>
          </a:graphicData>
        </a:graphic>
      </p:graphicFrame>
      <p:sp>
        <p:nvSpPr>
          <p:cNvPr id="4" name="Rectangle 3"/>
          <p:cNvSpPr/>
          <p:nvPr/>
        </p:nvSpPr>
        <p:spPr>
          <a:xfrm>
            <a:off x="810491" y="5226357"/>
            <a:ext cx="7229782" cy="430887"/>
          </a:xfrm>
          <a:prstGeom prst="rect">
            <a:avLst/>
          </a:prstGeom>
        </p:spPr>
        <p:txBody>
          <a:bodyPr wrap="square">
            <a:spAutoFit/>
          </a:bodyPr>
          <a:lstStyle/>
          <a:p>
            <a:r>
              <a:rPr lang="en-US" dirty="0"/>
              <a:t>Table 11-5 Example of top ten risk item tracking</a:t>
            </a:r>
          </a:p>
        </p:txBody>
      </p:sp>
      <p:sp>
        <p:nvSpPr>
          <p:cNvPr id="5018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0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Media Snapshot</a:t>
            </a:r>
            <a:endParaRPr lang="en-US" dirty="0"/>
          </a:p>
        </p:txBody>
      </p:sp>
      <p:sp>
        <p:nvSpPr>
          <p:cNvPr id="2" name="Content Placeholder 1"/>
          <p:cNvSpPr>
            <a:spLocks noGrp="1"/>
          </p:cNvSpPr>
          <p:nvPr>
            <p:ph idx="1"/>
          </p:nvPr>
        </p:nvSpPr>
        <p:spPr/>
        <p:txBody>
          <a:bodyPr/>
          <a:lstStyle/>
          <a:p>
            <a:r>
              <a:rPr lang="en-US" dirty="0" smtClean="0"/>
              <a:t>The story of the Titanic is known throughout the world, and on April 15, 2012, people acknowledged the anniversary of the Titanic’s sinking</a:t>
            </a:r>
          </a:p>
          <a:p>
            <a:pPr lvl="1"/>
            <a:r>
              <a:rPr lang="en-US" dirty="0" smtClean="0"/>
              <a:t>A recent article in PMI’s Virtual Library explains how to avoid “the Titanic factor” in your projects by analyzing the interdependence of risks</a:t>
            </a:r>
          </a:p>
          <a:p>
            <a:pPr lvl="2"/>
            <a:r>
              <a:rPr lang="en-US" dirty="0" smtClean="0"/>
              <a:t>For example, the probability of one risk event occurring might change if another one materializes, and the response to one risk event might affect another</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645852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Performing Quantitative Risk Analysis</a:t>
            </a:r>
          </a:p>
        </p:txBody>
      </p:sp>
      <p:sp>
        <p:nvSpPr>
          <p:cNvPr id="53251" name="Rectangle 3"/>
          <p:cNvSpPr>
            <a:spLocks noGrp="1" noChangeArrowheads="1"/>
          </p:cNvSpPr>
          <p:nvPr>
            <p:ph idx="1"/>
          </p:nvPr>
        </p:nvSpPr>
        <p:spPr/>
        <p:txBody>
          <a:bodyPr/>
          <a:lstStyle/>
          <a:p>
            <a:r>
              <a:rPr lang="en-US" dirty="0" smtClean="0"/>
              <a:t>Often follows qualitative risk analysis, but both can be done together</a:t>
            </a:r>
          </a:p>
          <a:p>
            <a:pPr lvl="1"/>
            <a:r>
              <a:rPr lang="en-US" dirty="0" smtClean="0"/>
              <a:t>Large, complex projects involving leading edge technologies often require extensive quantitative risk analysis</a:t>
            </a:r>
          </a:p>
          <a:p>
            <a:r>
              <a:rPr lang="en-US" dirty="0" smtClean="0"/>
              <a:t>Main techniques </a:t>
            </a:r>
          </a:p>
          <a:p>
            <a:pPr lvl="1"/>
            <a:r>
              <a:rPr lang="en-US" dirty="0" smtClean="0"/>
              <a:t>Decision tree analysis</a:t>
            </a:r>
          </a:p>
          <a:p>
            <a:pPr lvl="1"/>
            <a:r>
              <a:rPr lang="en-US" dirty="0" smtClean="0"/>
              <a:t>Simulation</a:t>
            </a:r>
          </a:p>
          <a:p>
            <a:pPr lvl="1"/>
            <a:r>
              <a:rPr lang="en-US" dirty="0" smtClean="0"/>
              <a:t>Sensitivity analysis</a:t>
            </a:r>
          </a:p>
        </p:txBody>
      </p:sp>
      <p:sp>
        <p:nvSpPr>
          <p:cNvPr id="5325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Decision Trees and Expected Monetary Value (EMV) (1 of 2)</a:t>
            </a:r>
          </a:p>
        </p:txBody>
      </p:sp>
      <p:sp>
        <p:nvSpPr>
          <p:cNvPr id="54275" name="Rectangle 3"/>
          <p:cNvSpPr>
            <a:spLocks noGrp="1" noChangeArrowheads="1"/>
          </p:cNvSpPr>
          <p:nvPr>
            <p:ph idx="1"/>
          </p:nvPr>
        </p:nvSpPr>
        <p:spPr/>
        <p:txBody>
          <a:bodyPr/>
          <a:lstStyle/>
          <a:p>
            <a:r>
              <a:rPr lang="en-US" dirty="0" smtClean="0"/>
              <a:t>A decision tree is a diagramming analysis technique used to help select the best course of action in situations in which future outcomes are uncertain</a:t>
            </a:r>
          </a:p>
          <a:p>
            <a:pPr lvl="1"/>
            <a:r>
              <a:rPr lang="en-US" dirty="0" smtClean="0"/>
              <a:t>Estimated monetary value (EMV) is the product of a risk event probability and the risk event’s monetary value</a:t>
            </a:r>
          </a:p>
          <a:p>
            <a:pPr lvl="2"/>
            <a:r>
              <a:rPr lang="en-US" dirty="0" smtClean="0"/>
              <a:t>You can draw a decision tree to help find the EMV </a:t>
            </a:r>
          </a:p>
        </p:txBody>
      </p:sp>
      <p:sp>
        <p:nvSpPr>
          <p:cNvPr id="5427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Decision Trees and Expected Monetary Value (EMV) (2 of 2)</a:t>
            </a:r>
          </a:p>
        </p:txBody>
      </p:sp>
      <p:pic>
        <p:nvPicPr>
          <p:cNvPr id="2" name="Picture 1" descr="Image illustrates an example of expected monetary value (EMV) using the issue of which project(s) an organization might pursu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1905000"/>
            <a:ext cx="5322246" cy="3697224"/>
          </a:xfrm>
          <a:prstGeom prst="rect">
            <a:avLst/>
          </a:prstGeom>
        </p:spPr>
      </p:pic>
      <p:sp>
        <p:nvSpPr>
          <p:cNvPr id="5427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6959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The Importance of Project Risk Management (1 of 7)</a:t>
            </a:r>
          </a:p>
        </p:txBody>
      </p:sp>
      <p:sp>
        <p:nvSpPr>
          <p:cNvPr id="15363" name="Rectangle 3"/>
          <p:cNvSpPr>
            <a:spLocks noGrp="1" noChangeArrowheads="1"/>
          </p:cNvSpPr>
          <p:nvPr>
            <p:ph idx="1"/>
          </p:nvPr>
        </p:nvSpPr>
        <p:spPr/>
        <p:txBody>
          <a:bodyPr/>
          <a:lstStyle/>
          <a:p>
            <a:r>
              <a:rPr lang="en-US" dirty="0" smtClean="0"/>
              <a:t>Project risk management is the art and science of identifying, analyzing, and responding to risk throughout the life of a project and in the best interests of meeting project objectives</a:t>
            </a:r>
          </a:p>
          <a:p>
            <a:pPr lvl="1"/>
            <a:r>
              <a:rPr lang="en-US" dirty="0" smtClean="0"/>
              <a:t>Risk management is often overlooked in projects, but it can help improve project success by helping select good projects, determining project scope, and developing realistic estimates</a:t>
            </a:r>
          </a:p>
        </p:txBody>
      </p:sp>
      <p:sp>
        <p:nvSpPr>
          <p:cNvPr id="1536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Simulation (1 of 3)</a:t>
            </a:r>
          </a:p>
        </p:txBody>
      </p:sp>
      <p:sp>
        <p:nvSpPr>
          <p:cNvPr id="56323" name="Rectangle 3"/>
          <p:cNvSpPr>
            <a:spLocks noGrp="1" noChangeArrowheads="1"/>
          </p:cNvSpPr>
          <p:nvPr>
            <p:ph idx="1"/>
          </p:nvPr>
        </p:nvSpPr>
        <p:spPr/>
        <p:txBody>
          <a:bodyPr/>
          <a:lstStyle/>
          <a:p>
            <a:r>
              <a:rPr lang="en-US" dirty="0"/>
              <a:t>U</a:t>
            </a:r>
            <a:r>
              <a:rPr lang="en-US" dirty="0" smtClean="0"/>
              <a:t>ses a representation or model of a system to analyze the expected behavior or performance of the system</a:t>
            </a:r>
          </a:p>
          <a:p>
            <a:pPr lvl="1"/>
            <a:r>
              <a:rPr lang="en-US" dirty="0" smtClean="0"/>
              <a:t>Monte Carlo analysis simulates a model’s outcome many times to provide a statistical distribution of the calculated results</a:t>
            </a:r>
          </a:p>
          <a:p>
            <a:pPr lvl="2"/>
            <a:r>
              <a:rPr lang="en-US" dirty="0" smtClean="0"/>
              <a:t>Predict </a:t>
            </a:r>
            <a:r>
              <a:rPr lang="en-US" dirty="0"/>
              <a:t>the probability of finishing by a certain date or the probability that the cost will </a:t>
            </a:r>
            <a:r>
              <a:rPr lang="en-US" dirty="0" smtClean="0"/>
              <a:t>be equal </a:t>
            </a:r>
            <a:r>
              <a:rPr lang="en-US" dirty="0"/>
              <a:t>to or less than a certain </a:t>
            </a:r>
            <a:r>
              <a:rPr lang="en-US" dirty="0" smtClean="0"/>
              <a:t>value</a:t>
            </a:r>
            <a:endParaRPr lang="en-US" dirty="0"/>
          </a:p>
          <a:p>
            <a:pPr lvl="2"/>
            <a:r>
              <a:rPr lang="en-US" dirty="0"/>
              <a:t>You can use several different types of distribution functions when performing a </a:t>
            </a:r>
            <a:r>
              <a:rPr lang="en-US" dirty="0" smtClean="0"/>
              <a:t>Monte Carlo analysis</a:t>
            </a:r>
          </a:p>
        </p:txBody>
      </p:sp>
      <p:sp>
        <p:nvSpPr>
          <p:cNvPr id="5632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Simulation (2 of 3)</a:t>
            </a:r>
          </a:p>
        </p:txBody>
      </p:sp>
      <p:sp>
        <p:nvSpPr>
          <p:cNvPr id="57347" name="Rectangle 3"/>
          <p:cNvSpPr>
            <a:spLocks noGrp="1" noChangeArrowheads="1"/>
          </p:cNvSpPr>
          <p:nvPr>
            <p:ph idx="1"/>
          </p:nvPr>
        </p:nvSpPr>
        <p:spPr/>
        <p:txBody>
          <a:bodyPr/>
          <a:lstStyle/>
          <a:p>
            <a:r>
              <a:rPr lang="en-US" dirty="0"/>
              <a:t>Steps of a Monte Carlo </a:t>
            </a:r>
            <a:r>
              <a:rPr lang="en-US" dirty="0" smtClean="0"/>
              <a:t>analysis</a:t>
            </a:r>
            <a:endParaRPr lang="en-US" dirty="0"/>
          </a:p>
          <a:p>
            <a:pPr lvl="1"/>
            <a:r>
              <a:rPr lang="en-US" dirty="0"/>
              <a:t>Collect the most likely, optimistic, and pessimistic estimates for the </a:t>
            </a:r>
            <a:r>
              <a:rPr lang="en-US" dirty="0" smtClean="0"/>
              <a:t>variables in </a:t>
            </a:r>
            <a:r>
              <a:rPr lang="en-US" dirty="0"/>
              <a:t>the </a:t>
            </a:r>
            <a:r>
              <a:rPr lang="en-US" dirty="0" smtClean="0"/>
              <a:t>model</a:t>
            </a:r>
          </a:p>
          <a:p>
            <a:pPr lvl="1"/>
            <a:r>
              <a:rPr lang="en-US" dirty="0" smtClean="0"/>
              <a:t>Determine the probability distribution of each variable</a:t>
            </a:r>
          </a:p>
          <a:p>
            <a:pPr lvl="1"/>
            <a:r>
              <a:rPr lang="en-US" dirty="0"/>
              <a:t>S</a:t>
            </a:r>
            <a:r>
              <a:rPr lang="en-US" dirty="0" smtClean="0"/>
              <a:t>elect a random value based on the probability distribution for each variable </a:t>
            </a:r>
          </a:p>
          <a:p>
            <a:pPr lvl="1"/>
            <a:r>
              <a:rPr lang="en-US" dirty="0" smtClean="0"/>
              <a:t>Run a deterministic analysis or one pass through the model</a:t>
            </a:r>
          </a:p>
          <a:p>
            <a:pPr lvl="1"/>
            <a:r>
              <a:rPr lang="en-US" dirty="0" smtClean="0"/>
              <a:t>Repeat steps three and four many times to obtain the probability distribution of the model’s results</a:t>
            </a:r>
          </a:p>
        </p:txBody>
      </p:sp>
      <p:sp>
        <p:nvSpPr>
          <p:cNvPr id="5734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Simulation (3 of 3)</a:t>
            </a:r>
          </a:p>
        </p:txBody>
      </p:sp>
      <p:pic>
        <p:nvPicPr>
          <p:cNvPr id="2" name="Picture 1" descr="Image illustrates the results from a Monte Carlo–based simulation of a project schedule; a graph using sample counts and completion dates is included.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3455" y="1690689"/>
            <a:ext cx="5737089" cy="3906012"/>
          </a:xfrm>
          <a:prstGeom prst="rect">
            <a:avLst/>
          </a:prstGeom>
        </p:spPr>
      </p:pic>
      <p:sp>
        <p:nvSpPr>
          <p:cNvPr id="5734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086920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What Went Right?</a:t>
            </a:r>
          </a:p>
        </p:txBody>
      </p:sp>
      <p:sp>
        <p:nvSpPr>
          <p:cNvPr id="59395" name="Rectangle 4"/>
          <p:cNvSpPr>
            <a:spLocks noGrp="1" noChangeArrowheads="1"/>
          </p:cNvSpPr>
          <p:nvPr>
            <p:ph idx="1"/>
          </p:nvPr>
        </p:nvSpPr>
        <p:spPr/>
        <p:txBody>
          <a:bodyPr/>
          <a:lstStyle/>
          <a:p>
            <a:r>
              <a:rPr lang="en-US" dirty="0" smtClean="0"/>
              <a:t>Microsoft Excel is a common tool for performing quantitative risk analysis</a:t>
            </a:r>
          </a:p>
          <a:p>
            <a:pPr lvl="1"/>
            <a:r>
              <a:rPr lang="en-US" dirty="0" smtClean="0"/>
              <a:t>General Motors uses simulation for forecasting its net income, predicting structural costs and purchasing costs of vehicles, and determining the company’s susceptibility to different kinds of risk</a:t>
            </a:r>
          </a:p>
          <a:p>
            <a:pPr lvl="1"/>
            <a:r>
              <a:rPr lang="en-US" dirty="0"/>
              <a:t>Eli Lilly uses simulation to determine the optimal plant capacity that should </a:t>
            </a:r>
            <a:r>
              <a:rPr lang="en-US" dirty="0" smtClean="0"/>
              <a:t>be built </a:t>
            </a:r>
            <a:r>
              <a:rPr lang="en-US" dirty="0"/>
              <a:t>for developing each drug</a:t>
            </a:r>
            <a:endParaRPr lang="en-US" dirty="0" smtClean="0"/>
          </a:p>
          <a:p>
            <a:pPr lvl="1"/>
            <a:r>
              <a:rPr lang="en-US" dirty="0" smtClean="0"/>
              <a:t>Procter &amp; Gamble uses simulation to model foreign exchange risk</a:t>
            </a:r>
          </a:p>
          <a:p>
            <a:r>
              <a:rPr lang="en-US" dirty="0"/>
              <a:t>Monte Carlo simulation can also help reduce schedule risk on agile projects</a:t>
            </a:r>
            <a:endParaRPr lang="en-US" dirty="0" smtClean="0"/>
          </a:p>
        </p:txBody>
      </p:sp>
      <p:sp>
        <p:nvSpPr>
          <p:cNvPr id="5939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Sensitivity Analysis (1 of 2)</a:t>
            </a:r>
          </a:p>
        </p:txBody>
      </p:sp>
      <p:sp>
        <p:nvSpPr>
          <p:cNvPr id="60419" name="Rectangle 3"/>
          <p:cNvSpPr>
            <a:spLocks noGrp="1" noChangeArrowheads="1"/>
          </p:cNvSpPr>
          <p:nvPr>
            <p:ph idx="1"/>
          </p:nvPr>
        </p:nvSpPr>
        <p:spPr/>
        <p:txBody>
          <a:bodyPr/>
          <a:lstStyle/>
          <a:p>
            <a:r>
              <a:rPr lang="en-US" dirty="0"/>
              <a:t>U</a:t>
            </a:r>
            <a:r>
              <a:rPr lang="en-US" dirty="0" smtClean="0"/>
              <a:t>sed to show the effects of changing one or more variables on an outcome</a:t>
            </a:r>
          </a:p>
          <a:p>
            <a:pPr lvl="1"/>
            <a:r>
              <a:rPr lang="en-US" dirty="0" smtClean="0"/>
              <a:t>For example, many people use it to determine what the monthly payments for a loan will be given different interest rates or periods of the loan</a:t>
            </a:r>
          </a:p>
          <a:p>
            <a:r>
              <a:rPr lang="en-US" dirty="0" smtClean="0"/>
              <a:t>Spreadsheet software, such as Microsoft Excel, is a common tool for performing sensitivity analysis</a:t>
            </a:r>
          </a:p>
          <a:p>
            <a:endParaRPr lang="en-US" dirty="0" smtClean="0"/>
          </a:p>
        </p:txBody>
      </p:sp>
      <p:sp>
        <p:nvSpPr>
          <p:cNvPr id="6042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Sensitivity Analysis (2 of 2)</a:t>
            </a:r>
          </a:p>
        </p:txBody>
      </p:sp>
      <p:pic>
        <p:nvPicPr>
          <p:cNvPr id="2" name="Picture 1" descr="Image displays an Excel file created to quickly show the break-even point for a product based on various inputs: the sales price per unit, the manufacturing cost per unit, and fixed monthly expense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9065" y="1524000"/>
            <a:ext cx="5845870" cy="4460748"/>
          </a:xfrm>
          <a:prstGeom prst="rect">
            <a:avLst/>
          </a:prstGeom>
        </p:spPr>
      </p:pic>
      <p:sp>
        <p:nvSpPr>
          <p:cNvPr id="6042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95983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Planning Risk Responses (1 of 3)</a:t>
            </a:r>
          </a:p>
        </p:txBody>
      </p:sp>
      <p:sp>
        <p:nvSpPr>
          <p:cNvPr id="62467" name="Rectangle 3"/>
          <p:cNvSpPr>
            <a:spLocks noGrp="1" noChangeArrowheads="1"/>
          </p:cNvSpPr>
          <p:nvPr>
            <p:ph idx="1"/>
          </p:nvPr>
        </p:nvSpPr>
        <p:spPr/>
        <p:txBody>
          <a:bodyPr/>
          <a:lstStyle/>
          <a:p>
            <a:r>
              <a:rPr lang="en-US" dirty="0" smtClean="0"/>
              <a:t>After identifying and quantifying risks, the organization must decide how to respond to them</a:t>
            </a:r>
          </a:p>
          <a:p>
            <a:pPr lvl="1"/>
            <a:r>
              <a:rPr lang="en-US" dirty="0" smtClean="0"/>
              <a:t>Basic </a:t>
            </a:r>
            <a:r>
              <a:rPr lang="en-US" dirty="0"/>
              <a:t>response strategies for negative </a:t>
            </a:r>
            <a:r>
              <a:rPr lang="en-US" dirty="0" smtClean="0"/>
              <a:t>risks</a:t>
            </a:r>
          </a:p>
          <a:p>
            <a:pPr lvl="2"/>
            <a:r>
              <a:rPr lang="en-US" dirty="0" smtClean="0"/>
              <a:t>Risk avoidance</a:t>
            </a:r>
          </a:p>
          <a:p>
            <a:pPr lvl="2"/>
            <a:r>
              <a:rPr lang="en-US" dirty="0" smtClean="0"/>
              <a:t>Risk acceptance</a:t>
            </a:r>
          </a:p>
          <a:p>
            <a:pPr lvl="2"/>
            <a:r>
              <a:rPr lang="en-US" dirty="0" smtClean="0"/>
              <a:t>Risk transference</a:t>
            </a:r>
          </a:p>
          <a:p>
            <a:pPr lvl="2"/>
            <a:r>
              <a:rPr lang="en-US" dirty="0" smtClean="0"/>
              <a:t>Risk mitigation</a:t>
            </a:r>
          </a:p>
          <a:p>
            <a:pPr lvl="2"/>
            <a:r>
              <a:rPr lang="en-US" dirty="0" smtClean="0"/>
              <a:t>Risk escalation </a:t>
            </a:r>
          </a:p>
          <a:p>
            <a:pPr lvl="1"/>
            <a:r>
              <a:rPr lang="en-US" dirty="0" smtClean="0"/>
              <a:t>Basic </a:t>
            </a:r>
            <a:r>
              <a:rPr lang="en-US" dirty="0"/>
              <a:t>response strategies for positive risks</a:t>
            </a:r>
          </a:p>
          <a:p>
            <a:pPr lvl="2"/>
            <a:r>
              <a:rPr lang="en-US" dirty="0" smtClean="0"/>
              <a:t>Risk </a:t>
            </a:r>
            <a:r>
              <a:rPr lang="en-US" dirty="0"/>
              <a:t>exploitation</a:t>
            </a:r>
          </a:p>
          <a:p>
            <a:pPr lvl="2"/>
            <a:r>
              <a:rPr lang="en-US" dirty="0"/>
              <a:t>Risk sharing</a:t>
            </a:r>
          </a:p>
          <a:p>
            <a:pPr lvl="2"/>
            <a:r>
              <a:rPr lang="en-US" dirty="0"/>
              <a:t>Risk enhancement</a:t>
            </a:r>
          </a:p>
          <a:p>
            <a:pPr lvl="2"/>
            <a:r>
              <a:rPr lang="en-US" dirty="0"/>
              <a:t>Risk </a:t>
            </a:r>
            <a:r>
              <a:rPr lang="en-US" dirty="0" smtClean="0"/>
              <a:t>acceptance</a:t>
            </a:r>
          </a:p>
          <a:p>
            <a:pPr lvl="2"/>
            <a:r>
              <a:rPr lang="en-US" dirty="0" smtClean="0"/>
              <a:t>Risk escalation </a:t>
            </a:r>
            <a:endParaRPr lang="en-US" dirty="0"/>
          </a:p>
          <a:p>
            <a:pPr lvl="2"/>
            <a:endParaRPr lang="en-US" dirty="0" smtClean="0"/>
          </a:p>
        </p:txBody>
      </p:sp>
      <p:sp>
        <p:nvSpPr>
          <p:cNvPr id="6246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99343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Planning Risk Responses (2 of 3)</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229281409"/>
              </p:ext>
            </p:extLst>
          </p:nvPr>
        </p:nvGraphicFramePr>
        <p:xfrm>
          <a:off x="628650" y="1584969"/>
          <a:ext cx="7886700" cy="35458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72189485"/>
                    </a:ext>
                  </a:extLst>
                </a:gridCol>
                <a:gridCol w="2628900">
                  <a:extLst>
                    <a:ext uri="{9D8B030D-6E8A-4147-A177-3AD203B41FA5}">
                      <a16:colId xmlns:a16="http://schemas.microsoft.com/office/drawing/2014/main" val="2359206210"/>
                    </a:ext>
                  </a:extLst>
                </a:gridCol>
                <a:gridCol w="2628900">
                  <a:extLst>
                    <a:ext uri="{9D8B030D-6E8A-4147-A177-3AD203B41FA5}">
                      <a16:colId xmlns:a16="http://schemas.microsoft.com/office/drawing/2014/main" val="834963588"/>
                    </a:ext>
                  </a:extLst>
                </a:gridCol>
              </a:tblGrid>
              <a:tr h="370840">
                <a:tc>
                  <a:txBody>
                    <a:bodyPr/>
                    <a:lstStyle/>
                    <a:p>
                      <a:r>
                        <a:rPr lang="en-US" sz="1600" dirty="0" smtClean="0">
                          <a:latin typeface="+mn-lt"/>
                        </a:rPr>
                        <a:t>Technical Risks</a:t>
                      </a:r>
                      <a:endParaRPr lang="en-US" sz="1600" dirty="0">
                        <a:latin typeface="+mn-lt"/>
                      </a:endParaRPr>
                    </a:p>
                  </a:txBody>
                  <a:tcPr/>
                </a:tc>
                <a:tc>
                  <a:txBody>
                    <a:bodyPr/>
                    <a:lstStyle/>
                    <a:p>
                      <a:r>
                        <a:rPr lang="en-US" sz="1600" dirty="0" smtClean="0">
                          <a:latin typeface="+mn-lt"/>
                        </a:rPr>
                        <a:t>Cost Risks</a:t>
                      </a:r>
                      <a:endParaRPr lang="en-US" sz="1600" dirty="0">
                        <a:latin typeface="+mn-lt"/>
                      </a:endParaRPr>
                    </a:p>
                  </a:txBody>
                  <a:tcPr/>
                </a:tc>
                <a:tc>
                  <a:txBody>
                    <a:bodyPr/>
                    <a:lstStyle/>
                    <a:p>
                      <a:r>
                        <a:rPr lang="en-US" sz="1600" dirty="0" smtClean="0">
                          <a:latin typeface="+mn-lt"/>
                        </a:rPr>
                        <a:t>Schedule Risks</a:t>
                      </a:r>
                      <a:endParaRPr lang="en-US" sz="1600" dirty="0">
                        <a:latin typeface="+mn-lt"/>
                      </a:endParaRPr>
                    </a:p>
                  </a:txBody>
                  <a:tcPr/>
                </a:tc>
                <a:extLst>
                  <a:ext uri="{0D108BD9-81ED-4DB2-BD59-A6C34878D82A}">
                    <a16:rowId xmlns:a16="http://schemas.microsoft.com/office/drawing/2014/main" val="3748717441"/>
                  </a:ext>
                </a:extLst>
              </a:tr>
              <a:tr h="370840">
                <a:tc>
                  <a:txBody>
                    <a:bodyPr/>
                    <a:lstStyle/>
                    <a:p>
                      <a:r>
                        <a:rPr lang="en-US" sz="1600" dirty="0" smtClean="0">
                          <a:latin typeface="+mn-lt"/>
                        </a:rPr>
                        <a:t>Emphasize team support</a:t>
                      </a:r>
                    </a:p>
                    <a:p>
                      <a:r>
                        <a:rPr lang="en-US" sz="1600" dirty="0" smtClean="0">
                          <a:latin typeface="+mn-lt"/>
                        </a:rPr>
                        <a:t>and avoid stand-alone</a:t>
                      </a:r>
                    </a:p>
                    <a:p>
                      <a:r>
                        <a:rPr lang="en-US" sz="1600" dirty="0" smtClean="0">
                          <a:latin typeface="+mn-lt"/>
                        </a:rPr>
                        <a:t>project structure</a:t>
                      </a:r>
                      <a:endParaRPr lang="en-US" sz="1600" dirty="0">
                        <a:latin typeface="+mn-lt"/>
                      </a:endParaRPr>
                    </a:p>
                  </a:txBody>
                  <a:tcPr/>
                </a:tc>
                <a:tc>
                  <a:txBody>
                    <a:bodyPr/>
                    <a:lstStyle/>
                    <a:p>
                      <a:r>
                        <a:rPr lang="en-US" sz="1600" dirty="0" smtClean="0">
                          <a:latin typeface="+mn-lt"/>
                        </a:rPr>
                        <a:t>Increase the frequency of</a:t>
                      </a:r>
                    </a:p>
                    <a:p>
                      <a:r>
                        <a:rPr lang="en-US" sz="1600" dirty="0" smtClean="0">
                          <a:latin typeface="+mn-lt"/>
                        </a:rPr>
                        <a:t>project monitoring</a:t>
                      </a:r>
                      <a:endParaRPr lang="en-US" sz="1600" dirty="0">
                        <a:latin typeface="+mn-lt"/>
                      </a:endParaRPr>
                    </a:p>
                  </a:txBody>
                  <a:tcPr/>
                </a:tc>
                <a:tc>
                  <a:txBody>
                    <a:bodyPr/>
                    <a:lstStyle/>
                    <a:p>
                      <a:r>
                        <a:rPr lang="en-US" sz="1600" dirty="0" smtClean="0">
                          <a:latin typeface="+mn-lt"/>
                        </a:rPr>
                        <a:t>Increase the frequency of</a:t>
                      </a:r>
                    </a:p>
                    <a:p>
                      <a:r>
                        <a:rPr lang="en-US" sz="1600" dirty="0" smtClean="0">
                          <a:latin typeface="+mn-lt"/>
                        </a:rPr>
                        <a:t>project monitoring</a:t>
                      </a:r>
                      <a:endParaRPr lang="en-US" sz="1600" dirty="0">
                        <a:latin typeface="+mn-lt"/>
                      </a:endParaRPr>
                    </a:p>
                  </a:txBody>
                  <a:tcPr/>
                </a:tc>
                <a:extLst>
                  <a:ext uri="{0D108BD9-81ED-4DB2-BD59-A6C34878D82A}">
                    <a16:rowId xmlns:a16="http://schemas.microsoft.com/office/drawing/2014/main" val="2368174097"/>
                  </a:ext>
                </a:extLst>
              </a:tr>
              <a:tr h="370840">
                <a:tc>
                  <a:txBody>
                    <a:bodyPr/>
                    <a:lstStyle/>
                    <a:p>
                      <a:pPr algn="l"/>
                      <a:r>
                        <a:rPr lang="en-US" sz="1600" b="0" i="0" u="none" strike="noStrike" baseline="0" dirty="0" smtClean="0">
                          <a:latin typeface="+mn-lt"/>
                        </a:rPr>
                        <a:t>Increase project manager</a:t>
                      </a:r>
                    </a:p>
                    <a:p>
                      <a:pPr algn="l"/>
                      <a:r>
                        <a:rPr lang="en-US" sz="1600" b="0" i="0" u="none" strike="noStrike" baseline="0" dirty="0" smtClean="0">
                          <a:latin typeface="+mn-lt"/>
                        </a:rPr>
                        <a:t>authority</a:t>
                      </a:r>
                      <a:endParaRPr lang="en-US" sz="1600" dirty="0">
                        <a:latin typeface="+mn-lt"/>
                      </a:endParaRPr>
                    </a:p>
                  </a:txBody>
                  <a:tcPr/>
                </a:tc>
                <a:tc>
                  <a:txBody>
                    <a:bodyPr/>
                    <a:lstStyle/>
                    <a:p>
                      <a:r>
                        <a:rPr lang="en-US" sz="1600" dirty="0" smtClean="0">
                          <a:latin typeface="+mn-lt"/>
                        </a:rPr>
                        <a:t>Use WBS and CPM</a:t>
                      </a:r>
                      <a:endParaRPr lang="en-US" sz="1600" dirty="0">
                        <a:latin typeface="+mn-lt"/>
                      </a:endParaRPr>
                    </a:p>
                  </a:txBody>
                  <a:tcPr/>
                </a:tc>
                <a:tc>
                  <a:txBody>
                    <a:bodyPr/>
                    <a:lstStyle/>
                    <a:p>
                      <a:r>
                        <a:rPr lang="en-US" sz="1600" dirty="0" smtClean="0">
                          <a:latin typeface="+mn-lt"/>
                        </a:rPr>
                        <a:t>Use WBS and CPM</a:t>
                      </a:r>
                      <a:endParaRPr lang="en-US" sz="1600" dirty="0">
                        <a:latin typeface="+mn-lt"/>
                      </a:endParaRPr>
                    </a:p>
                  </a:txBody>
                  <a:tcPr/>
                </a:tc>
                <a:extLst>
                  <a:ext uri="{0D108BD9-81ED-4DB2-BD59-A6C34878D82A}">
                    <a16:rowId xmlns:a16="http://schemas.microsoft.com/office/drawing/2014/main" val="3504485211"/>
                  </a:ext>
                </a:extLst>
              </a:tr>
              <a:tr h="370840">
                <a:tc>
                  <a:txBody>
                    <a:bodyPr/>
                    <a:lstStyle/>
                    <a:p>
                      <a:r>
                        <a:rPr lang="en-US" sz="1600" dirty="0" smtClean="0">
                          <a:latin typeface="+mn-lt"/>
                        </a:rPr>
                        <a:t>Improve problem handling</a:t>
                      </a:r>
                    </a:p>
                    <a:p>
                      <a:r>
                        <a:rPr lang="en-US" sz="1600" dirty="0" smtClean="0">
                          <a:latin typeface="+mn-lt"/>
                        </a:rPr>
                        <a:t>and communication</a:t>
                      </a:r>
                      <a:endParaRPr lang="en-US" sz="1600" dirty="0">
                        <a:latin typeface="+mn-lt"/>
                      </a:endParaRPr>
                    </a:p>
                  </a:txBody>
                  <a:tcPr/>
                </a:tc>
                <a:tc>
                  <a:txBody>
                    <a:bodyPr/>
                    <a:lstStyle/>
                    <a:p>
                      <a:r>
                        <a:rPr lang="en-US" sz="1600" dirty="0" smtClean="0">
                          <a:latin typeface="+mn-lt"/>
                        </a:rPr>
                        <a:t>Improve communication,</a:t>
                      </a:r>
                    </a:p>
                    <a:p>
                      <a:r>
                        <a:rPr lang="en-US" sz="1600" dirty="0" smtClean="0">
                          <a:latin typeface="+mn-lt"/>
                        </a:rPr>
                        <a:t>understanding of project</a:t>
                      </a:r>
                    </a:p>
                    <a:p>
                      <a:r>
                        <a:rPr lang="en-US" sz="1600" dirty="0" smtClean="0">
                          <a:latin typeface="+mn-lt"/>
                        </a:rPr>
                        <a:t>goals, and team support</a:t>
                      </a:r>
                      <a:endParaRPr lang="en-US" sz="1600" dirty="0">
                        <a:latin typeface="+mn-lt"/>
                      </a:endParaRPr>
                    </a:p>
                  </a:txBody>
                  <a:tcPr/>
                </a:tc>
                <a:tc>
                  <a:txBody>
                    <a:bodyPr/>
                    <a:lstStyle/>
                    <a:p>
                      <a:r>
                        <a:rPr lang="en-US" sz="1600" dirty="0" smtClean="0">
                          <a:latin typeface="+mn-lt"/>
                        </a:rPr>
                        <a:t>Select the most experienced</a:t>
                      </a:r>
                    </a:p>
                    <a:p>
                      <a:r>
                        <a:rPr lang="en-US" sz="1600" dirty="0" smtClean="0">
                          <a:latin typeface="+mn-lt"/>
                        </a:rPr>
                        <a:t>project manager</a:t>
                      </a:r>
                      <a:endParaRPr lang="en-US" sz="1600" dirty="0">
                        <a:latin typeface="+mn-lt"/>
                      </a:endParaRPr>
                    </a:p>
                  </a:txBody>
                  <a:tcPr/>
                </a:tc>
                <a:extLst>
                  <a:ext uri="{0D108BD9-81ED-4DB2-BD59-A6C34878D82A}">
                    <a16:rowId xmlns:a16="http://schemas.microsoft.com/office/drawing/2014/main" val="2366980414"/>
                  </a:ext>
                </a:extLst>
              </a:tr>
              <a:tr h="370840">
                <a:tc>
                  <a:txBody>
                    <a:bodyPr/>
                    <a:lstStyle/>
                    <a:p>
                      <a:r>
                        <a:rPr lang="en-US" sz="1600" dirty="0" smtClean="0">
                          <a:latin typeface="+mn-lt"/>
                        </a:rPr>
                        <a:t>Increase the frequency of</a:t>
                      </a:r>
                    </a:p>
                    <a:p>
                      <a:r>
                        <a:rPr lang="en-US" sz="1600" dirty="0" smtClean="0">
                          <a:latin typeface="+mn-lt"/>
                        </a:rPr>
                        <a:t>project monitoring</a:t>
                      </a:r>
                      <a:endParaRPr lang="en-US" sz="1600" dirty="0">
                        <a:latin typeface="+mn-lt"/>
                      </a:endParaRPr>
                    </a:p>
                  </a:txBody>
                  <a:tcPr/>
                </a:tc>
                <a:tc>
                  <a:txBody>
                    <a:bodyPr/>
                    <a:lstStyle/>
                    <a:p>
                      <a:r>
                        <a:rPr lang="en-US" sz="1600" dirty="0" smtClean="0">
                          <a:latin typeface="+mn-lt"/>
                        </a:rPr>
                        <a:t>Increase project manager</a:t>
                      </a:r>
                    </a:p>
                    <a:p>
                      <a:r>
                        <a:rPr lang="en-US" sz="1600" dirty="0" smtClean="0">
                          <a:latin typeface="+mn-lt"/>
                        </a:rPr>
                        <a:t>authority</a:t>
                      </a:r>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538375601"/>
                  </a:ext>
                </a:extLst>
              </a:tr>
              <a:tr h="370840">
                <a:tc>
                  <a:txBody>
                    <a:bodyPr/>
                    <a:lstStyle/>
                    <a:p>
                      <a:r>
                        <a:rPr lang="en-US" sz="1600" dirty="0" smtClean="0">
                          <a:latin typeface="+mn-lt"/>
                        </a:rPr>
                        <a:t>Use WBS and CPM</a:t>
                      </a:r>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3931047318"/>
                  </a:ext>
                </a:extLst>
              </a:tr>
            </a:tbl>
          </a:graphicData>
        </a:graphic>
      </p:graphicFrame>
      <p:sp>
        <p:nvSpPr>
          <p:cNvPr id="3" name="Rectangle 2"/>
          <p:cNvSpPr/>
          <p:nvPr/>
        </p:nvSpPr>
        <p:spPr>
          <a:xfrm>
            <a:off x="628650" y="5108686"/>
            <a:ext cx="7886700" cy="769441"/>
          </a:xfrm>
          <a:prstGeom prst="rect">
            <a:avLst/>
          </a:prstGeom>
        </p:spPr>
        <p:txBody>
          <a:bodyPr wrap="square">
            <a:spAutoFit/>
          </a:bodyPr>
          <a:lstStyle/>
          <a:p>
            <a:r>
              <a:rPr lang="en-US" dirty="0"/>
              <a:t>Table 11-6 General risk mitigation strategies for technical, cost, and schedule </a:t>
            </a:r>
            <a:r>
              <a:rPr lang="en-US" dirty="0" smtClean="0"/>
              <a:t>risks</a:t>
            </a:r>
            <a:r>
              <a:rPr lang="en-US" dirty="0"/>
              <a:t>. *Source: J. Couillard</a:t>
            </a:r>
          </a:p>
        </p:txBody>
      </p:sp>
      <p:sp>
        <p:nvSpPr>
          <p:cNvPr id="6246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Planning Risk </a:t>
            </a:r>
            <a:r>
              <a:rPr lang="en-US" dirty="0" smtClean="0"/>
              <a:t>Responses (3 of 3)</a:t>
            </a:r>
          </a:p>
        </p:txBody>
      </p:sp>
      <p:sp>
        <p:nvSpPr>
          <p:cNvPr id="65539" name="Rectangle 3"/>
          <p:cNvSpPr>
            <a:spLocks noGrp="1" noChangeArrowheads="1"/>
          </p:cNvSpPr>
          <p:nvPr>
            <p:ph idx="1"/>
          </p:nvPr>
        </p:nvSpPr>
        <p:spPr/>
        <p:txBody>
          <a:bodyPr/>
          <a:lstStyle/>
          <a:p>
            <a:r>
              <a:rPr lang="en-US" dirty="0" smtClean="0"/>
              <a:t>It’s also important to identify residual and secondary risks</a:t>
            </a:r>
          </a:p>
          <a:p>
            <a:pPr lvl="1"/>
            <a:r>
              <a:rPr lang="en-US" dirty="0" smtClean="0"/>
              <a:t>Residual risks: risks that remain after all of the response strategies have been implemented</a:t>
            </a:r>
          </a:p>
          <a:p>
            <a:pPr lvl="1"/>
            <a:r>
              <a:rPr lang="en-US" dirty="0" smtClean="0"/>
              <a:t>Secondary risks: direct result of implementing a risk response</a:t>
            </a:r>
          </a:p>
        </p:txBody>
      </p:sp>
      <p:sp>
        <p:nvSpPr>
          <p:cNvPr id="6554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Implementing Risk Responses</a:t>
            </a:r>
            <a:endParaRPr lang="en-US" dirty="0" smtClean="0"/>
          </a:p>
        </p:txBody>
      </p:sp>
      <p:sp>
        <p:nvSpPr>
          <p:cNvPr id="67587" name="Rectangle 3"/>
          <p:cNvSpPr>
            <a:spLocks noGrp="1" noChangeArrowheads="1"/>
          </p:cNvSpPr>
          <p:nvPr>
            <p:ph idx="1"/>
          </p:nvPr>
        </p:nvSpPr>
        <p:spPr/>
        <p:txBody>
          <a:bodyPr/>
          <a:lstStyle/>
          <a:p>
            <a:r>
              <a:rPr lang="en-US" dirty="0" smtClean="0"/>
              <a:t>Main </a:t>
            </a:r>
            <a:r>
              <a:rPr lang="en-US" dirty="0"/>
              <a:t>executing process performed as part of project risk management </a:t>
            </a:r>
            <a:r>
              <a:rPr lang="en-US" dirty="0" smtClean="0"/>
              <a:t>is implementing </a:t>
            </a:r>
            <a:r>
              <a:rPr lang="en-US" dirty="0"/>
              <a:t>risk responses </a:t>
            </a:r>
            <a:endParaRPr lang="en-US" dirty="0" smtClean="0"/>
          </a:p>
          <a:p>
            <a:pPr lvl="1"/>
            <a:r>
              <a:rPr lang="en-US" dirty="0"/>
              <a:t>Key </a:t>
            </a:r>
            <a:r>
              <a:rPr lang="en-US" dirty="0" smtClean="0"/>
              <a:t>outputs </a:t>
            </a:r>
            <a:endParaRPr lang="en-US" dirty="0"/>
          </a:p>
          <a:p>
            <a:pPr lvl="2"/>
            <a:r>
              <a:rPr lang="en-US" dirty="0" smtClean="0"/>
              <a:t>Change </a:t>
            </a:r>
            <a:r>
              <a:rPr lang="en-US" dirty="0"/>
              <a:t>requests </a:t>
            </a:r>
          </a:p>
          <a:p>
            <a:pPr lvl="2"/>
            <a:r>
              <a:rPr lang="en-US" dirty="0" smtClean="0"/>
              <a:t>Project </a:t>
            </a:r>
            <a:r>
              <a:rPr lang="en-US" dirty="0"/>
              <a:t>documents updates </a:t>
            </a:r>
            <a:endParaRPr lang="en-US" dirty="0" smtClean="0"/>
          </a:p>
        </p:txBody>
      </p:sp>
      <p:sp>
        <p:nvSpPr>
          <p:cNvPr id="6758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The Importance of Project Risk </a:t>
            </a:r>
            <a:r>
              <a:rPr lang="en-US" dirty="0" smtClean="0"/>
              <a:t>Management (2 of 7)</a:t>
            </a:r>
          </a:p>
        </p:txBody>
      </p:sp>
      <p:sp>
        <p:nvSpPr>
          <p:cNvPr id="16387" name="Rectangle 3"/>
          <p:cNvSpPr>
            <a:spLocks noGrp="1" noChangeArrowheads="1"/>
          </p:cNvSpPr>
          <p:nvPr>
            <p:ph idx="1"/>
          </p:nvPr>
        </p:nvSpPr>
        <p:spPr/>
        <p:txBody>
          <a:bodyPr/>
          <a:lstStyle/>
          <a:p>
            <a:r>
              <a:rPr lang="en-US" dirty="0"/>
              <a:t>Research </a:t>
            </a:r>
            <a:r>
              <a:rPr lang="en-US" dirty="0" smtClean="0"/>
              <a:t>shows a need to improve project risk management</a:t>
            </a:r>
            <a:endParaRPr lang="en-US" dirty="0"/>
          </a:p>
          <a:p>
            <a:pPr lvl="1"/>
            <a:r>
              <a:rPr lang="en-US" dirty="0" smtClean="0"/>
              <a:t>Study by Ibbs and Kwak shows risk management has the lowest maturity rating of all knowledge areas</a:t>
            </a:r>
          </a:p>
          <a:p>
            <a:pPr lvl="1"/>
            <a:r>
              <a:rPr lang="en-US" dirty="0" smtClean="0"/>
              <a:t>A similar survey was completed with software development companies in Mauritius, South Africa, and risk management also had the lowest maturity</a:t>
            </a:r>
          </a:p>
          <a:p>
            <a:pPr lvl="1"/>
            <a:r>
              <a:rPr lang="en-US" dirty="0" smtClean="0"/>
              <a:t>KLCI study shows the benefits of following good software risk management practices</a:t>
            </a:r>
          </a:p>
        </p:txBody>
      </p:sp>
      <p:sp>
        <p:nvSpPr>
          <p:cNvPr id="16389" name="Footer Placeholder 7"/>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Risks</a:t>
            </a:r>
          </a:p>
        </p:txBody>
      </p:sp>
      <p:sp>
        <p:nvSpPr>
          <p:cNvPr id="3" name="Content Placeholder 2"/>
          <p:cNvSpPr>
            <a:spLocks noGrp="1"/>
          </p:cNvSpPr>
          <p:nvPr>
            <p:ph idx="1"/>
          </p:nvPr>
        </p:nvSpPr>
        <p:spPr/>
        <p:txBody>
          <a:bodyPr/>
          <a:lstStyle/>
          <a:p>
            <a:r>
              <a:rPr lang="en-US" dirty="0" smtClean="0"/>
              <a:t>Involves </a:t>
            </a:r>
            <a:r>
              <a:rPr lang="en-US" dirty="0"/>
              <a:t>ensuring the appropriate risk responses are performed, </a:t>
            </a:r>
            <a:r>
              <a:rPr lang="en-US" dirty="0" smtClean="0"/>
              <a:t>tracking identified </a:t>
            </a:r>
            <a:r>
              <a:rPr lang="en-US" dirty="0"/>
              <a:t>risks, identifying and analyzing new risk, and </a:t>
            </a:r>
            <a:r>
              <a:rPr lang="en-US" dirty="0" smtClean="0"/>
              <a:t>evaluating </a:t>
            </a:r>
            <a:r>
              <a:rPr lang="en-US" dirty="0"/>
              <a:t>effectiveness </a:t>
            </a:r>
            <a:r>
              <a:rPr lang="en-US" dirty="0" smtClean="0"/>
              <a:t>of risk </a:t>
            </a:r>
            <a:r>
              <a:rPr lang="en-US" dirty="0"/>
              <a:t>management throughout the entire </a:t>
            </a:r>
            <a:r>
              <a:rPr lang="en-US" dirty="0" smtClean="0"/>
              <a:t>project</a:t>
            </a:r>
          </a:p>
          <a:p>
            <a:pPr lvl="1"/>
            <a:r>
              <a:rPr lang="en-US" dirty="0" smtClean="0"/>
              <a:t>Project </a:t>
            </a:r>
            <a:r>
              <a:rPr lang="en-US" dirty="0"/>
              <a:t>risk management does not </a:t>
            </a:r>
            <a:r>
              <a:rPr lang="en-US" dirty="0" smtClean="0"/>
              <a:t>stop with </a:t>
            </a:r>
            <a:r>
              <a:rPr lang="en-US" dirty="0"/>
              <a:t>the initial risk </a:t>
            </a:r>
            <a:r>
              <a:rPr lang="en-US" dirty="0" smtClean="0"/>
              <a:t>analysis</a:t>
            </a:r>
          </a:p>
          <a:p>
            <a:r>
              <a:rPr lang="en-US" dirty="0"/>
              <a:t>Carrying out individual risk management plans involves monitoring risks based </a:t>
            </a:r>
            <a:r>
              <a:rPr lang="en-US" dirty="0" smtClean="0"/>
              <a:t>on defined </a:t>
            </a:r>
            <a:r>
              <a:rPr lang="en-US" dirty="0"/>
              <a:t>milestones and making decisions regarding risks and their response </a:t>
            </a:r>
            <a:r>
              <a:rPr lang="en-US" dirty="0" smtClean="0"/>
              <a:t>strategies</a:t>
            </a:r>
          </a:p>
          <a:p>
            <a:pPr lvl="1"/>
            <a:r>
              <a:rPr lang="en-US" dirty="0"/>
              <a:t>Project teams sometimes use workarounds—unplanned responses to risk </a:t>
            </a:r>
            <a:r>
              <a:rPr lang="en-US" dirty="0" smtClean="0"/>
              <a:t>events—when </a:t>
            </a:r>
            <a:r>
              <a:rPr lang="en-US" dirty="0"/>
              <a:t>they do not have contingency plans in </a:t>
            </a:r>
            <a:r>
              <a:rPr lang="en-US" dirty="0" smtClean="0"/>
              <a:t>place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400374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Using Software to Assist in Project Risk Management</a:t>
            </a:r>
          </a:p>
        </p:txBody>
      </p:sp>
      <p:sp>
        <p:nvSpPr>
          <p:cNvPr id="68611" name="Rectangle 3"/>
          <p:cNvSpPr>
            <a:spLocks noGrp="1" noChangeArrowheads="1"/>
          </p:cNvSpPr>
          <p:nvPr>
            <p:ph idx="1"/>
          </p:nvPr>
        </p:nvSpPr>
        <p:spPr/>
        <p:txBody>
          <a:bodyPr/>
          <a:lstStyle/>
          <a:p>
            <a:r>
              <a:rPr lang="en-US" dirty="0" smtClean="0"/>
              <a:t>Risk registers can be created in a simple Microsoft Word or Excel file or as part of a sophisticated database</a:t>
            </a:r>
          </a:p>
          <a:p>
            <a:pPr lvl="1"/>
            <a:r>
              <a:rPr lang="en-US" dirty="0" smtClean="0"/>
              <a:t>More sophisticated risk management software, such as Monte Carlo simulation tools, help develop </a:t>
            </a:r>
            <a:r>
              <a:rPr lang="en-US" dirty="0"/>
              <a:t>models and use simulations to analyze and respond to various </a:t>
            </a:r>
            <a:r>
              <a:rPr lang="en-US" dirty="0" smtClean="0"/>
              <a:t>risks</a:t>
            </a:r>
          </a:p>
          <a:p>
            <a:pPr marL="342900" lvl="1" indent="0">
              <a:buNone/>
            </a:pPr>
            <a:endParaRPr lang="en-US" dirty="0" smtClean="0"/>
          </a:p>
        </p:txBody>
      </p:sp>
      <p:sp>
        <p:nvSpPr>
          <p:cNvPr id="6861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a:t>All </a:t>
            </a:r>
            <a:r>
              <a:rPr lang="en-US" dirty="0" smtClean="0"/>
              <a:t>types </a:t>
            </a:r>
            <a:r>
              <a:rPr lang="en-US" dirty="0"/>
              <a:t>of projects should share knowledge related to risks as quickly as possible </a:t>
            </a:r>
            <a:r>
              <a:rPr lang="en-US" dirty="0" smtClean="0"/>
              <a:t>and keep </a:t>
            </a:r>
            <a:r>
              <a:rPr lang="en-US" dirty="0"/>
              <a:t>documents up to </a:t>
            </a:r>
            <a:r>
              <a:rPr lang="en-US" dirty="0" smtClean="0"/>
              <a:t>date</a:t>
            </a:r>
          </a:p>
          <a:p>
            <a:pPr lvl="1"/>
            <a:r>
              <a:rPr lang="en-US" dirty="0" smtClean="0"/>
              <a:t>Risk </a:t>
            </a:r>
            <a:r>
              <a:rPr lang="en-US" dirty="0"/>
              <a:t>is considered during each iteration for agile/adaptive projects, which does elevate its </a:t>
            </a:r>
            <a:r>
              <a:rPr lang="en-US" dirty="0" smtClean="0"/>
              <a:t>importance</a:t>
            </a:r>
          </a:p>
          <a:p>
            <a:pPr lvl="1"/>
            <a:r>
              <a:rPr lang="en-US" dirty="0"/>
              <a:t>Changing priorities can </a:t>
            </a:r>
            <a:r>
              <a:rPr lang="en-US" dirty="0" smtClean="0"/>
              <a:t>be addressed </a:t>
            </a:r>
            <a:r>
              <a:rPr lang="en-US" dirty="0"/>
              <a:t>more easily by changing the product backlog for each </a:t>
            </a:r>
            <a:r>
              <a:rPr lang="en-US" dirty="0" smtClean="0"/>
              <a:t>iteration</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0173812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Chapter Summary</a:t>
            </a:r>
          </a:p>
        </p:txBody>
      </p:sp>
      <p:sp>
        <p:nvSpPr>
          <p:cNvPr id="70659" name="Rectangle 3"/>
          <p:cNvSpPr>
            <a:spLocks noGrp="1" noChangeArrowheads="1"/>
          </p:cNvSpPr>
          <p:nvPr>
            <p:ph idx="1"/>
          </p:nvPr>
        </p:nvSpPr>
        <p:spPr>
          <a:xfrm>
            <a:off x="628650" y="1825625"/>
            <a:ext cx="8134350" cy="4351338"/>
          </a:xfrm>
        </p:spPr>
        <p:txBody>
          <a:bodyPr>
            <a:noAutofit/>
          </a:bodyPr>
          <a:lstStyle/>
          <a:p>
            <a:r>
              <a:rPr lang="en-US" dirty="0"/>
              <a:t>Risk is an uncertainty that can have a negative or positive effect on meeting project </a:t>
            </a:r>
            <a:r>
              <a:rPr lang="en-US" dirty="0" smtClean="0"/>
              <a:t>objectives</a:t>
            </a:r>
          </a:p>
          <a:p>
            <a:pPr lvl="1"/>
            <a:r>
              <a:rPr lang="en-US" dirty="0" smtClean="0"/>
              <a:t>Many </a:t>
            </a:r>
            <a:r>
              <a:rPr lang="en-US" dirty="0"/>
              <a:t>organizations do a poor job of project risk management, if they do any at </a:t>
            </a:r>
            <a:r>
              <a:rPr lang="en-US" dirty="0" smtClean="0"/>
              <a:t>all</a:t>
            </a:r>
          </a:p>
          <a:p>
            <a:pPr lvl="1"/>
            <a:r>
              <a:rPr lang="en-US" dirty="0" smtClean="0"/>
              <a:t>Successful organizations </a:t>
            </a:r>
            <a:r>
              <a:rPr lang="en-US" dirty="0"/>
              <a:t>realize the value of good project risk </a:t>
            </a:r>
            <a:r>
              <a:rPr lang="en-US" dirty="0" smtClean="0"/>
              <a:t>management</a:t>
            </a:r>
            <a:endParaRPr lang="en-US" dirty="0"/>
          </a:p>
          <a:p>
            <a:r>
              <a:rPr lang="en-US" dirty="0"/>
              <a:t>Risk management is an </a:t>
            </a:r>
            <a:r>
              <a:rPr lang="en-US" dirty="0" smtClean="0"/>
              <a:t>investment</a:t>
            </a:r>
          </a:p>
          <a:p>
            <a:pPr lvl="1"/>
            <a:r>
              <a:rPr lang="en-US" dirty="0"/>
              <a:t>C</a:t>
            </a:r>
            <a:r>
              <a:rPr lang="en-US" dirty="0" smtClean="0"/>
              <a:t>osts </a:t>
            </a:r>
            <a:r>
              <a:rPr lang="en-US" dirty="0"/>
              <a:t>are associated with </a:t>
            </a:r>
            <a:r>
              <a:rPr lang="en-US" dirty="0" smtClean="0"/>
              <a:t>identifying risks</a:t>
            </a:r>
            <a:r>
              <a:rPr lang="en-US" dirty="0"/>
              <a:t>, analyzing those risks, and establishing plans to address </a:t>
            </a:r>
            <a:r>
              <a:rPr lang="en-US" dirty="0" smtClean="0"/>
              <a:t>them</a:t>
            </a:r>
          </a:p>
          <a:p>
            <a:r>
              <a:rPr lang="en-US" dirty="0"/>
              <a:t>Implementing risk responses involves putting the appropriate risk response plans </a:t>
            </a:r>
            <a:r>
              <a:rPr lang="en-US" dirty="0" smtClean="0"/>
              <a:t>into action</a:t>
            </a:r>
          </a:p>
          <a:p>
            <a:pPr lvl="1"/>
            <a:r>
              <a:rPr lang="en-US" dirty="0" smtClean="0"/>
              <a:t>Monitoring </a:t>
            </a:r>
            <a:r>
              <a:rPr lang="en-US" dirty="0"/>
              <a:t>risks involves monitoring </a:t>
            </a:r>
            <a:r>
              <a:rPr lang="en-US" dirty="0" smtClean="0"/>
              <a:t>implementation </a:t>
            </a:r>
            <a:r>
              <a:rPr lang="en-US" dirty="0"/>
              <a:t>of risk response plans, </a:t>
            </a:r>
            <a:r>
              <a:rPr lang="en-US" dirty="0" smtClean="0"/>
              <a:t>tracking identified </a:t>
            </a:r>
            <a:r>
              <a:rPr lang="en-US" dirty="0"/>
              <a:t>risks, identifying and analyzing new risks, and evaluating </a:t>
            </a:r>
            <a:r>
              <a:rPr lang="en-US" dirty="0" smtClean="0"/>
              <a:t>effectiveness </a:t>
            </a:r>
            <a:r>
              <a:rPr lang="en-US" dirty="0"/>
              <a:t>of </a:t>
            </a:r>
            <a:r>
              <a:rPr lang="en-US" dirty="0" smtClean="0"/>
              <a:t>risk management </a:t>
            </a:r>
            <a:r>
              <a:rPr lang="en-US" dirty="0"/>
              <a:t>throughout the entire project</a:t>
            </a:r>
            <a:endParaRPr lang="en-US" dirty="0" smtClean="0"/>
          </a:p>
        </p:txBody>
      </p:sp>
      <p:sp>
        <p:nvSpPr>
          <p:cNvPr id="7066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The Importance of Project Risk </a:t>
            </a:r>
            <a:r>
              <a:rPr lang="en-US" dirty="0" smtClean="0"/>
              <a:t>Management (3 of 7)</a:t>
            </a:r>
          </a:p>
        </p:txBody>
      </p:sp>
      <p:pic>
        <p:nvPicPr>
          <p:cNvPr id="2" name="Picture 1" descr="Image displays main benefits from software risk management practices cited by survey responden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8487" y="1371600"/>
            <a:ext cx="5167026" cy="4606611"/>
          </a:xfrm>
          <a:prstGeom prst="rect">
            <a:avLst/>
          </a:prstGeom>
        </p:spPr>
      </p:pic>
      <p:sp>
        <p:nvSpPr>
          <p:cNvPr id="18437" name="Footer Placeholder 7"/>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lstStyle/>
          <a:p>
            <a:r>
              <a:rPr lang="en-US" dirty="0" smtClean="0"/>
              <a:t>Many people around the world suffered from financial losses as various financial markets dropped in the fall of 2008, even after the $700 billion bailout bill was passed by the U.S. Congress</a:t>
            </a:r>
          </a:p>
          <a:p>
            <a:pPr lvl="1"/>
            <a:r>
              <a:rPr lang="en-US" dirty="0" smtClean="0"/>
              <a:t>According to a global survey of 316 financial services executives, over 70 percent of respondents believed that the losses stemming from the credit crisis were largely due to failures to address risk management issues</a:t>
            </a:r>
          </a:p>
          <a:p>
            <a:r>
              <a:rPr lang="en-US" dirty="0" smtClean="0"/>
              <a:t>Worldwide banking and insurance sectors will spend about $78.6 billion on risk information technologies and services in 2015, growing to $96.3 billion by 2018</a:t>
            </a:r>
          </a:p>
          <a:p>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The Importance of Project Risk </a:t>
            </a:r>
            <a:r>
              <a:rPr lang="en-US" dirty="0" smtClean="0"/>
              <a:t>Management (4 of 7)</a:t>
            </a:r>
          </a:p>
        </p:txBody>
      </p:sp>
      <p:sp>
        <p:nvSpPr>
          <p:cNvPr id="19459" name="Rectangle 3"/>
          <p:cNvSpPr>
            <a:spLocks noGrp="1" noChangeArrowheads="1"/>
          </p:cNvSpPr>
          <p:nvPr>
            <p:ph idx="1"/>
          </p:nvPr>
        </p:nvSpPr>
        <p:spPr/>
        <p:txBody>
          <a:bodyPr/>
          <a:lstStyle/>
          <a:p>
            <a:r>
              <a:rPr lang="en-US" dirty="0" smtClean="0"/>
              <a:t>A dictionary definition of risk is “the possibility of loss or injury”</a:t>
            </a:r>
          </a:p>
          <a:p>
            <a:pPr lvl="1"/>
            <a:r>
              <a:rPr lang="en-US" dirty="0" smtClean="0"/>
              <a:t>General </a:t>
            </a:r>
            <a:r>
              <a:rPr lang="en-US" dirty="0"/>
              <a:t>definition of a project </a:t>
            </a:r>
            <a:r>
              <a:rPr lang="en-US" dirty="0" smtClean="0"/>
              <a:t>risk: </a:t>
            </a:r>
            <a:r>
              <a:rPr lang="en-US" dirty="0"/>
              <a:t>an uncertainty that </a:t>
            </a:r>
            <a:r>
              <a:rPr lang="en-US" dirty="0" smtClean="0"/>
              <a:t>can have </a:t>
            </a:r>
            <a:r>
              <a:rPr lang="en-US" dirty="0"/>
              <a:t>a negative or positive effect on meeting project objectives</a:t>
            </a:r>
          </a:p>
          <a:p>
            <a:pPr lvl="1"/>
            <a:r>
              <a:rPr lang="en-US" dirty="0"/>
              <a:t>Managing negative risks involves a number of possible actions that </a:t>
            </a:r>
            <a:r>
              <a:rPr lang="en-US" dirty="0" smtClean="0"/>
              <a:t>project managers </a:t>
            </a:r>
            <a:r>
              <a:rPr lang="en-US" dirty="0"/>
              <a:t>can take to avoid, lessen, change, or accept the potential effects of </a:t>
            </a:r>
            <a:r>
              <a:rPr lang="en-US" dirty="0" smtClean="0"/>
              <a:t>risks on </a:t>
            </a:r>
            <a:r>
              <a:rPr lang="en-US" dirty="0"/>
              <a:t>their </a:t>
            </a:r>
            <a:r>
              <a:rPr lang="en-US" dirty="0" smtClean="0"/>
              <a:t>projects</a:t>
            </a:r>
          </a:p>
          <a:p>
            <a:pPr lvl="1"/>
            <a:r>
              <a:rPr lang="en-US" dirty="0" smtClean="0"/>
              <a:t>Positive </a:t>
            </a:r>
            <a:r>
              <a:rPr lang="en-US" dirty="0"/>
              <a:t>risk management is like investing in opportunities</a:t>
            </a:r>
          </a:p>
        </p:txBody>
      </p:sp>
      <p:sp>
        <p:nvSpPr>
          <p:cNvPr id="1946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Best Practice</a:t>
            </a:r>
          </a:p>
        </p:txBody>
      </p:sp>
      <p:sp>
        <p:nvSpPr>
          <p:cNvPr id="21507" name="Content Placeholder 2"/>
          <p:cNvSpPr>
            <a:spLocks noGrp="1"/>
          </p:cNvSpPr>
          <p:nvPr>
            <p:ph idx="1"/>
          </p:nvPr>
        </p:nvSpPr>
        <p:spPr/>
        <p:txBody>
          <a:bodyPr/>
          <a:lstStyle/>
          <a:p>
            <a:r>
              <a:rPr lang="en-US" dirty="0" smtClean="0"/>
              <a:t>Some organizations make the mistake of only addressing tactical and negative risks when performing project risk management</a:t>
            </a:r>
          </a:p>
          <a:p>
            <a:pPr lvl="1"/>
            <a:r>
              <a:rPr lang="en-US" dirty="0" smtClean="0"/>
              <a:t>David Hillson suggests overcoming this problem by widening the scope of risk management to encompass both strategic risks and upside opportunities, which he refers to as integrated risk management</a:t>
            </a:r>
          </a:p>
          <a:p>
            <a:pPr lvl="1"/>
            <a:r>
              <a:rPr lang="en-US" dirty="0" smtClean="0"/>
              <a:t>Hillson described the importance of good working relationships; especially between the project sponsor and project manager</a:t>
            </a:r>
          </a:p>
        </p:txBody>
      </p:sp>
      <p:sp>
        <p:nvSpPr>
          <p:cNvPr id="2150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6317</Words>
  <Application>Microsoft Office PowerPoint</Application>
  <PresentationFormat>On-screen Show (4:3)</PresentationFormat>
  <Paragraphs>436</Paragraphs>
  <Slides>53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 Rounded MT Bold</vt:lpstr>
      <vt:lpstr>Open Sans</vt:lpstr>
      <vt:lpstr>Open Sans Regular</vt:lpstr>
      <vt:lpstr>Summer Font</vt:lpstr>
      <vt:lpstr>Times New Roman</vt:lpstr>
      <vt:lpstr>Brand_PPT_Template_SIMPLIFIED_SD</vt:lpstr>
      <vt:lpstr>Chapter 11: Project Risk Management</vt:lpstr>
      <vt:lpstr>Learning Objectives (1 of 2)</vt:lpstr>
      <vt:lpstr>Learning Objectives (2 of 2)</vt:lpstr>
      <vt:lpstr>The Importance of Project Risk Management (1 of 7)</vt:lpstr>
      <vt:lpstr>The Importance of Project Risk Management (2 of 7)</vt:lpstr>
      <vt:lpstr>The Importance of Project Risk Management (3 of 7)</vt:lpstr>
      <vt:lpstr>Global Issues</vt:lpstr>
      <vt:lpstr>The Importance of Project Risk Management (4 of 7)</vt:lpstr>
      <vt:lpstr>Best Practice</vt:lpstr>
      <vt:lpstr>The Importance of Project Risk Management (5 of 7)</vt:lpstr>
      <vt:lpstr>The Importance of Project Risk Management (6 of 7)</vt:lpstr>
      <vt:lpstr>Advice for Young Professionals </vt:lpstr>
      <vt:lpstr>The Importance of Project Risk Management (7 of 7)</vt:lpstr>
      <vt:lpstr>Planning Risk Management (1 of 3)</vt:lpstr>
      <vt:lpstr>Planning Risk Management (2 of 3)</vt:lpstr>
      <vt:lpstr>Planning Risk Management (3 of 3)</vt:lpstr>
      <vt:lpstr>Common Sources of Risk on IT Projects (1 of 3)</vt:lpstr>
      <vt:lpstr>Common Sources of Risk on IT Projects (2 of 3)</vt:lpstr>
      <vt:lpstr>Common Sources of Risk on IT Projects (3 of 3)</vt:lpstr>
      <vt:lpstr>What Went Wrong?</vt:lpstr>
      <vt:lpstr>Identifying Risks (1 of 5)</vt:lpstr>
      <vt:lpstr>Identifying Risks (2 of 5)</vt:lpstr>
      <vt:lpstr>Identifying Risks (3 of 5)</vt:lpstr>
      <vt:lpstr>Identifying Risks (4 of 5)</vt:lpstr>
      <vt:lpstr>Identifying Risks (5 of 5)</vt:lpstr>
      <vt:lpstr>The Risk Register (1 of 4)</vt:lpstr>
      <vt:lpstr>The Risk Register (2 of 4)</vt:lpstr>
      <vt:lpstr>The Risk Register (3 of 4) </vt:lpstr>
      <vt:lpstr>The Risk Register (4 of 4)</vt:lpstr>
      <vt:lpstr>Performing Qualitative Risk Analysis</vt:lpstr>
      <vt:lpstr>Using Probability/Impact Matrixes to Calculate Risk Factors (1 of 3)</vt:lpstr>
      <vt:lpstr>Using Probability/Impact Matrixes to Calculate Risk Factors (2 of 3)</vt:lpstr>
      <vt:lpstr>Using Probability/Impact Matrixes to Calculate Risk Factors (3 of 3)</vt:lpstr>
      <vt:lpstr>Top Ten Risk Item Tracking (1 of 2)</vt:lpstr>
      <vt:lpstr>Top Ten Risk Item Tracking (2 of 2)</vt:lpstr>
      <vt:lpstr>Media Snapshot</vt:lpstr>
      <vt:lpstr>Performing Quantitative Risk Analysis</vt:lpstr>
      <vt:lpstr>Decision Trees and Expected Monetary Value (EMV) (1 of 2)</vt:lpstr>
      <vt:lpstr>Decision Trees and Expected Monetary Value (EMV) (2 of 2)</vt:lpstr>
      <vt:lpstr>Simulation (1 of 3)</vt:lpstr>
      <vt:lpstr>Simulation (2 of 3)</vt:lpstr>
      <vt:lpstr>Simulation (3 of 3)</vt:lpstr>
      <vt:lpstr>What Went Right?</vt:lpstr>
      <vt:lpstr>Sensitivity Analysis (1 of 2)</vt:lpstr>
      <vt:lpstr>Sensitivity Analysis (2 of 2)</vt:lpstr>
      <vt:lpstr>Planning Risk Responses (1 of 3)</vt:lpstr>
      <vt:lpstr>Planning Risk Responses (2 of 3)</vt:lpstr>
      <vt:lpstr>Planning Risk Responses (3 of 3)</vt:lpstr>
      <vt:lpstr>Implementing Risk Responses</vt:lpstr>
      <vt:lpstr>Monitoring Risks</vt:lpstr>
      <vt:lpstr>Using Software to Assist in Project Risk Management</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2018-06-04T21:10:10Z</dcterms:created>
  <dcterms:modified xsi:type="dcterms:W3CDTF">2018-06-06T19:09:24Z</dcterms:modified>
</cp:coreProperties>
</file>