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97" r:id="rId1"/>
  </p:sldMasterIdLst>
  <p:notesMasterIdLst>
    <p:notesMasterId r:id="rId47"/>
  </p:notesMasterIdLst>
  <p:handoutMasterIdLst>
    <p:handoutMasterId r:id="rId48"/>
  </p:handoutMasterIdLst>
  <p:sldIdLst>
    <p:sldId id="352" r:id="rId2"/>
    <p:sldId id="353" r:id="rId3"/>
    <p:sldId id="354" r:id="rId4"/>
    <p:sldId id="406" r:id="rId5"/>
    <p:sldId id="399" r:id="rId6"/>
    <p:sldId id="355" r:id="rId7"/>
    <p:sldId id="377" r:id="rId8"/>
    <p:sldId id="357" r:id="rId9"/>
    <p:sldId id="358" r:id="rId10"/>
    <p:sldId id="359" r:id="rId11"/>
    <p:sldId id="362" r:id="rId12"/>
    <p:sldId id="384" r:id="rId13"/>
    <p:sldId id="363" r:id="rId14"/>
    <p:sldId id="364" r:id="rId15"/>
    <p:sldId id="401" r:id="rId16"/>
    <p:sldId id="380" r:id="rId17"/>
    <p:sldId id="365" r:id="rId18"/>
    <p:sldId id="366" r:id="rId19"/>
    <p:sldId id="381" r:id="rId20"/>
    <p:sldId id="382" r:id="rId21"/>
    <p:sldId id="383" r:id="rId22"/>
    <p:sldId id="367" r:id="rId23"/>
    <p:sldId id="368" r:id="rId24"/>
    <p:sldId id="369" r:id="rId25"/>
    <p:sldId id="370" r:id="rId26"/>
    <p:sldId id="375" r:id="rId27"/>
    <p:sldId id="372" r:id="rId28"/>
    <p:sldId id="373" r:id="rId29"/>
    <p:sldId id="385" r:id="rId30"/>
    <p:sldId id="387" r:id="rId31"/>
    <p:sldId id="388" r:id="rId32"/>
    <p:sldId id="389" r:id="rId33"/>
    <p:sldId id="390" r:id="rId34"/>
    <p:sldId id="402" r:id="rId35"/>
    <p:sldId id="403" r:id="rId36"/>
    <p:sldId id="392" r:id="rId37"/>
    <p:sldId id="394" r:id="rId38"/>
    <p:sldId id="398" r:id="rId39"/>
    <p:sldId id="393" r:id="rId40"/>
    <p:sldId id="395" r:id="rId41"/>
    <p:sldId id="396" r:id="rId42"/>
    <p:sldId id="397" r:id="rId43"/>
    <p:sldId id="376" r:id="rId44"/>
    <p:sldId id="404" r:id="rId45"/>
    <p:sldId id="374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87237" autoAdjust="0"/>
  </p:normalViewPr>
  <p:slideViewPr>
    <p:cSldViewPr>
      <p:cViewPr varScale="1">
        <p:scale>
          <a:sx n="65" d="100"/>
          <a:sy n="65" d="100"/>
        </p:scale>
        <p:origin x="153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2"/>
    </p:cViewPr>
  </p:sorterViewPr>
  <p:notesViewPr>
    <p:cSldViewPr>
      <p:cViewPr varScale="1">
        <p:scale>
          <a:sx n="63" d="100"/>
          <a:sy n="63" d="100"/>
        </p:scale>
        <p:origin x="-600" y="-6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F6D35DD-CB0D-4F94-8381-AA6C7D808E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430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8AB6CC8-3AA5-49ED-9890-54F60A81E2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09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42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68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83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78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3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31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99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92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9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12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/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109" y="307397"/>
            <a:ext cx="1592580" cy="36042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4225703"/>
            <a:ext cx="1843088" cy="657225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Open Sans Regular"/>
                <a:ea typeface="Open Sans Regular"/>
                <a:cs typeface="Open Sans Regular"/>
              </a:defRPr>
            </a:lvl1pPr>
          </a:lstStyle>
          <a:p>
            <a:pPr lvl="0"/>
            <a:r>
              <a:rPr lang="en-US" dirty="0" smtClean="0"/>
              <a:t>Date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275311"/>
            <a:ext cx="7232139" cy="1549400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Open Sans Regular"/>
                <a:ea typeface="Open Sans Regular"/>
                <a:cs typeface="Open Sans Regular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 smtClean="0"/>
              <a:t>Click Here To Edit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151063" y="1277938"/>
            <a:ext cx="4914900" cy="16525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79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 Regular"/>
                <a:ea typeface="Open Sans Regular"/>
                <a:cs typeface="Open Sans Regular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557683" y="1638300"/>
            <a:ext cx="8033657" cy="4394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 marL="857250" indent="-171450">
              <a:buFontTx/>
              <a:buChar char="‒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10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 Regular"/>
                <a:ea typeface="Open Sans Regular"/>
                <a:cs typeface="Open Sans Regular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872836" y="2399649"/>
            <a:ext cx="748145" cy="353943"/>
          </a:xfrm>
          <a:prstGeom prst="rect">
            <a:avLst/>
          </a:prstGeom>
          <a:noFill/>
          <a:effectLst>
            <a:outerShdw dist="12700" dir="5400000" algn="t" rotWithShape="0">
              <a:schemeClr val="tx1"/>
            </a:outerShdw>
          </a:effectLst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Open Sans Regular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25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 Regular"/>
                <a:ea typeface="Open Sans Regular"/>
                <a:cs typeface="Open Sans Regular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777988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4777988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656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172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 Regular"/>
                <a:ea typeface="Open Sans Regular"/>
                <a:cs typeface="Open Sans Regular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334349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16038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3334349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6109465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680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11DC2A-2F4E-4F79-A3F5-88DB509F96F8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0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48A5D6-B081-4DEA-AFA6-7CE8497C3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900ECD3-241C-498C-AE8A-C369AAB14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44DE4E-2EA8-4FEC-8923-3AF31753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7D84E6-27AD-4EEA-A335-664FA1B1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036050-30CC-48E6-8A82-5CEB2AD3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6E95EF-C699-41F4-A9B7-78276692A070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28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4268F-3C1B-46C6-8416-CC17C603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195AC9-BFC6-4E47-89AB-74CA8BB50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983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6DA138-5F35-4F72-91E4-C091D1FA0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563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b="0" i="0" kern="1200">
          <a:solidFill>
            <a:schemeClr val="tx1"/>
          </a:solidFill>
          <a:latin typeface="Open Sans Regular"/>
          <a:ea typeface="Open Sans Regular"/>
          <a:cs typeface="Open Sans Regular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author&#8217;s%20website" TargetMode="Externa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43000" y="1565081"/>
            <a:ext cx="6858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Chapter 3:</a:t>
            </a:r>
            <a:br>
              <a:rPr lang="en-US" dirty="0" smtClean="0"/>
            </a:br>
            <a:r>
              <a:rPr lang="en-US" dirty="0" smtClean="0"/>
              <a:t>The Project Management Process Groups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lvl="0"/>
            <a:r>
              <a:rPr lang="en-US" b="1" dirty="0">
                <a:solidFill>
                  <a:srgbClr val="00619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Information Technology Project Management, Ninth Edition</a:t>
            </a:r>
          </a:p>
          <a:p>
            <a:pPr lvl="0"/>
            <a:r>
              <a:rPr lang="en-US" dirty="0">
                <a:solidFill>
                  <a:srgbClr val="004978"/>
                </a:solidFill>
              </a:rPr>
              <a:t>Note: See the text itself for full citations</a:t>
            </a:r>
            <a:endParaRPr lang="en-US" b="1" dirty="0">
              <a:solidFill>
                <a:srgbClr val="006198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the Process Groups to the Knowledge Areas 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map the main activities of each PM process group into the ten knowledge areas using the </a:t>
            </a:r>
            <a:r>
              <a:rPr lang="en-US" i="1" dirty="0" smtClean="0"/>
              <a:t>PMBOK</a:t>
            </a:r>
            <a:r>
              <a:rPr lang="en-US" i="1" baseline="30000" dirty="0" smtClean="0"/>
              <a:t>®</a:t>
            </a:r>
            <a:r>
              <a:rPr lang="en-US" i="1" dirty="0" smtClean="0"/>
              <a:t> Guide, Sixth Edition</a:t>
            </a:r>
          </a:p>
          <a:p>
            <a:pPr lvl="1"/>
            <a:r>
              <a:rPr lang="en-US" dirty="0" smtClean="0"/>
              <a:t>Note that there are activities from each knowledge area under the planning process groups</a:t>
            </a:r>
          </a:p>
          <a:p>
            <a:pPr lvl="1"/>
            <a:r>
              <a:rPr lang="en-US" dirty="0"/>
              <a:t>Table 3-1 provides a big-picture view of </a:t>
            </a:r>
            <a:r>
              <a:rPr lang="en-US" dirty="0" smtClean="0"/>
              <a:t>the relationships </a:t>
            </a:r>
            <a:r>
              <a:rPr lang="en-US" dirty="0"/>
              <a:t>among the 49 project management activities, the process groups in which they are typically completed, and the knowledge areas into which they fit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an IT Project Management Methodology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626192" y="1805181"/>
            <a:ext cx="7886700" cy="4351338"/>
          </a:xfrm>
        </p:spPr>
        <p:txBody>
          <a:bodyPr/>
          <a:lstStyle/>
          <a:p>
            <a:r>
              <a:rPr lang="en-US" dirty="0" smtClean="0"/>
              <a:t>Many organizations develop their </a:t>
            </a:r>
            <a:r>
              <a:rPr lang="en-US" dirty="0"/>
              <a:t>own internal IT project </a:t>
            </a:r>
            <a:r>
              <a:rPr lang="en-US" dirty="0" smtClean="0"/>
              <a:t>management methodologies</a:t>
            </a:r>
          </a:p>
          <a:p>
            <a:pPr lvl="1"/>
            <a:r>
              <a:rPr lang="en-US" dirty="0" smtClean="0"/>
              <a:t>A methodology describes how things should be done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standard describes what should be done</a:t>
            </a:r>
          </a:p>
          <a:p>
            <a:r>
              <a:rPr lang="en-US" dirty="0" smtClean="0"/>
              <a:t>Different </a:t>
            </a:r>
            <a:r>
              <a:rPr lang="en-US" dirty="0"/>
              <a:t>project management methodologies</a:t>
            </a:r>
          </a:p>
          <a:p>
            <a:pPr lvl="1"/>
            <a:r>
              <a:rPr lang="en-US" dirty="0"/>
              <a:t>PRojects IN Controlled </a:t>
            </a:r>
            <a:r>
              <a:rPr lang="en-US" dirty="0" smtClean="0"/>
              <a:t>Environments (PRINCE2)</a:t>
            </a:r>
          </a:p>
          <a:p>
            <a:pPr lvl="1"/>
            <a:r>
              <a:rPr lang="en-US" dirty="0" smtClean="0"/>
              <a:t>Agile</a:t>
            </a:r>
          </a:p>
          <a:p>
            <a:pPr lvl="1"/>
            <a:r>
              <a:rPr lang="en-US" dirty="0"/>
              <a:t>Rational Unified </a:t>
            </a:r>
            <a:r>
              <a:rPr lang="en-US" dirty="0" smtClean="0"/>
              <a:t>Process (RUP)</a:t>
            </a:r>
          </a:p>
          <a:p>
            <a:pPr lvl="1"/>
            <a:r>
              <a:rPr lang="en-US" dirty="0" smtClean="0"/>
              <a:t>Six Sigma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Issues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2018 PMI published their tenth annual global project management survey (Pulse of </a:t>
            </a:r>
            <a:r>
              <a:rPr lang="en-US" dirty="0" smtClean="0"/>
              <a:t>the Profession</a:t>
            </a:r>
            <a:r>
              <a:rPr lang="en-US" baseline="30000" dirty="0" smtClean="0"/>
              <a:t>®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47 percent </a:t>
            </a:r>
            <a:r>
              <a:rPr lang="en-US" dirty="0" smtClean="0"/>
              <a:t>of </a:t>
            </a:r>
            <a:r>
              <a:rPr lang="en-US" dirty="0"/>
              <a:t>projects completed </a:t>
            </a:r>
            <a:r>
              <a:rPr lang="en-US" dirty="0" smtClean="0"/>
              <a:t>in organizations </a:t>
            </a:r>
            <a:r>
              <a:rPr lang="en-US" dirty="0"/>
              <a:t>in the past year used a predictive </a:t>
            </a:r>
            <a:r>
              <a:rPr lang="en-US" dirty="0" smtClean="0"/>
              <a:t>approach, 23 </a:t>
            </a:r>
            <a:r>
              <a:rPr lang="en-US" dirty="0"/>
              <a:t>percent used agile, 23 percent used a hybrid of predictive and agile, and </a:t>
            </a:r>
            <a:r>
              <a:rPr lang="en-US" dirty="0" smtClean="0"/>
              <a:t>seven </a:t>
            </a:r>
            <a:r>
              <a:rPr lang="en-US" dirty="0"/>
              <a:t>percent </a:t>
            </a:r>
            <a:r>
              <a:rPr lang="en-US" dirty="0" smtClean="0"/>
              <a:t>used other approaches</a:t>
            </a:r>
          </a:p>
          <a:p>
            <a:r>
              <a:rPr lang="en-US" dirty="0"/>
              <a:t>A 2017 global survey conducted by VersionOne found that 94 percent of </a:t>
            </a:r>
            <a:r>
              <a:rPr lang="en-US" dirty="0" smtClean="0"/>
              <a:t>respondents said </a:t>
            </a:r>
            <a:r>
              <a:rPr lang="en-US" dirty="0"/>
              <a:t>their organizations practiced agile, but 60 percent of their teams were not yet </a:t>
            </a:r>
            <a:r>
              <a:rPr lang="en-US" dirty="0" smtClean="0"/>
              <a:t>practicing it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top three benefits of agile listed were the ability to </a:t>
            </a:r>
            <a:r>
              <a:rPr lang="en-US" dirty="0" smtClean="0"/>
              <a:t>manage changing </a:t>
            </a:r>
            <a:r>
              <a:rPr lang="en-US" dirty="0"/>
              <a:t>priorities, increased team productivity, and improved project visibility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Right?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Organizations that excel in project management complete 89 percent of their projects successfully compared to only 36 percent of organizations that do not have good project management processes</a:t>
            </a:r>
          </a:p>
          <a:p>
            <a:r>
              <a:rPr lang="en-US" dirty="0" smtClean="0"/>
              <a:t>PMI estimates that poor project performance costs over $109 million for every $1 billion invested in projects and programs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Open Sans Regular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Open Sans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 JWD Consulting’s Project Management Intranet Site (Predictive Approach)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case study provides an example of what’s involved in initiating, planning, executing, controlling, and closing an IT project</a:t>
            </a:r>
          </a:p>
          <a:p>
            <a:pPr lvl="1"/>
            <a:r>
              <a:rPr lang="en-US" dirty="0" smtClean="0"/>
              <a:t>You can download templates for creating your own project management documents from the </a:t>
            </a:r>
            <a:r>
              <a:rPr lang="en-US" smtClean="0"/>
              <a:t>companion </a:t>
            </a:r>
            <a:r>
              <a:rPr lang="en-US"/>
              <a:t>w</a:t>
            </a:r>
            <a:r>
              <a:rPr lang="en-US" smtClean="0"/>
              <a:t>ebsite </a:t>
            </a:r>
            <a:r>
              <a:rPr lang="en-US" dirty="0" smtClean="0"/>
              <a:t>for this text or the author’s site</a:t>
            </a:r>
          </a:p>
          <a:p>
            <a:r>
              <a:rPr lang="en-US" dirty="0" smtClean="0"/>
              <a:t>Note: this case study provides a big picture view of managing a project</a:t>
            </a:r>
          </a:p>
          <a:p>
            <a:pPr lvl="1"/>
            <a:r>
              <a:rPr lang="en-US" dirty="0" smtClean="0"/>
              <a:t>Later chapters provide detailed information on each knowledge area</a:t>
            </a: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Pre-Initiation and Initiation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Initiating </a:t>
            </a:r>
            <a:r>
              <a:rPr lang="en-US" dirty="0"/>
              <a:t>includes recognizing and starting a new </a:t>
            </a:r>
            <a:r>
              <a:rPr lang="en-US" dirty="0" smtClean="0"/>
              <a:t>project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ight </a:t>
            </a:r>
            <a:r>
              <a:rPr lang="en-US" dirty="0"/>
              <a:t>kinds of projects for the right </a:t>
            </a:r>
            <a:r>
              <a:rPr lang="en-US" dirty="0" smtClean="0"/>
              <a:t>reasons</a:t>
            </a:r>
          </a:p>
          <a:p>
            <a:r>
              <a:rPr lang="en-US" dirty="0" smtClean="0"/>
              <a:t>Strategic </a:t>
            </a:r>
            <a:r>
              <a:rPr lang="en-US" dirty="0"/>
              <a:t>planning should serve as the foundation </a:t>
            </a:r>
            <a:r>
              <a:rPr lang="en-US" dirty="0" smtClean="0"/>
              <a:t>for deciding which </a:t>
            </a:r>
            <a:r>
              <a:rPr lang="en-US" dirty="0"/>
              <a:t>projects to </a:t>
            </a:r>
            <a:r>
              <a:rPr lang="en-US" dirty="0" smtClean="0"/>
              <a:t>pursue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xpresses </a:t>
            </a:r>
            <a:r>
              <a:rPr lang="en-US" dirty="0"/>
              <a:t>the </a:t>
            </a:r>
            <a:r>
              <a:rPr lang="en-US" dirty="0" smtClean="0"/>
              <a:t>vision, mission</a:t>
            </a:r>
            <a:r>
              <a:rPr lang="en-US" dirty="0"/>
              <a:t>, goals, objectives, and strategies of the </a:t>
            </a:r>
            <a:r>
              <a:rPr lang="en-US" dirty="0" smtClean="0"/>
              <a:t>organization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the basis </a:t>
            </a:r>
            <a:r>
              <a:rPr lang="en-US" dirty="0" smtClean="0"/>
              <a:t>for IT </a:t>
            </a:r>
            <a:r>
              <a:rPr lang="en-US" dirty="0"/>
              <a:t>project </a:t>
            </a:r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690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Pre-initiation Tasks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good practice to lay the groundwork for a project before it officially starts</a:t>
            </a:r>
          </a:p>
          <a:p>
            <a:r>
              <a:rPr lang="en-US" dirty="0" smtClean="0"/>
              <a:t>Senior managers often perform several pre-initiation tasks</a:t>
            </a:r>
          </a:p>
          <a:p>
            <a:pPr lvl="1"/>
            <a:r>
              <a:rPr lang="en-US" dirty="0" smtClean="0"/>
              <a:t>Determine the scope, time, and cost constraints for the project</a:t>
            </a:r>
          </a:p>
          <a:p>
            <a:pPr lvl="1"/>
            <a:r>
              <a:rPr lang="en-US" dirty="0" smtClean="0"/>
              <a:t>Identify the project sponsor</a:t>
            </a:r>
          </a:p>
          <a:p>
            <a:pPr lvl="1"/>
            <a:r>
              <a:rPr lang="en-US" dirty="0" smtClean="0"/>
              <a:t>Select the project manager</a:t>
            </a:r>
          </a:p>
          <a:p>
            <a:pPr lvl="1"/>
            <a:r>
              <a:rPr lang="en-US" dirty="0" smtClean="0"/>
              <a:t>Develop a business case for a project </a:t>
            </a:r>
          </a:p>
          <a:p>
            <a:pPr lvl="1"/>
            <a:r>
              <a:rPr lang="en-US" dirty="0" smtClean="0"/>
              <a:t>Meet with the project manager to review the process and expectations for managing the project</a:t>
            </a:r>
          </a:p>
          <a:p>
            <a:pPr lvl="1"/>
            <a:r>
              <a:rPr lang="en-US" dirty="0" smtClean="0"/>
              <a:t>Determine if the project should be divided into two or more smaller projects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Initiating (1 of 5)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473132"/>
              </p:ext>
            </p:extLst>
          </p:nvPr>
        </p:nvGraphicFramePr>
        <p:xfrm>
          <a:off x="628650" y="1825625"/>
          <a:ext cx="7296150" cy="199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2050">
                  <a:extLst>
                    <a:ext uri="{9D8B030D-6E8A-4147-A177-3AD203B41FA5}">
                      <a16:colId xmlns:a16="http://schemas.microsoft.com/office/drawing/2014/main" xmlns="" val="3040491151"/>
                    </a:ext>
                  </a:extLst>
                </a:gridCol>
                <a:gridCol w="2432050">
                  <a:extLst>
                    <a:ext uri="{9D8B030D-6E8A-4147-A177-3AD203B41FA5}">
                      <a16:colId xmlns:a16="http://schemas.microsoft.com/office/drawing/2014/main" xmlns="" val="1532238482"/>
                    </a:ext>
                  </a:extLst>
                </a:gridCol>
                <a:gridCol w="2432050">
                  <a:extLst>
                    <a:ext uri="{9D8B030D-6E8A-4147-A177-3AD203B41FA5}">
                      <a16:colId xmlns:a16="http://schemas.microsoft.com/office/drawing/2014/main" xmlns="" val="2693849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Knowledge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Initiating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Initiating Process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4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Project Integration</a:t>
                      </a:r>
                    </a:p>
                    <a:p>
                      <a:r>
                        <a:rPr lang="en-US" dirty="0" smtClean="0"/>
                        <a:t>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Develop project charter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Project charter</a:t>
                      </a:r>
                    </a:p>
                    <a:p>
                      <a:r>
                        <a:rPr lang="en-US" dirty="0" smtClean="0"/>
                        <a:t>Assumption 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400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Project Stakeholder</a:t>
                      </a:r>
                    </a:p>
                    <a:p>
                      <a:r>
                        <a:rPr lang="en-US" dirty="0" smtClean="0"/>
                        <a:t>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Identify stakeholders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Stakeholder register</a:t>
                      </a:r>
                    </a:p>
                    <a:p>
                      <a:r>
                        <a:rPr lang="en-US" dirty="0" smtClean="0"/>
                        <a:t>Change requests</a:t>
                      </a:r>
                    </a:p>
                    <a:p>
                      <a:r>
                        <a:rPr lang="en-US" dirty="0" smtClean="0"/>
                        <a:t>Project management plan updates</a:t>
                      </a:r>
                    </a:p>
                    <a:p>
                      <a:r>
                        <a:rPr lang="en-US" dirty="0" smtClean="0"/>
                        <a:t>Project documents updates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178225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38482" y="3907416"/>
            <a:ext cx="61814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Open Sans Regular"/>
              </a:rPr>
              <a:t>Source: PMBOK® Guide – Sixth Edition, 2017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50" y="4249549"/>
            <a:ext cx="7848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 Regular"/>
              </a:rPr>
              <a:t>Table 3-3 Project initiation knowledge areas, processes, </a:t>
            </a:r>
            <a:endParaRPr lang="en-US" dirty="0" smtClean="0">
              <a:latin typeface="Open Sans Regular"/>
            </a:endParaRPr>
          </a:p>
          <a:p>
            <a:r>
              <a:rPr lang="en-US" dirty="0" smtClean="0">
                <a:latin typeface="Open Sans Regular"/>
              </a:rPr>
              <a:t>and </a:t>
            </a:r>
            <a:r>
              <a:rPr lang="en-US" dirty="0">
                <a:latin typeface="Open Sans Regular"/>
              </a:rPr>
              <a:t>outputs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Open Sans Regular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Initiating (2 of 5)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221509"/>
              </p:ext>
            </p:extLst>
          </p:nvPr>
        </p:nvGraphicFramePr>
        <p:xfrm>
          <a:off x="628650" y="1825625"/>
          <a:ext cx="767715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644">
                  <a:extLst>
                    <a:ext uri="{9D8B030D-6E8A-4147-A177-3AD203B41FA5}">
                      <a16:colId xmlns:a16="http://schemas.microsoft.com/office/drawing/2014/main" xmlns="" val="515542992"/>
                    </a:ext>
                  </a:extLst>
                </a:gridCol>
                <a:gridCol w="1531005">
                  <a:extLst>
                    <a:ext uri="{9D8B030D-6E8A-4147-A177-3AD203B41FA5}">
                      <a16:colId xmlns:a16="http://schemas.microsoft.com/office/drawing/2014/main" xmlns="" val="1008972563"/>
                    </a:ext>
                  </a:extLst>
                </a:gridCol>
                <a:gridCol w="907726">
                  <a:extLst>
                    <a:ext uri="{9D8B030D-6E8A-4147-A177-3AD203B41FA5}">
                      <a16:colId xmlns:a16="http://schemas.microsoft.com/office/drawing/2014/main" xmlns="" val="3378740213"/>
                    </a:ext>
                  </a:extLst>
                </a:gridCol>
                <a:gridCol w="1315575">
                  <a:extLst>
                    <a:ext uri="{9D8B030D-6E8A-4147-A177-3AD203B41FA5}">
                      <a16:colId xmlns:a16="http://schemas.microsoft.com/office/drawing/2014/main" xmlns="" val="242197494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1432069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Internal/External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Project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Contact Information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328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Joe Fleming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CEO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Internal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Sponsor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joe_fleming@jwdconsulting.com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973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Erica Bell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PMO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Director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Internal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Project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erica_bell@jwdconsulting.com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7621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Michael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Senior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Consultant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Internal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Team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michael_chen@jwdconsulting.com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265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Kim Phuong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Business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Analyst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External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Advisor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kim_phuong@client1.com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6983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Louise Mills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 Director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Internal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Advisor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louise_mills@jwdconsulting.com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994374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28650" y="4446905"/>
            <a:ext cx="414164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 Regular"/>
              </a:rPr>
              <a:t>Table </a:t>
            </a:r>
            <a:r>
              <a:rPr lang="en-US" dirty="0" smtClean="0">
                <a:latin typeface="Open Sans Regular"/>
              </a:rPr>
              <a:t>3-4 </a:t>
            </a:r>
            <a:r>
              <a:rPr lang="en-US" dirty="0">
                <a:latin typeface="Open Sans Regular"/>
              </a:rPr>
              <a:t>Stakeholder Register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Open Sans Regular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Initiating (3 of 5) </a:t>
            </a:r>
            <a:endParaRPr lang="en-US" dirty="0"/>
          </a:p>
        </p:txBody>
      </p:sp>
      <p:graphicFrame>
        <p:nvGraphicFramePr>
          <p:cNvPr id="13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230224"/>
              </p:ext>
            </p:extLst>
          </p:nvPr>
        </p:nvGraphicFramePr>
        <p:xfrm>
          <a:off x="628650" y="1825625"/>
          <a:ext cx="7143750" cy="2441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xmlns="" val="51554299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10089725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3378740213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xmlns="" val="2421974941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Level of</a:t>
                      </a:r>
                    </a:p>
                    <a:p>
                      <a:r>
                        <a:rPr lang="en-US" dirty="0" smtClean="0"/>
                        <a:t>Interest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Level of</a:t>
                      </a:r>
                    </a:p>
                    <a:p>
                      <a:r>
                        <a:rPr lang="en-US" dirty="0" smtClean="0"/>
                        <a:t>Influence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Potential Management Strategies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328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Joe Fleming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Joe likes to stay on top of key projects and make</a:t>
                      </a:r>
                    </a:p>
                    <a:p>
                      <a:r>
                        <a:rPr lang="en-US" dirty="0" smtClean="0"/>
                        <a:t>money. Have a lot of short, face-to-face meetings</a:t>
                      </a:r>
                    </a:p>
                    <a:p>
                      <a:r>
                        <a:rPr lang="en-US" dirty="0" smtClean="0"/>
                        <a:t>and focus on achieving the financial benefits of the</a:t>
                      </a:r>
                    </a:p>
                    <a:p>
                      <a:r>
                        <a:rPr lang="en-US" dirty="0" smtClean="0"/>
                        <a:t>project.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973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Louise Mills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Louise has a lot of things on her plate, and she does</a:t>
                      </a:r>
                    </a:p>
                    <a:p>
                      <a:r>
                        <a:rPr lang="en-US" dirty="0" smtClean="0"/>
                        <a:t>not seem excited about this project. She may be</a:t>
                      </a:r>
                    </a:p>
                    <a:p>
                      <a:r>
                        <a:rPr lang="en-US" dirty="0" smtClean="0"/>
                        <a:t>looking at other job opportunities. Show her how</a:t>
                      </a:r>
                    </a:p>
                    <a:p>
                      <a:r>
                        <a:rPr lang="en-US" dirty="0" smtClean="0"/>
                        <a:t>this project will help the company and her resume.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994374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28650" y="4259179"/>
            <a:ext cx="67388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 Regular"/>
              </a:rPr>
              <a:t>Table 3-5 Stakeholder Management Strategy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(1 of 2)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27907"/>
            <a:ext cx="7886700" cy="4351338"/>
          </a:xfrm>
        </p:spPr>
        <p:txBody>
          <a:bodyPr>
            <a:noAutofit/>
          </a:bodyPr>
          <a:lstStyle/>
          <a:p>
            <a:r>
              <a:rPr lang="en-US" dirty="0"/>
              <a:t>Describe the </a:t>
            </a:r>
            <a:endParaRPr lang="en-US" dirty="0" smtClean="0"/>
          </a:p>
          <a:p>
            <a:pPr lvl="1"/>
            <a:r>
              <a:rPr lang="en-US" dirty="0" smtClean="0"/>
              <a:t>five </a:t>
            </a:r>
            <a:r>
              <a:rPr lang="en-US" dirty="0"/>
              <a:t>project management process groups,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typical </a:t>
            </a:r>
            <a:r>
              <a:rPr lang="en-US" dirty="0" smtClean="0"/>
              <a:t>level of </a:t>
            </a:r>
            <a:r>
              <a:rPr lang="en-US" dirty="0"/>
              <a:t>activity for each, </a:t>
            </a:r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the interactions among them</a:t>
            </a:r>
          </a:p>
          <a:p>
            <a:r>
              <a:rPr lang="en-US" dirty="0" smtClean="0"/>
              <a:t>Relate </a:t>
            </a:r>
            <a:r>
              <a:rPr lang="en-US" dirty="0"/>
              <a:t>the project management process groups to </a:t>
            </a:r>
            <a:endParaRPr lang="en-US" dirty="0" smtClean="0"/>
          </a:p>
          <a:p>
            <a:pPr lvl="1"/>
            <a:r>
              <a:rPr lang="en-US" dirty="0" smtClean="0"/>
              <a:t>the project management </a:t>
            </a:r>
            <a:r>
              <a:rPr lang="en-US" dirty="0"/>
              <a:t>knowledge areas</a:t>
            </a:r>
          </a:p>
          <a:p>
            <a:r>
              <a:rPr lang="en-US" dirty="0" smtClean="0"/>
              <a:t>Discuss </a:t>
            </a:r>
            <a:r>
              <a:rPr lang="en-US" dirty="0"/>
              <a:t>how organizations </a:t>
            </a:r>
            <a:endParaRPr lang="en-US" dirty="0" smtClean="0"/>
          </a:p>
          <a:p>
            <a:pPr lvl="1"/>
            <a:r>
              <a:rPr lang="en-US" dirty="0" smtClean="0"/>
              <a:t>develop </a:t>
            </a:r>
            <a:r>
              <a:rPr lang="en-US" dirty="0"/>
              <a:t>information technology (IT) </a:t>
            </a:r>
            <a:r>
              <a:rPr lang="en-US" dirty="0" smtClean="0"/>
              <a:t>project management </a:t>
            </a:r>
            <a:r>
              <a:rPr lang="en-US" dirty="0"/>
              <a:t>methodologies to meet their needs</a:t>
            </a:r>
          </a:p>
          <a:p>
            <a:r>
              <a:rPr lang="en-US" dirty="0" smtClean="0"/>
              <a:t>Review </a:t>
            </a:r>
            <a:r>
              <a:rPr lang="en-US" dirty="0"/>
              <a:t>a case study of an organization applying the </a:t>
            </a:r>
            <a:r>
              <a:rPr lang="en-US" dirty="0" smtClean="0"/>
              <a:t>project management </a:t>
            </a:r>
            <a:r>
              <a:rPr lang="en-US" dirty="0"/>
              <a:t>process groups to manage an IT project, describe </a:t>
            </a:r>
            <a:r>
              <a:rPr lang="en-US" dirty="0" smtClean="0"/>
              <a:t>outputs of </a:t>
            </a:r>
            <a:r>
              <a:rPr lang="en-US" dirty="0"/>
              <a:t>each process group, and understand the contribution that </a:t>
            </a:r>
            <a:r>
              <a:rPr lang="en-US" dirty="0" smtClean="0"/>
              <a:t>effective initiating</a:t>
            </a:r>
            <a:r>
              <a:rPr lang="en-US" dirty="0"/>
              <a:t>, planning, executing, monitoring and controlling, and </a:t>
            </a:r>
            <a:r>
              <a:rPr lang="en-US" dirty="0" smtClean="0"/>
              <a:t>closing make </a:t>
            </a:r>
            <a:r>
              <a:rPr lang="en-US" dirty="0"/>
              <a:t>to project </a:t>
            </a:r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Initiating </a:t>
            </a:r>
            <a:r>
              <a:rPr lang="en-US" dirty="0" smtClean="0"/>
              <a:t>(4 of 5)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Drafting the </a:t>
            </a:r>
            <a:r>
              <a:rPr lang="en-US" dirty="0" smtClean="0"/>
              <a:t>project charter</a:t>
            </a:r>
          </a:p>
          <a:p>
            <a:pPr lvl="1"/>
            <a:r>
              <a:rPr lang="en-US" dirty="0" smtClean="0"/>
              <a:t>See Table 3-6 for an example </a:t>
            </a:r>
          </a:p>
          <a:p>
            <a:r>
              <a:rPr lang="en-US" dirty="0" smtClean="0"/>
              <a:t>Holding a project kick-off meeting</a:t>
            </a:r>
          </a:p>
          <a:p>
            <a:pPr lvl="1"/>
            <a:r>
              <a:rPr lang="en-US" dirty="0" smtClean="0"/>
              <a:t>It’s good practice to hold a kick-off meeting at the beginning of a project so that stakeholders can meet each other, review the goals of the project, and discuss future plans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Initiating (5 of 5)</a:t>
            </a:r>
            <a:endParaRPr lang="en-US" dirty="0"/>
          </a:p>
        </p:txBody>
      </p:sp>
      <p:pic>
        <p:nvPicPr>
          <p:cNvPr id="2" name="Picture 1" descr="Image shows a sample kick-off meeting agenda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264" y="1371600"/>
            <a:ext cx="4919472" cy="436473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 (1 of 3)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purpose of project planning is to guide execution</a:t>
            </a:r>
          </a:p>
          <a:p>
            <a:pPr lvl="1"/>
            <a:r>
              <a:rPr lang="en-US" dirty="0" smtClean="0"/>
              <a:t>Every knowledge area includes planning information (see Table 3-7)</a:t>
            </a:r>
          </a:p>
          <a:p>
            <a:r>
              <a:rPr lang="en-US" dirty="0" smtClean="0"/>
              <a:t>Key outputs included in the JWD project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eam contract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roject scope statement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 breakdown structure (WBS)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roject schedule, in the form of a Gantt chart with all dependencies and resources entered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ist of prioritized risks (part of a risk register)</a:t>
            </a:r>
          </a:p>
          <a:p>
            <a:r>
              <a:rPr lang="en-US" dirty="0" smtClean="0"/>
              <a:t>See sample documents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Planning (2 of 3)</a:t>
            </a:r>
          </a:p>
        </p:txBody>
      </p:sp>
      <p:pic>
        <p:nvPicPr>
          <p:cNvPr id="2" name="Picture 1" descr="Image shows a project baseline Gantt chart created in Microsoft Project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747" y="1675941"/>
            <a:ext cx="5494505" cy="383286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 (3 of 3)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14638"/>
              </p:ext>
            </p:extLst>
          </p:nvPr>
        </p:nvGraphicFramePr>
        <p:xfrm>
          <a:off x="1381125" y="1117562"/>
          <a:ext cx="638175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839">
                  <a:extLst>
                    <a:ext uri="{9D8B030D-6E8A-4147-A177-3AD203B41FA5}">
                      <a16:colId xmlns:a16="http://schemas.microsoft.com/office/drawing/2014/main" xmlns="" val="2662684571"/>
                    </a:ext>
                  </a:extLst>
                </a:gridCol>
                <a:gridCol w="5718911">
                  <a:extLst>
                    <a:ext uri="{9D8B030D-6E8A-4147-A177-3AD203B41FA5}">
                      <a16:colId xmlns:a16="http://schemas.microsoft.com/office/drawing/2014/main" xmlns="" val="663468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Ranking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Potential Risk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0298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Lack of inputs from internal consultants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455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Lack of inputs from client representatives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386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Security of new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500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Outsourcing/purchasing for the article retrieval and Ask the Expert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055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Outsourcing/purchasing for processing online payment transactions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407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Organizing the templates and examples in a useful fashion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825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Providing an efficient search feature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6238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Getting good feedback from Michael Chen and other senior consultants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155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Effectively promoting the new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4173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Realizing the benefits of the new system within one year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01497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381125" y="5460962"/>
            <a:ext cx="459529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Open Sans Regular"/>
              </a:rPr>
              <a:t>Table 3-10 List </a:t>
            </a:r>
            <a:r>
              <a:rPr lang="en-US" dirty="0">
                <a:latin typeface="Open Sans Regular"/>
              </a:rPr>
              <a:t>of Prioritized Risks</a:t>
            </a:r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Open Sans Regular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Execution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takes the most resources to perform</a:t>
            </a:r>
          </a:p>
          <a:p>
            <a:pPr lvl="1"/>
            <a:r>
              <a:rPr lang="en-US" dirty="0" smtClean="0"/>
              <a:t>Project managers must use their leadership skills to handle the many challenges that occur during project execution</a:t>
            </a:r>
          </a:p>
          <a:p>
            <a:r>
              <a:rPr lang="en-US" dirty="0" smtClean="0"/>
              <a:t>Table 3-11 lists </a:t>
            </a:r>
            <a:r>
              <a:rPr lang="en-US" dirty="0"/>
              <a:t>the knowledge areas, executing processes, and outputs of project </a:t>
            </a:r>
            <a:r>
              <a:rPr lang="en-US" dirty="0" smtClean="0"/>
              <a:t>execution</a:t>
            </a:r>
          </a:p>
          <a:p>
            <a:pPr lvl="1"/>
            <a:r>
              <a:rPr lang="en-US" dirty="0" smtClean="0"/>
              <a:t>Many project sponsors and customers focus on deliverables related to providing the products, services, or results desired from the project</a:t>
            </a:r>
          </a:p>
          <a:p>
            <a:pPr lvl="1"/>
            <a:r>
              <a:rPr lang="en-US" dirty="0" smtClean="0"/>
              <a:t>It is </a:t>
            </a:r>
            <a:r>
              <a:rPr lang="en-US" dirty="0"/>
              <a:t>equally </a:t>
            </a:r>
            <a:r>
              <a:rPr lang="en-US" dirty="0" smtClean="0"/>
              <a:t>important to </a:t>
            </a:r>
            <a:r>
              <a:rPr lang="en-US" dirty="0"/>
              <a:t>document change requests and update planning documents</a:t>
            </a:r>
            <a:endParaRPr lang="en-US" dirty="0" smtClean="0"/>
          </a:p>
          <a:p>
            <a:r>
              <a:rPr lang="en-US" dirty="0" smtClean="0"/>
              <a:t>A milestone report can help focus on completing major milestones</a:t>
            </a: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to learn about best practices in project management is by studying recipients of PMI’s Project of the Year award</a:t>
            </a:r>
          </a:p>
          <a:p>
            <a:pPr lvl="1"/>
            <a:r>
              <a:rPr lang="en-US" dirty="0" smtClean="0"/>
              <a:t>The Quartier international de Montreal (QIM), Montreal’s international district, was a 66-acre urban revitalization project in the heart of downtown Montreal</a:t>
            </a:r>
          </a:p>
          <a:p>
            <a:pPr lvl="1"/>
            <a:r>
              <a:rPr lang="en-US" dirty="0" smtClean="0"/>
              <a:t>This $90 million, five-year project turned a once unpopular area into a thriving section of the city with a booming real estate market and has generated $770 million in related construction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Monitoring and Controlling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Involves measuring progress toward project objectives, monitoring deviation from the plan, and taking correction actions</a:t>
            </a:r>
          </a:p>
          <a:p>
            <a:pPr lvl="1"/>
            <a:r>
              <a:rPr lang="en-US" dirty="0" smtClean="0"/>
              <a:t>Affects all other process groups and occurs during all phases of the project life cycle</a:t>
            </a:r>
          </a:p>
          <a:p>
            <a:r>
              <a:rPr lang="en-US" dirty="0" smtClean="0"/>
              <a:t>Outputs include performance reports, change requests, and updates to various plans</a:t>
            </a:r>
          </a:p>
          <a:p>
            <a:pPr lvl="1"/>
            <a:r>
              <a:rPr lang="en-US" dirty="0" smtClean="0"/>
              <a:t>See Table 3-13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Closing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Involves gaining stakeholder and customer acceptance of the final products and services </a:t>
            </a:r>
          </a:p>
          <a:p>
            <a:pPr lvl="1"/>
            <a:r>
              <a:rPr lang="en-US" dirty="0" smtClean="0"/>
              <a:t>Even if projects are not completed, they should be closed out to learn from the past</a:t>
            </a:r>
          </a:p>
          <a:p>
            <a:r>
              <a:rPr lang="en-US" dirty="0" smtClean="0"/>
              <a:t>Outputs may include project files and lessons-learned reports</a:t>
            </a:r>
          </a:p>
          <a:p>
            <a:pPr lvl="1"/>
            <a:r>
              <a:rPr lang="en-US" dirty="0" smtClean="0"/>
              <a:t>Also may include a final report and presentation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2: JWD Consulting’s Project Management Intranet Site (Agile Approach)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agile project team typically uses several iterations or deliveries of software instead of waiting until the end of the project to provide one product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eams </a:t>
            </a:r>
            <a:r>
              <a:rPr lang="en-US" dirty="0"/>
              <a:t>do not normally make a snap decision about whether to manage </a:t>
            </a:r>
            <a:r>
              <a:rPr lang="en-US" dirty="0" smtClean="0"/>
              <a:t>a project </a:t>
            </a:r>
            <a:r>
              <a:rPr lang="en-US" dirty="0"/>
              <a:t>using an agile approach or not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36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(2 of 2)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 case study of the same project managed with an agile focus and compare the key differences between an agile approach and a predictive approach</a:t>
            </a:r>
          </a:p>
          <a:p>
            <a:r>
              <a:rPr lang="en-US" dirty="0" smtClean="0"/>
              <a:t>Describe </a:t>
            </a:r>
            <a:r>
              <a:rPr lang="en-US" dirty="0"/>
              <a:t>several templates for creating documents for each process group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Roles, Artifacts, and </a:t>
            </a:r>
            <a:r>
              <a:rPr lang="en-US" dirty="0" smtClean="0"/>
              <a:t>Ceremonies (1 of 5)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owner: person responsible for the business value of the project and for deciding what work to do and in what order, as documented in the product backlog</a:t>
            </a:r>
          </a:p>
          <a:p>
            <a:r>
              <a:rPr lang="en-US" dirty="0" smtClean="0"/>
              <a:t>ScrumMaster: person who ensures that the team is productive, facilitates the daily Scrum, enables close cooperation across all roles and functions, and removes barriers that prevent the team from being effective</a:t>
            </a:r>
          </a:p>
          <a:p>
            <a:r>
              <a:rPr lang="en-US" dirty="0" smtClean="0"/>
              <a:t>Scrum team or development team: cross-functional team of five to nine people who organize themselves and the work to produce the desired results for each sprint, which normally lasts two to four weeks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48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Roles, Artifacts, and </a:t>
            </a:r>
            <a:r>
              <a:rPr lang="en-US" dirty="0" smtClean="0"/>
              <a:t>Ceremonies (2 of 5)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artifact is a useful object created by people</a:t>
            </a:r>
          </a:p>
          <a:p>
            <a:r>
              <a:rPr lang="en-US" dirty="0" smtClean="0"/>
              <a:t>Scrum artifacts</a:t>
            </a:r>
          </a:p>
          <a:p>
            <a:pPr lvl="1"/>
            <a:r>
              <a:rPr lang="en-US" dirty="0" smtClean="0"/>
              <a:t>Product backlog: list of features prioritized by business value</a:t>
            </a:r>
          </a:p>
          <a:p>
            <a:pPr lvl="1"/>
            <a:r>
              <a:rPr lang="en-US" dirty="0" smtClean="0"/>
              <a:t>Sprint backlog: highest-priority items from the product backlog to be completed within a sprint</a:t>
            </a:r>
          </a:p>
          <a:p>
            <a:pPr lvl="1"/>
            <a:r>
              <a:rPr lang="en-US" dirty="0" smtClean="0"/>
              <a:t>Burndown chart: shows the cumulative work remaining in a sprint on a day-by-day basis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6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Roles, Artifacts, and Ceremonies (3 of 5)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Scrum ceremonies</a:t>
            </a:r>
          </a:p>
          <a:p>
            <a:pPr lvl="1"/>
            <a:r>
              <a:rPr lang="en-US" dirty="0" smtClean="0"/>
              <a:t>Sprint planning session: meeting with the team to select a set of work from the product backlog to deliver during a sprint</a:t>
            </a:r>
          </a:p>
          <a:p>
            <a:pPr lvl="1"/>
            <a:r>
              <a:rPr lang="en-US" dirty="0" smtClean="0"/>
              <a:t>Daily Scrum: short meeting for the development team to share progress and challenges and plan work for the day</a:t>
            </a:r>
          </a:p>
          <a:p>
            <a:pPr lvl="1"/>
            <a:r>
              <a:rPr lang="en-US" dirty="0" smtClean="0"/>
              <a:t>Sprint reviews: meeting in which the team demonstrates to the product owner what it has completed during the sprint</a:t>
            </a:r>
          </a:p>
          <a:p>
            <a:pPr lvl="1"/>
            <a:r>
              <a:rPr lang="en-US" dirty="0" smtClean="0"/>
              <a:t>Sprint retrospectives: meeting in which the team looks for ways to improve the product and the process based on a review of the actual performance of the development team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Open Sans Regular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0808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Roles, Artifacts, and </a:t>
            </a:r>
            <a:r>
              <a:rPr lang="en-US" dirty="0" smtClean="0"/>
              <a:t>Ceremonies (4 of 5)</a:t>
            </a:r>
            <a:endParaRPr lang="en-US" dirty="0"/>
          </a:p>
        </p:txBody>
      </p:sp>
      <p:pic>
        <p:nvPicPr>
          <p:cNvPr id="2" name="Picture 1" descr="Image illustrates a cycle of Scrum framework in terms of the project management process group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06" y="1981200"/>
            <a:ext cx="6083387" cy="343662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75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Roles, Artifacts, and </a:t>
            </a:r>
            <a:r>
              <a:rPr lang="en-US" dirty="0" smtClean="0"/>
              <a:t>Ceremonies (5 of 5)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119224"/>
              </p:ext>
            </p:extLst>
          </p:nvPr>
        </p:nvGraphicFramePr>
        <p:xfrm>
          <a:off x="691638" y="806116"/>
          <a:ext cx="7760724" cy="501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962">
                  <a:extLst>
                    <a:ext uri="{9D8B030D-6E8A-4147-A177-3AD203B41FA5}">
                      <a16:colId xmlns:a16="http://schemas.microsoft.com/office/drawing/2014/main" xmlns="" val="2180484818"/>
                    </a:ext>
                  </a:extLst>
                </a:gridCol>
                <a:gridCol w="6504762">
                  <a:extLst>
                    <a:ext uri="{9D8B030D-6E8A-4147-A177-3AD203B41FA5}">
                      <a16:colId xmlns:a16="http://schemas.microsoft.com/office/drawing/2014/main" xmlns="" val="1233497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Process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Scrum Activity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5895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Initiating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331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Determine roles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132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Decide how many sprints will compose each release and the scope of software</a:t>
                      </a:r>
                    </a:p>
                    <a:p>
                      <a:r>
                        <a:rPr lang="en-US" dirty="0" smtClean="0"/>
                        <a:t>to deliver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9334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883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Create product backlog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734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Create sprint backlog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921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Create release backlog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2484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Plan work each day in the daily Scrum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778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Document stumbling blocks in a 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30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Executing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58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Complete tasks each day during sprints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591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Produce a shippable product at the end of each sprint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8342200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79606" y="5777867"/>
            <a:ext cx="7239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 Regular"/>
              </a:rPr>
              <a:t>Table 3-18 Unique Scrum activities by process group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48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Pre-Initiation and Initiation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 </a:t>
            </a:r>
            <a:r>
              <a:rPr lang="en-US" dirty="0"/>
              <a:t>differences between pre-initiation in this case and the first case </a:t>
            </a:r>
            <a:endParaRPr lang="en-US" dirty="0" smtClean="0"/>
          </a:p>
          <a:p>
            <a:pPr lvl="1"/>
            <a:r>
              <a:rPr lang="en-US" dirty="0" smtClean="0"/>
              <a:t>Determining </a:t>
            </a:r>
            <a:r>
              <a:rPr lang="en-US" dirty="0"/>
              <a:t>roles and deciding what functionality would be delivered as part of </a:t>
            </a:r>
            <a:r>
              <a:rPr lang="en-US" dirty="0" smtClean="0"/>
              <a:t>each release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many sprints will be required to complete a </a:t>
            </a:r>
            <a:r>
              <a:rPr lang="en-US" dirty="0" smtClean="0"/>
              <a:t>release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many </a:t>
            </a:r>
            <a:r>
              <a:rPr lang="en-US" dirty="0" smtClean="0"/>
              <a:t>releases of </a:t>
            </a:r>
            <a:r>
              <a:rPr lang="en-US" dirty="0"/>
              <a:t>software to deliver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02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(1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Scrum implies that </a:t>
            </a:r>
            <a:r>
              <a:rPr lang="en-US" dirty="0" smtClean="0"/>
              <a:t>team members </a:t>
            </a:r>
            <a:r>
              <a:rPr lang="en-US" dirty="0"/>
              <a:t>work as a self-directed group, coached by the ScrumMaster, a team </a:t>
            </a:r>
            <a:r>
              <a:rPr lang="en-US" dirty="0" smtClean="0"/>
              <a:t>charter should </a:t>
            </a:r>
            <a:r>
              <a:rPr lang="en-US" dirty="0"/>
              <a:t>not be </a:t>
            </a:r>
            <a:r>
              <a:rPr lang="en-US" dirty="0" smtClean="0"/>
              <a:t>necessary</a:t>
            </a:r>
          </a:p>
          <a:p>
            <a:r>
              <a:rPr lang="en-US" dirty="0" smtClean="0"/>
              <a:t>Descriptions of work are identified in the product and sprint backlogs</a:t>
            </a:r>
          </a:p>
          <a:p>
            <a:r>
              <a:rPr lang="en-US" dirty="0"/>
              <a:t>M</a:t>
            </a:r>
            <a:r>
              <a:rPr lang="en-US" dirty="0" smtClean="0"/>
              <a:t>ore detailed work is documented in technical stories</a:t>
            </a:r>
          </a:p>
          <a:p>
            <a:r>
              <a:rPr lang="en-US" dirty="0" smtClean="0"/>
              <a:t>Team must estimate a velocity or capacity for each sprint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7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(2 of 3)</a:t>
            </a:r>
            <a:endParaRPr lang="en-US" dirty="0"/>
          </a:p>
        </p:txBody>
      </p:sp>
      <p:pic>
        <p:nvPicPr>
          <p:cNvPr id="4" name="Picture 3" descr="Image displays a Gantt chart using the Scrum approach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07" y="1371600"/>
            <a:ext cx="5544386" cy="444093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9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(3 of 3)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807239"/>
              </p:ext>
            </p:extLst>
          </p:nvPr>
        </p:nvGraphicFramePr>
        <p:xfrm>
          <a:off x="726693" y="881211"/>
          <a:ext cx="7690613" cy="4860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5307">
                  <a:extLst>
                    <a:ext uri="{9D8B030D-6E8A-4147-A177-3AD203B41FA5}">
                      <a16:colId xmlns:a16="http://schemas.microsoft.com/office/drawing/2014/main" xmlns="" val="2608537201"/>
                    </a:ext>
                  </a:extLst>
                </a:gridCol>
                <a:gridCol w="3845306">
                  <a:extLst>
                    <a:ext uri="{9D8B030D-6E8A-4147-A177-3AD203B41FA5}">
                      <a16:colId xmlns:a16="http://schemas.microsoft.com/office/drawing/2014/main" xmlns="" val="2598139746"/>
                    </a:ext>
                  </a:extLst>
                </a:gridCol>
              </a:tblGrid>
              <a:tr h="36554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Product Backlog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Sprint Backlog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4929648"/>
                  </a:ext>
                </a:extLst>
              </a:tr>
              <a:tr h="42112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1. User story templates, samples, and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point 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1. User story templates, samples, and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point person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131015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2. WBS templates, samples, and point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2. WBS templates, samples, and point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4279352"/>
                  </a:ext>
                </a:extLst>
              </a:tr>
              <a:tr h="49573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3. Project schedule templates, samples,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 point 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3. Project schedule templates, samples,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 point person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9796191"/>
                  </a:ext>
                </a:extLst>
              </a:tr>
              <a:tr h="49573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4. Ability to charge customers for some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intranet products and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4. Ability to charge customers for some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intranet products and services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9326831"/>
                  </a:ext>
                </a:extLst>
              </a:tr>
              <a:tr h="36554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5. Ability to collect user suggestions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5. Ability to collect user suggestions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9582270"/>
                  </a:ext>
                </a:extLst>
              </a:tr>
              <a:tr h="36554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6. Business case templates, samples,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 point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0214930"/>
                  </a:ext>
                </a:extLst>
              </a:tr>
              <a:tr h="36554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7. Ask the Expert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6351253"/>
                  </a:ext>
                </a:extLst>
              </a:tr>
              <a:tr h="49573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8. Stakeholder management strategy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templates, samples, and point 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0412205"/>
                  </a:ext>
                </a:extLst>
              </a:tr>
              <a:tr h="36554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9. Risk register templates, samples, and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point 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063076"/>
                  </a:ext>
                </a:extLst>
              </a:tr>
              <a:tr h="36554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Open Sans Regular"/>
                        </a:rPr>
                        <a:t>10. 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Open Sans 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732452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726693" y="5723737"/>
            <a:ext cx="66103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 Regular"/>
              </a:rPr>
              <a:t>Table </a:t>
            </a:r>
            <a:r>
              <a:rPr lang="en-US" dirty="0" smtClean="0">
                <a:latin typeface="Open Sans Regular"/>
              </a:rPr>
              <a:t>3-19 </a:t>
            </a:r>
            <a:r>
              <a:rPr lang="en-US" dirty="0">
                <a:latin typeface="Open Sans Regular"/>
              </a:rPr>
              <a:t>Product and Sprint Backlogs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Open Sans Regular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6595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</a:t>
            </a:r>
            <a:r>
              <a:rPr lang="en-US" dirty="0"/>
              <a:t>time and money should be spent </a:t>
            </a:r>
            <a:r>
              <a:rPr lang="en-US" dirty="0" smtClean="0"/>
              <a:t>on executing</a:t>
            </a:r>
          </a:p>
          <a:p>
            <a:pPr lvl="1"/>
            <a:r>
              <a:rPr lang="en-US" dirty="0" smtClean="0"/>
              <a:t>Plans </a:t>
            </a:r>
            <a:r>
              <a:rPr lang="en-US" dirty="0"/>
              <a:t>are implemented to create the desired </a:t>
            </a:r>
            <a:r>
              <a:rPr lang="en-US" dirty="0" smtClean="0"/>
              <a:t>product</a:t>
            </a:r>
          </a:p>
          <a:p>
            <a:r>
              <a:rPr lang="en-US" dirty="0" smtClean="0"/>
              <a:t>Agile approach: team produces </a:t>
            </a:r>
            <a:r>
              <a:rPr lang="en-US" dirty="0"/>
              <a:t>several iterations of a potentially </a:t>
            </a:r>
            <a:r>
              <a:rPr lang="en-US" dirty="0" smtClean="0"/>
              <a:t>shippable product</a:t>
            </a:r>
          </a:p>
          <a:p>
            <a:pPr lvl="1"/>
            <a:r>
              <a:rPr lang="en-US" dirty="0" smtClean="0"/>
              <a:t>Users can access and make suggestions </a:t>
            </a:r>
          </a:p>
          <a:p>
            <a:r>
              <a:rPr lang="en-US" dirty="0" smtClean="0"/>
              <a:t>Communications are different 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roject team meets every morning, physically or virtually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7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FDEE3B03-8A9D-4A65-BAEA-56D4661CB212}"/>
              </a:ext>
            </a:extLst>
          </p:cNvPr>
          <p:cNvCxnSpPr>
            <a:stCxn id="13" idx="4"/>
            <a:endCxn id="16" idx="0"/>
          </p:cNvCxnSpPr>
          <p:nvPr/>
        </p:nvCxnSpPr>
        <p:spPr>
          <a:xfrm>
            <a:off x="5507268" y="2402468"/>
            <a:ext cx="0" cy="280735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96ACFC85-5007-4038-8688-4868B38587D1}"/>
              </a:ext>
            </a:extLst>
          </p:cNvPr>
          <p:cNvSpPr/>
          <p:nvPr/>
        </p:nvSpPr>
        <p:spPr>
          <a:xfrm>
            <a:off x="5406824" y="2201582"/>
            <a:ext cx="200888" cy="2008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51F05F36-1AB5-488A-B787-21ED2444A187}"/>
              </a:ext>
            </a:extLst>
          </p:cNvPr>
          <p:cNvSpPr/>
          <p:nvPr/>
        </p:nvSpPr>
        <p:spPr>
          <a:xfrm>
            <a:off x="5406824" y="3204327"/>
            <a:ext cx="200888" cy="2008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45796F69-D836-4C00-B241-DA158845053F}"/>
              </a:ext>
            </a:extLst>
          </p:cNvPr>
          <p:cNvSpPr/>
          <p:nvPr/>
        </p:nvSpPr>
        <p:spPr>
          <a:xfrm>
            <a:off x="5406824" y="4207074"/>
            <a:ext cx="200888" cy="20088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9FE6A796-476C-4211-9FF9-261D99D10C2B}"/>
              </a:ext>
            </a:extLst>
          </p:cNvPr>
          <p:cNvSpPr/>
          <p:nvPr/>
        </p:nvSpPr>
        <p:spPr>
          <a:xfrm>
            <a:off x="5406824" y="5209820"/>
            <a:ext cx="200888" cy="20088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5BE5CB28-8BC5-43A9-82C9-92B6A5D11FAB}"/>
              </a:ext>
            </a:extLst>
          </p:cNvPr>
          <p:cNvCxnSpPr>
            <a:cxnSpLocks/>
          </p:cNvCxnSpPr>
          <p:nvPr/>
        </p:nvCxnSpPr>
        <p:spPr>
          <a:xfrm>
            <a:off x="5120453" y="3806144"/>
            <a:ext cx="38681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D62DBE7A-B394-407B-848F-F63F9A3BC158}"/>
              </a:ext>
            </a:extLst>
          </p:cNvPr>
          <p:cNvCxnSpPr/>
          <p:nvPr/>
        </p:nvCxnSpPr>
        <p:spPr>
          <a:xfrm flipV="1">
            <a:off x="3433811" y="2402468"/>
            <a:ext cx="0" cy="280735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EB62CF98-04E9-46C3-AD01-C68EAED42249}"/>
              </a:ext>
            </a:extLst>
          </p:cNvPr>
          <p:cNvSpPr/>
          <p:nvPr/>
        </p:nvSpPr>
        <p:spPr>
          <a:xfrm rot="10800000">
            <a:off x="3333367" y="5209820"/>
            <a:ext cx="200888" cy="200888"/>
          </a:xfrm>
          <a:prstGeom prst="ellipse">
            <a:avLst/>
          </a:prstGeom>
          <a:solidFill>
            <a:srgbClr val="EB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C1093E01-8044-4996-AB34-9D300FCF49AE}"/>
              </a:ext>
            </a:extLst>
          </p:cNvPr>
          <p:cNvSpPr/>
          <p:nvPr/>
        </p:nvSpPr>
        <p:spPr>
          <a:xfrm rot="10800000">
            <a:off x="3333367" y="4207074"/>
            <a:ext cx="200888" cy="2008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362F6368-7357-452D-AAD7-6B0527F2DF9C}"/>
              </a:ext>
            </a:extLst>
          </p:cNvPr>
          <p:cNvSpPr/>
          <p:nvPr/>
        </p:nvSpPr>
        <p:spPr>
          <a:xfrm rot="10800000">
            <a:off x="3333367" y="3204327"/>
            <a:ext cx="200888" cy="200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842F2CA0-E5C7-4AD4-A1BA-19F435B08A28}"/>
              </a:ext>
            </a:extLst>
          </p:cNvPr>
          <p:cNvSpPr/>
          <p:nvPr/>
        </p:nvSpPr>
        <p:spPr>
          <a:xfrm rot="10800000">
            <a:off x="3333367" y="2201582"/>
            <a:ext cx="200888" cy="2008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9E186F2C-73F1-4FF1-AE76-4A4A4A5882C5}"/>
              </a:ext>
            </a:extLst>
          </p:cNvPr>
          <p:cNvCxnSpPr/>
          <p:nvPr/>
        </p:nvCxnSpPr>
        <p:spPr>
          <a:xfrm rot="10800000" flipV="1">
            <a:off x="3433811" y="3806143"/>
            <a:ext cx="386813" cy="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25B489D2-2CC4-4A0A-8471-A30E679359DA}"/>
              </a:ext>
            </a:extLst>
          </p:cNvPr>
          <p:cNvGrpSpPr/>
          <p:nvPr/>
        </p:nvGrpSpPr>
        <p:grpSpPr>
          <a:xfrm>
            <a:off x="6003591" y="1905000"/>
            <a:ext cx="2708888" cy="794050"/>
            <a:chOff x="5692588" y="1560606"/>
            <a:chExt cx="3195918" cy="936812"/>
          </a:xfrm>
        </p:grpSpPr>
        <p:sp>
          <p:nvSpPr>
            <p:cNvPr id="25" name="Rectangle: Rounded Corners 32">
              <a:extLst>
                <a:ext uri="{FF2B5EF4-FFF2-40B4-BE49-F238E27FC236}">
                  <a16:creationId xmlns="" xmlns:a16="http://schemas.microsoft.com/office/drawing/2014/main" id="{D6391E66-8D4E-443D-AC84-AB2DDD9413F4}"/>
                </a:ext>
              </a:extLst>
            </p:cNvPr>
            <p:cNvSpPr/>
            <p:nvPr/>
          </p:nvSpPr>
          <p:spPr>
            <a:xfrm>
              <a:off x="5800164" y="1625600"/>
              <a:ext cx="3088342" cy="806824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: Rounded Corners 33">
              <a:extLst>
                <a:ext uri="{FF2B5EF4-FFF2-40B4-BE49-F238E27FC236}">
                  <a16:creationId xmlns="" xmlns:a16="http://schemas.microsoft.com/office/drawing/2014/main" id="{91328DEE-64E0-4057-9564-2A7A73682C07}"/>
                </a:ext>
              </a:extLst>
            </p:cNvPr>
            <p:cNvSpPr/>
            <p:nvPr/>
          </p:nvSpPr>
          <p:spPr>
            <a:xfrm>
              <a:off x="6279776" y="1780241"/>
              <a:ext cx="2420879" cy="49754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Quality</a:t>
              </a:r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="" xmlns:a16="http://schemas.microsoft.com/office/drawing/2014/main" id="{9BF2375C-B24E-42E1-A2CB-39E4656FC0AB}"/>
                </a:ext>
              </a:extLst>
            </p:cNvPr>
            <p:cNvSpPr/>
            <p:nvPr/>
          </p:nvSpPr>
          <p:spPr>
            <a:xfrm>
              <a:off x="5692588" y="1560606"/>
              <a:ext cx="936812" cy="936812"/>
            </a:xfrm>
            <a:prstGeom prst="ellipse">
              <a:avLst/>
            </a:prstGeom>
            <a:solidFill>
              <a:srgbClr val="F1E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8099A731-B5C7-4F93-A3D6-6483DB997CEB}"/>
                </a:ext>
              </a:extLst>
            </p:cNvPr>
            <p:cNvSpPr/>
            <p:nvPr/>
          </p:nvSpPr>
          <p:spPr>
            <a:xfrm>
              <a:off x="5763328" y="1625599"/>
              <a:ext cx="806824" cy="8068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5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FC15EDA3-6A8C-46AD-8399-97EB8D372768}"/>
              </a:ext>
            </a:extLst>
          </p:cNvPr>
          <p:cNvGrpSpPr/>
          <p:nvPr/>
        </p:nvGrpSpPr>
        <p:grpSpPr>
          <a:xfrm>
            <a:off x="6003591" y="2907747"/>
            <a:ext cx="2708888" cy="794050"/>
            <a:chOff x="5692588" y="1560606"/>
            <a:chExt cx="3195918" cy="936812"/>
          </a:xfrm>
        </p:grpSpPr>
        <p:sp>
          <p:nvSpPr>
            <p:cNvPr id="30" name="Rectangle: Rounded Corners 39">
              <a:extLst>
                <a:ext uri="{FF2B5EF4-FFF2-40B4-BE49-F238E27FC236}">
                  <a16:creationId xmlns="" xmlns:a16="http://schemas.microsoft.com/office/drawing/2014/main" id="{EF7DAA5C-5564-4158-B938-3E3452D86A0E}"/>
                </a:ext>
              </a:extLst>
            </p:cNvPr>
            <p:cNvSpPr/>
            <p:nvPr/>
          </p:nvSpPr>
          <p:spPr>
            <a:xfrm>
              <a:off x="5800164" y="1625600"/>
              <a:ext cx="3088342" cy="806824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Rectangle: Rounded Corners 40">
              <a:extLst>
                <a:ext uri="{FF2B5EF4-FFF2-40B4-BE49-F238E27FC236}">
                  <a16:creationId xmlns="" xmlns:a16="http://schemas.microsoft.com/office/drawing/2014/main" id="{6C997F90-A564-40CB-B6BC-8A968C77CA0C}"/>
                </a:ext>
              </a:extLst>
            </p:cNvPr>
            <p:cNvSpPr/>
            <p:nvPr/>
          </p:nvSpPr>
          <p:spPr>
            <a:xfrm>
              <a:off x="6279776" y="1780241"/>
              <a:ext cx="2420879" cy="49754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Resources</a:t>
              </a:r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9ECCCC11-F355-49CA-9FEC-D7D765F56BE2}"/>
                </a:ext>
              </a:extLst>
            </p:cNvPr>
            <p:cNvSpPr/>
            <p:nvPr/>
          </p:nvSpPr>
          <p:spPr>
            <a:xfrm>
              <a:off x="5692588" y="1560606"/>
              <a:ext cx="936812" cy="936812"/>
            </a:xfrm>
            <a:prstGeom prst="ellipse">
              <a:avLst/>
            </a:prstGeom>
            <a:solidFill>
              <a:srgbClr val="F1E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8ADA7973-EB39-4757-A689-EB64D685ACED}"/>
                </a:ext>
              </a:extLst>
            </p:cNvPr>
            <p:cNvSpPr/>
            <p:nvPr/>
          </p:nvSpPr>
          <p:spPr>
            <a:xfrm>
              <a:off x="5745643" y="1625599"/>
              <a:ext cx="806824" cy="80682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6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6A968ABF-D362-4FD0-B330-BFB4C2906CAA}"/>
              </a:ext>
            </a:extLst>
          </p:cNvPr>
          <p:cNvGrpSpPr/>
          <p:nvPr/>
        </p:nvGrpSpPr>
        <p:grpSpPr>
          <a:xfrm>
            <a:off x="6003591" y="3910492"/>
            <a:ext cx="2708888" cy="794050"/>
            <a:chOff x="5692588" y="1560606"/>
            <a:chExt cx="3195918" cy="936812"/>
          </a:xfrm>
        </p:grpSpPr>
        <p:sp>
          <p:nvSpPr>
            <p:cNvPr id="35" name="Rectangle: Rounded Corners 74">
              <a:extLst>
                <a:ext uri="{FF2B5EF4-FFF2-40B4-BE49-F238E27FC236}">
                  <a16:creationId xmlns="" xmlns:a16="http://schemas.microsoft.com/office/drawing/2014/main" id="{8D4F3653-381C-442F-A7FA-3C7A6CC00AF1}"/>
                </a:ext>
              </a:extLst>
            </p:cNvPr>
            <p:cNvSpPr/>
            <p:nvPr/>
          </p:nvSpPr>
          <p:spPr>
            <a:xfrm>
              <a:off x="5800164" y="1625600"/>
              <a:ext cx="3088342" cy="806824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: Rounded Corners 75">
              <a:extLst>
                <a:ext uri="{FF2B5EF4-FFF2-40B4-BE49-F238E27FC236}">
                  <a16:creationId xmlns="" xmlns:a16="http://schemas.microsoft.com/office/drawing/2014/main" id="{BD50A0A0-2FA1-49D0-8886-3E757F666345}"/>
                </a:ext>
              </a:extLst>
            </p:cNvPr>
            <p:cNvSpPr/>
            <p:nvPr/>
          </p:nvSpPr>
          <p:spPr>
            <a:xfrm>
              <a:off x="6279776" y="1780241"/>
              <a:ext cx="2420879" cy="497542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Procurement </a:t>
              </a:r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5502FCE7-DDB5-40C5-8BAE-25BF0A90D05A}"/>
                </a:ext>
              </a:extLst>
            </p:cNvPr>
            <p:cNvSpPr/>
            <p:nvPr/>
          </p:nvSpPr>
          <p:spPr>
            <a:xfrm>
              <a:off x="5692588" y="1560606"/>
              <a:ext cx="936812" cy="936812"/>
            </a:xfrm>
            <a:prstGeom prst="ellipse">
              <a:avLst/>
            </a:prstGeom>
            <a:solidFill>
              <a:srgbClr val="F1E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392B0DEC-FAAA-4D26-8F4B-2CD9CD11400F}"/>
                </a:ext>
              </a:extLst>
            </p:cNvPr>
            <p:cNvSpPr/>
            <p:nvPr/>
          </p:nvSpPr>
          <p:spPr>
            <a:xfrm>
              <a:off x="5745643" y="1625599"/>
              <a:ext cx="806824" cy="80682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/>
                <a:t>7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8137010F-35CB-4EAE-972A-F922A05FF84E}"/>
              </a:ext>
            </a:extLst>
          </p:cNvPr>
          <p:cNvGrpSpPr/>
          <p:nvPr/>
        </p:nvGrpSpPr>
        <p:grpSpPr>
          <a:xfrm>
            <a:off x="6003591" y="4913239"/>
            <a:ext cx="2708888" cy="794050"/>
            <a:chOff x="5692588" y="1560606"/>
            <a:chExt cx="3195918" cy="936812"/>
          </a:xfrm>
        </p:grpSpPr>
        <p:sp>
          <p:nvSpPr>
            <p:cNvPr id="40" name="Rectangle: Rounded Corners 79">
              <a:extLst>
                <a:ext uri="{FF2B5EF4-FFF2-40B4-BE49-F238E27FC236}">
                  <a16:creationId xmlns="" xmlns:a16="http://schemas.microsoft.com/office/drawing/2014/main" id="{B74692EB-ACEE-4830-A415-6B5A53B43E4A}"/>
                </a:ext>
              </a:extLst>
            </p:cNvPr>
            <p:cNvSpPr/>
            <p:nvPr/>
          </p:nvSpPr>
          <p:spPr>
            <a:xfrm>
              <a:off x="5800164" y="1625600"/>
              <a:ext cx="3088342" cy="806824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Rectangle: Rounded Corners 80">
              <a:extLst>
                <a:ext uri="{FF2B5EF4-FFF2-40B4-BE49-F238E27FC236}">
                  <a16:creationId xmlns="" xmlns:a16="http://schemas.microsoft.com/office/drawing/2014/main" id="{4AE7060D-8CF6-475E-9EC7-EFAF95D4B7A6}"/>
                </a:ext>
              </a:extLst>
            </p:cNvPr>
            <p:cNvSpPr/>
            <p:nvPr/>
          </p:nvSpPr>
          <p:spPr>
            <a:xfrm>
              <a:off x="6437331" y="1780242"/>
              <a:ext cx="2420879" cy="497542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dirty="0" smtClean="0">
                  <a:solidFill>
                    <a:schemeClr val="bg1"/>
                  </a:solidFill>
                </a:rPr>
                <a:t>Communication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="" xmlns:a16="http://schemas.microsoft.com/office/drawing/2014/main" id="{B1F29ED1-C215-4A40-BB22-FF444A14D805}"/>
                </a:ext>
              </a:extLst>
            </p:cNvPr>
            <p:cNvSpPr/>
            <p:nvPr/>
          </p:nvSpPr>
          <p:spPr>
            <a:xfrm>
              <a:off x="5692588" y="1560606"/>
              <a:ext cx="936812" cy="936812"/>
            </a:xfrm>
            <a:prstGeom prst="ellipse">
              <a:avLst/>
            </a:prstGeom>
            <a:solidFill>
              <a:srgbClr val="F1E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584E7E42-05F7-40B0-AB4B-08534857300F}"/>
                </a:ext>
              </a:extLst>
            </p:cNvPr>
            <p:cNvSpPr/>
            <p:nvPr/>
          </p:nvSpPr>
          <p:spPr>
            <a:xfrm>
              <a:off x="5727958" y="1625599"/>
              <a:ext cx="806824" cy="80682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8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DC9FC2B3-E9FF-4D14-AE08-3BCBC4BA960D}"/>
              </a:ext>
            </a:extLst>
          </p:cNvPr>
          <p:cNvGrpSpPr/>
          <p:nvPr/>
        </p:nvGrpSpPr>
        <p:grpSpPr>
          <a:xfrm flipH="1">
            <a:off x="228600" y="1905000"/>
            <a:ext cx="2712686" cy="794050"/>
            <a:chOff x="5692588" y="1560606"/>
            <a:chExt cx="3195918" cy="936812"/>
          </a:xfrm>
        </p:grpSpPr>
        <p:sp>
          <p:nvSpPr>
            <p:cNvPr id="45" name="Rectangle: Rounded Corners 110">
              <a:extLst>
                <a:ext uri="{FF2B5EF4-FFF2-40B4-BE49-F238E27FC236}">
                  <a16:creationId xmlns="" xmlns:a16="http://schemas.microsoft.com/office/drawing/2014/main" id="{1EA6C376-E8B3-431B-863E-51A2C872A7EA}"/>
                </a:ext>
              </a:extLst>
            </p:cNvPr>
            <p:cNvSpPr/>
            <p:nvPr/>
          </p:nvSpPr>
          <p:spPr>
            <a:xfrm>
              <a:off x="5800164" y="1625600"/>
              <a:ext cx="3088342" cy="806824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Rectangle: Rounded Corners 111">
              <a:extLst>
                <a:ext uri="{FF2B5EF4-FFF2-40B4-BE49-F238E27FC236}">
                  <a16:creationId xmlns="" xmlns:a16="http://schemas.microsoft.com/office/drawing/2014/main" id="{86E3D609-39C5-48AB-BBEB-435EFD8F0C1A}"/>
                </a:ext>
              </a:extLst>
            </p:cNvPr>
            <p:cNvSpPr/>
            <p:nvPr/>
          </p:nvSpPr>
          <p:spPr>
            <a:xfrm>
              <a:off x="6279776" y="1780241"/>
              <a:ext cx="2420879" cy="49754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Scope </a:t>
              </a:r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1337A2B0-01C0-4E9D-B228-EE1EB83C1A34}"/>
                </a:ext>
              </a:extLst>
            </p:cNvPr>
            <p:cNvSpPr/>
            <p:nvPr/>
          </p:nvSpPr>
          <p:spPr>
            <a:xfrm>
              <a:off x="5692588" y="1560606"/>
              <a:ext cx="936812" cy="936812"/>
            </a:xfrm>
            <a:prstGeom prst="ellipse">
              <a:avLst/>
            </a:prstGeom>
            <a:solidFill>
              <a:srgbClr val="F1E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Oval 47">
              <a:extLst>
                <a:ext uri="{FF2B5EF4-FFF2-40B4-BE49-F238E27FC236}">
                  <a16:creationId xmlns="" xmlns:a16="http://schemas.microsoft.com/office/drawing/2014/main" id="{27CFF79C-B611-42C4-BC5F-5B52BCDE0521}"/>
                </a:ext>
              </a:extLst>
            </p:cNvPr>
            <p:cNvSpPr/>
            <p:nvPr/>
          </p:nvSpPr>
          <p:spPr>
            <a:xfrm>
              <a:off x="5745569" y="1625599"/>
              <a:ext cx="806824" cy="8068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/>
                <a:t>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9C1A9688-D95D-4BD7-9D3D-9897E19B702E}"/>
              </a:ext>
            </a:extLst>
          </p:cNvPr>
          <p:cNvGrpSpPr/>
          <p:nvPr/>
        </p:nvGrpSpPr>
        <p:grpSpPr>
          <a:xfrm flipH="1">
            <a:off x="228600" y="2907747"/>
            <a:ext cx="2712686" cy="794050"/>
            <a:chOff x="5692588" y="1560606"/>
            <a:chExt cx="3195918" cy="936812"/>
          </a:xfrm>
        </p:grpSpPr>
        <p:sp>
          <p:nvSpPr>
            <p:cNvPr id="50" name="Rectangle: Rounded Corners 106">
              <a:extLst>
                <a:ext uri="{FF2B5EF4-FFF2-40B4-BE49-F238E27FC236}">
                  <a16:creationId xmlns="" xmlns:a16="http://schemas.microsoft.com/office/drawing/2014/main" id="{FBF1A8DF-A213-4C1D-A286-373C5DFD4FD5}"/>
                </a:ext>
              </a:extLst>
            </p:cNvPr>
            <p:cNvSpPr/>
            <p:nvPr/>
          </p:nvSpPr>
          <p:spPr>
            <a:xfrm>
              <a:off x="5800164" y="1625600"/>
              <a:ext cx="3088342" cy="806824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Rectangle: Rounded Corners 107">
              <a:extLst>
                <a:ext uri="{FF2B5EF4-FFF2-40B4-BE49-F238E27FC236}">
                  <a16:creationId xmlns="" xmlns:a16="http://schemas.microsoft.com/office/drawing/2014/main" id="{D5A63637-66B2-4A45-B3AA-44F82CE9E153}"/>
                </a:ext>
              </a:extLst>
            </p:cNvPr>
            <p:cNvSpPr/>
            <p:nvPr/>
          </p:nvSpPr>
          <p:spPr>
            <a:xfrm>
              <a:off x="6279776" y="1780241"/>
              <a:ext cx="2420879" cy="49754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Cost </a:t>
              </a:r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4D01C208-F75E-4A44-8B1E-DC8240CCC633}"/>
                </a:ext>
              </a:extLst>
            </p:cNvPr>
            <p:cNvSpPr/>
            <p:nvPr/>
          </p:nvSpPr>
          <p:spPr>
            <a:xfrm>
              <a:off x="5692588" y="1560606"/>
              <a:ext cx="936812" cy="936812"/>
            </a:xfrm>
            <a:prstGeom prst="ellipse">
              <a:avLst/>
            </a:prstGeom>
            <a:solidFill>
              <a:srgbClr val="F1E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6073953E-4A49-4F72-B7C8-FB0AFC22AC49}"/>
                </a:ext>
              </a:extLst>
            </p:cNvPr>
            <p:cNvSpPr/>
            <p:nvPr/>
          </p:nvSpPr>
          <p:spPr>
            <a:xfrm>
              <a:off x="5745569" y="1625599"/>
              <a:ext cx="806824" cy="80682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/>
                <a:t>2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6D63C6DA-778A-4579-B5B8-F3375DC57D13}"/>
              </a:ext>
            </a:extLst>
          </p:cNvPr>
          <p:cNvGrpSpPr/>
          <p:nvPr/>
        </p:nvGrpSpPr>
        <p:grpSpPr>
          <a:xfrm flipH="1">
            <a:off x="228600" y="3910492"/>
            <a:ext cx="2712686" cy="794050"/>
            <a:chOff x="5692588" y="1560606"/>
            <a:chExt cx="3195918" cy="936812"/>
          </a:xfrm>
        </p:grpSpPr>
        <p:sp>
          <p:nvSpPr>
            <p:cNvPr id="55" name="Rectangle: Rounded Corners 102">
              <a:extLst>
                <a:ext uri="{FF2B5EF4-FFF2-40B4-BE49-F238E27FC236}">
                  <a16:creationId xmlns="" xmlns:a16="http://schemas.microsoft.com/office/drawing/2014/main" id="{1F4708C1-1C71-467A-85B2-CDA65977285B}"/>
                </a:ext>
              </a:extLst>
            </p:cNvPr>
            <p:cNvSpPr/>
            <p:nvPr/>
          </p:nvSpPr>
          <p:spPr>
            <a:xfrm>
              <a:off x="5800164" y="1625600"/>
              <a:ext cx="3088342" cy="806824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Rectangle: Rounded Corners 103">
              <a:extLst>
                <a:ext uri="{FF2B5EF4-FFF2-40B4-BE49-F238E27FC236}">
                  <a16:creationId xmlns="" xmlns:a16="http://schemas.microsoft.com/office/drawing/2014/main" id="{ADF0BAEC-1DB2-4AA4-9BBC-163C3D8CC5AF}"/>
                </a:ext>
              </a:extLst>
            </p:cNvPr>
            <p:cNvSpPr/>
            <p:nvPr/>
          </p:nvSpPr>
          <p:spPr>
            <a:xfrm>
              <a:off x="6279776" y="1780241"/>
              <a:ext cx="2420879" cy="49754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Schedule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="" xmlns:a16="http://schemas.microsoft.com/office/drawing/2014/main" id="{6CB6581A-A58A-40C4-9311-54E138BFB3B9}"/>
                </a:ext>
              </a:extLst>
            </p:cNvPr>
            <p:cNvSpPr/>
            <p:nvPr/>
          </p:nvSpPr>
          <p:spPr>
            <a:xfrm>
              <a:off x="5692588" y="1560606"/>
              <a:ext cx="936812" cy="936812"/>
            </a:xfrm>
            <a:prstGeom prst="ellipse">
              <a:avLst/>
            </a:prstGeom>
            <a:solidFill>
              <a:srgbClr val="F1E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="" xmlns:a16="http://schemas.microsoft.com/office/drawing/2014/main" id="{E549F4C3-4DAA-421E-B97D-C6C519824ACA}"/>
                </a:ext>
              </a:extLst>
            </p:cNvPr>
            <p:cNvSpPr/>
            <p:nvPr/>
          </p:nvSpPr>
          <p:spPr>
            <a:xfrm>
              <a:off x="5763229" y="1625599"/>
              <a:ext cx="806824" cy="80682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="" xmlns:a16="http://schemas.microsoft.com/office/drawing/2014/main" id="{1A28A30B-AFD1-4AAB-BB4C-874D21970ED1}"/>
              </a:ext>
            </a:extLst>
          </p:cNvPr>
          <p:cNvGrpSpPr/>
          <p:nvPr/>
        </p:nvGrpSpPr>
        <p:grpSpPr>
          <a:xfrm flipH="1">
            <a:off x="228600" y="4913239"/>
            <a:ext cx="2712686" cy="794050"/>
            <a:chOff x="5692588" y="1560606"/>
            <a:chExt cx="3195918" cy="936812"/>
          </a:xfrm>
        </p:grpSpPr>
        <p:sp>
          <p:nvSpPr>
            <p:cNvPr id="60" name="Rectangle: Rounded Corners 98">
              <a:extLst>
                <a:ext uri="{FF2B5EF4-FFF2-40B4-BE49-F238E27FC236}">
                  <a16:creationId xmlns="" xmlns:a16="http://schemas.microsoft.com/office/drawing/2014/main" id="{3B6C00CE-1707-48F5-8942-F1B28C0CABFC}"/>
                </a:ext>
              </a:extLst>
            </p:cNvPr>
            <p:cNvSpPr/>
            <p:nvPr/>
          </p:nvSpPr>
          <p:spPr>
            <a:xfrm>
              <a:off x="5800164" y="1625600"/>
              <a:ext cx="3088342" cy="806824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EB1E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Rectangle: Rounded Corners 99">
              <a:extLst>
                <a:ext uri="{FF2B5EF4-FFF2-40B4-BE49-F238E27FC236}">
                  <a16:creationId xmlns="" xmlns:a16="http://schemas.microsoft.com/office/drawing/2014/main" id="{C338EA2C-F7DB-4D97-8704-B61EFE75841F}"/>
                </a:ext>
              </a:extLst>
            </p:cNvPr>
            <p:cNvSpPr/>
            <p:nvPr/>
          </p:nvSpPr>
          <p:spPr>
            <a:xfrm>
              <a:off x="6279776" y="1780241"/>
              <a:ext cx="2420879" cy="497542"/>
            </a:xfrm>
            <a:prstGeom prst="roundRect">
              <a:avLst>
                <a:gd name="adj" fmla="val 50000"/>
              </a:avLst>
            </a:prstGeom>
            <a:solidFill>
              <a:srgbClr val="EB1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Stakeholder </a:t>
              </a:r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="" xmlns:a16="http://schemas.microsoft.com/office/drawing/2014/main" id="{DA52EB5C-37E7-4E99-AEEC-1432B5C092B8}"/>
                </a:ext>
              </a:extLst>
            </p:cNvPr>
            <p:cNvSpPr/>
            <p:nvPr/>
          </p:nvSpPr>
          <p:spPr>
            <a:xfrm>
              <a:off x="5692588" y="1560606"/>
              <a:ext cx="936812" cy="936812"/>
            </a:xfrm>
            <a:prstGeom prst="ellipse">
              <a:avLst/>
            </a:prstGeom>
            <a:solidFill>
              <a:srgbClr val="F1E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Oval 62">
              <a:extLst>
                <a:ext uri="{FF2B5EF4-FFF2-40B4-BE49-F238E27FC236}">
                  <a16:creationId xmlns="" xmlns:a16="http://schemas.microsoft.com/office/drawing/2014/main" id="{92669486-CE2F-4820-A6C2-D58F1781F00F}"/>
                </a:ext>
              </a:extLst>
            </p:cNvPr>
            <p:cNvSpPr/>
            <p:nvPr/>
          </p:nvSpPr>
          <p:spPr>
            <a:xfrm>
              <a:off x="5763229" y="1625599"/>
              <a:ext cx="806824" cy="806824"/>
            </a:xfrm>
            <a:prstGeom prst="ellipse">
              <a:avLst/>
            </a:prstGeom>
            <a:solidFill>
              <a:srgbClr val="EB1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</p:grpSp>
      <p:sp>
        <p:nvSpPr>
          <p:cNvPr id="64" name="Oval 63">
            <a:extLst>
              <a:ext uri="{FF2B5EF4-FFF2-40B4-BE49-F238E27FC236}">
                <a16:creationId xmlns="" xmlns:a16="http://schemas.microsoft.com/office/drawing/2014/main" id="{BC1B0D95-C1E1-4B2A-BCEF-062193828F12}"/>
              </a:ext>
            </a:extLst>
          </p:cNvPr>
          <p:cNvSpPr/>
          <p:nvPr/>
        </p:nvSpPr>
        <p:spPr>
          <a:xfrm>
            <a:off x="3820626" y="3156229"/>
            <a:ext cx="1299829" cy="129982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5" name="Graphic 6" descr="Lightbulb">
            <a:extLst>
              <a:ext uri="{FF2B5EF4-FFF2-40B4-BE49-F238E27FC236}">
                <a16:creationId xmlns="" xmlns:a16="http://schemas.microsoft.com/office/drawing/2014/main" id="{CA951519-C171-4077-A68C-7BB7221D52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3012" y="3418617"/>
            <a:ext cx="775053" cy="775053"/>
          </a:xfrm>
          <a:prstGeom prst="rect">
            <a:avLst/>
          </a:prstGeom>
        </p:spPr>
      </p:pic>
      <p:sp>
        <p:nvSpPr>
          <p:cNvPr id="68" name="Title 1"/>
          <p:cNvSpPr>
            <a:spLocks noGrp="1"/>
          </p:cNvSpPr>
          <p:nvPr>
            <p:ph type="title"/>
          </p:nvPr>
        </p:nvSpPr>
        <p:spPr>
          <a:xfrm>
            <a:off x="158571" y="11938"/>
            <a:ext cx="7886700" cy="6743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Project Management Knowledge Areas</a:t>
            </a:r>
            <a:endParaRPr lang="en-MY" sz="2800" dirty="0"/>
          </a:p>
        </p:txBody>
      </p:sp>
      <p:sp>
        <p:nvSpPr>
          <p:cNvPr id="69" name="Rectangle 68"/>
          <p:cNvSpPr/>
          <p:nvPr/>
        </p:nvSpPr>
        <p:spPr>
          <a:xfrm>
            <a:off x="228600" y="731420"/>
            <a:ext cx="85883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Knowledge areas </a:t>
            </a:r>
            <a:r>
              <a:rPr lang="en-US" sz="1600" dirty="0" smtClean="0"/>
              <a:t>describe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key competencies that project managers must </a:t>
            </a:r>
            <a:r>
              <a:rPr lang="en-US" sz="1600" dirty="0" smtClean="0"/>
              <a:t>develop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Project managers must have knowledge and skills in </a:t>
            </a:r>
            <a:endParaRPr lang="en-US" sz="16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all </a:t>
            </a:r>
            <a:r>
              <a:rPr lang="en-US" sz="1600" dirty="0"/>
              <a:t>10 knowledge </a:t>
            </a:r>
            <a:r>
              <a:rPr lang="en-US" sz="1600" dirty="0" smtClean="0"/>
              <a:t>areas: 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82" name="Oval 81">
            <a:extLst>
              <a:ext uri="{FF2B5EF4-FFF2-40B4-BE49-F238E27FC236}">
                <a16:creationId xmlns="" xmlns:a16="http://schemas.microsoft.com/office/drawing/2014/main" id="{9FE6A796-476C-4211-9FF9-261D99D10C2B}"/>
              </a:ext>
            </a:extLst>
          </p:cNvPr>
          <p:cNvSpPr/>
          <p:nvPr/>
        </p:nvSpPr>
        <p:spPr>
          <a:xfrm>
            <a:off x="5354999" y="6219148"/>
            <a:ext cx="200888" cy="20088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3" name="Oval 82">
            <a:extLst>
              <a:ext uri="{FF2B5EF4-FFF2-40B4-BE49-F238E27FC236}">
                <a16:creationId xmlns="" xmlns:a16="http://schemas.microsoft.com/office/drawing/2014/main" id="{EB62CF98-04E9-46C3-AD01-C68EAED42249}"/>
              </a:ext>
            </a:extLst>
          </p:cNvPr>
          <p:cNvSpPr/>
          <p:nvPr/>
        </p:nvSpPr>
        <p:spPr>
          <a:xfrm rot="10800000">
            <a:off x="3281542" y="6219148"/>
            <a:ext cx="200888" cy="200888"/>
          </a:xfrm>
          <a:prstGeom prst="ellipse">
            <a:avLst/>
          </a:prstGeom>
          <a:solidFill>
            <a:srgbClr val="EB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84" name="Group 83">
            <a:extLst>
              <a:ext uri="{FF2B5EF4-FFF2-40B4-BE49-F238E27FC236}">
                <a16:creationId xmlns="" xmlns:a16="http://schemas.microsoft.com/office/drawing/2014/main" id="{8137010F-35CB-4EAE-972A-F922A05FF84E}"/>
              </a:ext>
            </a:extLst>
          </p:cNvPr>
          <p:cNvGrpSpPr/>
          <p:nvPr/>
        </p:nvGrpSpPr>
        <p:grpSpPr>
          <a:xfrm>
            <a:off x="5951766" y="5922567"/>
            <a:ext cx="2708888" cy="794050"/>
            <a:chOff x="5692588" y="1560606"/>
            <a:chExt cx="3195918" cy="936812"/>
          </a:xfrm>
        </p:grpSpPr>
        <p:sp>
          <p:nvSpPr>
            <p:cNvPr id="85" name="Rectangle: Rounded Corners 79">
              <a:extLst>
                <a:ext uri="{FF2B5EF4-FFF2-40B4-BE49-F238E27FC236}">
                  <a16:creationId xmlns="" xmlns:a16="http://schemas.microsoft.com/office/drawing/2014/main" id="{B74692EB-ACEE-4830-A415-6B5A53B43E4A}"/>
                </a:ext>
              </a:extLst>
            </p:cNvPr>
            <p:cNvSpPr/>
            <p:nvPr/>
          </p:nvSpPr>
          <p:spPr>
            <a:xfrm>
              <a:off x="5800164" y="1625600"/>
              <a:ext cx="3088342" cy="806824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6" name="Rectangle: Rounded Corners 80">
              <a:extLst>
                <a:ext uri="{FF2B5EF4-FFF2-40B4-BE49-F238E27FC236}">
                  <a16:creationId xmlns="" xmlns:a16="http://schemas.microsoft.com/office/drawing/2014/main" id="{4AE7060D-8CF6-475E-9EC7-EFAF95D4B7A6}"/>
                </a:ext>
              </a:extLst>
            </p:cNvPr>
            <p:cNvSpPr/>
            <p:nvPr/>
          </p:nvSpPr>
          <p:spPr>
            <a:xfrm>
              <a:off x="6318674" y="1780242"/>
              <a:ext cx="2420879" cy="497542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Project Integration Management </a:t>
              </a:r>
              <a:endParaRPr lang="en-US" sz="1600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="" xmlns:a16="http://schemas.microsoft.com/office/drawing/2014/main" id="{B1F29ED1-C215-4A40-BB22-FF444A14D805}"/>
                </a:ext>
              </a:extLst>
            </p:cNvPr>
            <p:cNvSpPr/>
            <p:nvPr/>
          </p:nvSpPr>
          <p:spPr>
            <a:xfrm>
              <a:off x="5692588" y="1560606"/>
              <a:ext cx="936812" cy="936812"/>
            </a:xfrm>
            <a:prstGeom prst="ellipse">
              <a:avLst/>
            </a:prstGeom>
            <a:solidFill>
              <a:srgbClr val="F1E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8" name="Oval 87">
              <a:extLst>
                <a:ext uri="{FF2B5EF4-FFF2-40B4-BE49-F238E27FC236}">
                  <a16:creationId xmlns="" xmlns:a16="http://schemas.microsoft.com/office/drawing/2014/main" id="{584E7E42-05F7-40B0-AB4B-08534857300F}"/>
                </a:ext>
              </a:extLst>
            </p:cNvPr>
            <p:cNvSpPr/>
            <p:nvPr/>
          </p:nvSpPr>
          <p:spPr>
            <a:xfrm>
              <a:off x="5755169" y="1625599"/>
              <a:ext cx="806824" cy="8068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8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="" xmlns:a16="http://schemas.microsoft.com/office/drawing/2014/main" id="{1A28A30B-AFD1-4AAB-BB4C-874D21970ED1}"/>
              </a:ext>
            </a:extLst>
          </p:cNvPr>
          <p:cNvGrpSpPr/>
          <p:nvPr/>
        </p:nvGrpSpPr>
        <p:grpSpPr>
          <a:xfrm flipH="1">
            <a:off x="176775" y="5922567"/>
            <a:ext cx="2712686" cy="794050"/>
            <a:chOff x="5692588" y="1560606"/>
            <a:chExt cx="3195918" cy="936812"/>
          </a:xfrm>
        </p:grpSpPr>
        <p:sp>
          <p:nvSpPr>
            <p:cNvPr id="90" name="Rectangle: Rounded Corners 98">
              <a:extLst>
                <a:ext uri="{FF2B5EF4-FFF2-40B4-BE49-F238E27FC236}">
                  <a16:creationId xmlns="" xmlns:a16="http://schemas.microsoft.com/office/drawing/2014/main" id="{3B6C00CE-1707-48F5-8942-F1B28C0CABFC}"/>
                </a:ext>
              </a:extLst>
            </p:cNvPr>
            <p:cNvSpPr/>
            <p:nvPr/>
          </p:nvSpPr>
          <p:spPr>
            <a:xfrm>
              <a:off x="5800164" y="1625600"/>
              <a:ext cx="3088342" cy="806824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rgbClr val="EB1E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1" name="Rectangle: Rounded Corners 99">
              <a:extLst>
                <a:ext uri="{FF2B5EF4-FFF2-40B4-BE49-F238E27FC236}">
                  <a16:creationId xmlns="" xmlns:a16="http://schemas.microsoft.com/office/drawing/2014/main" id="{C338EA2C-F7DB-4D97-8704-B61EFE75841F}"/>
                </a:ext>
              </a:extLst>
            </p:cNvPr>
            <p:cNvSpPr/>
            <p:nvPr/>
          </p:nvSpPr>
          <p:spPr>
            <a:xfrm>
              <a:off x="6279776" y="1780241"/>
              <a:ext cx="2420879" cy="49754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Risk</a:t>
              </a:r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="" xmlns:a16="http://schemas.microsoft.com/office/drawing/2014/main" id="{DA52EB5C-37E7-4E99-AEEC-1432B5C092B8}"/>
                </a:ext>
              </a:extLst>
            </p:cNvPr>
            <p:cNvSpPr/>
            <p:nvPr/>
          </p:nvSpPr>
          <p:spPr>
            <a:xfrm>
              <a:off x="5692588" y="1560606"/>
              <a:ext cx="936812" cy="936812"/>
            </a:xfrm>
            <a:prstGeom prst="ellipse">
              <a:avLst/>
            </a:prstGeom>
            <a:solidFill>
              <a:srgbClr val="F1E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3" name="Oval 92">
              <a:extLst>
                <a:ext uri="{FF2B5EF4-FFF2-40B4-BE49-F238E27FC236}">
                  <a16:creationId xmlns="" xmlns:a16="http://schemas.microsoft.com/office/drawing/2014/main" id="{92669486-CE2F-4820-A6C2-D58F1781F00F}"/>
                </a:ext>
              </a:extLst>
            </p:cNvPr>
            <p:cNvSpPr/>
            <p:nvPr/>
          </p:nvSpPr>
          <p:spPr>
            <a:xfrm>
              <a:off x="5740952" y="1625599"/>
              <a:ext cx="806824" cy="80682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83097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and Controlling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main tools for monitoring and controlling in the Scrum framework </a:t>
            </a:r>
          </a:p>
          <a:p>
            <a:pPr lvl="1"/>
            <a:r>
              <a:rPr lang="en-US" dirty="0"/>
              <a:t>Daily Scrum: </a:t>
            </a:r>
            <a:r>
              <a:rPr lang="en-US" dirty="0" smtClean="0"/>
              <a:t>held </a:t>
            </a:r>
            <a:r>
              <a:rPr lang="en-US" dirty="0"/>
              <a:t>each morning to plan </a:t>
            </a:r>
            <a:r>
              <a:rPr lang="en-US" dirty="0" smtClean="0"/>
              <a:t>and communicate </a:t>
            </a:r>
            <a:r>
              <a:rPr lang="en-US" dirty="0"/>
              <a:t>work for the day and discuss any risks, issues, or blockers</a:t>
            </a:r>
          </a:p>
          <a:p>
            <a:pPr lvl="1"/>
            <a:r>
              <a:rPr lang="en-US" dirty="0"/>
              <a:t>Sprint review: work progress within a sprint can be represented on a sprint board maintained </a:t>
            </a:r>
            <a:r>
              <a:rPr lang="en-US" dirty="0" smtClean="0"/>
              <a:t>by the ScrumMaster</a:t>
            </a:r>
          </a:p>
          <a:p>
            <a:pPr lvl="2"/>
            <a:r>
              <a:rPr lang="en-US" dirty="0" smtClean="0"/>
              <a:t>Burndown chart: an </a:t>
            </a:r>
            <a:r>
              <a:rPr lang="en-US" dirty="0"/>
              <a:t>important artifact used to graphically display progress on </a:t>
            </a:r>
            <a:r>
              <a:rPr lang="en-US" dirty="0" smtClean="0"/>
              <a:t>each sprint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5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</a:t>
            </a:r>
            <a:r>
              <a:rPr lang="en-US" dirty="0" smtClean="0"/>
              <a:t>Controlling (2 of 2)</a:t>
            </a:r>
            <a:endParaRPr lang="en-US" dirty="0"/>
          </a:p>
        </p:txBody>
      </p:sp>
      <p:pic>
        <p:nvPicPr>
          <p:cNvPr id="4" name="Picture 3" descr="Image illustrates the progress of work to complete and days to complete it in a burndown chart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86" y="1828800"/>
            <a:ext cx="5253228" cy="339685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9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sprint review, the ScrumMaster leads a sprint </a:t>
            </a:r>
            <a:r>
              <a:rPr lang="en-US" dirty="0" smtClean="0"/>
              <a:t>retrospective</a:t>
            </a:r>
          </a:p>
          <a:p>
            <a:pPr lvl="1"/>
            <a:r>
              <a:rPr lang="en-US" dirty="0" smtClean="0"/>
              <a:t>Team </a:t>
            </a:r>
            <a:r>
              <a:rPr lang="en-US" dirty="0"/>
              <a:t>reflects on what happened during the </a:t>
            </a:r>
            <a:r>
              <a:rPr lang="en-US" dirty="0" smtClean="0"/>
              <a:t>sprint</a:t>
            </a:r>
          </a:p>
          <a:p>
            <a:r>
              <a:rPr lang="en-US" dirty="0" smtClean="0"/>
              <a:t>Sprint </a:t>
            </a:r>
            <a:r>
              <a:rPr lang="en-US" dirty="0"/>
              <a:t>retrospective is intended to answer two </a:t>
            </a:r>
            <a:r>
              <a:rPr lang="en-US" dirty="0" smtClean="0"/>
              <a:t>fundamental questions</a:t>
            </a:r>
            <a:endParaRPr lang="en-US" dirty="0"/>
          </a:p>
          <a:p>
            <a:pPr lvl="1"/>
            <a:r>
              <a:rPr lang="en-US" dirty="0" smtClean="0"/>
              <a:t>What </a:t>
            </a:r>
            <a:r>
              <a:rPr lang="en-US" dirty="0"/>
              <a:t>went well during the last sprint that we should continue doing?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could we do differently to improve the product or process?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30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by Process Group</a:t>
            </a:r>
            <a:endParaRPr lang="en-US" dirty="0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3-20 lists several templates used to prepare the documents shown in this </a:t>
            </a:r>
            <a:r>
              <a:rPr lang="en-US" dirty="0" smtClean="0"/>
              <a:t>chapter and </a:t>
            </a:r>
            <a:r>
              <a:rPr lang="en-US" dirty="0"/>
              <a:t>later </a:t>
            </a:r>
            <a:r>
              <a:rPr lang="en-US" dirty="0" smtClean="0"/>
              <a:t>chapters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ownload </a:t>
            </a:r>
            <a:r>
              <a:rPr lang="en-US" dirty="0"/>
              <a:t>these and additional templates in </a:t>
            </a:r>
            <a:r>
              <a:rPr lang="en-US" dirty="0" smtClean="0"/>
              <a:t>one compressed </a:t>
            </a:r>
            <a:r>
              <a:rPr lang="en-US" dirty="0"/>
              <a:t>file from the Companion website for this text or from the </a:t>
            </a:r>
            <a:r>
              <a:rPr lang="en-US" dirty="0" smtClean="0">
                <a:hlinkClick r:id="rId2" action="ppaction://hlinkfile"/>
              </a:rPr>
              <a:t>author’s website. </a:t>
            </a:r>
            <a:endParaRPr lang="en-US" dirty="0" smtClean="0"/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 for Young Professionals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organizations have templates for many different kinds of </a:t>
            </a:r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Ask your </a:t>
            </a:r>
            <a:r>
              <a:rPr lang="en-US" dirty="0"/>
              <a:t>boss, co-workers, and other colleagues for </a:t>
            </a:r>
            <a:r>
              <a:rPr lang="en-US" dirty="0" smtClean="0"/>
              <a:t>templates</a:t>
            </a:r>
          </a:p>
          <a:p>
            <a:pPr lvl="1"/>
            <a:r>
              <a:rPr lang="en-US" dirty="0"/>
              <a:t>If you don’t like the templates you find, look at other </a:t>
            </a:r>
            <a:r>
              <a:rPr lang="en-US" dirty="0" smtClean="0"/>
              <a:t>sources</a:t>
            </a:r>
          </a:p>
          <a:p>
            <a:pPr lvl="1"/>
            <a:r>
              <a:rPr lang="en-US" dirty="0"/>
              <a:t>If you can </a:t>
            </a:r>
            <a:r>
              <a:rPr lang="en-US" dirty="0" smtClean="0"/>
              <a:t>improve them</a:t>
            </a:r>
            <a:r>
              <a:rPr lang="en-US" dirty="0"/>
              <a:t>, share your work with </a:t>
            </a:r>
            <a:r>
              <a:rPr lang="en-US" dirty="0" smtClean="0"/>
              <a:t>others</a:t>
            </a:r>
            <a:endParaRPr lang="en-US" dirty="0"/>
          </a:p>
          <a:p>
            <a:r>
              <a:rPr lang="en-US" dirty="0"/>
              <a:t>Templates are great, but completed templates with good information are even </a:t>
            </a:r>
            <a:r>
              <a:rPr lang="en-US" dirty="0" smtClean="0"/>
              <a:t>more useful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five project management process groups are initiating, planning, executing, monitoring and controlling, and closing</a:t>
            </a:r>
          </a:p>
          <a:p>
            <a:r>
              <a:rPr lang="en-US" dirty="0" smtClean="0"/>
              <a:t>You can map the main activities of each process group to the ten knowledge areas</a:t>
            </a:r>
          </a:p>
          <a:p>
            <a:r>
              <a:rPr lang="en-US" dirty="0" smtClean="0"/>
              <a:t>Some organizations develop their own information technology project management methodologies</a:t>
            </a:r>
          </a:p>
          <a:p>
            <a:r>
              <a:rPr lang="en-US" dirty="0" smtClean="0"/>
              <a:t>The JWD Consulting case study provides an example of using the process groups and shows several important project documents</a:t>
            </a:r>
          </a:p>
          <a:p>
            <a:r>
              <a:rPr lang="en-US" dirty="0"/>
              <a:t>The second version of the same case study illustrates how to use Scrum, the leading </a:t>
            </a:r>
            <a:r>
              <a:rPr lang="en-US" dirty="0" smtClean="0"/>
              <a:t>agile method</a:t>
            </a:r>
            <a:r>
              <a:rPr lang="en-US" dirty="0"/>
              <a:t>, to manage the project</a:t>
            </a:r>
            <a:endParaRPr lang="en-US" dirty="0" smtClean="0"/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management consists of 10 knowledge </a:t>
            </a:r>
            <a:r>
              <a:rPr lang="en-US" dirty="0" smtClean="0"/>
              <a:t>areas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ntegration</a:t>
            </a:r>
            <a:r>
              <a:rPr lang="en-US" dirty="0"/>
              <a:t>, scope, schedule, cost, quality, resource, communications, </a:t>
            </a:r>
            <a:r>
              <a:rPr lang="en-US" dirty="0" smtClean="0"/>
              <a:t>risk, procurement</a:t>
            </a:r>
            <a:r>
              <a:rPr lang="en-US" dirty="0"/>
              <a:t>, and stakeholder management</a:t>
            </a:r>
          </a:p>
          <a:p>
            <a:r>
              <a:rPr lang="en-US" dirty="0" smtClean="0"/>
              <a:t>Projects </a:t>
            </a:r>
            <a:r>
              <a:rPr lang="en-US" dirty="0"/>
              <a:t>involve five project management process </a:t>
            </a:r>
            <a:r>
              <a:rPr lang="en-US" dirty="0" smtClean="0"/>
              <a:t>groups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nitiating</a:t>
            </a:r>
            <a:r>
              <a:rPr lang="en-US" dirty="0"/>
              <a:t>, </a:t>
            </a:r>
            <a:r>
              <a:rPr lang="en-US" dirty="0" smtClean="0"/>
              <a:t>planning, executing</a:t>
            </a:r>
            <a:r>
              <a:rPr lang="en-US" dirty="0"/>
              <a:t>, monitoring and controlling, and </a:t>
            </a:r>
            <a:r>
              <a:rPr lang="en-US" dirty="0" smtClean="0"/>
              <a:t>closing</a:t>
            </a:r>
          </a:p>
          <a:p>
            <a:pPr lvl="2"/>
            <a:r>
              <a:rPr lang="en-US" dirty="0"/>
              <a:t>Tailoring these process groups </a:t>
            </a:r>
            <a:r>
              <a:rPr lang="en-US" dirty="0" smtClean="0"/>
              <a:t>to meet </a:t>
            </a:r>
            <a:r>
              <a:rPr lang="en-US" dirty="0"/>
              <a:t>individual project needs increases the chance of success in managing </a:t>
            </a:r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4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 Process Groups (1 of 2)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process is a series of actions directed toward a particular result</a:t>
            </a:r>
          </a:p>
          <a:p>
            <a:pPr lvl="1"/>
            <a:r>
              <a:rPr lang="en-US" dirty="0" smtClean="0"/>
              <a:t>Project management can be viewed as a number of related processes</a:t>
            </a:r>
          </a:p>
          <a:p>
            <a:r>
              <a:rPr lang="en-US" dirty="0" smtClean="0"/>
              <a:t>Project management process groups </a:t>
            </a:r>
          </a:p>
          <a:p>
            <a:pPr lvl="1"/>
            <a:r>
              <a:rPr lang="en-US" dirty="0" smtClean="0"/>
              <a:t>Initiating processes</a:t>
            </a:r>
          </a:p>
          <a:p>
            <a:pPr lvl="1"/>
            <a:r>
              <a:rPr lang="en-US" dirty="0" smtClean="0"/>
              <a:t>Planning processes</a:t>
            </a:r>
          </a:p>
          <a:p>
            <a:pPr lvl="1"/>
            <a:r>
              <a:rPr lang="en-US" dirty="0" smtClean="0"/>
              <a:t>Executing processes</a:t>
            </a:r>
          </a:p>
          <a:p>
            <a:pPr lvl="1"/>
            <a:r>
              <a:rPr lang="en-US" dirty="0" smtClean="0"/>
              <a:t>Monitoring and controlling processes</a:t>
            </a:r>
          </a:p>
          <a:p>
            <a:pPr lvl="1"/>
            <a:r>
              <a:rPr lang="en-US" dirty="0" smtClean="0"/>
              <a:t>Closing processes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Process </a:t>
            </a:r>
            <a:r>
              <a:rPr lang="en-US" dirty="0" smtClean="0"/>
              <a:t>Groups (2 of 2)</a:t>
            </a:r>
            <a:endParaRPr lang="en-US" dirty="0"/>
          </a:p>
        </p:txBody>
      </p:sp>
      <p:pic>
        <p:nvPicPr>
          <p:cNvPr id="2" name="Picture 1" descr="Image shows that the alpha project managers spend more time on every process group, except executing, than their counterparts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18" y="1690689"/>
            <a:ext cx="5622563" cy="366522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Wrong?</a:t>
            </a:r>
          </a:p>
        </p:txBody>
      </p:sp>
      <p:sp>
        <p:nvSpPr>
          <p:cNvPr id="13315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Philip A. Pell, PMP, commented on how the U.S. IRS needed to improve its project management process</a:t>
            </a:r>
          </a:p>
          <a:p>
            <a:pPr lvl="1"/>
            <a:r>
              <a:rPr lang="en-US" dirty="0" smtClean="0"/>
              <a:t>“Pure and simple, good, methodology-centric, predictable, and repeatable project management is the SINGLE greatest factor in the success (or in this case failure) of any project…” </a:t>
            </a:r>
          </a:p>
          <a:p>
            <a:r>
              <a:rPr lang="en-US" dirty="0"/>
              <a:t>The IRS continues to have serious problems in managing its aging IT </a:t>
            </a:r>
            <a:r>
              <a:rPr lang="en-US" dirty="0" smtClean="0"/>
              <a:t>infrastructure, and </a:t>
            </a:r>
            <a:r>
              <a:rPr lang="en-US" dirty="0"/>
              <a:t>lack of proper planning is still being </a:t>
            </a:r>
            <a:r>
              <a:rPr lang="en-US" dirty="0" smtClean="0"/>
              <a:t>questioned</a:t>
            </a:r>
          </a:p>
          <a:p>
            <a:endParaRPr lang="en-US" dirty="0" smtClean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Snapshot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8134350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Just as information technology projects need to follow the project management process groups, so do other projects, such as the production of a movie</a:t>
            </a:r>
          </a:p>
          <a:p>
            <a:pPr lvl="1"/>
            <a:r>
              <a:rPr lang="en-US" dirty="0" smtClean="0"/>
              <a:t>Processes involved in making movies include screenwriting (initiating), producing (planning), acting and directing (executing), editing (monitoring and controlling), and releasing the movie to theaters (closing)</a:t>
            </a:r>
          </a:p>
          <a:p>
            <a:pPr lvl="1"/>
            <a:r>
              <a:rPr lang="en-US" dirty="0" smtClean="0"/>
              <a:t>Many people enjoy watching the extra features on a DVD that describe how these processes lead to the creation of a movie</a:t>
            </a:r>
          </a:p>
          <a:p>
            <a:pPr lvl="1"/>
            <a:r>
              <a:rPr lang="en-US" dirty="0" smtClean="0"/>
              <a:t>This acted “…not as promotional filler but as a serious and meticulously detailed examination of the entire filmmaking process.”*  </a:t>
            </a:r>
          </a:p>
          <a:p>
            <a:pPr lvl="1"/>
            <a:r>
              <a:rPr lang="en-US" dirty="0" smtClean="0"/>
              <a:t>Project managers in any field know how important it is to follow a good process</a:t>
            </a:r>
          </a:p>
          <a:p>
            <a:r>
              <a:rPr lang="en-US" dirty="0" smtClean="0"/>
              <a:t>*Jacks, Brian, “Lord of the Rings: The Two Towers Extended Edition (New Line)”, Underground Online (accessed from www.ugo.com August 4, 2004).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Open Sans Regular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Open Sans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and_PPT_Template_SIMPLIFIED_SD">
  <a:themeElements>
    <a:clrScheme name="Cengage Colors">
      <a:dk1>
        <a:srgbClr val="004978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0808_Cengage PP Brand Update" id="{61CF522C-3938-544D-B6D2-01C3CB24134A}" vid="{85A4C21B-B5BA-1B4B-9AA0-C3802FB375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5232</Words>
  <Application>Microsoft Office PowerPoint</Application>
  <PresentationFormat>On-screen Show (4:3)</PresentationFormat>
  <Paragraphs>399</Paragraphs>
  <Slides>45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Arial Rounded MT Bold</vt:lpstr>
      <vt:lpstr>Calibri</vt:lpstr>
      <vt:lpstr>Open Sans</vt:lpstr>
      <vt:lpstr>Open Sans Regular</vt:lpstr>
      <vt:lpstr>Summer Font</vt:lpstr>
      <vt:lpstr>Times New Roman</vt:lpstr>
      <vt:lpstr>Brand_PPT_Template_SIMPLIFIED_SD</vt:lpstr>
      <vt:lpstr>Chapter 3: The Project Management Process Groups</vt:lpstr>
      <vt:lpstr>Learning Objectives (1 of 2)</vt:lpstr>
      <vt:lpstr>Learning Objectives (2 of 2)</vt:lpstr>
      <vt:lpstr>Project Management Knowledge Areas</vt:lpstr>
      <vt:lpstr>Introduction</vt:lpstr>
      <vt:lpstr>Project Management Process Groups (1 of 2)</vt:lpstr>
      <vt:lpstr>Project Management Process Groups (2 of 2)</vt:lpstr>
      <vt:lpstr>What Went Wrong?</vt:lpstr>
      <vt:lpstr>Media Snapshot</vt:lpstr>
      <vt:lpstr>Mapping the Process Groups to the Knowledge Areas </vt:lpstr>
      <vt:lpstr>Developing an IT Project Management Methodology</vt:lpstr>
      <vt:lpstr>Global Issues</vt:lpstr>
      <vt:lpstr>What Went Right?</vt:lpstr>
      <vt:lpstr>Case Study:  JWD Consulting’s Project Management Intranet Site (Predictive Approach)</vt:lpstr>
      <vt:lpstr>Project Pre-Initiation and Initiation </vt:lpstr>
      <vt:lpstr>Pre-initiation Tasks </vt:lpstr>
      <vt:lpstr>Initiating (1 of 5)</vt:lpstr>
      <vt:lpstr>Initiating (2 of 5)</vt:lpstr>
      <vt:lpstr>Initiating (3 of 5) </vt:lpstr>
      <vt:lpstr>Initiating (4 of 5)</vt:lpstr>
      <vt:lpstr>Initiating (5 of 5)</vt:lpstr>
      <vt:lpstr>Project Planning (1 of 3)</vt:lpstr>
      <vt:lpstr>Project Planning (2 of 3)</vt:lpstr>
      <vt:lpstr>Project Planning (3 of 3)</vt:lpstr>
      <vt:lpstr>Project Execution</vt:lpstr>
      <vt:lpstr>Best Practice</vt:lpstr>
      <vt:lpstr>Project Monitoring and Controlling</vt:lpstr>
      <vt:lpstr>Project Closing</vt:lpstr>
      <vt:lpstr>Case Study 2: JWD Consulting’s Project Management Intranet Site (Agile Approach)</vt:lpstr>
      <vt:lpstr>Scrum Roles, Artifacts, and Ceremonies (1 of 5)</vt:lpstr>
      <vt:lpstr>Scrum Roles, Artifacts, and Ceremonies (2 of 5)</vt:lpstr>
      <vt:lpstr>Scrum Roles, Artifacts, and Ceremonies (3 of 5)</vt:lpstr>
      <vt:lpstr>Scrum Roles, Artifacts, and Ceremonies (4 of 5)</vt:lpstr>
      <vt:lpstr>Scrum Roles, Artifacts, and Ceremonies (5 of 5)</vt:lpstr>
      <vt:lpstr>Project Pre-Initiation and Initiation</vt:lpstr>
      <vt:lpstr>Planning (1 of 3)</vt:lpstr>
      <vt:lpstr>Planning (2 of 3)</vt:lpstr>
      <vt:lpstr>Planning (3 of 3)</vt:lpstr>
      <vt:lpstr>Executing</vt:lpstr>
      <vt:lpstr>Monitoring and Controlling (1 of 2)</vt:lpstr>
      <vt:lpstr>Monitoring and Controlling (2 of 2)</vt:lpstr>
      <vt:lpstr>Closing</vt:lpstr>
      <vt:lpstr>Templates by Process Group</vt:lpstr>
      <vt:lpstr>Advice for Young Professionals </vt:lpstr>
      <vt:lpstr>Chapter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2018-05-17T22:44:58Z</dcterms:created>
  <dcterms:modified xsi:type="dcterms:W3CDTF">2018-09-22T15:19:41Z</dcterms:modified>
</cp:coreProperties>
</file>