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58" r:id="rId18"/>
    <p:sldId id="257" r:id="rId19"/>
    <p:sldId id="259" r:id="rId20"/>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C39E95-FB9A-4361-9F6C-004DAF7E86CB}">
          <p14:sldIdLst>
            <p14:sldId id="256"/>
            <p14:sldId id="260"/>
            <p14:sldId id="261"/>
            <p14:sldId id="262"/>
            <p14:sldId id="263"/>
            <p14:sldId id="264"/>
            <p14:sldId id="265"/>
            <p14:sldId id="266"/>
            <p14:sldId id="267"/>
            <p14:sldId id="268"/>
            <p14:sldId id="269"/>
          </p14:sldIdLst>
        </p14:section>
        <p14:section name="Untitled Section" id="{B33EE22B-9530-4417-B714-21F0798D8FF4}">
          <p14:sldIdLst>
            <p14:sldId id="270"/>
            <p14:sldId id="271"/>
            <p14:sldId id="272"/>
            <p14:sldId id="273"/>
            <p14:sldId id="274"/>
            <p14:sldId id="258"/>
            <p14:sldId id="25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5" d="100"/>
          <a:sy n="35" d="100"/>
        </p:scale>
        <p:origin x="66" y="1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FDA9-8BB9-0F44-3E49-A91555BFB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7CEE363D-C044-4399-B636-979C0DAFD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20ACD203-634A-B920-B378-F1CF7CA9B657}"/>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5" name="Footer Placeholder 4">
            <a:extLst>
              <a:ext uri="{FF2B5EF4-FFF2-40B4-BE49-F238E27FC236}">
                <a16:creationId xmlns:a16="http://schemas.microsoft.com/office/drawing/2014/main" id="{6927B05D-4812-8936-3FB1-A5729BE7C294}"/>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1F17FD00-3780-91F0-7444-C4BDDE3633DD}"/>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99876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EE9A-D6DD-5429-ED9E-4CAD7880FFBC}"/>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EDCCADF9-074C-DBB9-1580-A613E1B56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1BBC4F0C-ADC5-F909-A92C-39B58CCC4E6B}"/>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5" name="Footer Placeholder 4">
            <a:extLst>
              <a:ext uri="{FF2B5EF4-FFF2-40B4-BE49-F238E27FC236}">
                <a16:creationId xmlns:a16="http://schemas.microsoft.com/office/drawing/2014/main" id="{7B5596CB-FA48-D474-8D38-0C721EB64B68}"/>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F9FCCC9D-016C-5E76-BA41-92AD7E374D87}"/>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55900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9D370-5810-F27B-1283-2ABE4A5AC1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86537317-7A12-C8D4-5A1E-A0D222343D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FD111713-95B4-534D-0A59-8336A45C732A}"/>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5" name="Footer Placeholder 4">
            <a:extLst>
              <a:ext uri="{FF2B5EF4-FFF2-40B4-BE49-F238E27FC236}">
                <a16:creationId xmlns:a16="http://schemas.microsoft.com/office/drawing/2014/main" id="{3CA553AB-AB9A-9F85-0C81-4474C19D2618}"/>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A07C1FB0-E87A-8CCF-37D0-7B6345DE6C8B}"/>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46312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C094-B593-0E12-B56D-A9F6D52DA490}"/>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93885F21-7DDE-9D33-8EAB-419B833AE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FED2C868-C8A0-FA27-8F4C-F7B1532C17B9}"/>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5" name="Footer Placeholder 4">
            <a:extLst>
              <a:ext uri="{FF2B5EF4-FFF2-40B4-BE49-F238E27FC236}">
                <a16:creationId xmlns:a16="http://schemas.microsoft.com/office/drawing/2014/main" id="{163BDE5D-AEEA-9FB7-E852-AA1B64A2BCC5}"/>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E974189-D528-75A4-E894-842687F2C9AA}"/>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9079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6D4A-9507-2CA7-3077-42167A37C5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016F9CF5-CA1B-59CE-A80A-57CE4C33C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BFE498-A5C8-4FF9-2863-14CE9F72E6F3}"/>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5" name="Footer Placeholder 4">
            <a:extLst>
              <a:ext uri="{FF2B5EF4-FFF2-40B4-BE49-F238E27FC236}">
                <a16:creationId xmlns:a16="http://schemas.microsoft.com/office/drawing/2014/main" id="{1EEC684F-BFD0-5289-A898-A0B6B4B90E67}"/>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2009AECD-608F-09D8-E9FD-1C5B563083AF}"/>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334123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DFCD-81CE-AEA7-C864-285A0A7FCA07}"/>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86F4F925-963F-37E9-6EC0-D60FEFE8E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E5E702CE-375D-BE46-EC41-2FF6768E5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80DF1775-E2E3-7F98-8A16-F124027A8C6A}"/>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6" name="Footer Placeholder 5">
            <a:extLst>
              <a:ext uri="{FF2B5EF4-FFF2-40B4-BE49-F238E27FC236}">
                <a16:creationId xmlns:a16="http://schemas.microsoft.com/office/drawing/2014/main" id="{C72EF0BA-5B53-09D9-3531-7EB17A86D944}"/>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28A3F61A-52E7-5572-839C-D490AB0E055D}"/>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236674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6209-9546-67BE-5239-FF8A30DF62DD}"/>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BDEB2E85-9125-8254-1A97-6A6E9B12C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1AA10E-3139-5BD3-E9B2-6EDC2A9AF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5DA07FC3-DEEC-461C-584F-5AA4A569B2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29D166-7110-631B-BB08-070E01FB4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EBBB1B95-30B0-5B50-9888-4E5ABDA39370}"/>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8" name="Footer Placeholder 7">
            <a:extLst>
              <a:ext uri="{FF2B5EF4-FFF2-40B4-BE49-F238E27FC236}">
                <a16:creationId xmlns:a16="http://schemas.microsoft.com/office/drawing/2014/main" id="{4A3C8386-F25E-5141-5F60-8D70F24A2233}"/>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9FF5B40C-1A13-4A54-3ADD-C05ED5AB9548}"/>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75457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C2DF-4733-7301-0C92-75E5BFE1711F}"/>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35516C45-DD00-95F1-D6E1-211CB615651B}"/>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4" name="Footer Placeholder 3">
            <a:extLst>
              <a:ext uri="{FF2B5EF4-FFF2-40B4-BE49-F238E27FC236}">
                <a16:creationId xmlns:a16="http://schemas.microsoft.com/office/drawing/2014/main" id="{9DE4444A-47AA-AFC8-294B-D00C5285AF8D}"/>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CE04799D-79D0-723C-0320-7B48D845EACA}"/>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2660527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A89DB-A51C-5C51-FCA2-4F606553C8F3}"/>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3" name="Footer Placeholder 2">
            <a:extLst>
              <a:ext uri="{FF2B5EF4-FFF2-40B4-BE49-F238E27FC236}">
                <a16:creationId xmlns:a16="http://schemas.microsoft.com/office/drawing/2014/main" id="{31D09C2A-C1F4-7F79-8DF0-874A8EFECC7C}"/>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EDDD3FE8-7A2C-E2CC-196B-E54C83AC8B43}"/>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20244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BA89-ECC0-97D1-CB2E-E2B6E552B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0DA539EF-9FE1-F31D-27F6-B9CF93DEF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A0C3E294-1A22-BE58-D207-DD0970C57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51E9D-818E-E476-A723-A6D1AB0419B0}"/>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6" name="Footer Placeholder 5">
            <a:extLst>
              <a:ext uri="{FF2B5EF4-FFF2-40B4-BE49-F238E27FC236}">
                <a16:creationId xmlns:a16="http://schemas.microsoft.com/office/drawing/2014/main" id="{19C30AE7-D3F3-0399-8F31-BE6C5B08D03E}"/>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D38615B8-0002-392B-FEF6-67E0207858E2}"/>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101758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1250-98A7-3EF5-A399-A51FBC1CB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D570B4E7-DB46-41C2-D932-DD68B6E53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3451AD7F-4D28-82D3-967A-B2E2EF945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BA06D-0A2B-097C-304F-A512717E49B7}"/>
              </a:ext>
            </a:extLst>
          </p:cNvPr>
          <p:cNvSpPr>
            <a:spLocks noGrp="1"/>
          </p:cNvSpPr>
          <p:nvPr>
            <p:ph type="dt" sz="half" idx="10"/>
          </p:nvPr>
        </p:nvSpPr>
        <p:spPr/>
        <p:txBody>
          <a:bodyPr/>
          <a:lstStyle/>
          <a:p>
            <a:fld id="{64646035-D673-455B-B998-F91ECE64E9A5}" type="datetimeFigureOut">
              <a:rPr lang="en-UG" smtClean="0"/>
              <a:t>21/01/2023</a:t>
            </a:fld>
            <a:endParaRPr lang="en-UG"/>
          </a:p>
        </p:txBody>
      </p:sp>
      <p:sp>
        <p:nvSpPr>
          <p:cNvPr id="6" name="Footer Placeholder 5">
            <a:extLst>
              <a:ext uri="{FF2B5EF4-FFF2-40B4-BE49-F238E27FC236}">
                <a16:creationId xmlns:a16="http://schemas.microsoft.com/office/drawing/2014/main" id="{47AC9D32-A965-E383-E2F1-D1E45C9B37CD}"/>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B957C0F6-0600-7E3E-0A62-45A4521E24D6}"/>
              </a:ext>
            </a:extLst>
          </p:cNvPr>
          <p:cNvSpPr>
            <a:spLocks noGrp="1"/>
          </p:cNvSpPr>
          <p:nvPr>
            <p:ph type="sldNum" sz="quarter" idx="12"/>
          </p:nvPr>
        </p:nvSpPr>
        <p:spPr/>
        <p:txBody>
          <a:bodyPr/>
          <a:lstStyle/>
          <a:p>
            <a:fld id="{AFD222F7-0A75-4245-AE9F-323CC57FFB87}" type="slidenum">
              <a:rPr lang="en-UG" smtClean="0"/>
              <a:t>‹#›</a:t>
            </a:fld>
            <a:endParaRPr lang="en-UG"/>
          </a:p>
        </p:txBody>
      </p:sp>
    </p:spTree>
    <p:extLst>
      <p:ext uri="{BB962C8B-B14F-4D97-AF65-F5344CB8AC3E}">
        <p14:creationId xmlns:p14="http://schemas.microsoft.com/office/powerpoint/2010/main" val="256534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FA7440-73F4-D1D7-D211-566A4CFA3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A8249A93-4EEA-9361-8205-B15E71FBF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57D961FB-B842-AF11-80E4-8D77B6AE9C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46035-D673-455B-B998-F91ECE64E9A5}" type="datetimeFigureOut">
              <a:rPr lang="en-UG" smtClean="0"/>
              <a:t>21/01/2023</a:t>
            </a:fld>
            <a:endParaRPr lang="en-UG"/>
          </a:p>
        </p:txBody>
      </p:sp>
      <p:sp>
        <p:nvSpPr>
          <p:cNvPr id="5" name="Footer Placeholder 4">
            <a:extLst>
              <a:ext uri="{FF2B5EF4-FFF2-40B4-BE49-F238E27FC236}">
                <a16:creationId xmlns:a16="http://schemas.microsoft.com/office/drawing/2014/main" id="{325384AB-6A83-19D5-49E0-C334D025E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3E0215FC-882C-D381-25C7-3094502B7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222F7-0A75-4245-AE9F-323CC57FFB87}" type="slidenum">
              <a:rPr lang="en-UG" smtClean="0"/>
              <a:t>‹#›</a:t>
            </a:fld>
            <a:endParaRPr lang="en-UG"/>
          </a:p>
        </p:txBody>
      </p:sp>
    </p:spTree>
    <p:extLst>
      <p:ext uri="{BB962C8B-B14F-4D97-AF65-F5344CB8AC3E}">
        <p14:creationId xmlns:p14="http://schemas.microsoft.com/office/powerpoint/2010/main" val="3959661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muel.ocen@student.uonbi.ac.ke" TargetMode="External"/><Relationship Id="rId2" Type="http://schemas.openxmlformats.org/officeDocument/2006/relationships/hyperlink" Target="mailto:samuel.ocen@mmu.ac.u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13DB-969E-B7D9-080D-85FA190CDBC5}"/>
              </a:ext>
            </a:extLst>
          </p:cNvPr>
          <p:cNvSpPr>
            <a:spLocks noGrp="1"/>
          </p:cNvSpPr>
          <p:nvPr>
            <p:ph type="ctrTitle"/>
          </p:nvPr>
        </p:nvSpPr>
        <p:spPr/>
        <p:txBody>
          <a:bodyPr/>
          <a:lstStyle/>
          <a:p>
            <a:r>
              <a:rPr lang="en-US" b="1" dirty="0"/>
              <a:t>Digital Security Principles</a:t>
            </a:r>
            <a:endParaRPr lang="en-UG" dirty="0"/>
          </a:p>
        </p:txBody>
      </p:sp>
      <p:sp>
        <p:nvSpPr>
          <p:cNvPr id="3" name="Subtitle 2">
            <a:extLst>
              <a:ext uri="{FF2B5EF4-FFF2-40B4-BE49-F238E27FC236}">
                <a16:creationId xmlns:a16="http://schemas.microsoft.com/office/drawing/2014/main" id="{F62C4F72-3D7C-9208-7430-616702F275F7}"/>
              </a:ext>
            </a:extLst>
          </p:cNvPr>
          <p:cNvSpPr>
            <a:spLocks noGrp="1"/>
          </p:cNvSpPr>
          <p:nvPr>
            <p:ph type="subTitle" idx="1"/>
          </p:nvPr>
        </p:nvSpPr>
        <p:spPr/>
        <p:txBody>
          <a:bodyPr>
            <a:normAutofit fontScale="77500" lnSpcReduction="20000"/>
          </a:bodyPr>
          <a:lstStyle/>
          <a:p>
            <a:pPr algn="l"/>
            <a:r>
              <a:rPr lang="en-US" dirty="0"/>
              <a:t>Samuel OCEN</a:t>
            </a:r>
          </a:p>
          <a:p>
            <a:pPr algn="l"/>
            <a:r>
              <a:rPr lang="en-US" dirty="0"/>
              <a:t>E MAIL: -  </a:t>
            </a:r>
            <a:r>
              <a:rPr lang="en-US" dirty="0">
                <a:hlinkClick r:id="rId2"/>
              </a:rPr>
              <a:t>samuel.ocen@mmu.ac.ug</a:t>
            </a:r>
            <a:endParaRPr lang="en-US" dirty="0"/>
          </a:p>
          <a:p>
            <a:pPr algn="l"/>
            <a:r>
              <a:rPr lang="en-US" dirty="0"/>
              <a:t>                  </a:t>
            </a:r>
            <a:r>
              <a:rPr lang="en-US" dirty="0">
                <a:hlinkClick r:id="rId3"/>
              </a:rPr>
              <a:t>samuel.ocen@student.uonbi.ac.ke</a:t>
            </a:r>
            <a:r>
              <a:rPr lang="en-US" dirty="0"/>
              <a:t> </a:t>
            </a:r>
          </a:p>
          <a:p>
            <a:pPr algn="l"/>
            <a:r>
              <a:rPr lang="en-US" dirty="0"/>
              <a:t>MOB:	+256(0)775 679 505</a:t>
            </a:r>
          </a:p>
          <a:p>
            <a:pPr algn="l"/>
            <a:r>
              <a:rPr lang="en-US" dirty="0"/>
              <a:t>	+256(0)706 109 393</a:t>
            </a:r>
            <a:endParaRPr lang="en-UG" dirty="0"/>
          </a:p>
          <a:p>
            <a:endParaRPr lang="en-UG" dirty="0"/>
          </a:p>
        </p:txBody>
      </p:sp>
      <p:sp>
        <p:nvSpPr>
          <p:cNvPr id="4" name="Oval 3">
            <a:extLst>
              <a:ext uri="{FF2B5EF4-FFF2-40B4-BE49-F238E27FC236}">
                <a16:creationId xmlns:a16="http://schemas.microsoft.com/office/drawing/2014/main" id="{BE5C5F21-2806-2F29-8770-AC352923EADA}"/>
              </a:ext>
            </a:extLst>
          </p:cNvPr>
          <p:cNvSpPr/>
          <p:nvPr/>
        </p:nvSpPr>
        <p:spPr>
          <a:xfrm>
            <a:off x="10429335" y="221382"/>
            <a:ext cx="1561381" cy="854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01</a:t>
            </a:r>
            <a:endParaRPr lang="en-UG" dirty="0"/>
          </a:p>
        </p:txBody>
      </p:sp>
    </p:spTree>
    <p:extLst>
      <p:ext uri="{BB962C8B-B14F-4D97-AF65-F5344CB8AC3E}">
        <p14:creationId xmlns:p14="http://schemas.microsoft.com/office/powerpoint/2010/main" val="331552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F595-57EB-2E00-F5E3-07D60B6973B7}"/>
              </a:ext>
            </a:extLst>
          </p:cNvPr>
          <p:cNvSpPr>
            <a:spLocks noGrp="1"/>
          </p:cNvSpPr>
          <p:nvPr>
            <p:ph type="title"/>
          </p:nvPr>
        </p:nvSpPr>
        <p:spPr/>
        <p:txBody>
          <a:bodyPr/>
          <a:lstStyle/>
          <a:p>
            <a:r>
              <a:rPr lang="en-US" altLang="en-US" b="1" dirty="0"/>
              <a:t>Challenges of computer security</a:t>
            </a:r>
            <a:endParaRPr lang="en-UG" b="1" dirty="0"/>
          </a:p>
        </p:txBody>
      </p:sp>
      <p:sp>
        <p:nvSpPr>
          <p:cNvPr id="3" name="Content Placeholder 2">
            <a:extLst>
              <a:ext uri="{FF2B5EF4-FFF2-40B4-BE49-F238E27FC236}">
                <a16:creationId xmlns:a16="http://schemas.microsoft.com/office/drawing/2014/main" id="{AD0591ED-D5E3-C686-1218-C1E094044B34}"/>
              </a:ext>
            </a:extLst>
          </p:cNvPr>
          <p:cNvSpPr>
            <a:spLocks noGrp="1"/>
          </p:cNvSpPr>
          <p:nvPr>
            <p:ph idx="1"/>
          </p:nvPr>
        </p:nvSpPr>
        <p:spPr/>
        <p:txBody>
          <a:bodyPr>
            <a:normAutofit fontScale="92500" lnSpcReduction="20000"/>
          </a:bodyPr>
          <a:lstStyle/>
          <a:p>
            <a:pPr marL="609600" indent="-609600" eaLnBrk="1" hangingPunct="1">
              <a:lnSpc>
                <a:spcPct val="90000"/>
              </a:lnSpc>
              <a:buFont typeface="Times" panose="02020603050405020304" pitchFamily="18" charset="0"/>
              <a:buAutoNum type="arabicPeriod"/>
            </a:pPr>
            <a:r>
              <a:rPr lang="en-US" altLang="en-US" dirty="0"/>
              <a:t>Computer security is not simple</a:t>
            </a:r>
          </a:p>
          <a:p>
            <a:pPr marL="609600" indent="-609600" eaLnBrk="1" hangingPunct="1">
              <a:lnSpc>
                <a:spcPct val="90000"/>
              </a:lnSpc>
              <a:buFont typeface="Times" panose="02020603050405020304" pitchFamily="18" charset="0"/>
              <a:buAutoNum type="arabicPeriod"/>
            </a:pPr>
            <a:r>
              <a:rPr lang="en-US" altLang="en-US" dirty="0"/>
              <a:t>One must consider potential (unexpected) attacks</a:t>
            </a:r>
          </a:p>
          <a:p>
            <a:pPr marL="609600" indent="-609600" eaLnBrk="1" hangingPunct="1">
              <a:lnSpc>
                <a:spcPct val="90000"/>
              </a:lnSpc>
              <a:buFont typeface="Times" panose="02020603050405020304" pitchFamily="18" charset="0"/>
              <a:buAutoNum type="arabicPeriod"/>
            </a:pPr>
            <a:r>
              <a:rPr lang="en-US" altLang="en-US" dirty="0"/>
              <a:t>Procedures used are often counter-intuitive</a:t>
            </a:r>
          </a:p>
          <a:p>
            <a:pPr marL="609600" indent="-609600" eaLnBrk="1" hangingPunct="1">
              <a:lnSpc>
                <a:spcPct val="90000"/>
              </a:lnSpc>
              <a:buFont typeface="Times" panose="02020603050405020304" pitchFamily="18" charset="0"/>
              <a:buAutoNum type="arabicPeriod"/>
            </a:pPr>
            <a:r>
              <a:rPr lang="en-US" altLang="en-US" dirty="0"/>
              <a:t>Must decide where to deploy mechanisms</a:t>
            </a:r>
          </a:p>
          <a:p>
            <a:pPr marL="609600" indent="-609600" eaLnBrk="1" hangingPunct="1">
              <a:lnSpc>
                <a:spcPct val="90000"/>
              </a:lnSpc>
              <a:buFont typeface="Times" panose="02020603050405020304" pitchFamily="18" charset="0"/>
              <a:buAutoNum type="arabicPeriod"/>
            </a:pPr>
            <a:r>
              <a:rPr lang="en-US" altLang="en-US" dirty="0"/>
              <a:t>Involve algorithms and secret info (keys)</a:t>
            </a:r>
          </a:p>
          <a:p>
            <a:pPr marL="609600" indent="-609600" eaLnBrk="1" hangingPunct="1">
              <a:lnSpc>
                <a:spcPct val="90000"/>
              </a:lnSpc>
              <a:buFont typeface="Times" panose="02020603050405020304" pitchFamily="18" charset="0"/>
              <a:buAutoNum type="arabicPeriod"/>
            </a:pPr>
            <a:r>
              <a:rPr lang="en-US" altLang="en-US" dirty="0"/>
              <a:t>A battle of wits between attacker / admin</a:t>
            </a:r>
          </a:p>
          <a:p>
            <a:pPr marL="609600" indent="-609600" eaLnBrk="1" hangingPunct="1">
              <a:lnSpc>
                <a:spcPct val="90000"/>
              </a:lnSpc>
              <a:buFont typeface="Times" panose="02020603050405020304" pitchFamily="18" charset="0"/>
              <a:buAutoNum type="arabicPeriod"/>
            </a:pPr>
            <a:r>
              <a:rPr lang="en-US" altLang="en-US" dirty="0"/>
              <a:t>It is not perceived on benefit until fails</a:t>
            </a:r>
          </a:p>
          <a:p>
            <a:pPr marL="609600" indent="-609600" eaLnBrk="1" hangingPunct="1">
              <a:lnSpc>
                <a:spcPct val="90000"/>
              </a:lnSpc>
              <a:buFont typeface="Times" panose="02020603050405020304" pitchFamily="18" charset="0"/>
              <a:buAutoNum type="arabicPeriod"/>
            </a:pPr>
            <a:r>
              <a:rPr lang="en-US" altLang="en-US" dirty="0"/>
              <a:t>Requires constant monitoring</a:t>
            </a:r>
          </a:p>
          <a:p>
            <a:pPr marL="609600" indent="-609600" eaLnBrk="1" hangingPunct="1">
              <a:lnSpc>
                <a:spcPct val="90000"/>
              </a:lnSpc>
              <a:buFont typeface="Times" panose="02020603050405020304" pitchFamily="18" charset="0"/>
              <a:buAutoNum type="arabicPeriod"/>
            </a:pPr>
            <a:r>
              <a:rPr lang="en-US" altLang="en-US" dirty="0"/>
              <a:t>Too often an after-thought (not integral)</a:t>
            </a:r>
          </a:p>
          <a:p>
            <a:pPr marL="609600" indent="-609600" eaLnBrk="1" hangingPunct="1">
              <a:lnSpc>
                <a:spcPct val="90000"/>
              </a:lnSpc>
              <a:buFont typeface="Times" panose="02020603050405020304" pitchFamily="18" charset="0"/>
              <a:buAutoNum type="arabicPeriod"/>
            </a:pPr>
            <a:r>
              <a:rPr lang="en-US" altLang="en-US" dirty="0"/>
              <a:t>Regarded as impediment to using system</a:t>
            </a:r>
          </a:p>
        </p:txBody>
      </p:sp>
    </p:spTree>
    <p:extLst>
      <p:ext uri="{BB962C8B-B14F-4D97-AF65-F5344CB8AC3E}">
        <p14:creationId xmlns:p14="http://schemas.microsoft.com/office/powerpoint/2010/main" val="66890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ABA8-8EB3-CFD3-1EEA-6791549049E9}"/>
              </a:ext>
            </a:extLst>
          </p:cNvPr>
          <p:cNvSpPr>
            <a:spLocks noGrp="1"/>
          </p:cNvSpPr>
          <p:nvPr>
            <p:ph type="title"/>
          </p:nvPr>
        </p:nvSpPr>
        <p:spPr/>
        <p:txBody>
          <a:bodyPr/>
          <a:lstStyle/>
          <a:p>
            <a:r>
              <a:rPr lang="en-US" altLang="en-US" b="1" dirty="0"/>
              <a:t>A model for computer security</a:t>
            </a:r>
            <a:endParaRPr lang="en-UG" b="1" dirty="0"/>
          </a:p>
        </p:txBody>
      </p:sp>
      <p:sp>
        <p:nvSpPr>
          <p:cNvPr id="3" name="Content Placeholder 2">
            <a:extLst>
              <a:ext uri="{FF2B5EF4-FFF2-40B4-BE49-F238E27FC236}">
                <a16:creationId xmlns:a16="http://schemas.microsoft.com/office/drawing/2014/main" id="{D248B9C4-D330-F6D2-D454-CFD121E0E069}"/>
              </a:ext>
            </a:extLst>
          </p:cNvPr>
          <p:cNvSpPr>
            <a:spLocks noGrp="1"/>
          </p:cNvSpPr>
          <p:nvPr>
            <p:ph idx="1"/>
          </p:nvPr>
        </p:nvSpPr>
        <p:spPr/>
        <p:txBody>
          <a:bodyPr>
            <a:normAutofit fontScale="92500" lnSpcReduction="10000"/>
          </a:bodyPr>
          <a:lstStyle/>
          <a:p>
            <a:pPr eaLnBrk="1" hangingPunct="1">
              <a:defRPr/>
            </a:pPr>
            <a:r>
              <a:rPr lang="en-US" dirty="0"/>
              <a:t>Table 1.1 and Figure 1.1 show the relationship</a:t>
            </a:r>
          </a:p>
          <a:p>
            <a:pPr eaLnBrk="1" hangingPunct="1">
              <a:defRPr/>
            </a:pPr>
            <a:r>
              <a:rPr lang="en-US" dirty="0"/>
              <a:t>Systems resources</a:t>
            </a:r>
          </a:p>
          <a:p>
            <a:pPr lvl="1" eaLnBrk="1" hangingPunct="1">
              <a:defRPr/>
            </a:pPr>
            <a:r>
              <a:rPr lang="en-US" dirty="0"/>
              <a:t>Hardware, software (OS, apps), data (users, system, database), communication facilities and network (LAN, bridges, routers, …)</a:t>
            </a:r>
          </a:p>
          <a:p>
            <a:pPr eaLnBrk="1" hangingPunct="1">
              <a:defRPr/>
            </a:pPr>
            <a:r>
              <a:rPr lang="en-US" dirty="0"/>
              <a:t>Our concern: vulnerability of these resources (corrupted, unavailable, leaky)</a:t>
            </a:r>
          </a:p>
          <a:p>
            <a:pPr eaLnBrk="1" hangingPunct="1">
              <a:defRPr/>
            </a:pPr>
            <a:r>
              <a:rPr lang="en-US" dirty="0"/>
              <a:t>Threats exploit vulnerabilities </a:t>
            </a:r>
          </a:p>
          <a:p>
            <a:pPr eaLnBrk="1" hangingPunct="1">
              <a:defRPr/>
            </a:pPr>
            <a:r>
              <a:rPr lang="en-US" dirty="0"/>
              <a:t>Attack is a threat that is accrued out</a:t>
            </a:r>
          </a:p>
          <a:p>
            <a:pPr lvl="1" eaLnBrk="1" hangingPunct="1">
              <a:defRPr/>
            </a:pPr>
            <a:r>
              <a:rPr lang="en-US" dirty="0"/>
              <a:t>Active or passive; from inside or from outside</a:t>
            </a:r>
          </a:p>
          <a:p>
            <a:pPr eaLnBrk="1" hangingPunct="1">
              <a:defRPr/>
            </a:pPr>
            <a:r>
              <a:rPr lang="en-US" dirty="0"/>
              <a:t>Countermeasures: actions taken to prevent, detect, recover and minimize risks</a:t>
            </a:r>
          </a:p>
        </p:txBody>
      </p:sp>
    </p:spTree>
    <p:extLst>
      <p:ext uri="{BB962C8B-B14F-4D97-AF65-F5344CB8AC3E}">
        <p14:creationId xmlns:p14="http://schemas.microsoft.com/office/powerpoint/2010/main" val="114240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F348F0-0752-E3D1-E8C1-7535D9425AB8}"/>
              </a:ext>
            </a:extLst>
          </p:cNvPr>
          <p:cNvSpPr>
            <a:spLocks noGrp="1"/>
          </p:cNvSpPr>
          <p:nvPr>
            <p:ph type="title"/>
          </p:nvPr>
        </p:nvSpPr>
        <p:spPr>
          <a:xfrm>
            <a:off x="839788" y="2517634"/>
            <a:ext cx="3932237" cy="1290917"/>
          </a:xfrm>
        </p:spPr>
        <p:txBody>
          <a:bodyPr/>
          <a:lstStyle/>
          <a:p>
            <a:r>
              <a:rPr lang="en-US" b="1" dirty="0"/>
              <a:t>Computer Security Terminology.</a:t>
            </a:r>
            <a:endParaRPr lang="en-UG" b="1" dirty="0"/>
          </a:p>
        </p:txBody>
      </p:sp>
      <p:pic>
        <p:nvPicPr>
          <p:cNvPr id="4" name="Content Placeholder 3">
            <a:extLst>
              <a:ext uri="{FF2B5EF4-FFF2-40B4-BE49-F238E27FC236}">
                <a16:creationId xmlns:a16="http://schemas.microsoft.com/office/drawing/2014/main" id="{7F039EAD-C339-4A7A-BB04-C2FBBF2753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034250" y="457200"/>
            <a:ext cx="5317962" cy="5411787"/>
          </a:xfrm>
        </p:spPr>
      </p:pic>
    </p:spTree>
    <p:extLst>
      <p:ext uri="{BB962C8B-B14F-4D97-AF65-F5344CB8AC3E}">
        <p14:creationId xmlns:p14="http://schemas.microsoft.com/office/powerpoint/2010/main" val="1825763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CEAA4-6891-8801-B45A-331D72875DA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b="1" kern="1200">
                <a:solidFill>
                  <a:srgbClr val="FFFFFF"/>
                </a:solidFill>
                <a:latin typeface="+mj-lt"/>
                <a:ea typeface="+mj-ea"/>
                <a:cs typeface="+mj-cs"/>
              </a:rPr>
              <a:t>Security Concepts and Relationships</a:t>
            </a:r>
          </a:p>
        </p:txBody>
      </p:sp>
      <p:pic>
        <p:nvPicPr>
          <p:cNvPr id="5" name="Picture 3">
            <a:extLst>
              <a:ext uri="{FF2B5EF4-FFF2-40B4-BE49-F238E27FC236}">
                <a16:creationId xmlns:a16="http://schemas.microsoft.com/office/drawing/2014/main" id="{91CE56CA-C341-C0AD-4926-BF7774051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448584" y="640080"/>
            <a:ext cx="6866235" cy="55788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955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729826-C9CA-8DF2-4843-84AFD2AD2770}"/>
              </a:ext>
            </a:extLst>
          </p:cNvPr>
          <p:cNvSpPr>
            <a:spLocks noGrp="1"/>
          </p:cNvSpPr>
          <p:nvPr>
            <p:ph type="title"/>
          </p:nvPr>
        </p:nvSpPr>
        <p:spPr/>
        <p:txBody>
          <a:bodyPr/>
          <a:lstStyle/>
          <a:p>
            <a:r>
              <a:rPr lang="en-US" altLang="en-US" b="1" dirty="0"/>
              <a:t>Threat consequences</a:t>
            </a:r>
            <a:endParaRPr lang="en-UG" b="1" dirty="0"/>
          </a:p>
        </p:txBody>
      </p:sp>
      <p:sp>
        <p:nvSpPr>
          <p:cNvPr id="9" name="Content Placeholder 8">
            <a:extLst>
              <a:ext uri="{FF2B5EF4-FFF2-40B4-BE49-F238E27FC236}">
                <a16:creationId xmlns:a16="http://schemas.microsoft.com/office/drawing/2014/main" id="{22497099-2F44-0375-783F-28BB52289F2C}"/>
              </a:ext>
            </a:extLst>
          </p:cNvPr>
          <p:cNvSpPr>
            <a:spLocks noGrp="1"/>
          </p:cNvSpPr>
          <p:nvPr>
            <p:ph idx="1"/>
          </p:nvPr>
        </p:nvSpPr>
        <p:spPr/>
        <p:txBody>
          <a:bodyPr/>
          <a:lstStyle/>
          <a:p>
            <a:pPr eaLnBrk="1" hangingPunct="1"/>
            <a:r>
              <a:rPr lang="en-US" altLang="en-US" dirty="0"/>
              <a:t>Unauthorized disclosure: threat to confidentiality </a:t>
            </a:r>
          </a:p>
          <a:p>
            <a:pPr lvl="1" eaLnBrk="1" hangingPunct="1"/>
            <a:r>
              <a:rPr lang="en-US" altLang="en-US" dirty="0"/>
              <a:t>Exposure (release data), interception, inference, intrusion</a:t>
            </a:r>
          </a:p>
          <a:p>
            <a:pPr eaLnBrk="1" hangingPunct="1"/>
            <a:r>
              <a:rPr lang="en-US" altLang="en-US" dirty="0"/>
              <a:t>Deception: threat to integrity</a:t>
            </a:r>
          </a:p>
          <a:p>
            <a:pPr lvl="1" eaLnBrk="1" hangingPunct="1"/>
            <a:r>
              <a:rPr lang="en-US" altLang="en-US" dirty="0"/>
              <a:t>Masquerade, falsification (alter data), repudiation</a:t>
            </a:r>
          </a:p>
          <a:p>
            <a:pPr eaLnBrk="1" hangingPunct="1"/>
            <a:r>
              <a:rPr lang="en-US" altLang="en-US" dirty="0"/>
              <a:t>Disruption: threat to integrity and availability</a:t>
            </a:r>
          </a:p>
          <a:p>
            <a:pPr lvl="1" eaLnBrk="1" hangingPunct="1"/>
            <a:r>
              <a:rPr lang="en-US" altLang="en-US" dirty="0"/>
              <a:t>Incapacitation (destruction), corruption (backdoor logic), obstruction (infer with communication, overload a line)</a:t>
            </a:r>
          </a:p>
          <a:p>
            <a:pPr eaLnBrk="1" hangingPunct="1"/>
            <a:r>
              <a:rPr lang="en-US" altLang="en-US" dirty="0"/>
              <a:t>Usurpation: threat to integrity</a:t>
            </a:r>
          </a:p>
          <a:p>
            <a:pPr lvl="1" eaLnBrk="1" hangingPunct="1"/>
            <a:r>
              <a:rPr lang="en-US" altLang="en-US" dirty="0"/>
              <a:t>Misappropriation (theft of service), misuse (hacker gaining unauthorized access)</a:t>
            </a:r>
          </a:p>
        </p:txBody>
      </p:sp>
    </p:spTree>
    <p:extLst>
      <p:ext uri="{BB962C8B-B14F-4D97-AF65-F5344CB8AC3E}">
        <p14:creationId xmlns:p14="http://schemas.microsoft.com/office/powerpoint/2010/main" val="295692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2ACAF-B40E-2319-FC9D-94B8BB38E98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altLang="en-US" b="1" kern="1200">
                <a:solidFill>
                  <a:srgbClr val="FFFFFF"/>
                </a:solidFill>
                <a:latin typeface="+mj-lt"/>
                <a:ea typeface="+mj-ea"/>
                <a:cs typeface="+mj-cs"/>
              </a:rPr>
              <a:t>Threat </a:t>
            </a:r>
            <a:br>
              <a:rPr lang="en-US" altLang="en-US" b="1" kern="1200">
                <a:solidFill>
                  <a:srgbClr val="FFFFFF"/>
                </a:solidFill>
                <a:latin typeface="+mj-lt"/>
                <a:ea typeface="+mj-ea"/>
                <a:cs typeface="+mj-cs"/>
              </a:rPr>
            </a:br>
            <a:r>
              <a:rPr lang="en-US" altLang="en-US" b="1" kern="1200">
                <a:solidFill>
                  <a:srgbClr val="FFFFFF"/>
                </a:solidFill>
                <a:latin typeface="+mj-lt"/>
                <a:ea typeface="+mj-ea"/>
                <a:cs typeface="+mj-cs"/>
              </a:rPr>
              <a:t>consequences</a:t>
            </a:r>
            <a:br>
              <a:rPr lang="en-US" altLang="en-US" b="1" kern="1200">
                <a:solidFill>
                  <a:srgbClr val="FFFFFF"/>
                </a:solidFill>
                <a:latin typeface="+mj-lt"/>
                <a:ea typeface="+mj-ea"/>
                <a:cs typeface="+mj-cs"/>
              </a:rPr>
            </a:br>
            <a:r>
              <a:rPr lang="en-US" altLang="en-US" b="1" kern="1200">
                <a:solidFill>
                  <a:srgbClr val="FFFFFF"/>
                </a:solidFill>
                <a:latin typeface="+mj-lt"/>
                <a:ea typeface="+mj-ea"/>
                <a:cs typeface="+mj-cs"/>
              </a:rPr>
              <a:t>(tabular form)</a:t>
            </a:r>
            <a:endParaRPr lang="en-US" b="1" kern="1200">
              <a:solidFill>
                <a:srgbClr val="FFFFFF"/>
              </a:solidFill>
              <a:latin typeface="+mj-lt"/>
              <a:ea typeface="+mj-ea"/>
              <a:cs typeface="+mj-cs"/>
            </a:endParaRPr>
          </a:p>
        </p:txBody>
      </p:sp>
      <p:pic>
        <p:nvPicPr>
          <p:cNvPr id="5" name="Picture 3">
            <a:extLst>
              <a:ext uri="{FF2B5EF4-FFF2-40B4-BE49-F238E27FC236}">
                <a16:creationId xmlns:a16="http://schemas.microsoft.com/office/drawing/2014/main" id="{7DAA376C-7A86-6AB9-D99B-FD55010E9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981920" y="0"/>
            <a:ext cx="6371879"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38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3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1A547-D340-884F-DA50-D27CC19B6D6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SCOPE OF COMPUTER SECURITY</a:t>
            </a:r>
          </a:p>
        </p:txBody>
      </p:sp>
      <p:pic>
        <p:nvPicPr>
          <p:cNvPr id="4" name="Picture 1029">
            <a:extLst>
              <a:ext uri="{FF2B5EF4-FFF2-40B4-BE49-F238E27FC236}">
                <a16:creationId xmlns:a16="http://schemas.microsoft.com/office/drawing/2014/main" id="{70BCF61D-09DE-7DFF-55B7-3E2307AB46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580" t="4625" r="10739" b="30061"/>
          <a:stretch>
            <a:fillRect/>
          </a:stretch>
        </p:blipFill>
        <p:spPr bwMode="auto">
          <a:xfrm>
            <a:off x="4038600" y="1303995"/>
            <a:ext cx="7188199" cy="4246620"/>
          </a:xfrm>
          <a:prstGeom prst="rect">
            <a:avLst/>
          </a:prstGeom>
          <a:noFill/>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3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75B7-9804-380F-88C1-5CCD9F71C50B}"/>
              </a:ext>
            </a:extLst>
          </p:cNvPr>
          <p:cNvSpPr>
            <a:spLocks noGrp="1"/>
          </p:cNvSpPr>
          <p:nvPr>
            <p:ph type="title"/>
          </p:nvPr>
        </p:nvSpPr>
        <p:spPr/>
        <p:txBody>
          <a:bodyPr/>
          <a:lstStyle/>
          <a:p>
            <a:r>
              <a:rPr lang="en-US" b="1" dirty="0"/>
              <a:t>Principles that Govern Digital Security</a:t>
            </a:r>
            <a:endParaRPr lang="en-UG" b="1" dirty="0"/>
          </a:p>
        </p:txBody>
      </p:sp>
      <p:sp>
        <p:nvSpPr>
          <p:cNvPr id="3" name="Content Placeholder 2">
            <a:extLst>
              <a:ext uri="{FF2B5EF4-FFF2-40B4-BE49-F238E27FC236}">
                <a16:creationId xmlns:a16="http://schemas.microsoft.com/office/drawing/2014/main" id="{0A9F5CB7-EF9A-7AB8-AE51-C62CE87FBB93}"/>
              </a:ext>
            </a:extLst>
          </p:cNvPr>
          <p:cNvSpPr>
            <a:spLocks noGrp="1"/>
          </p:cNvSpPr>
          <p:nvPr>
            <p:ph idx="1"/>
          </p:nvPr>
        </p:nvSpPr>
        <p:spPr/>
        <p:txBody>
          <a:bodyPr/>
          <a:lstStyle/>
          <a:p>
            <a:pPr algn="l">
              <a:buFont typeface="Arial" panose="020B0604020202020204" pitchFamily="34" charset="0"/>
              <a:buChar char="•"/>
            </a:pPr>
            <a:r>
              <a:rPr lang="en-US" b="1" i="0" dirty="0">
                <a:solidFill>
                  <a:srgbClr val="162B4C"/>
                </a:solidFill>
                <a:effectLst/>
                <a:latin typeface="mreavesxl"/>
              </a:rPr>
              <a:t>Govern:</a:t>
            </a:r>
            <a:r>
              <a:rPr lang="en-US" b="0" i="0" dirty="0">
                <a:solidFill>
                  <a:srgbClr val="162B4C"/>
                </a:solidFill>
                <a:effectLst/>
                <a:latin typeface="mreavesxl"/>
              </a:rPr>
              <a:t> Identifying and managing security risks.</a:t>
            </a:r>
          </a:p>
          <a:p>
            <a:pPr algn="l">
              <a:buFont typeface="Arial" panose="020B0604020202020204" pitchFamily="34" charset="0"/>
              <a:buChar char="•"/>
            </a:pPr>
            <a:r>
              <a:rPr lang="en-US" b="1" i="0" dirty="0">
                <a:solidFill>
                  <a:srgbClr val="162B4C"/>
                </a:solidFill>
                <a:effectLst/>
                <a:latin typeface="mreavesxl"/>
              </a:rPr>
              <a:t>Protect:</a:t>
            </a:r>
            <a:r>
              <a:rPr lang="en-US" b="0" i="0" dirty="0">
                <a:solidFill>
                  <a:srgbClr val="162B4C"/>
                </a:solidFill>
                <a:effectLst/>
                <a:latin typeface="mreavesxl"/>
              </a:rPr>
              <a:t> Implementing controls to reduce security risks.</a:t>
            </a:r>
          </a:p>
          <a:p>
            <a:pPr algn="l">
              <a:buFont typeface="Arial" panose="020B0604020202020204" pitchFamily="34" charset="0"/>
              <a:buChar char="•"/>
            </a:pPr>
            <a:r>
              <a:rPr lang="en-US" b="1" i="0" dirty="0">
                <a:solidFill>
                  <a:srgbClr val="162B4C"/>
                </a:solidFill>
                <a:effectLst/>
                <a:latin typeface="mreavesxl"/>
              </a:rPr>
              <a:t>Detect:</a:t>
            </a:r>
            <a:r>
              <a:rPr lang="en-US" b="0" i="0" dirty="0">
                <a:solidFill>
                  <a:srgbClr val="162B4C"/>
                </a:solidFill>
                <a:effectLst/>
                <a:latin typeface="mreavesxl"/>
              </a:rPr>
              <a:t> Detecting and understanding digital security events to identify digital security incidents.</a:t>
            </a:r>
          </a:p>
          <a:p>
            <a:pPr algn="l">
              <a:buFont typeface="Arial" panose="020B0604020202020204" pitchFamily="34" charset="0"/>
              <a:buChar char="•"/>
            </a:pPr>
            <a:r>
              <a:rPr lang="en-US" b="1" i="0" dirty="0">
                <a:solidFill>
                  <a:srgbClr val="162B4C"/>
                </a:solidFill>
                <a:effectLst/>
                <a:latin typeface="mreavesxl"/>
              </a:rPr>
              <a:t>Respond:</a:t>
            </a:r>
            <a:r>
              <a:rPr lang="en-US" b="0" i="0" dirty="0">
                <a:solidFill>
                  <a:srgbClr val="162B4C"/>
                </a:solidFill>
                <a:effectLst/>
                <a:latin typeface="mreavesxl"/>
              </a:rPr>
              <a:t> Responding to and recovering from digital security incidents.</a:t>
            </a:r>
          </a:p>
          <a:p>
            <a:pPr marL="0" indent="0">
              <a:buNone/>
            </a:pPr>
            <a:endParaRPr lang="en-UG" dirty="0"/>
          </a:p>
        </p:txBody>
      </p:sp>
    </p:spTree>
    <p:extLst>
      <p:ext uri="{BB962C8B-B14F-4D97-AF65-F5344CB8AC3E}">
        <p14:creationId xmlns:p14="http://schemas.microsoft.com/office/powerpoint/2010/main" val="4270552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C0FE-AF7B-7EFA-FB2C-C361CA4B48BF}"/>
              </a:ext>
            </a:extLst>
          </p:cNvPr>
          <p:cNvSpPr>
            <a:spLocks noGrp="1"/>
          </p:cNvSpPr>
          <p:nvPr>
            <p:ph type="title"/>
          </p:nvPr>
        </p:nvSpPr>
        <p:spPr/>
        <p:txBody>
          <a:bodyPr/>
          <a:lstStyle/>
          <a:p>
            <a:r>
              <a:rPr lang="en-US" b="1" dirty="0"/>
              <a:t>Objectives</a:t>
            </a:r>
            <a:endParaRPr lang="en-UG" b="1" dirty="0"/>
          </a:p>
        </p:txBody>
      </p:sp>
      <p:sp>
        <p:nvSpPr>
          <p:cNvPr id="3" name="Content Placeholder 2">
            <a:extLst>
              <a:ext uri="{FF2B5EF4-FFF2-40B4-BE49-F238E27FC236}">
                <a16:creationId xmlns:a16="http://schemas.microsoft.com/office/drawing/2014/main" id="{085896D7-C987-5D80-73B5-08FEA42D5535}"/>
              </a:ext>
            </a:extLst>
          </p:cNvPr>
          <p:cNvSpPr>
            <a:spLocks noGrp="1"/>
          </p:cNvSpPr>
          <p:nvPr>
            <p:ph idx="1"/>
          </p:nvPr>
        </p:nvSpPr>
        <p:spPr/>
        <p:txBody>
          <a:bodyPr/>
          <a:lstStyle/>
          <a:p>
            <a:r>
              <a:rPr lang="en-US" dirty="0"/>
              <a:t>Definition and Concepts of Digital Security</a:t>
            </a:r>
          </a:p>
          <a:p>
            <a:r>
              <a:rPr lang="en-US" dirty="0"/>
              <a:t>Information Security</a:t>
            </a:r>
          </a:p>
          <a:p>
            <a:r>
              <a:rPr lang="en-US" dirty="0"/>
              <a:t>Objectives of System Security</a:t>
            </a:r>
            <a:endParaRPr lang="en-UG" dirty="0"/>
          </a:p>
          <a:p>
            <a:pPr marL="0" indent="0">
              <a:buNone/>
            </a:pPr>
            <a:endParaRPr lang="en-UG" dirty="0"/>
          </a:p>
        </p:txBody>
      </p:sp>
    </p:spTree>
    <p:extLst>
      <p:ext uri="{BB962C8B-B14F-4D97-AF65-F5344CB8AC3E}">
        <p14:creationId xmlns:p14="http://schemas.microsoft.com/office/powerpoint/2010/main" val="3809279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A24B-E63E-E2C5-5586-0B94057F9A9A}"/>
              </a:ext>
            </a:extLst>
          </p:cNvPr>
          <p:cNvSpPr>
            <a:spLocks noGrp="1"/>
          </p:cNvSpPr>
          <p:nvPr>
            <p:ph type="title"/>
          </p:nvPr>
        </p:nvSpPr>
        <p:spPr/>
        <p:txBody>
          <a:bodyPr/>
          <a:lstStyle/>
          <a:p>
            <a:r>
              <a:rPr lang="en-US" b="1" dirty="0"/>
              <a:t>Definition and Concepts</a:t>
            </a:r>
            <a:endParaRPr lang="en-UG" b="1" dirty="0"/>
          </a:p>
        </p:txBody>
      </p:sp>
      <p:sp>
        <p:nvSpPr>
          <p:cNvPr id="3" name="Content Placeholder 2">
            <a:extLst>
              <a:ext uri="{FF2B5EF4-FFF2-40B4-BE49-F238E27FC236}">
                <a16:creationId xmlns:a16="http://schemas.microsoft.com/office/drawing/2014/main" id="{0F9157B3-81E9-FF5F-8B2A-91ACE0FC1F47}"/>
              </a:ext>
            </a:extLst>
          </p:cNvPr>
          <p:cNvSpPr>
            <a:spLocks noGrp="1"/>
          </p:cNvSpPr>
          <p:nvPr>
            <p:ph idx="1"/>
          </p:nvPr>
        </p:nvSpPr>
        <p:spPr/>
        <p:txBody>
          <a:bodyPr/>
          <a:lstStyle/>
          <a:p>
            <a:r>
              <a:rPr lang="en-US" dirty="0"/>
              <a:t>Digital Security: </a:t>
            </a:r>
            <a:r>
              <a:rPr lang="en-US" b="1" i="0" dirty="0">
                <a:solidFill>
                  <a:srgbClr val="202124"/>
                </a:solidFill>
                <a:effectLst/>
                <a:latin typeface="arial" panose="020B0604020202020204" pitchFamily="34" charset="0"/>
              </a:rPr>
              <a:t>the collective term that describes the resources employed to protect your online identity, data, and other assets.</a:t>
            </a:r>
            <a:endParaRPr lang="en-US" dirty="0"/>
          </a:p>
          <a:p>
            <a:r>
              <a:rPr lang="en-US" dirty="0"/>
              <a:t>Concepts:</a:t>
            </a:r>
          </a:p>
          <a:p>
            <a:pPr lvl="1"/>
            <a:endParaRPr lang="en-UG" dirty="0"/>
          </a:p>
        </p:txBody>
      </p:sp>
    </p:spTree>
    <p:extLst>
      <p:ext uri="{BB962C8B-B14F-4D97-AF65-F5344CB8AC3E}">
        <p14:creationId xmlns:p14="http://schemas.microsoft.com/office/powerpoint/2010/main" val="320273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FE32-E46E-67BB-822E-D5E36DA3BFEC}"/>
              </a:ext>
            </a:extLst>
          </p:cNvPr>
          <p:cNvSpPr>
            <a:spLocks noGrp="1"/>
          </p:cNvSpPr>
          <p:nvPr>
            <p:ph type="title"/>
          </p:nvPr>
        </p:nvSpPr>
        <p:spPr/>
        <p:txBody>
          <a:bodyPr/>
          <a:lstStyle/>
          <a:p>
            <a:r>
              <a:rPr lang="en-GB" altLang="en-US" b="1" dirty="0"/>
              <a:t>A definition of computer security</a:t>
            </a:r>
            <a:endParaRPr lang="en-UG" b="1" dirty="0"/>
          </a:p>
        </p:txBody>
      </p:sp>
      <p:sp>
        <p:nvSpPr>
          <p:cNvPr id="3" name="Content Placeholder 2">
            <a:extLst>
              <a:ext uri="{FF2B5EF4-FFF2-40B4-BE49-F238E27FC236}">
                <a16:creationId xmlns:a16="http://schemas.microsoft.com/office/drawing/2014/main" id="{726AD346-5F4D-4EC7-CD38-D6A86850014C}"/>
              </a:ext>
            </a:extLst>
          </p:cNvPr>
          <p:cNvSpPr>
            <a:spLocks noGrp="1"/>
          </p:cNvSpPr>
          <p:nvPr>
            <p:ph idx="1"/>
          </p:nvPr>
        </p:nvSpPr>
        <p:spPr/>
        <p:txBody>
          <a:bodyPr>
            <a:noAutofit/>
          </a:bodyPr>
          <a:lstStyle/>
          <a:p>
            <a:pPr eaLnBrk="1" hangingPunct="1">
              <a:defRPr/>
            </a:pPr>
            <a:r>
              <a:rPr lang="en-US" altLang="en-US" sz="3800" b="1" dirty="0"/>
              <a:t>Computer security:</a:t>
            </a:r>
            <a:r>
              <a:rPr lang="en-US" altLang="en-US" sz="3800" dirty="0"/>
              <a:t> The protection afforded to an automated information system in order to attain the applicable objectives of preserving the integrity, availability and confidentiality of information system resources (includes hardware, software, firmware, information/data, and telecommunications)</a:t>
            </a:r>
          </a:p>
          <a:p>
            <a:pPr marL="0" indent="0" algn="r" eaLnBrk="1" hangingPunct="1">
              <a:buFontTx/>
              <a:buNone/>
              <a:defRPr/>
            </a:pPr>
            <a:r>
              <a:rPr lang="en-US" altLang="en-US" sz="3800" dirty="0"/>
              <a:t>NIST  1995</a:t>
            </a:r>
            <a:endParaRPr lang="en-AU" altLang="en-US" sz="3800" dirty="0">
              <a:latin typeface="Times" panose="02020603060405020304" pitchFamily="18" charset="0"/>
            </a:endParaRPr>
          </a:p>
        </p:txBody>
      </p:sp>
    </p:spTree>
    <p:extLst>
      <p:ext uri="{BB962C8B-B14F-4D97-AF65-F5344CB8AC3E}">
        <p14:creationId xmlns:p14="http://schemas.microsoft.com/office/powerpoint/2010/main" val="239953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EE66-90EC-40AA-16FB-5DE286EEC43C}"/>
              </a:ext>
            </a:extLst>
          </p:cNvPr>
          <p:cNvSpPr>
            <a:spLocks noGrp="1"/>
          </p:cNvSpPr>
          <p:nvPr>
            <p:ph type="title"/>
          </p:nvPr>
        </p:nvSpPr>
        <p:spPr/>
        <p:txBody>
          <a:bodyPr/>
          <a:lstStyle/>
          <a:p>
            <a:r>
              <a:rPr lang="en-US" altLang="en-US" b="1" dirty="0"/>
              <a:t>Three key objectives (the CIA triad)</a:t>
            </a:r>
            <a:endParaRPr lang="en-UG" b="1" dirty="0"/>
          </a:p>
        </p:txBody>
      </p:sp>
      <p:sp>
        <p:nvSpPr>
          <p:cNvPr id="3" name="Content Placeholder 2">
            <a:extLst>
              <a:ext uri="{FF2B5EF4-FFF2-40B4-BE49-F238E27FC236}">
                <a16:creationId xmlns:a16="http://schemas.microsoft.com/office/drawing/2014/main" id="{0884708D-FADC-9BF8-6855-AABC4B59007B}"/>
              </a:ext>
            </a:extLst>
          </p:cNvPr>
          <p:cNvSpPr>
            <a:spLocks noGrp="1"/>
          </p:cNvSpPr>
          <p:nvPr>
            <p:ph idx="1"/>
          </p:nvPr>
        </p:nvSpPr>
        <p:spPr/>
        <p:txBody>
          <a:bodyPr>
            <a:normAutofit lnSpcReduction="10000"/>
          </a:bodyPr>
          <a:lstStyle/>
          <a:p>
            <a:pPr eaLnBrk="1" hangingPunct="1">
              <a:defRPr/>
            </a:pPr>
            <a:r>
              <a:rPr lang="en-US" b="1" dirty="0"/>
              <a:t>Confidentiality</a:t>
            </a:r>
          </a:p>
          <a:p>
            <a:pPr lvl="1" eaLnBrk="1" hangingPunct="1">
              <a:defRPr/>
            </a:pPr>
            <a:r>
              <a:rPr lang="en-US" b="1" dirty="0"/>
              <a:t>Data confidentiality</a:t>
            </a:r>
            <a:r>
              <a:rPr lang="en-US" dirty="0"/>
              <a:t>: Assures that confidential information is not disclosed to unauthorized individuals</a:t>
            </a:r>
          </a:p>
          <a:p>
            <a:pPr lvl="1" eaLnBrk="1" hangingPunct="1">
              <a:defRPr/>
            </a:pPr>
            <a:r>
              <a:rPr lang="en-US" b="1" dirty="0"/>
              <a:t>Privacy</a:t>
            </a:r>
            <a:r>
              <a:rPr lang="en-US" dirty="0"/>
              <a:t>: Assures that individual control or influence what information may be collected and stored</a:t>
            </a:r>
          </a:p>
          <a:p>
            <a:pPr eaLnBrk="1" hangingPunct="1">
              <a:defRPr/>
            </a:pPr>
            <a:r>
              <a:rPr lang="en-US" b="1" dirty="0"/>
              <a:t>Integrity</a:t>
            </a:r>
          </a:p>
          <a:p>
            <a:pPr lvl="1" eaLnBrk="1" hangingPunct="1">
              <a:defRPr/>
            </a:pPr>
            <a:r>
              <a:rPr lang="en-US" b="1" dirty="0"/>
              <a:t>Data integrity</a:t>
            </a:r>
            <a:r>
              <a:rPr lang="en-US" dirty="0"/>
              <a:t>: assures that information and programs are changed only in a specified and authorized manner</a:t>
            </a:r>
          </a:p>
          <a:p>
            <a:pPr lvl="1" eaLnBrk="1" hangingPunct="1">
              <a:defRPr/>
            </a:pPr>
            <a:r>
              <a:rPr lang="en-US" b="1" dirty="0"/>
              <a:t>System integrity</a:t>
            </a:r>
            <a:r>
              <a:rPr lang="en-US" dirty="0"/>
              <a:t>: Assures that a system performs its operations in unimpaired manner</a:t>
            </a:r>
          </a:p>
          <a:p>
            <a:pPr eaLnBrk="1" hangingPunct="1">
              <a:defRPr/>
            </a:pPr>
            <a:r>
              <a:rPr lang="en-US" b="1" dirty="0"/>
              <a:t>Availability</a:t>
            </a:r>
            <a:r>
              <a:rPr lang="en-US" dirty="0"/>
              <a:t>: assure that systems works promptly and service is not denied to authorized users</a:t>
            </a:r>
          </a:p>
          <a:p>
            <a:pPr marL="0" indent="0">
              <a:buNone/>
            </a:pPr>
            <a:endParaRPr lang="en-UG" dirty="0"/>
          </a:p>
        </p:txBody>
      </p:sp>
    </p:spTree>
    <p:extLst>
      <p:ext uri="{BB962C8B-B14F-4D97-AF65-F5344CB8AC3E}">
        <p14:creationId xmlns:p14="http://schemas.microsoft.com/office/powerpoint/2010/main" val="313406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E8BA-08FB-FBEF-B022-38C07EF78B8A}"/>
              </a:ext>
            </a:extLst>
          </p:cNvPr>
          <p:cNvSpPr>
            <a:spLocks noGrp="1"/>
          </p:cNvSpPr>
          <p:nvPr>
            <p:ph type="title"/>
          </p:nvPr>
        </p:nvSpPr>
        <p:spPr/>
        <p:txBody>
          <a:bodyPr/>
          <a:lstStyle/>
          <a:p>
            <a:r>
              <a:rPr lang="en-US" b="1" dirty="0"/>
              <a:t>Key Security Concepts</a:t>
            </a:r>
            <a:endParaRPr lang="en-UG" b="1" dirty="0"/>
          </a:p>
        </p:txBody>
      </p:sp>
      <p:pic>
        <p:nvPicPr>
          <p:cNvPr id="4" name="Picture 4">
            <a:extLst>
              <a:ext uri="{FF2B5EF4-FFF2-40B4-BE49-F238E27FC236}">
                <a16:creationId xmlns:a16="http://schemas.microsoft.com/office/drawing/2014/main" id="{1F7C0219-58B1-3415-E474-98E3A14A83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633" t="10739" r="4633" b="21477"/>
          <a:stretch>
            <a:fillRect/>
          </a:stretch>
        </p:blipFill>
        <p:spPr bwMode="auto">
          <a:xfrm>
            <a:off x="3845589" y="1825625"/>
            <a:ext cx="4500822" cy="43513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69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CC67-0E8D-6434-5794-ABAEE75E4628}"/>
              </a:ext>
            </a:extLst>
          </p:cNvPr>
          <p:cNvSpPr>
            <a:spLocks noGrp="1"/>
          </p:cNvSpPr>
          <p:nvPr>
            <p:ph type="title"/>
          </p:nvPr>
        </p:nvSpPr>
        <p:spPr/>
        <p:txBody>
          <a:bodyPr/>
          <a:lstStyle/>
          <a:p>
            <a:r>
              <a:rPr lang="en-US" altLang="en-US" b="1" dirty="0"/>
              <a:t>Other concepts to a complete security picture</a:t>
            </a:r>
            <a:endParaRPr lang="en-UG" b="1" dirty="0"/>
          </a:p>
        </p:txBody>
      </p:sp>
      <p:sp>
        <p:nvSpPr>
          <p:cNvPr id="3" name="Content Placeholder 2">
            <a:extLst>
              <a:ext uri="{FF2B5EF4-FFF2-40B4-BE49-F238E27FC236}">
                <a16:creationId xmlns:a16="http://schemas.microsoft.com/office/drawing/2014/main" id="{5667023B-C5E0-E26B-567D-8AD669357638}"/>
              </a:ext>
            </a:extLst>
          </p:cNvPr>
          <p:cNvSpPr>
            <a:spLocks noGrp="1"/>
          </p:cNvSpPr>
          <p:nvPr>
            <p:ph idx="1"/>
          </p:nvPr>
        </p:nvSpPr>
        <p:spPr/>
        <p:txBody>
          <a:bodyPr>
            <a:noAutofit/>
          </a:bodyPr>
          <a:lstStyle/>
          <a:p>
            <a:pPr eaLnBrk="1" hangingPunct="1"/>
            <a:r>
              <a:rPr lang="en-US" altLang="en-US" sz="3800" b="1" dirty="0"/>
              <a:t>Authenticity</a:t>
            </a:r>
            <a:r>
              <a:rPr lang="en-US" altLang="en-US" sz="3800" dirty="0"/>
              <a:t>: the property of being genuine and being able to be verified and trusted; confident in the validity of a transmission, or a message, or its originator</a:t>
            </a:r>
          </a:p>
          <a:p>
            <a:pPr eaLnBrk="1" hangingPunct="1"/>
            <a:r>
              <a:rPr lang="en-US" altLang="en-US" sz="3800" b="1" dirty="0"/>
              <a:t>Accountability</a:t>
            </a:r>
            <a:r>
              <a:rPr lang="en-US" altLang="en-US" sz="3800" dirty="0"/>
              <a:t>: generates the requirement for actions of an entity to be traced uniquely to that individual to support nonrepudiation, deference, fault isolation, </a:t>
            </a:r>
            <a:r>
              <a:rPr lang="en-US" altLang="en-US" sz="3800" dirty="0" err="1"/>
              <a:t>etc</a:t>
            </a:r>
            <a:endParaRPr lang="en-US" altLang="en-US" sz="3800" dirty="0"/>
          </a:p>
        </p:txBody>
      </p:sp>
    </p:spTree>
    <p:extLst>
      <p:ext uri="{BB962C8B-B14F-4D97-AF65-F5344CB8AC3E}">
        <p14:creationId xmlns:p14="http://schemas.microsoft.com/office/powerpoint/2010/main" val="398424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D20C-13DC-A601-135E-8EC10B394099}"/>
              </a:ext>
            </a:extLst>
          </p:cNvPr>
          <p:cNvSpPr>
            <a:spLocks noGrp="1"/>
          </p:cNvSpPr>
          <p:nvPr>
            <p:ph type="title"/>
          </p:nvPr>
        </p:nvSpPr>
        <p:spPr/>
        <p:txBody>
          <a:bodyPr/>
          <a:lstStyle/>
          <a:p>
            <a:r>
              <a:rPr lang="en-US" altLang="en-US" b="1" dirty="0"/>
              <a:t>Levels of security breach impact</a:t>
            </a:r>
            <a:endParaRPr lang="en-UG" b="1" dirty="0"/>
          </a:p>
        </p:txBody>
      </p:sp>
      <p:sp>
        <p:nvSpPr>
          <p:cNvPr id="3" name="Content Placeholder 2">
            <a:extLst>
              <a:ext uri="{FF2B5EF4-FFF2-40B4-BE49-F238E27FC236}">
                <a16:creationId xmlns:a16="http://schemas.microsoft.com/office/drawing/2014/main" id="{90CEA7B8-AB15-26C4-8A3A-6C23CD80B244}"/>
              </a:ext>
            </a:extLst>
          </p:cNvPr>
          <p:cNvSpPr>
            <a:spLocks noGrp="1"/>
          </p:cNvSpPr>
          <p:nvPr>
            <p:ph idx="1"/>
          </p:nvPr>
        </p:nvSpPr>
        <p:spPr/>
        <p:txBody>
          <a:bodyPr>
            <a:noAutofit/>
          </a:bodyPr>
          <a:lstStyle/>
          <a:p>
            <a:pPr eaLnBrk="1" hangingPunct="1">
              <a:defRPr/>
            </a:pPr>
            <a:r>
              <a:rPr lang="en-US" sz="3200" b="1" dirty="0"/>
              <a:t>Low</a:t>
            </a:r>
            <a:r>
              <a:rPr lang="en-US" sz="3200" dirty="0"/>
              <a:t>: the loss will have a limited impact, e.g., a degradation in mission or minor damage or minor financial loss or minor harm</a:t>
            </a:r>
          </a:p>
          <a:p>
            <a:pPr eaLnBrk="1" hangingPunct="1">
              <a:defRPr/>
            </a:pPr>
            <a:r>
              <a:rPr lang="en-US" sz="3200" b="1" dirty="0"/>
              <a:t>Moderate</a:t>
            </a:r>
            <a:r>
              <a:rPr lang="en-US" sz="3200" dirty="0"/>
              <a:t>: the loss has a serious effect, e.g., significance degradation on mission or significant harm to individuals but no loss of life or threatening injuries</a:t>
            </a:r>
          </a:p>
          <a:p>
            <a:pPr eaLnBrk="1" hangingPunct="1">
              <a:defRPr/>
            </a:pPr>
            <a:r>
              <a:rPr lang="en-US" sz="3200" b="1" dirty="0"/>
              <a:t>High</a:t>
            </a:r>
            <a:r>
              <a:rPr lang="en-US" sz="3200" dirty="0"/>
              <a:t>: the loss has severe or catastrophic adverse effect on operations, organizational assets or on individuals (e.g., loss of life)</a:t>
            </a:r>
          </a:p>
          <a:p>
            <a:pPr marL="0" indent="0">
              <a:buNone/>
            </a:pPr>
            <a:endParaRPr lang="en-UG" sz="3200" dirty="0"/>
          </a:p>
        </p:txBody>
      </p:sp>
    </p:spTree>
    <p:extLst>
      <p:ext uri="{BB962C8B-B14F-4D97-AF65-F5344CB8AC3E}">
        <p14:creationId xmlns:p14="http://schemas.microsoft.com/office/powerpoint/2010/main" val="409555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3A08-3D65-F527-EBCA-FFDAE4C9E465}"/>
              </a:ext>
            </a:extLst>
          </p:cNvPr>
          <p:cNvSpPr>
            <a:spLocks noGrp="1"/>
          </p:cNvSpPr>
          <p:nvPr>
            <p:ph type="title"/>
          </p:nvPr>
        </p:nvSpPr>
        <p:spPr/>
        <p:txBody>
          <a:bodyPr/>
          <a:lstStyle/>
          <a:p>
            <a:r>
              <a:rPr lang="en-US" altLang="en-US" b="1" dirty="0"/>
              <a:t>Examples of security requirements:  Confidentiality</a:t>
            </a:r>
            <a:endParaRPr lang="en-UG" b="1" dirty="0"/>
          </a:p>
        </p:txBody>
      </p:sp>
      <p:sp>
        <p:nvSpPr>
          <p:cNvPr id="3" name="Content Placeholder 2">
            <a:extLst>
              <a:ext uri="{FF2B5EF4-FFF2-40B4-BE49-F238E27FC236}">
                <a16:creationId xmlns:a16="http://schemas.microsoft.com/office/drawing/2014/main" id="{85F5ECE8-0BDF-DCA0-0FA8-79DD5FF23D63}"/>
              </a:ext>
            </a:extLst>
          </p:cNvPr>
          <p:cNvSpPr>
            <a:spLocks noGrp="1"/>
          </p:cNvSpPr>
          <p:nvPr>
            <p:ph idx="1"/>
          </p:nvPr>
        </p:nvSpPr>
        <p:spPr/>
        <p:txBody>
          <a:bodyPr>
            <a:noAutofit/>
          </a:bodyPr>
          <a:lstStyle/>
          <a:p>
            <a:pPr eaLnBrk="1" hangingPunct="1"/>
            <a:r>
              <a:rPr lang="en-US" altLang="en-US" sz="3200" dirty="0"/>
              <a:t>Student grade information is an asset whose confidentiality is very high</a:t>
            </a:r>
          </a:p>
          <a:p>
            <a:pPr lvl="1" eaLnBrk="1" hangingPunct="1"/>
            <a:r>
              <a:rPr lang="en-US" altLang="en-US" sz="3200" dirty="0"/>
              <a:t>The US FERPA Act: grades should only be available to students, their parents, and their employers (when required for the job)</a:t>
            </a:r>
          </a:p>
          <a:p>
            <a:pPr eaLnBrk="1" hangingPunct="1"/>
            <a:r>
              <a:rPr lang="en-US" altLang="en-US" sz="3200" dirty="0"/>
              <a:t>Student enrollment information: may have moderate confidentiality rating; less damage if enclosed</a:t>
            </a:r>
          </a:p>
          <a:p>
            <a:pPr eaLnBrk="1" hangingPunct="1"/>
            <a:r>
              <a:rPr lang="en-US" altLang="en-US" sz="3200" dirty="0"/>
              <a:t>Directory information: low confidentiality rating; often available publicly </a:t>
            </a:r>
          </a:p>
        </p:txBody>
      </p:sp>
    </p:spTree>
    <p:extLst>
      <p:ext uri="{BB962C8B-B14F-4D97-AF65-F5344CB8AC3E}">
        <p14:creationId xmlns:p14="http://schemas.microsoft.com/office/powerpoint/2010/main" val="409548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BB7D-34C0-57A1-2C51-7A7A2CF2E166}"/>
              </a:ext>
            </a:extLst>
          </p:cNvPr>
          <p:cNvSpPr>
            <a:spLocks noGrp="1"/>
          </p:cNvSpPr>
          <p:nvPr>
            <p:ph type="title"/>
          </p:nvPr>
        </p:nvSpPr>
        <p:spPr/>
        <p:txBody>
          <a:bodyPr/>
          <a:lstStyle/>
          <a:p>
            <a:r>
              <a:rPr lang="en-US" altLang="en-US" b="1" dirty="0"/>
              <a:t>Examples of security requirements: Integrity</a:t>
            </a:r>
            <a:endParaRPr lang="en-UG" b="1" dirty="0"/>
          </a:p>
        </p:txBody>
      </p:sp>
      <p:sp>
        <p:nvSpPr>
          <p:cNvPr id="3" name="Content Placeholder 2">
            <a:extLst>
              <a:ext uri="{FF2B5EF4-FFF2-40B4-BE49-F238E27FC236}">
                <a16:creationId xmlns:a16="http://schemas.microsoft.com/office/drawing/2014/main" id="{EE7FA8B9-584F-145D-1B24-572B22138C4B}"/>
              </a:ext>
            </a:extLst>
          </p:cNvPr>
          <p:cNvSpPr>
            <a:spLocks noGrp="1"/>
          </p:cNvSpPr>
          <p:nvPr>
            <p:ph idx="1"/>
          </p:nvPr>
        </p:nvSpPr>
        <p:spPr/>
        <p:txBody>
          <a:bodyPr>
            <a:noAutofit/>
          </a:bodyPr>
          <a:lstStyle/>
          <a:p>
            <a:pPr eaLnBrk="1" hangingPunct="1"/>
            <a:r>
              <a:rPr lang="en-US" altLang="en-US" sz="3000" dirty="0"/>
              <a:t>A hospital patient’s allergy information (high integrity data): a doctor should be able to trust that the info is correct and current</a:t>
            </a:r>
          </a:p>
          <a:p>
            <a:pPr lvl="1" eaLnBrk="1" hangingPunct="1"/>
            <a:r>
              <a:rPr lang="en-US" altLang="en-US" sz="3000" dirty="0"/>
              <a:t>If a nurse deliberately falsifies the data, the database should be restored to a trusted basis and the falsified information traced back to the person who did it</a:t>
            </a:r>
          </a:p>
          <a:p>
            <a:pPr eaLnBrk="1" hangingPunct="1"/>
            <a:r>
              <a:rPr lang="en-US" altLang="en-US" sz="3000" dirty="0"/>
              <a:t>An online newsgroup registration data: moderate level of integrity</a:t>
            </a:r>
          </a:p>
          <a:p>
            <a:pPr eaLnBrk="1" hangingPunct="1"/>
            <a:r>
              <a:rPr lang="en-US" altLang="en-US" sz="3000" dirty="0"/>
              <a:t>An example of low integrity requirement: anonymous online poll (inaccuracy is well understood)</a:t>
            </a:r>
          </a:p>
        </p:txBody>
      </p:sp>
    </p:spTree>
    <p:extLst>
      <p:ext uri="{BB962C8B-B14F-4D97-AF65-F5344CB8AC3E}">
        <p14:creationId xmlns:p14="http://schemas.microsoft.com/office/powerpoint/2010/main" val="27838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71E-D387-98BB-AB70-CAFC812902BE}"/>
              </a:ext>
            </a:extLst>
          </p:cNvPr>
          <p:cNvSpPr>
            <a:spLocks noGrp="1"/>
          </p:cNvSpPr>
          <p:nvPr>
            <p:ph type="title"/>
          </p:nvPr>
        </p:nvSpPr>
        <p:spPr/>
        <p:txBody>
          <a:bodyPr/>
          <a:lstStyle/>
          <a:p>
            <a:r>
              <a:rPr lang="en-US" altLang="en-US" b="1" dirty="0"/>
              <a:t>Examples of security requirements: Availability</a:t>
            </a:r>
            <a:endParaRPr lang="en-UG" b="1" dirty="0"/>
          </a:p>
        </p:txBody>
      </p:sp>
      <p:sp>
        <p:nvSpPr>
          <p:cNvPr id="3" name="Content Placeholder 2">
            <a:extLst>
              <a:ext uri="{FF2B5EF4-FFF2-40B4-BE49-F238E27FC236}">
                <a16:creationId xmlns:a16="http://schemas.microsoft.com/office/drawing/2014/main" id="{2BC40B65-C4AD-23F4-2556-DA056E08CDD3}"/>
              </a:ext>
            </a:extLst>
          </p:cNvPr>
          <p:cNvSpPr>
            <a:spLocks noGrp="1"/>
          </p:cNvSpPr>
          <p:nvPr>
            <p:ph idx="1"/>
          </p:nvPr>
        </p:nvSpPr>
        <p:spPr/>
        <p:txBody>
          <a:bodyPr>
            <a:noAutofit/>
          </a:bodyPr>
          <a:lstStyle/>
          <a:p>
            <a:pPr eaLnBrk="1" hangingPunct="1"/>
            <a:r>
              <a:rPr lang="en-US" altLang="en-US" sz="3200" dirty="0"/>
              <a:t>A system that provides authentication: high availability requirement </a:t>
            </a:r>
          </a:p>
          <a:p>
            <a:pPr lvl="1" eaLnBrk="1" hangingPunct="1"/>
            <a:r>
              <a:rPr lang="en-US" altLang="en-US" sz="3200" dirty="0"/>
              <a:t>If customers cannot access resources, the loss of services could result in financial loss</a:t>
            </a:r>
          </a:p>
          <a:p>
            <a:pPr eaLnBrk="1" hangingPunct="1"/>
            <a:r>
              <a:rPr lang="en-US" altLang="en-US" sz="3200" dirty="0"/>
              <a:t>A public website for a university: a moderate availably requirement; not critical but causes embarrassment</a:t>
            </a:r>
          </a:p>
          <a:p>
            <a:pPr eaLnBrk="1" hangingPunct="1"/>
            <a:r>
              <a:rPr lang="en-US" altLang="en-US" sz="3200" dirty="0"/>
              <a:t>An online telephone directory lookup: a low availability requirement because unavailability is mostly annoyance (there are alternative sources).</a:t>
            </a:r>
          </a:p>
        </p:txBody>
      </p:sp>
    </p:spTree>
    <p:extLst>
      <p:ext uri="{BB962C8B-B14F-4D97-AF65-F5344CB8AC3E}">
        <p14:creationId xmlns:p14="http://schemas.microsoft.com/office/powerpoint/2010/main" val="298642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899</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Calibri</vt:lpstr>
      <vt:lpstr>Calibri Light</vt:lpstr>
      <vt:lpstr>mreavesxl</vt:lpstr>
      <vt:lpstr>Times</vt:lpstr>
      <vt:lpstr>Office Theme</vt:lpstr>
      <vt:lpstr>Digital Security Principles</vt:lpstr>
      <vt:lpstr>A definition of computer security</vt:lpstr>
      <vt:lpstr>Three key objectives (the CIA triad)</vt:lpstr>
      <vt:lpstr>Key Security Concepts</vt:lpstr>
      <vt:lpstr>Other concepts to a complete security picture</vt:lpstr>
      <vt:lpstr>Levels of security breach impact</vt:lpstr>
      <vt:lpstr>Examples of security requirements:  Confidentiality</vt:lpstr>
      <vt:lpstr>Examples of security requirements: Integrity</vt:lpstr>
      <vt:lpstr>Examples of security requirements: Availability</vt:lpstr>
      <vt:lpstr>Challenges of computer security</vt:lpstr>
      <vt:lpstr>A model for computer security</vt:lpstr>
      <vt:lpstr>Computer Security Terminology.</vt:lpstr>
      <vt:lpstr>Security Concepts and Relationships</vt:lpstr>
      <vt:lpstr>Threat consequences</vt:lpstr>
      <vt:lpstr>Threat  consequences (tabular form)</vt:lpstr>
      <vt:lpstr>SCOPE OF COMPUTER SECURITY</vt:lpstr>
      <vt:lpstr>Principles that Govern Digital Security</vt:lpstr>
      <vt:lpstr>Objectives</vt:lpstr>
      <vt:lpstr>Definition and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Security Principles</dc:title>
  <dc:creator>Ocen Samuel</dc:creator>
  <cp:lastModifiedBy>Ocen Samuel</cp:lastModifiedBy>
  <cp:revision>6</cp:revision>
  <dcterms:created xsi:type="dcterms:W3CDTF">2023-01-20T10:12:12Z</dcterms:created>
  <dcterms:modified xsi:type="dcterms:W3CDTF">2023-01-21T18:59:40Z</dcterms:modified>
</cp:coreProperties>
</file>