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58" r:id="rId8"/>
    <p:sldId id="267" r:id="rId9"/>
    <p:sldId id="259" r:id="rId10"/>
    <p:sldId id="269" r:id="rId11"/>
    <p:sldId id="268" r:id="rId12"/>
    <p:sldId id="260" r:id="rId13"/>
    <p:sldId id="270" r:id="rId14"/>
    <p:sldId id="261" r:id="rId15"/>
    <p:sldId id="271" r:id="rId16"/>
    <p:sldId id="272" r:id="rId17"/>
    <p:sldId id="273" r:id="rId18"/>
    <p:sldId id="274" r:id="rId19"/>
    <p:sldId id="275" r:id="rId20"/>
    <p:sldId id="262" r:id="rId21"/>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E6A9-6270-A54E-CC53-189B6B0D1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D92C6ADD-CF5E-735E-453A-BBC458B65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3926A885-4326-25EE-1145-CA4CF9C588ED}"/>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5" name="Footer Placeholder 4">
            <a:extLst>
              <a:ext uri="{FF2B5EF4-FFF2-40B4-BE49-F238E27FC236}">
                <a16:creationId xmlns:a16="http://schemas.microsoft.com/office/drawing/2014/main" id="{826B1265-34E3-A0A6-01A1-D7B7BA71388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2C0DA55-85C4-4B93-7761-ABFAD0B30465}"/>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192739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EE25-C429-621B-3489-D2B514CFCBC6}"/>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F0055CDF-52F0-DF1F-4BAB-F04175C7F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38D2C7C0-4719-E2BA-F66C-061FEBEF36EE}"/>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5" name="Footer Placeholder 4">
            <a:extLst>
              <a:ext uri="{FF2B5EF4-FFF2-40B4-BE49-F238E27FC236}">
                <a16:creationId xmlns:a16="http://schemas.microsoft.com/office/drawing/2014/main" id="{0D1F2357-7AB5-2D47-6532-96522DA5500B}"/>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0CE839C-69B1-C404-719E-79C0173B29D8}"/>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344296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C648A-82A3-5D7F-0EAE-7DD1B27C2F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53E1D241-1834-2CB4-10E2-41FFB0DAD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E488E09C-281B-4E0E-5007-0081A7118947}"/>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5" name="Footer Placeholder 4">
            <a:extLst>
              <a:ext uri="{FF2B5EF4-FFF2-40B4-BE49-F238E27FC236}">
                <a16:creationId xmlns:a16="http://schemas.microsoft.com/office/drawing/2014/main" id="{D1C528F7-CEC1-2DF3-D411-7ACDB717559A}"/>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EB6790C-4F68-C959-368A-B122DDE2B912}"/>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367577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BFB7-83B1-45E4-8A0F-BF0865D784EB}"/>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C59431CE-47B2-B1D1-57FC-EC419793F7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1D921D34-87D2-6CCC-64BB-F0C88547D830}"/>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5" name="Footer Placeholder 4">
            <a:extLst>
              <a:ext uri="{FF2B5EF4-FFF2-40B4-BE49-F238E27FC236}">
                <a16:creationId xmlns:a16="http://schemas.microsoft.com/office/drawing/2014/main" id="{BDC729B2-FD46-15BB-9E3C-81C2829DF70A}"/>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1316339-15ED-32E8-8291-1CEEBF4F5EBD}"/>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97676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9B91-1CC4-B2CB-A5B9-459CB5EE3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7FAD6080-8000-E687-73DD-E43D2B384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F673C-73C0-D9E3-5E8C-922BBA68AFBB}"/>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5" name="Footer Placeholder 4">
            <a:extLst>
              <a:ext uri="{FF2B5EF4-FFF2-40B4-BE49-F238E27FC236}">
                <a16:creationId xmlns:a16="http://schemas.microsoft.com/office/drawing/2014/main" id="{48850555-07C5-716D-D0A5-BB198F7A52E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784F6AA8-190B-F95C-8F74-D5EB407BD267}"/>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2274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B636-0505-4EC4-D3D4-5A99B9F30A9D}"/>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860A9CDA-67BD-631A-3727-5EB8B367F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EA24C5DD-013F-19DE-898D-2F43B00E1E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36C73D2D-3CC1-4F3E-0986-18677EF4AC87}"/>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6" name="Footer Placeholder 5">
            <a:extLst>
              <a:ext uri="{FF2B5EF4-FFF2-40B4-BE49-F238E27FC236}">
                <a16:creationId xmlns:a16="http://schemas.microsoft.com/office/drawing/2014/main" id="{124A0E9B-2F6A-AA3B-CCBD-38CD04C517B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52724B35-3DCA-71C5-1893-97369F53C7C3}"/>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338639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10CB-BFA0-B0E5-E389-B3D7A27F367B}"/>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FAD0AA66-60AB-6EAC-1F88-0220A590C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688B5-BA48-47ED-7504-574775AFEF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D5D6B5CF-EC90-0687-0BDC-649991B07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940B2-454A-B7DB-4E98-7D79FD748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B46D13FC-E85A-EC5D-14FE-8BA13E3E0ADA}"/>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8" name="Footer Placeholder 7">
            <a:extLst>
              <a:ext uri="{FF2B5EF4-FFF2-40B4-BE49-F238E27FC236}">
                <a16:creationId xmlns:a16="http://schemas.microsoft.com/office/drawing/2014/main" id="{1D641405-B514-049E-304B-C9D4DCE19359}"/>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C77E2C3D-29F4-627A-F14C-8022A5CD3574}"/>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3289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9FD4-E573-2A01-E5F8-6936DA329802}"/>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9F109C31-A5BD-6CEA-CCC6-43CC957EC9BE}"/>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4" name="Footer Placeholder 3">
            <a:extLst>
              <a:ext uri="{FF2B5EF4-FFF2-40B4-BE49-F238E27FC236}">
                <a16:creationId xmlns:a16="http://schemas.microsoft.com/office/drawing/2014/main" id="{EE1E2601-76F8-7419-6071-3D3273022AD3}"/>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E3CCC21D-56BA-EA78-6EFD-2E32179F4228}"/>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133977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7088D-C980-79D4-824A-AE2E4F3A4BBC}"/>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3" name="Footer Placeholder 2">
            <a:extLst>
              <a:ext uri="{FF2B5EF4-FFF2-40B4-BE49-F238E27FC236}">
                <a16:creationId xmlns:a16="http://schemas.microsoft.com/office/drawing/2014/main" id="{3A48CAA6-5189-1756-ABBC-D2BE298CD462}"/>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C87797B7-1583-0350-B7E7-67701B9F0E77}"/>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21583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E9B3-86B0-3DA6-8D3E-D4A6D89C2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6B29DB41-C53C-054E-0FC7-060AC3CA1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7503E044-6B23-2314-0DCA-7402BEA39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446D-3A15-D6D1-3CA8-AAD8DF210098}"/>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6" name="Footer Placeholder 5">
            <a:extLst>
              <a:ext uri="{FF2B5EF4-FFF2-40B4-BE49-F238E27FC236}">
                <a16:creationId xmlns:a16="http://schemas.microsoft.com/office/drawing/2014/main" id="{D6218291-F655-3B16-2195-882F77506B4C}"/>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814718B3-BFBD-605A-59C6-96CAF8E706CD}"/>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405621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FD12-B677-7391-57C8-2C3C37B2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B0207581-4AA2-08C4-3DC2-631FB62B2B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33C40CBD-C509-4481-2AB5-6F67F7849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0D7F3-4E4C-41C2-9F2D-304545C33127}"/>
              </a:ext>
            </a:extLst>
          </p:cNvPr>
          <p:cNvSpPr>
            <a:spLocks noGrp="1"/>
          </p:cNvSpPr>
          <p:nvPr>
            <p:ph type="dt" sz="half" idx="10"/>
          </p:nvPr>
        </p:nvSpPr>
        <p:spPr/>
        <p:txBody>
          <a:bodyPr/>
          <a:lstStyle/>
          <a:p>
            <a:fld id="{D3CC878B-F74C-4625-ABC4-5ACDFB12A77E}" type="datetimeFigureOut">
              <a:rPr lang="en-UG" smtClean="0"/>
              <a:t>04/02/2023</a:t>
            </a:fld>
            <a:endParaRPr lang="en-UG"/>
          </a:p>
        </p:txBody>
      </p:sp>
      <p:sp>
        <p:nvSpPr>
          <p:cNvPr id="6" name="Footer Placeholder 5">
            <a:extLst>
              <a:ext uri="{FF2B5EF4-FFF2-40B4-BE49-F238E27FC236}">
                <a16:creationId xmlns:a16="http://schemas.microsoft.com/office/drawing/2014/main" id="{F1FBC060-0524-0AC1-9834-6F952EF68C22}"/>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9422617-DFE4-AD5D-39CD-C286AF349961}"/>
              </a:ext>
            </a:extLst>
          </p:cNvPr>
          <p:cNvSpPr>
            <a:spLocks noGrp="1"/>
          </p:cNvSpPr>
          <p:nvPr>
            <p:ph type="sldNum" sz="quarter" idx="12"/>
          </p:nvPr>
        </p:nvSpPr>
        <p:spPr/>
        <p:txBody>
          <a:bodyPr/>
          <a:lstStyle/>
          <a:p>
            <a:fld id="{0F6AF01E-306B-4B29-981F-39BF61780B78}" type="slidenum">
              <a:rPr lang="en-UG" smtClean="0"/>
              <a:t>‹#›</a:t>
            </a:fld>
            <a:endParaRPr lang="en-UG"/>
          </a:p>
        </p:txBody>
      </p:sp>
    </p:spTree>
    <p:extLst>
      <p:ext uri="{BB962C8B-B14F-4D97-AF65-F5344CB8AC3E}">
        <p14:creationId xmlns:p14="http://schemas.microsoft.com/office/powerpoint/2010/main" val="291284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16349-6DB0-5744-BE10-D411577A6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E35C5341-CF31-3BBF-9D9E-F07EFE553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1D4D9264-6C5E-6302-B18C-D0B3500A4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C878B-F74C-4625-ABC4-5ACDFB12A77E}" type="datetimeFigureOut">
              <a:rPr lang="en-UG" smtClean="0"/>
              <a:t>04/02/2023</a:t>
            </a:fld>
            <a:endParaRPr lang="en-UG"/>
          </a:p>
        </p:txBody>
      </p:sp>
      <p:sp>
        <p:nvSpPr>
          <p:cNvPr id="5" name="Footer Placeholder 4">
            <a:extLst>
              <a:ext uri="{FF2B5EF4-FFF2-40B4-BE49-F238E27FC236}">
                <a16:creationId xmlns:a16="http://schemas.microsoft.com/office/drawing/2014/main" id="{299CD1C3-FBCF-61BB-DF0D-6B34FD8C1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1DFFAEB2-567B-1A73-D64A-3006A6D02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AF01E-306B-4B29-981F-39BF61780B78}" type="slidenum">
              <a:rPr lang="en-UG" smtClean="0"/>
              <a:t>‹#›</a:t>
            </a:fld>
            <a:endParaRPr lang="en-UG"/>
          </a:p>
        </p:txBody>
      </p:sp>
    </p:spTree>
    <p:extLst>
      <p:ext uri="{BB962C8B-B14F-4D97-AF65-F5344CB8AC3E}">
        <p14:creationId xmlns:p14="http://schemas.microsoft.com/office/powerpoint/2010/main" val="1508419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ntrol" Target="../activeX/activeX3.xml"/><Relationship Id="rId2" Type="http://schemas.openxmlformats.org/officeDocument/2006/relationships/control" Target="../activeX/activeX2.xml"/><Relationship Id="rId1" Type="http://schemas.openxmlformats.org/officeDocument/2006/relationships/control" Target="../activeX/activeX1.xml"/><Relationship Id="rId5" Type="http://schemas.openxmlformats.org/officeDocument/2006/relationships/image" Target="../media/image2.wmf"/><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whatis/definition/sens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disasterrecovery/definition/disaster-recove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D486-02D2-1DE4-F253-F3B203F9A214}"/>
              </a:ext>
            </a:extLst>
          </p:cNvPr>
          <p:cNvSpPr>
            <a:spLocks noGrp="1"/>
          </p:cNvSpPr>
          <p:nvPr>
            <p:ph type="ctrTitle"/>
          </p:nvPr>
        </p:nvSpPr>
        <p:spPr/>
        <p:txBody>
          <a:bodyPr/>
          <a:lstStyle/>
          <a:p>
            <a:r>
              <a:rPr lang="en-US" b="1" dirty="0"/>
              <a:t>Hardware based Security mechanisms</a:t>
            </a:r>
            <a:endParaRPr lang="en-UG" dirty="0"/>
          </a:p>
        </p:txBody>
      </p:sp>
      <p:sp>
        <p:nvSpPr>
          <p:cNvPr id="3" name="Subtitle 2">
            <a:extLst>
              <a:ext uri="{FF2B5EF4-FFF2-40B4-BE49-F238E27FC236}">
                <a16:creationId xmlns:a16="http://schemas.microsoft.com/office/drawing/2014/main" id="{939C02F2-16BC-ED50-8ADB-284940509359}"/>
              </a:ext>
            </a:extLst>
          </p:cNvPr>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	+256(0)775 679 505</a:t>
            </a:r>
          </a:p>
          <a:p>
            <a:pPr algn="l"/>
            <a:r>
              <a:rPr lang="en-US" dirty="0"/>
              <a:t>	+256(0)706 109 393</a:t>
            </a:r>
            <a:endParaRPr lang="en-UG" dirty="0"/>
          </a:p>
          <a:p>
            <a:endParaRPr lang="en-UG" dirty="0"/>
          </a:p>
        </p:txBody>
      </p:sp>
    </p:spTree>
    <p:extLst>
      <p:ext uri="{BB962C8B-B14F-4D97-AF65-F5344CB8AC3E}">
        <p14:creationId xmlns:p14="http://schemas.microsoft.com/office/powerpoint/2010/main" val="388918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39F9-2083-D4CD-D6D7-BCC2F5A9FA92}"/>
              </a:ext>
            </a:extLst>
          </p:cNvPr>
          <p:cNvSpPr>
            <a:spLocks noGrp="1"/>
          </p:cNvSpPr>
          <p:nvPr>
            <p:ph type="title"/>
          </p:nvPr>
        </p:nvSpPr>
        <p:spPr/>
        <p:txBody>
          <a:bodyPr>
            <a:normAutofit/>
          </a:bodyPr>
          <a:lstStyle/>
          <a:p>
            <a:r>
              <a:rPr lang="en-US" b="1" dirty="0">
                <a:solidFill>
                  <a:srgbClr val="41454C"/>
                </a:solidFill>
                <a:latin typeface="Inter"/>
              </a:rPr>
              <a:t>A</a:t>
            </a:r>
            <a:r>
              <a:rPr lang="en-US" b="1" i="0" dirty="0">
                <a:solidFill>
                  <a:srgbClr val="41454C"/>
                </a:solidFill>
                <a:effectLst/>
                <a:latin typeface="Inter"/>
              </a:rPr>
              <a:t>uthorization strategies during application deployment.</a:t>
            </a:r>
            <a:endParaRPr lang="en-UG" b="1" dirty="0"/>
          </a:p>
        </p:txBody>
      </p:sp>
      <p:sp>
        <p:nvSpPr>
          <p:cNvPr id="3" name="Content Placeholder 2">
            <a:extLst>
              <a:ext uri="{FF2B5EF4-FFF2-40B4-BE49-F238E27FC236}">
                <a16:creationId xmlns:a16="http://schemas.microsoft.com/office/drawing/2014/main" id="{7900D9AD-AA3E-B03D-9621-A9B2AD119C56}"/>
              </a:ext>
            </a:extLst>
          </p:cNvPr>
          <p:cNvSpPr>
            <a:spLocks noGrp="1"/>
          </p:cNvSpPr>
          <p:nvPr>
            <p:ph idx="1"/>
          </p:nvPr>
        </p:nvSpPr>
        <p:spPr/>
        <p:txBody>
          <a:bodyPr>
            <a:normAutofit fontScale="85000" lnSpcReduction="20000"/>
          </a:bodyPr>
          <a:lstStyle/>
          <a:p>
            <a:r>
              <a:rPr lang="en-US" b="0" i="0" dirty="0">
                <a:solidFill>
                  <a:srgbClr val="1E212A"/>
                </a:solidFill>
                <a:effectLst/>
                <a:latin typeface="Inter"/>
              </a:rPr>
              <a:t>Attribute-Based Access Control (ABAC) and Authorization</a:t>
            </a:r>
          </a:p>
          <a:p>
            <a:pPr marL="0" indent="0">
              <a:buNone/>
            </a:pPr>
            <a:r>
              <a:rPr lang="en-US" b="0" i="0" dirty="0">
                <a:solidFill>
                  <a:srgbClr val="41454C"/>
                </a:solidFill>
                <a:effectLst/>
                <a:latin typeface="Inter"/>
              </a:rPr>
              <a:t>When using ABAC, a computer system defines whether a user has sufficient access privileges to execute an action based on a trait (attribute or claim) associated with that user. </a:t>
            </a:r>
            <a:endParaRPr lang="en-US" b="0" i="0" dirty="0">
              <a:solidFill>
                <a:srgbClr val="1E212A"/>
              </a:solidFill>
              <a:effectLst/>
              <a:latin typeface="Inter"/>
            </a:endParaRPr>
          </a:p>
          <a:p>
            <a:r>
              <a:rPr lang="en-US" b="0" i="0" dirty="0">
                <a:solidFill>
                  <a:srgbClr val="1E212A"/>
                </a:solidFill>
                <a:effectLst/>
                <a:latin typeface="Inter"/>
              </a:rPr>
              <a:t>Role-Based Access Control (RBAC) and Authorization.</a:t>
            </a:r>
          </a:p>
          <a:p>
            <a:pPr marL="0" indent="0">
              <a:buNone/>
            </a:pPr>
            <a:r>
              <a:rPr lang="en-US" b="0" i="0" dirty="0">
                <a:solidFill>
                  <a:srgbClr val="41454C"/>
                </a:solidFill>
                <a:effectLst/>
                <a:latin typeface="Inter"/>
              </a:rPr>
              <a:t>RBAC, on the other hand, treats authorization as permissions associated with roles and not directly with users. A </a:t>
            </a:r>
            <a:r>
              <a:rPr lang="en-US" b="1" i="0" dirty="0">
                <a:solidFill>
                  <a:srgbClr val="41454C"/>
                </a:solidFill>
                <a:effectLst/>
                <a:latin typeface="Inter"/>
              </a:rPr>
              <a:t>role</a:t>
            </a:r>
            <a:r>
              <a:rPr lang="en-US" b="0" i="0" dirty="0">
                <a:solidFill>
                  <a:srgbClr val="41454C"/>
                </a:solidFill>
                <a:effectLst/>
                <a:latin typeface="Inter"/>
              </a:rPr>
              <a:t> is nothing but a collection of permissions. For example, imagine that you work as a department manager in an organization. In this situation, you should have permissions that reflect your role, for example, the ability to approve vacation requests and expense requests, assign tasks, and so on. </a:t>
            </a:r>
            <a:endParaRPr lang="en-US" b="0" i="0" dirty="0">
              <a:solidFill>
                <a:srgbClr val="1E212A"/>
              </a:solidFill>
              <a:effectLst/>
              <a:latin typeface="Inter"/>
            </a:endParaRPr>
          </a:p>
          <a:p>
            <a:r>
              <a:rPr lang="en-US" b="0" i="0" dirty="0">
                <a:solidFill>
                  <a:srgbClr val="1E212A"/>
                </a:solidFill>
                <a:effectLst/>
                <a:latin typeface="Inter"/>
              </a:rPr>
              <a:t>Relationship-Based Access Control (</a:t>
            </a:r>
            <a:r>
              <a:rPr lang="en-US" b="0" i="0" dirty="0" err="1">
                <a:solidFill>
                  <a:srgbClr val="1E212A"/>
                </a:solidFill>
                <a:effectLst/>
                <a:latin typeface="Inter"/>
              </a:rPr>
              <a:t>ReBAC</a:t>
            </a:r>
            <a:r>
              <a:rPr lang="en-US" b="0" i="0" dirty="0">
                <a:solidFill>
                  <a:srgbClr val="1E212A"/>
                </a:solidFill>
                <a:effectLst/>
                <a:latin typeface="Inter"/>
              </a:rPr>
              <a:t>) and Authorization</a:t>
            </a:r>
          </a:p>
          <a:p>
            <a:pPr marL="0" indent="0">
              <a:buNone/>
            </a:pPr>
            <a:r>
              <a:rPr lang="en-US" b="0" i="0" dirty="0">
                <a:solidFill>
                  <a:srgbClr val="41454C"/>
                </a:solidFill>
                <a:effectLst/>
                <a:latin typeface="Inter"/>
              </a:rPr>
              <a:t>This examines if the user has sufficient relationship to this object or action such that they can access it?</a:t>
            </a:r>
            <a:endParaRPr lang="en-UG" dirty="0"/>
          </a:p>
        </p:txBody>
      </p:sp>
    </p:spTree>
    <p:extLst>
      <p:ext uri="{BB962C8B-B14F-4D97-AF65-F5344CB8AC3E}">
        <p14:creationId xmlns:p14="http://schemas.microsoft.com/office/powerpoint/2010/main" val="317996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1DAB-36D0-EC46-44EE-0CDD4AE02CC8}"/>
              </a:ext>
            </a:extLst>
          </p:cNvPr>
          <p:cNvSpPr>
            <a:spLocks noGrp="1"/>
          </p:cNvSpPr>
          <p:nvPr>
            <p:ph type="title"/>
          </p:nvPr>
        </p:nvSpPr>
        <p:spPr/>
        <p:txBody>
          <a:bodyPr/>
          <a:lstStyle/>
          <a:p>
            <a:r>
              <a:rPr lang="en-US" b="1" dirty="0"/>
              <a:t>Questions</a:t>
            </a:r>
            <a:endParaRPr lang="en-UG" b="1" dirty="0"/>
          </a:p>
        </p:txBody>
      </p:sp>
      <p:sp>
        <p:nvSpPr>
          <p:cNvPr id="3" name="Content Placeholder 2">
            <a:extLst>
              <a:ext uri="{FF2B5EF4-FFF2-40B4-BE49-F238E27FC236}">
                <a16:creationId xmlns:a16="http://schemas.microsoft.com/office/drawing/2014/main" id="{0FA50A70-1E1E-66E9-DA30-D1201C123C08}"/>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2800" b="0" i="0" u="none" strike="noStrike" cap="none" normalizeH="0" baseline="0" dirty="0">
                <a:ln>
                  <a:noFill/>
                </a:ln>
                <a:solidFill>
                  <a:srgbClr val="1E212A"/>
                </a:solidFill>
                <a:effectLst/>
                <a:latin typeface="Inter"/>
              </a:rPr>
              <a:t>1. </a:t>
            </a:r>
            <a:r>
              <a:rPr kumimoji="0" lang="en-UG" altLang="en-UG" sz="2800" b="0" i="0" u="none" strike="noStrike" cap="none" normalizeH="0" baseline="0" dirty="0">
                <a:ln>
                  <a:noFill/>
                </a:ln>
                <a:solidFill>
                  <a:srgbClr val="1E212A"/>
                </a:solidFill>
                <a:effectLst/>
                <a:latin typeface="Inter"/>
              </a:rPr>
              <a:t>What reasons would you use authorization to control a computer resource? (select all that apply)</a:t>
            </a:r>
            <a:endParaRPr kumimoji="0" lang="en-UG" altLang="en-UG"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2800" b="0" i="0" u="none" strike="noStrike" cap="none" normalizeH="0" baseline="0" dirty="0">
                <a:ln>
                  <a:noFill/>
                </a:ln>
                <a:solidFill>
                  <a:schemeClr val="tx1"/>
                </a:solidFill>
                <a:effectLst/>
                <a:latin typeface="Arial" panose="020B0604020202020204" pitchFamily="34" charset="0"/>
              </a:rPr>
              <a:t>a) </a:t>
            </a:r>
            <a:r>
              <a:rPr kumimoji="0" lang="en-UG" altLang="en-UG" sz="2800" b="0" i="0" u="none" strike="noStrike" cap="none" normalizeH="0" baseline="0" dirty="0">
                <a:ln>
                  <a:noFill/>
                </a:ln>
                <a:solidFill>
                  <a:schemeClr val="tx1"/>
                </a:solidFill>
                <a:effectLst/>
                <a:latin typeface="Arial" panose="020B0604020202020204" pitchFamily="34" charset="0"/>
              </a:rPr>
              <a:t>To lock access to a computer altogether</a:t>
            </a:r>
            <a:endParaRPr kumimoji="0" lang="en-US" altLang="en-UG"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2800" b="0" i="0" u="none" strike="noStrike" cap="none" normalizeH="0" baseline="0" dirty="0">
                <a:ln>
                  <a:noFill/>
                </a:ln>
                <a:solidFill>
                  <a:schemeClr val="tx1"/>
                </a:solidFill>
                <a:effectLst/>
                <a:latin typeface="Arial" panose="020B0604020202020204" pitchFamily="34" charset="0"/>
              </a:rPr>
              <a:t>b) </a:t>
            </a:r>
            <a:r>
              <a:rPr kumimoji="0" lang="en-UG" altLang="en-UG" sz="2800" b="0" i="0" u="none" strike="noStrike" cap="none" normalizeH="0" baseline="0" dirty="0">
                <a:ln>
                  <a:noFill/>
                </a:ln>
                <a:solidFill>
                  <a:schemeClr val="tx1"/>
                </a:solidFill>
                <a:effectLst/>
                <a:latin typeface="Arial" panose="020B0604020202020204" pitchFamily="34" charset="0"/>
              </a:rPr>
              <a:t>To prevent users from accessing specific resources</a:t>
            </a:r>
            <a:endParaRPr kumimoji="0" lang="en-US" altLang="en-UG"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G" sz="2800" b="0" i="0" u="none" strike="noStrike" cap="none" normalizeH="0" baseline="0" dirty="0">
                <a:ln>
                  <a:noFill/>
                </a:ln>
                <a:solidFill>
                  <a:schemeClr val="tx1"/>
                </a:solidFill>
                <a:effectLst/>
                <a:latin typeface="Arial" panose="020B0604020202020204" pitchFamily="34" charset="0"/>
              </a:rPr>
              <a:t>c) </a:t>
            </a:r>
            <a:r>
              <a:rPr kumimoji="0" lang="en-UG" altLang="en-UG" sz="2800" b="0" i="0" u="none" strike="noStrike" cap="none" normalizeH="0" baseline="0" dirty="0">
                <a:ln>
                  <a:noFill/>
                </a:ln>
                <a:solidFill>
                  <a:schemeClr val="tx1"/>
                </a:solidFill>
                <a:effectLst/>
                <a:latin typeface="Arial" panose="020B0604020202020204" pitchFamily="34" charset="0"/>
              </a:rPr>
              <a:t>To improve overall computer security </a:t>
            </a:r>
          </a:p>
          <a:p>
            <a:pPr marL="0" indent="0">
              <a:buNone/>
            </a:pPr>
            <a:r>
              <a:rPr lang="en-US" dirty="0"/>
              <a:t>2. Which authorization strategy allows you to create collections of permissions that can be easily assigned or removed to a user all at once?</a:t>
            </a:r>
          </a:p>
          <a:p>
            <a:pPr marL="514350" indent="-514350">
              <a:buAutoNum type="alphaLcParenR"/>
            </a:pPr>
            <a:r>
              <a:rPr lang="en-US" dirty="0"/>
              <a:t>RBAC</a:t>
            </a:r>
          </a:p>
          <a:p>
            <a:pPr marL="514350" indent="-514350">
              <a:buAutoNum type="alphaLcParenR"/>
            </a:pPr>
            <a:r>
              <a:rPr lang="en-US" dirty="0"/>
              <a:t>GBAC</a:t>
            </a:r>
          </a:p>
          <a:p>
            <a:pPr marL="514350" indent="-514350">
              <a:buAutoNum type="alphaLcParenR"/>
            </a:pPr>
            <a:r>
              <a:rPr lang="en-US" dirty="0"/>
              <a:t>ABAC</a:t>
            </a:r>
            <a:endParaRPr lang="en-UG" dirty="0"/>
          </a:p>
        </p:txBody>
      </p:sp>
    </p:spTree>
    <p:controls>
      <mc:AlternateContent xmlns:mc="http://schemas.openxmlformats.org/markup-compatibility/2006">
        <mc:Choice xmlns:v="urn:schemas-microsoft-com:vml" Requires="v">
          <p:control name="HTMLCheckbox1" r:id="rId1" imgW="1371600" imgH="304920"/>
        </mc:Choice>
        <mc:Fallback>
          <p:control name="HTMLCheckbox1" r:id="rId1" imgW="1371600" imgH="304920">
            <p:pic>
              <p:nvPicPr>
                <p:cNvPr id="5" name="HTMLCheckbox1">
                  <a:extLst>
                    <a:ext uri="{FF2B5EF4-FFF2-40B4-BE49-F238E27FC236}">
                      <a16:creationId xmlns:a16="http://schemas.microsoft.com/office/drawing/2014/main" id="{A1F04470-859A-C625-A7D6-9A53432989F8}"/>
                    </a:ext>
                  </a:extLst>
                </p:cNvPr>
                <p:cNvPicPr preferRelativeResize="0">
                  <a:picLocks noChangeArrowheads="1" noChangeShapeType="1"/>
                </p:cNvPicPr>
                <p:nvPr/>
              </p:nvPicPr>
              <p:blipFill>
                <a:blip r:embed="rId5"/>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name="HTMLCheckbox2" r:id="rId2" imgW="1371600" imgH="304920"/>
        </mc:Choice>
        <mc:Fallback>
          <p:control name="HTMLCheckbox2" r:id="rId2" imgW="1371600" imgH="304920">
            <p:pic>
              <p:nvPicPr>
                <p:cNvPr id="6" name="HTMLCheckbox2">
                  <a:extLst>
                    <a:ext uri="{FF2B5EF4-FFF2-40B4-BE49-F238E27FC236}">
                      <a16:creationId xmlns:a16="http://schemas.microsoft.com/office/drawing/2014/main" id="{67E2E366-CCA6-C088-CB8A-C4D73EB8869E}"/>
                    </a:ext>
                  </a:extLst>
                </p:cNvPr>
                <p:cNvPicPr preferRelativeResize="0">
                  <a:picLocks noChangeArrowheads="1" noChangeShapeType="1"/>
                </p:cNvPicPr>
                <p:nvPr/>
              </p:nvPicPr>
              <p:blipFill>
                <a:blip r:embed="rId5"/>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name="HTMLCheckbox3" r:id="rId3" imgW="1371600" imgH="304920"/>
        </mc:Choice>
        <mc:Fallback>
          <p:control name="HTMLCheckbox3" r:id="rId3" imgW="1371600" imgH="304920">
            <p:pic>
              <p:nvPicPr>
                <p:cNvPr id="7" name="HTMLCheckbox3">
                  <a:extLst>
                    <a:ext uri="{FF2B5EF4-FFF2-40B4-BE49-F238E27FC236}">
                      <a16:creationId xmlns:a16="http://schemas.microsoft.com/office/drawing/2014/main" id="{D9DB2E15-CB54-F638-8115-E3E260B05692}"/>
                    </a:ext>
                  </a:extLst>
                </p:cNvPr>
                <p:cNvPicPr preferRelativeResize="0">
                  <a:picLocks noChangeArrowheads="1" noChangeShapeType="1"/>
                </p:cNvPicPr>
                <p:nvPr/>
              </p:nvPicPr>
              <p:blipFill>
                <a:blip r:embed="rId5"/>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7386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2A23-5797-C740-A4B8-8834FC67A32C}"/>
              </a:ext>
            </a:extLst>
          </p:cNvPr>
          <p:cNvSpPr>
            <a:spLocks noGrp="1"/>
          </p:cNvSpPr>
          <p:nvPr>
            <p:ph type="title"/>
          </p:nvPr>
        </p:nvSpPr>
        <p:spPr/>
        <p:txBody>
          <a:bodyPr/>
          <a:lstStyle/>
          <a:p>
            <a:r>
              <a:rPr lang="en-US" b="1" dirty="0"/>
              <a:t>Accounting</a:t>
            </a:r>
            <a:endParaRPr lang="en-UG" b="1" dirty="0"/>
          </a:p>
        </p:txBody>
      </p:sp>
      <p:sp>
        <p:nvSpPr>
          <p:cNvPr id="3" name="Content Placeholder 2">
            <a:extLst>
              <a:ext uri="{FF2B5EF4-FFF2-40B4-BE49-F238E27FC236}">
                <a16:creationId xmlns:a16="http://schemas.microsoft.com/office/drawing/2014/main" id="{21AAD0B3-3C2A-EA63-005E-561097EE36DF}"/>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Accounting, also known as auditing, is </a:t>
            </a:r>
            <a:r>
              <a:rPr lang="en-US" b="1" i="0" dirty="0">
                <a:solidFill>
                  <a:srgbClr val="202124"/>
                </a:solidFill>
                <a:effectLst/>
                <a:latin typeface="arial" panose="020B0604020202020204" pitchFamily="34" charset="0"/>
              </a:rPr>
              <a:t>the process of keeping track of a user's activity while accessing the network resources</a:t>
            </a:r>
            <a:r>
              <a:rPr lang="en-US" b="0" i="0" dirty="0">
                <a:solidFill>
                  <a:srgbClr val="202124"/>
                </a:solidFill>
                <a:effectLst/>
                <a:latin typeface="arial" panose="020B0604020202020204" pitchFamily="34" charset="0"/>
              </a:rPr>
              <a:t>, including the amount of time spent in the network, the services accessed while there, and the amount of data transferred during the session.</a:t>
            </a:r>
          </a:p>
          <a:p>
            <a:r>
              <a:rPr lang="en-US" b="0" i="0" dirty="0">
                <a:solidFill>
                  <a:srgbClr val="202124"/>
                </a:solidFill>
                <a:effectLst/>
                <a:latin typeface="arial" panose="020B0604020202020204" pitchFamily="34" charset="0"/>
              </a:rPr>
              <a:t>This can include the amount of system time or the amount of data sent and received during a session. Accounting is carried out by logging session statistics and usage information.</a:t>
            </a:r>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It’s the last stage in the AAA framework</a:t>
            </a:r>
            <a:endParaRPr lang="en-UG" dirty="0"/>
          </a:p>
        </p:txBody>
      </p:sp>
    </p:spTree>
    <p:extLst>
      <p:ext uri="{BB962C8B-B14F-4D97-AF65-F5344CB8AC3E}">
        <p14:creationId xmlns:p14="http://schemas.microsoft.com/office/powerpoint/2010/main" val="367130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7C29-EB78-19D1-4CCE-25A43324A9FC}"/>
              </a:ext>
            </a:extLst>
          </p:cNvPr>
          <p:cNvSpPr>
            <a:spLocks noGrp="1"/>
          </p:cNvSpPr>
          <p:nvPr>
            <p:ph type="title"/>
          </p:nvPr>
        </p:nvSpPr>
        <p:spPr/>
        <p:txBody>
          <a:bodyPr/>
          <a:lstStyle/>
          <a:p>
            <a:r>
              <a:rPr lang="en-US" b="1" dirty="0"/>
              <a:t>Advantages of Accounting as a Computer Security Framework</a:t>
            </a:r>
            <a:endParaRPr lang="en-UG" b="1" dirty="0"/>
          </a:p>
        </p:txBody>
      </p:sp>
      <p:sp>
        <p:nvSpPr>
          <p:cNvPr id="3" name="Content Placeholder 2">
            <a:extLst>
              <a:ext uri="{FF2B5EF4-FFF2-40B4-BE49-F238E27FC236}">
                <a16:creationId xmlns:a16="http://schemas.microsoft.com/office/drawing/2014/main" id="{F88D8BCD-345C-3115-D746-977AE42FC593}"/>
              </a:ext>
            </a:extLst>
          </p:cNvPr>
          <p:cNvSpPr>
            <a:spLocks noGrp="1"/>
          </p:cNvSpPr>
          <p:nvPr>
            <p:ph idx="1"/>
          </p:nvPr>
        </p:nvSpPr>
        <p:spPr/>
        <p:txBody>
          <a:bodyPr>
            <a:noAutofit/>
          </a:bodyPr>
          <a:lstStyle/>
          <a:p>
            <a:pPr algn="l">
              <a:buFont typeface="Arial" panose="020B0604020202020204" pitchFamily="34" charset="0"/>
              <a:buChar char="•"/>
            </a:pPr>
            <a:r>
              <a:rPr lang="en-US" sz="2400" i="0" dirty="0">
                <a:solidFill>
                  <a:srgbClr val="202124"/>
                </a:solidFill>
                <a:effectLst/>
                <a:latin typeface="Trebuchet MS" panose="020B0603020202020204" pitchFamily="34" charset="0"/>
              </a:rPr>
              <a:t>Reduce the possibility of fraud and errors.</a:t>
            </a:r>
          </a:p>
          <a:p>
            <a:pPr algn="l">
              <a:buFont typeface="Arial" panose="020B0604020202020204" pitchFamily="34" charset="0"/>
              <a:buChar char="•"/>
            </a:pPr>
            <a:r>
              <a:rPr lang="en-US" sz="2400" i="0" dirty="0">
                <a:solidFill>
                  <a:srgbClr val="202124"/>
                </a:solidFill>
                <a:effectLst/>
                <a:latin typeface="Trebuchet MS" panose="020B0603020202020204" pitchFamily="34" charset="0"/>
              </a:rPr>
              <a:t>Improve efficiency in business operations.</a:t>
            </a:r>
          </a:p>
          <a:p>
            <a:pPr algn="l">
              <a:buFont typeface="Arial" panose="020B0604020202020204" pitchFamily="34" charset="0"/>
              <a:buChar char="•"/>
            </a:pPr>
            <a:r>
              <a:rPr lang="en-US" sz="2400" i="0" dirty="0">
                <a:solidFill>
                  <a:srgbClr val="202124"/>
                </a:solidFill>
                <a:effectLst/>
                <a:latin typeface="Trebuchet MS" panose="020B0603020202020204" pitchFamily="34" charset="0"/>
              </a:rPr>
              <a:t>Find out the loopholes in the system.</a:t>
            </a:r>
          </a:p>
          <a:p>
            <a:pPr algn="l">
              <a:buFont typeface="Arial" panose="020B0604020202020204" pitchFamily="34" charset="0"/>
              <a:buChar char="•"/>
            </a:pPr>
            <a:r>
              <a:rPr lang="en-US" sz="2400" i="0" dirty="0">
                <a:solidFill>
                  <a:srgbClr val="202124"/>
                </a:solidFill>
                <a:effectLst/>
                <a:latin typeface="Trebuchet MS" panose="020B0603020202020204" pitchFamily="34" charset="0"/>
              </a:rPr>
              <a:t>Identify risky areas in the system security, so management can do their planning before any incident.</a:t>
            </a:r>
          </a:p>
          <a:p>
            <a:r>
              <a:rPr lang="en-US" sz="2400" i="0" dirty="0">
                <a:solidFill>
                  <a:srgbClr val="333333"/>
                </a:solidFill>
                <a:effectLst/>
                <a:latin typeface="Trebuchet MS" panose="020B0603020202020204" pitchFamily="34" charset="0"/>
              </a:rPr>
              <a:t>Checks susceptibility to threat</a:t>
            </a:r>
          </a:p>
          <a:p>
            <a:pPr algn="l" fontAlgn="base"/>
            <a:r>
              <a:rPr lang="en-US" sz="2400" i="0" dirty="0">
                <a:solidFill>
                  <a:srgbClr val="333333"/>
                </a:solidFill>
                <a:effectLst/>
                <a:latin typeface="Trebuchet MS" panose="020B0603020202020204" pitchFamily="34" charset="0"/>
              </a:rPr>
              <a:t>Evaluating the System</a:t>
            </a:r>
          </a:p>
          <a:p>
            <a:pPr algn="l" fontAlgn="base"/>
            <a:r>
              <a:rPr lang="en-US" sz="2400" i="0" dirty="0">
                <a:solidFill>
                  <a:srgbClr val="333333"/>
                </a:solidFill>
                <a:effectLst/>
                <a:latin typeface="Trebuchet MS" panose="020B0603020202020204" pitchFamily="34" charset="0"/>
              </a:rPr>
              <a:t>Data Security.</a:t>
            </a:r>
          </a:p>
          <a:p>
            <a:pPr algn="l" fontAlgn="base"/>
            <a:r>
              <a:rPr lang="en-US" sz="2400" i="0" dirty="0">
                <a:solidFill>
                  <a:srgbClr val="333333"/>
                </a:solidFill>
                <a:effectLst/>
                <a:latin typeface="Trebuchet MS" panose="020B0603020202020204" pitchFamily="34" charset="0"/>
              </a:rPr>
              <a:t>Bolsters Controls</a:t>
            </a:r>
          </a:p>
          <a:p>
            <a:pPr algn="l" fontAlgn="base"/>
            <a:r>
              <a:rPr lang="en-US" sz="2400" i="0" dirty="0">
                <a:solidFill>
                  <a:srgbClr val="333333"/>
                </a:solidFill>
                <a:effectLst/>
                <a:latin typeface="Trebuchet MS" panose="020B0603020202020204" pitchFamily="34" charset="0"/>
              </a:rPr>
              <a:t>Develops IT Governance</a:t>
            </a:r>
          </a:p>
        </p:txBody>
      </p:sp>
    </p:spTree>
    <p:extLst>
      <p:ext uri="{BB962C8B-B14F-4D97-AF65-F5344CB8AC3E}">
        <p14:creationId xmlns:p14="http://schemas.microsoft.com/office/powerpoint/2010/main" val="254500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ED41-67EA-C0F6-30F5-1194FA803117}"/>
              </a:ext>
            </a:extLst>
          </p:cNvPr>
          <p:cNvSpPr>
            <a:spLocks noGrp="1"/>
          </p:cNvSpPr>
          <p:nvPr>
            <p:ph type="title"/>
          </p:nvPr>
        </p:nvSpPr>
        <p:spPr/>
        <p:txBody>
          <a:bodyPr/>
          <a:lstStyle/>
          <a:p>
            <a:r>
              <a:rPr lang="en-US" b="1" dirty="0"/>
              <a:t>Data Encryption</a:t>
            </a:r>
            <a:endParaRPr lang="en-UG" b="1" dirty="0"/>
          </a:p>
        </p:txBody>
      </p:sp>
      <p:sp>
        <p:nvSpPr>
          <p:cNvPr id="3" name="Content Placeholder 2">
            <a:extLst>
              <a:ext uri="{FF2B5EF4-FFF2-40B4-BE49-F238E27FC236}">
                <a16:creationId xmlns:a16="http://schemas.microsoft.com/office/drawing/2014/main" id="{EE656C70-D74D-74C5-5070-83C970A670B3}"/>
              </a:ext>
            </a:extLst>
          </p:cNvPr>
          <p:cNvSpPr>
            <a:spLocks noGrp="1"/>
          </p:cNvSpPr>
          <p:nvPr>
            <p:ph idx="1"/>
          </p:nvPr>
        </p:nvSpPr>
        <p:spPr/>
        <p:txBody>
          <a:bodyPr/>
          <a:lstStyle/>
          <a:p>
            <a:r>
              <a:rPr lang="en-US" b="0" i="0" dirty="0">
                <a:solidFill>
                  <a:srgbClr val="202124"/>
                </a:solidFill>
                <a:effectLst/>
                <a:latin typeface="arial" panose="020B0604020202020204" pitchFamily="34" charset="0"/>
              </a:rPr>
              <a:t>Data encryption is </a:t>
            </a:r>
            <a:r>
              <a:rPr lang="en-US" b="1" i="0" dirty="0">
                <a:solidFill>
                  <a:srgbClr val="202124"/>
                </a:solidFill>
                <a:effectLst/>
                <a:latin typeface="arial" panose="020B0604020202020204" pitchFamily="34" charset="0"/>
              </a:rPr>
              <a:t>a security method where information is encoded and can only be accessed or decrypted by a user with the correct encryption key</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Encrypted data, also known as ciphertext, appears scrambled or unreadable to a person or entity accessing without permission.</a:t>
            </a:r>
            <a:endParaRPr lang="en-UG" dirty="0"/>
          </a:p>
        </p:txBody>
      </p:sp>
    </p:spTree>
    <p:extLst>
      <p:ext uri="{BB962C8B-B14F-4D97-AF65-F5344CB8AC3E}">
        <p14:creationId xmlns:p14="http://schemas.microsoft.com/office/powerpoint/2010/main" val="405872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57FB7-8F01-284E-09A8-A4CB1F58FB5E}"/>
              </a:ext>
            </a:extLst>
          </p:cNvPr>
          <p:cNvSpPr>
            <a:spLocks noGrp="1"/>
          </p:cNvSpPr>
          <p:nvPr>
            <p:ph type="title"/>
          </p:nvPr>
        </p:nvSpPr>
        <p:spPr>
          <a:xfrm>
            <a:off x="630936" y="639520"/>
            <a:ext cx="3429000" cy="1719072"/>
          </a:xfrm>
        </p:spPr>
        <p:txBody>
          <a:bodyPr anchor="b">
            <a:normAutofit/>
          </a:bodyPr>
          <a:lstStyle/>
          <a:p>
            <a:r>
              <a:rPr lang="en-US" sz="3800" b="1" dirty="0"/>
              <a:t>Data Encryption Types</a:t>
            </a:r>
            <a:endParaRPr lang="en-UG" sz="3800" b="1"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E3443A-F164-D241-A702-956892E1E610}"/>
              </a:ext>
            </a:extLst>
          </p:cNvPr>
          <p:cNvSpPr>
            <a:spLocks noGrp="1"/>
          </p:cNvSpPr>
          <p:nvPr>
            <p:ph idx="1"/>
          </p:nvPr>
        </p:nvSpPr>
        <p:spPr>
          <a:xfrm>
            <a:off x="630936" y="2807208"/>
            <a:ext cx="3429000" cy="3410712"/>
          </a:xfrm>
        </p:spPr>
        <p:txBody>
          <a:bodyPr anchor="t">
            <a:normAutofit/>
          </a:bodyPr>
          <a:lstStyle/>
          <a:p>
            <a:r>
              <a:rPr lang="en-US" sz="2200" b="1" dirty="0">
                <a:latin typeface="arial" panose="020B0604020202020204" pitchFamily="34" charset="0"/>
              </a:rPr>
              <a:t>S</a:t>
            </a:r>
            <a:r>
              <a:rPr lang="en-US" sz="2200" b="1" i="0" dirty="0">
                <a:effectLst/>
                <a:latin typeface="arial" panose="020B0604020202020204" pitchFamily="34" charset="0"/>
              </a:rPr>
              <a:t>ymmetric encryption</a:t>
            </a:r>
          </a:p>
        </p:txBody>
      </p:sp>
      <p:pic>
        <p:nvPicPr>
          <p:cNvPr id="5" name="Picture 4" descr="Diagram&#10;&#10;Description automatically generated">
            <a:extLst>
              <a:ext uri="{FF2B5EF4-FFF2-40B4-BE49-F238E27FC236}">
                <a16:creationId xmlns:a16="http://schemas.microsoft.com/office/drawing/2014/main" id="{20DAC955-1FC8-057B-2E93-12802E0E20CE}"/>
              </a:ext>
            </a:extLst>
          </p:cNvPr>
          <p:cNvPicPr>
            <a:picLocks noChangeAspect="1"/>
          </p:cNvPicPr>
          <p:nvPr/>
        </p:nvPicPr>
        <p:blipFill>
          <a:blip r:embed="rId2"/>
          <a:stretch>
            <a:fillRect/>
          </a:stretch>
        </p:blipFill>
        <p:spPr>
          <a:xfrm>
            <a:off x="4891262" y="640080"/>
            <a:ext cx="6429787" cy="5577840"/>
          </a:xfrm>
          <a:prstGeom prst="rect">
            <a:avLst/>
          </a:prstGeom>
        </p:spPr>
      </p:pic>
    </p:spTree>
    <p:extLst>
      <p:ext uri="{BB962C8B-B14F-4D97-AF65-F5344CB8AC3E}">
        <p14:creationId xmlns:p14="http://schemas.microsoft.com/office/powerpoint/2010/main" val="173210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5B57C-1CE6-6C09-55E4-A5E10119BD70}"/>
              </a:ext>
            </a:extLst>
          </p:cNvPr>
          <p:cNvSpPr>
            <a:spLocks noGrp="1"/>
          </p:cNvSpPr>
          <p:nvPr>
            <p:ph type="title"/>
          </p:nvPr>
        </p:nvSpPr>
        <p:spPr>
          <a:xfrm>
            <a:off x="630936" y="640080"/>
            <a:ext cx="4818888" cy="1481328"/>
          </a:xfrm>
        </p:spPr>
        <p:txBody>
          <a:bodyPr anchor="b">
            <a:normAutofit/>
          </a:bodyPr>
          <a:lstStyle/>
          <a:p>
            <a:r>
              <a:rPr lang="en-US" sz="5000" b="1"/>
              <a:t>Data Encryption Types</a:t>
            </a:r>
            <a:endParaRPr lang="en-UG" sz="50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93C360-CD1D-C325-C21F-EFFA769F9689}"/>
              </a:ext>
            </a:extLst>
          </p:cNvPr>
          <p:cNvSpPr>
            <a:spLocks noGrp="1"/>
          </p:cNvSpPr>
          <p:nvPr>
            <p:ph idx="1"/>
          </p:nvPr>
        </p:nvSpPr>
        <p:spPr>
          <a:xfrm>
            <a:off x="630936" y="2660904"/>
            <a:ext cx="4818888" cy="3547872"/>
          </a:xfrm>
        </p:spPr>
        <p:txBody>
          <a:bodyPr anchor="t">
            <a:normAutofit/>
          </a:bodyPr>
          <a:lstStyle/>
          <a:p>
            <a:r>
              <a:rPr lang="en-US" sz="2200" b="1">
                <a:latin typeface="arial" panose="020B0604020202020204" pitchFamily="34" charset="0"/>
              </a:rPr>
              <a:t>A</a:t>
            </a:r>
            <a:r>
              <a:rPr lang="en-US" sz="2200" b="1" i="0">
                <a:effectLst/>
                <a:latin typeface="arial" panose="020B0604020202020204" pitchFamily="34" charset="0"/>
              </a:rPr>
              <a:t>symmetric encryption</a:t>
            </a:r>
            <a:r>
              <a:rPr lang="en-US" sz="2200" b="0" i="0">
                <a:effectLst/>
                <a:latin typeface="arial" panose="020B0604020202020204" pitchFamily="34" charset="0"/>
              </a:rPr>
              <a:t>.</a:t>
            </a:r>
            <a:endParaRPr lang="en-US" sz="2200" b="1" i="0">
              <a:effectLst/>
              <a:latin typeface="arial" panose="020B0604020202020204" pitchFamily="34" charset="0"/>
            </a:endParaRPr>
          </a:p>
          <a:p>
            <a:endParaRPr lang="en-UG" sz="2200"/>
          </a:p>
        </p:txBody>
      </p:sp>
      <p:pic>
        <p:nvPicPr>
          <p:cNvPr id="5" name="Picture 4">
            <a:extLst>
              <a:ext uri="{FF2B5EF4-FFF2-40B4-BE49-F238E27FC236}">
                <a16:creationId xmlns:a16="http://schemas.microsoft.com/office/drawing/2014/main" id="{0F012954-7DC1-6556-BE39-79E76795306B}"/>
              </a:ext>
            </a:extLst>
          </p:cNvPr>
          <p:cNvPicPr>
            <a:picLocks noChangeAspect="1"/>
          </p:cNvPicPr>
          <p:nvPr/>
        </p:nvPicPr>
        <p:blipFill>
          <a:blip r:embed="rId2"/>
          <a:stretch>
            <a:fillRect/>
          </a:stretch>
        </p:blipFill>
        <p:spPr>
          <a:xfrm>
            <a:off x="6099048" y="1156704"/>
            <a:ext cx="5458968" cy="4544591"/>
          </a:xfrm>
          <a:prstGeom prst="rect">
            <a:avLst/>
          </a:prstGeom>
        </p:spPr>
      </p:pic>
    </p:spTree>
    <p:extLst>
      <p:ext uri="{BB962C8B-B14F-4D97-AF65-F5344CB8AC3E}">
        <p14:creationId xmlns:p14="http://schemas.microsoft.com/office/powerpoint/2010/main" val="168240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62D96-8B5D-7AC2-2EF2-C701C16E00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How data Encryption Works</a:t>
            </a:r>
          </a:p>
        </p:txBody>
      </p:sp>
      <p:pic>
        <p:nvPicPr>
          <p:cNvPr id="11" name="Content Placeholder 10">
            <a:extLst>
              <a:ext uri="{FF2B5EF4-FFF2-40B4-BE49-F238E27FC236}">
                <a16:creationId xmlns:a16="http://schemas.microsoft.com/office/drawing/2014/main" id="{20F1FAB9-7E63-4DDE-6A87-F8110BA03EDB}"/>
              </a:ext>
            </a:extLst>
          </p:cNvPr>
          <p:cNvPicPr>
            <a:picLocks noGrp="1" noChangeAspect="1"/>
          </p:cNvPicPr>
          <p:nvPr>
            <p:ph idx="1"/>
          </p:nvPr>
        </p:nvPicPr>
        <p:blipFill>
          <a:blip r:embed="rId2"/>
          <a:stretch>
            <a:fillRect/>
          </a:stretch>
        </p:blipFill>
        <p:spPr>
          <a:xfrm>
            <a:off x="4777316" y="1249535"/>
            <a:ext cx="6780700" cy="4356600"/>
          </a:xfrm>
          <a:prstGeom prst="rect">
            <a:avLst/>
          </a:prstGeom>
        </p:spPr>
      </p:pic>
    </p:spTree>
    <p:extLst>
      <p:ext uri="{BB962C8B-B14F-4D97-AF65-F5344CB8AC3E}">
        <p14:creationId xmlns:p14="http://schemas.microsoft.com/office/powerpoint/2010/main" val="75367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7778-1B09-6C60-C028-96AB42808417}"/>
              </a:ext>
            </a:extLst>
          </p:cNvPr>
          <p:cNvSpPr>
            <a:spLocks noGrp="1"/>
          </p:cNvSpPr>
          <p:nvPr>
            <p:ph type="title"/>
          </p:nvPr>
        </p:nvSpPr>
        <p:spPr/>
        <p:txBody>
          <a:bodyPr/>
          <a:lstStyle/>
          <a:p>
            <a:r>
              <a:rPr lang="en-US" b="1" dirty="0"/>
              <a:t>Methods of Encryption</a:t>
            </a:r>
            <a:endParaRPr lang="en-UG" b="1" dirty="0"/>
          </a:p>
        </p:txBody>
      </p:sp>
      <p:sp>
        <p:nvSpPr>
          <p:cNvPr id="3" name="Content Placeholder 2">
            <a:extLst>
              <a:ext uri="{FF2B5EF4-FFF2-40B4-BE49-F238E27FC236}">
                <a16:creationId xmlns:a16="http://schemas.microsoft.com/office/drawing/2014/main" id="{EEDE8156-BA93-106F-E0D0-4371199C5F75}"/>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effectLst/>
                <a:latin typeface="Roboto" panose="02000000000000000000" pitchFamily="2" charset="0"/>
              </a:rPr>
              <a:t>AES. The Advanced Encryption Standard (AES) is the trusted standard algorithm used by the United States government, as well as other organizations. Although extremely efficient in the 128-bit form, AES also uses 192- and 256-bit keys for very demanding encryption purposes. AES is widely considered invulnerable to all attacks except for brute force. Regardless, many internet security experts believe AES will eventually be regarded as the go-to standard for encrypting data in the private sector.</a:t>
            </a:r>
          </a:p>
          <a:p>
            <a:pPr algn="just">
              <a:buFont typeface="Arial" panose="020B0604020202020204" pitchFamily="34" charset="0"/>
              <a:buChar char="•"/>
            </a:pPr>
            <a:r>
              <a:rPr lang="en-US" b="0" i="0" dirty="0">
                <a:effectLst/>
                <a:latin typeface="Roboto" panose="02000000000000000000" pitchFamily="2" charset="0"/>
              </a:rPr>
              <a:t>Triple DES. Triple DES is the successor to the original </a:t>
            </a:r>
            <a:r>
              <a:rPr lang="en-US" b="0" i="0" u="none" strike="noStrike" dirty="0">
                <a:effectLst/>
                <a:latin typeface="Roboto" panose="02000000000000000000" pitchFamily="2" charset="0"/>
              </a:rPr>
              <a:t>Data Encryption Standard (DES) algorithm</a:t>
            </a:r>
            <a:r>
              <a:rPr lang="en-US" b="0" i="0" dirty="0">
                <a:effectLst/>
                <a:latin typeface="Roboto" panose="02000000000000000000" pitchFamily="2" charset="0"/>
              </a:rPr>
              <a:t>, created in response to hackers who figured out how to breach DES. It’s symmetric encryption that was once the most widely used symmetric algorithm in the industry, though it’s being gradually phased out. </a:t>
            </a:r>
            <a:r>
              <a:rPr lang="en-US" b="0" i="0" dirty="0" err="1">
                <a:effectLst/>
                <a:latin typeface="Roboto" panose="02000000000000000000" pitchFamily="2" charset="0"/>
              </a:rPr>
              <a:t>TripleDES</a:t>
            </a:r>
            <a:r>
              <a:rPr lang="en-US" b="0" i="0" dirty="0">
                <a:effectLst/>
                <a:latin typeface="Roboto" panose="02000000000000000000" pitchFamily="2" charset="0"/>
              </a:rPr>
              <a:t> applies the DES algorithm three times to every data block and is commonly used to encrypt UNIX passwords and ATM PINs.</a:t>
            </a:r>
          </a:p>
          <a:p>
            <a:pPr algn="just">
              <a:buFont typeface="Arial" panose="020B0604020202020204" pitchFamily="34" charset="0"/>
              <a:buChar char="•"/>
            </a:pPr>
            <a:r>
              <a:rPr lang="en-US" b="0" i="0" dirty="0">
                <a:effectLst/>
                <a:latin typeface="Roboto" panose="02000000000000000000" pitchFamily="2" charset="0"/>
              </a:rPr>
              <a:t>RSA. </a:t>
            </a:r>
            <a:r>
              <a:rPr lang="en-US" b="0" i="0" u="none" strike="noStrike" dirty="0">
                <a:effectLst/>
                <a:latin typeface="Roboto" panose="02000000000000000000" pitchFamily="2" charset="0"/>
              </a:rPr>
              <a:t>RSA is a public-key encryption asymmetric algorithm</a:t>
            </a:r>
            <a:r>
              <a:rPr lang="en-US" b="0" i="0" dirty="0">
                <a:effectLst/>
                <a:latin typeface="Roboto" panose="02000000000000000000" pitchFamily="2" charset="0"/>
              </a:rPr>
              <a:t> and the standard for encrypting information transmitted via the internet. RSA encryption is robust and reliable because it creates a massive bunch of gibberish that frustrates would-be hackers, causing them to expend a lot of time and energy to crack into systems.</a:t>
            </a:r>
          </a:p>
        </p:txBody>
      </p:sp>
    </p:spTree>
    <p:extLst>
      <p:ext uri="{BB962C8B-B14F-4D97-AF65-F5344CB8AC3E}">
        <p14:creationId xmlns:p14="http://schemas.microsoft.com/office/powerpoint/2010/main" val="251034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F9F8-AAB5-E3C5-EED0-E86A6F1B6715}"/>
              </a:ext>
            </a:extLst>
          </p:cNvPr>
          <p:cNvSpPr>
            <a:spLocks noGrp="1"/>
          </p:cNvSpPr>
          <p:nvPr>
            <p:ph type="title"/>
          </p:nvPr>
        </p:nvSpPr>
        <p:spPr/>
        <p:txBody>
          <a:bodyPr/>
          <a:lstStyle/>
          <a:p>
            <a:r>
              <a:rPr lang="en-US" b="1" dirty="0"/>
              <a:t>Methods of Encryption</a:t>
            </a:r>
            <a:endParaRPr lang="en-UG" dirty="0"/>
          </a:p>
        </p:txBody>
      </p:sp>
      <p:sp>
        <p:nvSpPr>
          <p:cNvPr id="3" name="Content Placeholder 2">
            <a:extLst>
              <a:ext uri="{FF2B5EF4-FFF2-40B4-BE49-F238E27FC236}">
                <a16:creationId xmlns:a16="http://schemas.microsoft.com/office/drawing/2014/main" id="{A34EE835-AE4C-AA1F-264E-7F61C18425A4}"/>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51565E"/>
                </a:solidFill>
                <a:effectLst/>
                <a:latin typeface="Trebuchet MS" panose="020B0603020202020204" pitchFamily="34" charset="0"/>
              </a:rPr>
              <a:t>Blowfish. Blowfish is another algorithm that was designed to replace DES. This symmetric tool breaks messages into 64-bit blocks and encrypts them individually. Blowfish has established a reputation for speed, flexibility, and is unbreakable. It’s in the public domain, so that makes it free, adding even more to its appeal. Blowfish is commonly found on e-commerce platforms, securing payments, and in password management tools.</a:t>
            </a:r>
          </a:p>
          <a:p>
            <a:pPr algn="just">
              <a:buFont typeface="Arial" panose="020B0604020202020204" pitchFamily="34" charset="0"/>
              <a:buChar char="•"/>
            </a:pPr>
            <a:r>
              <a:rPr lang="en-US" b="0" i="0" dirty="0" err="1">
                <a:solidFill>
                  <a:srgbClr val="51565E"/>
                </a:solidFill>
                <a:effectLst/>
                <a:latin typeface="Trebuchet MS" panose="020B0603020202020204" pitchFamily="34" charset="0"/>
              </a:rPr>
              <a:t>Twofish</a:t>
            </a:r>
            <a:r>
              <a:rPr lang="en-US" b="0" i="0" dirty="0">
                <a:solidFill>
                  <a:srgbClr val="51565E"/>
                </a:solidFill>
                <a:effectLst/>
                <a:latin typeface="Trebuchet MS" panose="020B0603020202020204" pitchFamily="34" charset="0"/>
              </a:rPr>
              <a:t>. </a:t>
            </a:r>
            <a:r>
              <a:rPr lang="en-US" b="0" i="0" dirty="0" err="1">
                <a:solidFill>
                  <a:srgbClr val="51565E"/>
                </a:solidFill>
                <a:effectLst/>
                <a:latin typeface="Trebuchet MS" panose="020B0603020202020204" pitchFamily="34" charset="0"/>
              </a:rPr>
              <a:t>Twofish</a:t>
            </a:r>
            <a:r>
              <a:rPr lang="en-US" b="0" i="0" dirty="0">
                <a:solidFill>
                  <a:srgbClr val="51565E"/>
                </a:solidFill>
                <a:effectLst/>
                <a:latin typeface="Trebuchet MS" panose="020B0603020202020204" pitchFamily="34" charset="0"/>
              </a:rPr>
              <a:t> is Blowfish’s successor. It’s license-free, symmetric encryption that deciphers 128-bit data blocks. Additionally, </a:t>
            </a:r>
            <a:r>
              <a:rPr lang="en-US" b="0" i="0" dirty="0" err="1">
                <a:solidFill>
                  <a:srgbClr val="51565E"/>
                </a:solidFill>
                <a:effectLst/>
                <a:latin typeface="Trebuchet MS" panose="020B0603020202020204" pitchFamily="34" charset="0"/>
              </a:rPr>
              <a:t>Twofish</a:t>
            </a:r>
            <a:r>
              <a:rPr lang="en-US" b="0" i="0" dirty="0">
                <a:solidFill>
                  <a:srgbClr val="51565E"/>
                </a:solidFill>
                <a:effectLst/>
                <a:latin typeface="Trebuchet MS" panose="020B0603020202020204" pitchFamily="34" charset="0"/>
              </a:rPr>
              <a:t> always encrypts data in 16 rounds, no matter what the key size. </a:t>
            </a:r>
            <a:r>
              <a:rPr lang="en-US" b="0" i="0" dirty="0" err="1">
                <a:solidFill>
                  <a:srgbClr val="51565E"/>
                </a:solidFill>
                <a:effectLst/>
                <a:latin typeface="Trebuchet MS" panose="020B0603020202020204" pitchFamily="34" charset="0"/>
              </a:rPr>
              <a:t>Twofish</a:t>
            </a:r>
            <a:r>
              <a:rPr lang="en-US" b="0" i="0" dirty="0">
                <a:solidFill>
                  <a:srgbClr val="51565E"/>
                </a:solidFill>
                <a:effectLst/>
                <a:latin typeface="Trebuchet MS" panose="020B0603020202020204" pitchFamily="34" charset="0"/>
              </a:rPr>
              <a:t> is perfect for both software and hardware environments and is considered one of the fastest of its type. Many of today’s file and folder encryption software solutions use this method.</a:t>
            </a:r>
          </a:p>
          <a:p>
            <a:pPr algn="just">
              <a:buFont typeface="Arial" panose="020B0604020202020204" pitchFamily="34" charset="0"/>
              <a:buChar char="•"/>
            </a:pPr>
            <a:r>
              <a:rPr lang="en-US" b="0" i="0" dirty="0">
                <a:solidFill>
                  <a:srgbClr val="51565E"/>
                </a:solidFill>
                <a:effectLst/>
                <a:latin typeface="Trebuchet MS" panose="020B0603020202020204" pitchFamily="34" charset="0"/>
              </a:rPr>
              <a:t>Rivest-Shamir-Adleman (RSA). Rivest-Shamir-Adleman is an asymmetric encryption algorithm that works off the factorization of the product of two large prime numbers. Only a user with knowledge of these two numbers can decode the message successfully. Digital signatures commonly use RSA, but the algorithm slows down when it encrypts large volumes of data.</a:t>
            </a:r>
          </a:p>
        </p:txBody>
      </p:sp>
    </p:spTree>
    <p:extLst>
      <p:ext uri="{BB962C8B-B14F-4D97-AF65-F5344CB8AC3E}">
        <p14:creationId xmlns:p14="http://schemas.microsoft.com/office/powerpoint/2010/main" val="265347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D387-51EF-3083-6A5D-C7A3C8FE9753}"/>
              </a:ext>
            </a:extLst>
          </p:cNvPr>
          <p:cNvSpPr>
            <a:spLocks noGrp="1"/>
          </p:cNvSpPr>
          <p:nvPr>
            <p:ph type="title"/>
          </p:nvPr>
        </p:nvSpPr>
        <p:spPr/>
        <p:txBody>
          <a:bodyPr/>
          <a:lstStyle/>
          <a:p>
            <a:r>
              <a:rPr lang="en-US" b="1" dirty="0"/>
              <a:t>Physical Security</a:t>
            </a:r>
            <a:endParaRPr lang="en-UG" b="1" dirty="0"/>
          </a:p>
        </p:txBody>
      </p:sp>
      <p:sp>
        <p:nvSpPr>
          <p:cNvPr id="3" name="Content Placeholder 2">
            <a:extLst>
              <a:ext uri="{FF2B5EF4-FFF2-40B4-BE49-F238E27FC236}">
                <a16:creationId xmlns:a16="http://schemas.microsoft.com/office/drawing/2014/main" id="{6E8D8901-DEEC-0531-BBB9-2CBBF262D5FE}"/>
              </a:ext>
            </a:extLst>
          </p:cNvPr>
          <p:cNvSpPr>
            <a:spLocks noGrp="1"/>
          </p:cNvSpPr>
          <p:nvPr>
            <p:ph idx="1"/>
          </p:nvPr>
        </p:nvSpPr>
        <p:spPr/>
        <p:txBody>
          <a:bodyPr/>
          <a:lstStyle/>
          <a:p>
            <a:pPr algn="just"/>
            <a:r>
              <a:rPr lang="en-US" b="0" i="0" dirty="0">
                <a:solidFill>
                  <a:srgbClr val="666666"/>
                </a:solidFill>
                <a:effectLst/>
                <a:latin typeface="Arial" panose="020B0604020202020204" pitchFamily="34" charset="0"/>
              </a:rPr>
              <a:t>Physical security is the protection of personnel, hardware, software, networks and data from physical actions and events that could cause serious loss or damage to an enterprise, agency or institution. </a:t>
            </a:r>
          </a:p>
          <a:p>
            <a:pPr algn="just"/>
            <a:r>
              <a:rPr lang="en-US" b="0" i="0" dirty="0">
                <a:solidFill>
                  <a:srgbClr val="666666"/>
                </a:solidFill>
                <a:effectLst/>
                <a:latin typeface="Arial" panose="020B0604020202020204" pitchFamily="34" charset="0"/>
              </a:rPr>
              <a:t>This includes protection from fire, flood, natural disasters, burglary, theft, vandalism and terrorism. While most of these are covered by insurance, physical security's prioritization of damage prevention avoids the time, money and resources lost because of these events.</a:t>
            </a:r>
            <a:endParaRPr lang="en-UG" dirty="0"/>
          </a:p>
        </p:txBody>
      </p:sp>
    </p:spTree>
    <p:extLst>
      <p:ext uri="{BB962C8B-B14F-4D97-AF65-F5344CB8AC3E}">
        <p14:creationId xmlns:p14="http://schemas.microsoft.com/office/powerpoint/2010/main" val="23630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9B2-7587-070F-9F88-20E297F9DA4D}"/>
              </a:ext>
            </a:extLst>
          </p:cNvPr>
          <p:cNvSpPr>
            <a:spLocks noGrp="1"/>
          </p:cNvSpPr>
          <p:nvPr>
            <p:ph type="title"/>
          </p:nvPr>
        </p:nvSpPr>
        <p:spPr/>
        <p:txBody>
          <a:bodyPr/>
          <a:lstStyle/>
          <a:p>
            <a:r>
              <a:rPr lang="en-US" b="1" dirty="0"/>
              <a:t>Packet filters</a:t>
            </a:r>
            <a:endParaRPr lang="en-UG" b="1" dirty="0"/>
          </a:p>
        </p:txBody>
      </p:sp>
      <p:sp>
        <p:nvSpPr>
          <p:cNvPr id="3" name="Content Placeholder 2">
            <a:extLst>
              <a:ext uri="{FF2B5EF4-FFF2-40B4-BE49-F238E27FC236}">
                <a16:creationId xmlns:a16="http://schemas.microsoft.com/office/drawing/2014/main" id="{771EAC8D-43C2-18B4-9C80-3ADCDFD263C4}"/>
              </a:ext>
            </a:extLst>
          </p:cNvPr>
          <p:cNvSpPr>
            <a:spLocks noGrp="1"/>
          </p:cNvSpPr>
          <p:nvPr>
            <p:ph idx="1"/>
          </p:nvPr>
        </p:nvSpPr>
        <p:spPr/>
        <p:txBody>
          <a:bodyPr/>
          <a:lstStyle/>
          <a:p>
            <a:endParaRPr lang="en-UG"/>
          </a:p>
        </p:txBody>
      </p:sp>
    </p:spTree>
    <p:extLst>
      <p:ext uri="{BB962C8B-B14F-4D97-AF65-F5344CB8AC3E}">
        <p14:creationId xmlns:p14="http://schemas.microsoft.com/office/powerpoint/2010/main" val="45919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BAB8-825C-0726-428C-B02285BAF5E7}"/>
              </a:ext>
            </a:extLst>
          </p:cNvPr>
          <p:cNvSpPr>
            <a:spLocks noGrp="1"/>
          </p:cNvSpPr>
          <p:nvPr>
            <p:ph type="title"/>
          </p:nvPr>
        </p:nvSpPr>
        <p:spPr/>
        <p:txBody>
          <a:bodyPr/>
          <a:lstStyle/>
          <a:p>
            <a:r>
              <a:rPr lang="en-US" b="1" dirty="0"/>
              <a:t>Physical Security Framework</a:t>
            </a:r>
            <a:endParaRPr lang="en-UG" b="1" dirty="0"/>
          </a:p>
        </p:txBody>
      </p:sp>
      <p:sp>
        <p:nvSpPr>
          <p:cNvPr id="3" name="Content Placeholder 2">
            <a:extLst>
              <a:ext uri="{FF2B5EF4-FFF2-40B4-BE49-F238E27FC236}">
                <a16:creationId xmlns:a16="http://schemas.microsoft.com/office/drawing/2014/main" id="{DCA0C0CA-F717-DF4E-4952-69E043D6C37D}"/>
              </a:ext>
            </a:extLst>
          </p:cNvPr>
          <p:cNvSpPr>
            <a:spLocks noGrp="1"/>
          </p:cNvSpPr>
          <p:nvPr>
            <p:ph idx="1"/>
          </p:nvPr>
        </p:nvSpPr>
        <p:spPr/>
        <p:txBody>
          <a:bodyPr>
            <a:normAutofit fontScale="85000" lnSpcReduction="10000"/>
          </a:bodyPr>
          <a:lstStyle/>
          <a:p>
            <a:pPr algn="just"/>
            <a:r>
              <a:rPr lang="en-US" dirty="0"/>
              <a:t>Access Control</a:t>
            </a:r>
          </a:p>
          <a:p>
            <a:pPr marL="0" indent="0" algn="just">
              <a:buNone/>
            </a:pPr>
            <a:r>
              <a:rPr lang="en-US" b="0" i="0" dirty="0">
                <a:solidFill>
                  <a:srgbClr val="666666"/>
                </a:solidFill>
                <a:effectLst/>
                <a:latin typeface="Arial" panose="020B0604020202020204" pitchFamily="34" charset="0"/>
              </a:rPr>
              <a:t>The key to maximizing one's physical security measures is to limit and control what people have access to sites, facilities and materials. Access control encompasses the measures taken to limit exposure of certain assets to authorized personnel only. Examples of these corporate barriers often include ID badges, keypads and security guards.</a:t>
            </a:r>
            <a:endParaRPr lang="en-US" dirty="0"/>
          </a:p>
          <a:p>
            <a:pPr algn="just"/>
            <a:r>
              <a:rPr lang="en-US" dirty="0"/>
              <a:t>Surveillance</a:t>
            </a:r>
          </a:p>
          <a:p>
            <a:pPr marL="0" indent="0" algn="just">
              <a:buNone/>
            </a:pPr>
            <a:r>
              <a:rPr lang="en-US" b="0" i="0" dirty="0">
                <a:solidFill>
                  <a:srgbClr val="666666"/>
                </a:solidFill>
                <a:effectLst/>
                <a:latin typeface="Arial" panose="020B0604020202020204" pitchFamily="34" charset="0"/>
              </a:rPr>
              <a:t>This is one of the most important physical security components for both prevention and post-incident recovery. Surveillance, in this case, refers to the technology, personnel and resources that organizations use to monitor the activity of different real-world locations and facilities. These examples can include patrol guards, heat </a:t>
            </a:r>
            <a:r>
              <a:rPr lang="en-US" b="0" i="0" u="sng" dirty="0">
                <a:solidFill>
                  <a:srgbClr val="007CAD"/>
                </a:solidFill>
                <a:effectLst/>
                <a:latin typeface="Arial" panose="020B0604020202020204" pitchFamily="34" charset="0"/>
                <a:hlinkClick r:id="rId2"/>
              </a:rPr>
              <a:t>sensors</a:t>
            </a:r>
            <a:r>
              <a:rPr lang="en-US" b="0" i="0" dirty="0">
                <a:solidFill>
                  <a:srgbClr val="666666"/>
                </a:solidFill>
                <a:effectLst/>
                <a:latin typeface="Arial" panose="020B0604020202020204" pitchFamily="34" charset="0"/>
              </a:rPr>
              <a:t> and notification systems.</a:t>
            </a:r>
            <a:endParaRPr lang="en-US" dirty="0"/>
          </a:p>
        </p:txBody>
      </p:sp>
    </p:spTree>
    <p:extLst>
      <p:ext uri="{BB962C8B-B14F-4D97-AF65-F5344CB8AC3E}">
        <p14:creationId xmlns:p14="http://schemas.microsoft.com/office/powerpoint/2010/main" val="196237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FBD0-424F-F0EE-3455-EBDC3FF14904}"/>
              </a:ext>
            </a:extLst>
          </p:cNvPr>
          <p:cNvSpPr>
            <a:spLocks noGrp="1"/>
          </p:cNvSpPr>
          <p:nvPr>
            <p:ph type="title"/>
          </p:nvPr>
        </p:nvSpPr>
        <p:spPr/>
        <p:txBody>
          <a:bodyPr/>
          <a:lstStyle/>
          <a:p>
            <a:r>
              <a:rPr lang="en-US" b="1" dirty="0"/>
              <a:t>Physical Security Framework Continued.</a:t>
            </a:r>
            <a:endParaRPr lang="en-UG" dirty="0"/>
          </a:p>
        </p:txBody>
      </p:sp>
      <p:sp>
        <p:nvSpPr>
          <p:cNvPr id="3" name="Content Placeholder 2">
            <a:extLst>
              <a:ext uri="{FF2B5EF4-FFF2-40B4-BE49-F238E27FC236}">
                <a16:creationId xmlns:a16="http://schemas.microsoft.com/office/drawing/2014/main" id="{BB27D995-5A97-6D01-E788-BA2DA285501D}"/>
              </a:ext>
            </a:extLst>
          </p:cNvPr>
          <p:cNvSpPr>
            <a:spLocks noGrp="1"/>
          </p:cNvSpPr>
          <p:nvPr>
            <p:ph idx="1"/>
          </p:nvPr>
        </p:nvSpPr>
        <p:spPr/>
        <p:txBody>
          <a:bodyPr/>
          <a:lstStyle/>
          <a:p>
            <a:pPr algn="just"/>
            <a:r>
              <a:rPr lang="en-US" dirty="0"/>
              <a:t>Testing</a:t>
            </a:r>
          </a:p>
          <a:p>
            <a:pPr marL="0" indent="0" algn="just">
              <a:buNone/>
            </a:pPr>
            <a:r>
              <a:rPr lang="en-US" b="0" i="0" dirty="0">
                <a:solidFill>
                  <a:srgbClr val="666666"/>
                </a:solidFill>
                <a:effectLst/>
                <a:latin typeface="Arial" panose="020B0604020202020204" pitchFamily="34" charset="0"/>
              </a:rPr>
              <a:t>Physical security is a preventative measure and incident response tool. Disaster recovery (</a:t>
            </a:r>
            <a:r>
              <a:rPr lang="en-US" b="0" i="0" u="sng" dirty="0">
                <a:solidFill>
                  <a:srgbClr val="007CAD"/>
                </a:solidFill>
                <a:effectLst/>
                <a:latin typeface="Arial" panose="020B0604020202020204" pitchFamily="34" charset="0"/>
                <a:hlinkClick r:id="rId2"/>
              </a:rPr>
              <a:t>DR</a:t>
            </a:r>
            <a:r>
              <a:rPr lang="en-US" b="0" i="0" dirty="0">
                <a:solidFill>
                  <a:srgbClr val="666666"/>
                </a:solidFill>
                <a:effectLst/>
                <a:latin typeface="Arial" panose="020B0604020202020204" pitchFamily="34" charset="0"/>
              </a:rPr>
              <a:t>) plans, for example, center on the quality of one's physical security protocols -- how well a company identifies, responds to and contains a threat. </a:t>
            </a:r>
            <a:endParaRPr lang="en-US" dirty="0"/>
          </a:p>
          <a:p>
            <a:pPr marL="0" indent="0" algn="just">
              <a:buNone/>
            </a:pPr>
            <a:r>
              <a:rPr lang="en-US" b="0" i="0" dirty="0">
                <a:solidFill>
                  <a:srgbClr val="666666"/>
                </a:solidFill>
                <a:effectLst/>
                <a:latin typeface="Arial" panose="020B0604020202020204" pitchFamily="34" charset="0"/>
              </a:rPr>
              <a:t>The success of an organization's physical security program can often be attributed to how well each of these components is implemented, improved and maintained.</a:t>
            </a:r>
            <a:endParaRPr lang="en-UG" dirty="0"/>
          </a:p>
          <a:p>
            <a:pPr marL="0" indent="0">
              <a:buNone/>
            </a:pPr>
            <a:endParaRPr lang="en-UG" dirty="0"/>
          </a:p>
        </p:txBody>
      </p:sp>
    </p:spTree>
    <p:extLst>
      <p:ext uri="{BB962C8B-B14F-4D97-AF65-F5344CB8AC3E}">
        <p14:creationId xmlns:p14="http://schemas.microsoft.com/office/powerpoint/2010/main" val="295804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D6DA-A710-BF6B-B193-D6B28A36B8FE}"/>
              </a:ext>
            </a:extLst>
          </p:cNvPr>
          <p:cNvSpPr>
            <a:spLocks noGrp="1"/>
          </p:cNvSpPr>
          <p:nvPr>
            <p:ph type="title"/>
          </p:nvPr>
        </p:nvSpPr>
        <p:spPr/>
        <p:txBody>
          <a:bodyPr/>
          <a:lstStyle/>
          <a:p>
            <a:r>
              <a:rPr lang="en-US" b="1" dirty="0"/>
              <a:t>Physical Security Examples</a:t>
            </a:r>
            <a:endParaRPr lang="en-UG" b="1" dirty="0"/>
          </a:p>
        </p:txBody>
      </p:sp>
      <p:sp>
        <p:nvSpPr>
          <p:cNvPr id="3" name="Content Placeholder 2">
            <a:extLst>
              <a:ext uri="{FF2B5EF4-FFF2-40B4-BE49-F238E27FC236}">
                <a16:creationId xmlns:a16="http://schemas.microsoft.com/office/drawing/2014/main" id="{65425709-1811-8697-DE65-A73E1F168E1F}"/>
              </a:ext>
            </a:extLst>
          </p:cNvPr>
          <p:cNvSpPr>
            <a:spLocks noGrp="1"/>
          </p:cNvSpPr>
          <p:nvPr>
            <p:ph idx="1"/>
          </p:nvPr>
        </p:nvSpPr>
        <p:spPr/>
        <p:txBody>
          <a:bodyPr/>
          <a:lstStyle/>
          <a:p>
            <a:r>
              <a:rPr lang="en-US" b="1" i="0" dirty="0">
                <a:solidFill>
                  <a:srgbClr val="323232"/>
                </a:solidFill>
                <a:effectLst/>
                <a:latin typeface="Arial" panose="020B0604020202020204" pitchFamily="34" charset="0"/>
              </a:rPr>
              <a:t>Log and trail maintenance</a:t>
            </a:r>
          </a:p>
          <a:p>
            <a:pPr marL="0" indent="0">
              <a:buNone/>
            </a:pPr>
            <a:r>
              <a:rPr lang="en-US" b="0" i="0" dirty="0">
                <a:solidFill>
                  <a:srgbClr val="666666"/>
                </a:solidFill>
                <a:effectLst/>
                <a:latin typeface="Arial" panose="020B0604020202020204" pitchFamily="34" charset="0"/>
              </a:rPr>
              <a:t>Keeping a record of what is accessed -- and what people attempt to access -- is a reliable way to not only discourage unauthorized users, but create a forensic-friendly data environment.</a:t>
            </a:r>
          </a:p>
          <a:p>
            <a:pPr algn="l"/>
            <a:r>
              <a:rPr lang="en-US" b="1" i="0" dirty="0">
                <a:solidFill>
                  <a:srgbClr val="323232"/>
                </a:solidFill>
                <a:effectLst/>
                <a:latin typeface="Arial" panose="020B0604020202020204" pitchFamily="34" charset="0"/>
              </a:rPr>
              <a:t>Risk-based approach</a:t>
            </a:r>
          </a:p>
          <a:p>
            <a:pPr marL="0" indent="0" algn="l">
              <a:buNone/>
            </a:pPr>
            <a:r>
              <a:rPr lang="en-US" b="0" i="0" dirty="0">
                <a:solidFill>
                  <a:srgbClr val="666666"/>
                </a:solidFill>
                <a:effectLst/>
                <a:latin typeface="Arial" panose="020B0604020202020204" pitchFamily="34" charset="0"/>
              </a:rPr>
              <a:t>One of the most effective ways to optimize a physical security investment is to use a risk-based approach. This is a data analysis technique used to evaluate scenarios based on one's risk profile</a:t>
            </a:r>
          </a:p>
          <a:p>
            <a:pPr marL="0" indent="0">
              <a:buNone/>
            </a:pPr>
            <a:endParaRPr lang="en-UG" dirty="0"/>
          </a:p>
        </p:txBody>
      </p:sp>
    </p:spTree>
    <p:extLst>
      <p:ext uri="{BB962C8B-B14F-4D97-AF65-F5344CB8AC3E}">
        <p14:creationId xmlns:p14="http://schemas.microsoft.com/office/powerpoint/2010/main" val="381716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A0D6-2613-EE96-7AA4-C40F6059A067}"/>
              </a:ext>
            </a:extLst>
          </p:cNvPr>
          <p:cNvSpPr>
            <a:spLocks noGrp="1"/>
          </p:cNvSpPr>
          <p:nvPr>
            <p:ph type="title"/>
          </p:nvPr>
        </p:nvSpPr>
        <p:spPr/>
        <p:txBody>
          <a:bodyPr/>
          <a:lstStyle/>
          <a:p>
            <a:r>
              <a:rPr lang="en-US" b="1" dirty="0"/>
              <a:t>Physical Security Examples</a:t>
            </a:r>
            <a:endParaRPr lang="en-UG" dirty="0"/>
          </a:p>
        </p:txBody>
      </p:sp>
      <p:sp>
        <p:nvSpPr>
          <p:cNvPr id="3" name="Content Placeholder 2">
            <a:extLst>
              <a:ext uri="{FF2B5EF4-FFF2-40B4-BE49-F238E27FC236}">
                <a16:creationId xmlns:a16="http://schemas.microsoft.com/office/drawing/2014/main" id="{3B0CAD9C-7360-D6F0-77E7-FCAF85730527}"/>
              </a:ext>
            </a:extLst>
          </p:cNvPr>
          <p:cNvSpPr>
            <a:spLocks noGrp="1"/>
          </p:cNvSpPr>
          <p:nvPr>
            <p:ph idx="1"/>
          </p:nvPr>
        </p:nvSpPr>
        <p:spPr/>
        <p:txBody>
          <a:bodyPr/>
          <a:lstStyle/>
          <a:p>
            <a:pPr algn="l"/>
            <a:r>
              <a:rPr lang="en-US" b="1" i="0" dirty="0">
                <a:solidFill>
                  <a:srgbClr val="323232"/>
                </a:solidFill>
                <a:effectLst/>
                <a:latin typeface="Arial" panose="020B0604020202020204" pitchFamily="34" charset="0"/>
              </a:rPr>
              <a:t>Accountable access control</a:t>
            </a:r>
          </a:p>
          <a:p>
            <a:pPr marL="0" indent="0" algn="l">
              <a:buNone/>
            </a:pPr>
            <a:r>
              <a:rPr lang="en-US" b="0" i="0" dirty="0">
                <a:solidFill>
                  <a:srgbClr val="666666"/>
                </a:solidFill>
                <a:effectLst/>
                <a:latin typeface="Arial" panose="020B0604020202020204" pitchFamily="34" charset="0"/>
              </a:rPr>
              <a:t>By tying access control to individuals, an organization can improve its visibility over personnel activity.</a:t>
            </a:r>
          </a:p>
          <a:p>
            <a:pPr marL="0" indent="0">
              <a:buNone/>
            </a:pPr>
            <a:endParaRPr lang="en-UG" dirty="0"/>
          </a:p>
        </p:txBody>
      </p:sp>
    </p:spTree>
    <p:extLst>
      <p:ext uri="{BB962C8B-B14F-4D97-AF65-F5344CB8AC3E}">
        <p14:creationId xmlns:p14="http://schemas.microsoft.com/office/powerpoint/2010/main" val="1451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9123-8C8F-F9D2-C832-1A1F260600AD}"/>
              </a:ext>
            </a:extLst>
          </p:cNvPr>
          <p:cNvSpPr>
            <a:spLocks noGrp="1"/>
          </p:cNvSpPr>
          <p:nvPr>
            <p:ph type="title"/>
          </p:nvPr>
        </p:nvSpPr>
        <p:spPr/>
        <p:txBody>
          <a:bodyPr/>
          <a:lstStyle/>
          <a:p>
            <a:r>
              <a:rPr lang="en-US" b="1" dirty="0"/>
              <a:t>Authentication</a:t>
            </a:r>
            <a:endParaRPr lang="en-UG" b="1" dirty="0"/>
          </a:p>
        </p:txBody>
      </p:sp>
      <p:sp>
        <p:nvSpPr>
          <p:cNvPr id="3" name="Content Placeholder 2">
            <a:extLst>
              <a:ext uri="{FF2B5EF4-FFF2-40B4-BE49-F238E27FC236}">
                <a16:creationId xmlns:a16="http://schemas.microsoft.com/office/drawing/2014/main" id="{4E6702DE-9F32-A412-5934-2D4E0B461713}"/>
              </a:ext>
            </a:extLst>
          </p:cNvPr>
          <p:cNvSpPr>
            <a:spLocks noGrp="1"/>
          </p:cNvSpPr>
          <p:nvPr>
            <p:ph idx="1"/>
          </p:nvPr>
        </p:nvSpPr>
        <p:spPr/>
        <p:txBody>
          <a:bodyPr/>
          <a:lstStyle/>
          <a:p>
            <a:pPr marL="0" indent="0" algn="just">
              <a:buNone/>
            </a:pPr>
            <a:r>
              <a:rPr lang="en-US" i="0" dirty="0">
                <a:solidFill>
                  <a:srgbClr val="202124"/>
                </a:solidFill>
                <a:effectLst/>
                <a:latin typeface="arial" panose="020B0604020202020204" pitchFamily="34" charset="0"/>
              </a:rPr>
              <a:t>The process of verifying the identity of a user, process, or device, often as a prerequisite to allowing access to resources in an information system.</a:t>
            </a:r>
          </a:p>
          <a:p>
            <a:pPr marL="0" indent="0" algn="just">
              <a:buNone/>
            </a:pPr>
            <a:r>
              <a:rPr lang="en-US" b="0" i="0" dirty="0">
                <a:solidFill>
                  <a:srgbClr val="202124"/>
                </a:solidFill>
                <a:effectLst/>
                <a:latin typeface="arial" panose="020B0604020202020204" pitchFamily="34" charset="0"/>
              </a:rPr>
              <a:t>There are three basic types of authentication. </a:t>
            </a:r>
          </a:p>
          <a:p>
            <a:pPr algn="just">
              <a:buFont typeface="Wingdings" panose="05000000000000000000" pitchFamily="2" charset="2"/>
              <a:buChar char="§"/>
            </a:pPr>
            <a:r>
              <a:rPr lang="en-US" b="0" i="0" dirty="0">
                <a:solidFill>
                  <a:srgbClr val="202124"/>
                </a:solidFill>
                <a:effectLst/>
                <a:latin typeface="arial" panose="020B0604020202020204" pitchFamily="34" charset="0"/>
              </a:rPr>
              <a:t>Knowledge-based — something like a password or PIN code that only the identified user would know. </a:t>
            </a:r>
          </a:p>
          <a:p>
            <a:pPr algn="just">
              <a:buFont typeface="Wingdings" panose="05000000000000000000" pitchFamily="2" charset="2"/>
              <a:buChar char="§"/>
            </a:pPr>
            <a:r>
              <a:rPr lang="en-US" dirty="0">
                <a:solidFill>
                  <a:srgbClr val="202124"/>
                </a:solidFill>
                <a:latin typeface="arial" panose="020B0604020202020204" pitchFamily="34" charset="0"/>
              </a:rPr>
              <a:t>P</a:t>
            </a:r>
            <a:r>
              <a:rPr lang="en-US" b="0" i="0" dirty="0">
                <a:solidFill>
                  <a:srgbClr val="202124"/>
                </a:solidFill>
                <a:effectLst/>
                <a:latin typeface="arial" panose="020B0604020202020204" pitchFamily="34" charset="0"/>
              </a:rPr>
              <a:t>roperty-based, meaning the user possesses an access card, key, key fob or authorized device unique to them. </a:t>
            </a:r>
          </a:p>
          <a:p>
            <a:pPr algn="just">
              <a:buFont typeface="Wingdings" panose="05000000000000000000" pitchFamily="2" charset="2"/>
              <a:buChar char="§"/>
            </a:pPr>
            <a:r>
              <a:rPr lang="en-US" b="0" i="0" dirty="0">
                <a:solidFill>
                  <a:srgbClr val="202124"/>
                </a:solidFill>
                <a:effectLst/>
                <a:latin typeface="arial" panose="020B0604020202020204" pitchFamily="34" charset="0"/>
              </a:rPr>
              <a:t>Biologically based.</a:t>
            </a:r>
            <a:endParaRPr lang="en-UG" dirty="0"/>
          </a:p>
        </p:txBody>
      </p:sp>
    </p:spTree>
    <p:extLst>
      <p:ext uri="{BB962C8B-B14F-4D97-AF65-F5344CB8AC3E}">
        <p14:creationId xmlns:p14="http://schemas.microsoft.com/office/powerpoint/2010/main" val="140801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0FCE-B77C-82D1-BBDF-0DAD4E0E569E}"/>
              </a:ext>
            </a:extLst>
          </p:cNvPr>
          <p:cNvSpPr>
            <a:spLocks noGrp="1"/>
          </p:cNvSpPr>
          <p:nvPr>
            <p:ph type="title"/>
          </p:nvPr>
        </p:nvSpPr>
        <p:spPr/>
        <p:txBody>
          <a:bodyPr/>
          <a:lstStyle/>
          <a:p>
            <a:r>
              <a:rPr lang="en-US" b="1" dirty="0"/>
              <a:t>Authentication Methods</a:t>
            </a:r>
            <a:endParaRPr lang="en-UG" b="1" dirty="0"/>
          </a:p>
        </p:txBody>
      </p:sp>
      <p:sp>
        <p:nvSpPr>
          <p:cNvPr id="3" name="Content Placeholder 2">
            <a:extLst>
              <a:ext uri="{FF2B5EF4-FFF2-40B4-BE49-F238E27FC236}">
                <a16:creationId xmlns:a16="http://schemas.microsoft.com/office/drawing/2014/main" id="{AEE508D6-64B8-3ED8-888F-6EEDC19240B9}"/>
              </a:ext>
            </a:extLst>
          </p:cNvPr>
          <p:cNvSpPr>
            <a:spLocks noGrp="1"/>
          </p:cNvSpPr>
          <p:nvPr>
            <p:ph idx="1"/>
          </p:nvPr>
        </p:nvSpPr>
        <p:spPr/>
        <p:txBody>
          <a:bodyPr/>
          <a:lstStyle/>
          <a:p>
            <a:r>
              <a:rPr lang="en-US" dirty="0"/>
              <a:t>Token Authentication</a:t>
            </a:r>
          </a:p>
          <a:p>
            <a:r>
              <a:rPr lang="en-US" dirty="0"/>
              <a:t>Passwords</a:t>
            </a:r>
          </a:p>
          <a:p>
            <a:r>
              <a:rPr lang="en-US" dirty="0"/>
              <a:t>Behavior Biometrics</a:t>
            </a:r>
          </a:p>
          <a:p>
            <a:r>
              <a:rPr lang="en-US" dirty="0"/>
              <a:t>Multi-Factor Authentication</a:t>
            </a:r>
          </a:p>
          <a:p>
            <a:r>
              <a:rPr lang="en-US" dirty="0"/>
              <a:t>Single Sign-On</a:t>
            </a:r>
          </a:p>
          <a:p>
            <a:r>
              <a:rPr lang="en-US" dirty="0"/>
              <a:t>Certificate-based authentication</a:t>
            </a:r>
          </a:p>
          <a:p>
            <a:pPr marL="0" indent="0">
              <a:buNone/>
            </a:pPr>
            <a:endParaRPr lang="en-UG" dirty="0"/>
          </a:p>
        </p:txBody>
      </p:sp>
    </p:spTree>
    <p:extLst>
      <p:ext uri="{BB962C8B-B14F-4D97-AF65-F5344CB8AC3E}">
        <p14:creationId xmlns:p14="http://schemas.microsoft.com/office/powerpoint/2010/main" val="8028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796B-B3FE-8B61-895F-5B90BE7BB593}"/>
              </a:ext>
            </a:extLst>
          </p:cNvPr>
          <p:cNvSpPr>
            <a:spLocks noGrp="1"/>
          </p:cNvSpPr>
          <p:nvPr>
            <p:ph type="title"/>
          </p:nvPr>
        </p:nvSpPr>
        <p:spPr/>
        <p:txBody>
          <a:bodyPr/>
          <a:lstStyle/>
          <a:p>
            <a:r>
              <a:rPr lang="en-US" b="1" dirty="0"/>
              <a:t>Authorization</a:t>
            </a:r>
            <a:endParaRPr lang="en-UG" b="1" dirty="0"/>
          </a:p>
        </p:txBody>
      </p:sp>
      <p:sp>
        <p:nvSpPr>
          <p:cNvPr id="3" name="Content Placeholder 2">
            <a:extLst>
              <a:ext uri="{FF2B5EF4-FFF2-40B4-BE49-F238E27FC236}">
                <a16:creationId xmlns:a16="http://schemas.microsoft.com/office/drawing/2014/main" id="{C9842F44-FDDF-D197-374E-1E46E2250092}"/>
              </a:ext>
            </a:extLst>
          </p:cNvPr>
          <p:cNvSpPr>
            <a:spLocks noGrp="1"/>
          </p:cNvSpPr>
          <p:nvPr>
            <p:ph idx="1"/>
          </p:nvPr>
        </p:nvSpPr>
        <p:spPr/>
        <p:txBody>
          <a:bodyPr/>
          <a:lstStyle/>
          <a:p>
            <a:pPr algn="just"/>
            <a:r>
              <a:rPr lang="en-US" b="0" i="0" dirty="0">
                <a:solidFill>
                  <a:srgbClr val="202124"/>
                </a:solidFill>
                <a:effectLst/>
                <a:latin typeface="arial" panose="020B0604020202020204" pitchFamily="34" charset="0"/>
              </a:rPr>
              <a:t>Authorization is </a:t>
            </a:r>
            <a:r>
              <a:rPr lang="en-US" b="1" i="0" dirty="0">
                <a:solidFill>
                  <a:srgbClr val="202124"/>
                </a:solidFill>
                <a:effectLst/>
                <a:latin typeface="arial" panose="020B0604020202020204" pitchFamily="34" charset="0"/>
              </a:rPr>
              <a:t>a process by which a server determines if the client has permission to use a resource or access a file</a:t>
            </a:r>
            <a:r>
              <a:rPr lang="en-US" b="0" i="0" dirty="0">
                <a:solidFill>
                  <a:srgbClr val="202124"/>
                </a:solidFill>
                <a:effectLst/>
                <a:latin typeface="arial" panose="020B0604020202020204" pitchFamily="34" charset="0"/>
              </a:rPr>
              <a:t>.</a:t>
            </a:r>
          </a:p>
          <a:p>
            <a:pPr algn="just"/>
            <a:r>
              <a:rPr lang="en-US" b="1" dirty="0">
                <a:solidFill>
                  <a:srgbClr val="202124"/>
                </a:solidFill>
                <a:latin typeface="arial" panose="020B0604020202020204" pitchFamily="34" charset="0"/>
              </a:rPr>
              <a:t>Any authorization platform must be </a:t>
            </a:r>
            <a:r>
              <a:rPr lang="en-US" b="1" i="0" dirty="0">
                <a:solidFill>
                  <a:srgbClr val="1E212A"/>
                </a:solidFill>
                <a:effectLst/>
                <a:latin typeface="SpaceGrotesk"/>
              </a:rPr>
              <a:t>An easy to implement, adaptable authentication and authorization platform</a:t>
            </a:r>
          </a:p>
          <a:p>
            <a:pPr marL="0" indent="0" algn="just">
              <a:buNone/>
            </a:pPr>
            <a:r>
              <a:rPr lang="en-US" b="1" dirty="0" err="1"/>
              <a:t>Authoriz</a:t>
            </a:r>
            <a:endParaRPr lang="en-US" b="1" dirty="0"/>
          </a:p>
          <a:p>
            <a:pPr marL="0" indent="0" algn="just">
              <a:buNone/>
            </a:pPr>
            <a:r>
              <a:rPr lang="en-US" b="1" dirty="0" err="1"/>
              <a:t>ation</a:t>
            </a:r>
            <a:r>
              <a:rPr lang="en-US" b="1" dirty="0"/>
              <a:t> Use Case</a:t>
            </a:r>
            <a:endParaRPr lang="en-UG" b="1" dirty="0"/>
          </a:p>
        </p:txBody>
      </p:sp>
      <p:pic>
        <p:nvPicPr>
          <p:cNvPr id="5" name="Picture 4">
            <a:extLst>
              <a:ext uri="{FF2B5EF4-FFF2-40B4-BE49-F238E27FC236}">
                <a16:creationId xmlns:a16="http://schemas.microsoft.com/office/drawing/2014/main" id="{DE43EF2C-1BAA-6841-51E2-4D2CA4451A61}"/>
              </a:ext>
            </a:extLst>
          </p:cNvPr>
          <p:cNvPicPr>
            <a:picLocks noChangeAspect="1"/>
          </p:cNvPicPr>
          <p:nvPr/>
        </p:nvPicPr>
        <p:blipFill>
          <a:blip r:embed="rId2"/>
          <a:stretch>
            <a:fillRect/>
          </a:stretch>
        </p:blipFill>
        <p:spPr>
          <a:xfrm>
            <a:off x="5874933" y="3502025"/>
            <a:ext cx="5629275" cy="2990850"/>
          </a:xfrm>
          <a:prstGeom prst="rect">
            <a:avLst/>
          </a:prstGeom>
        </p:spPr>
      </p:pic>
    </p:spTree>
    <p:extLst>
      <p:ext uri="{BB962C8B-B14F-4D97-AF65-F5344CB8AC3E}">
        <p14:creationId xmlns:p14="http://schemas.microsoft.com/office/powerpoint/2010/main" val="333073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1439</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Calibri</vt:lpstr>
      <vt:lpstr>Calibri Light</vt:lpstr>
      <vt:lpstr>Inter</vt:lpstr>
      <vt:lpstr>Roboto</vt:lpstr>
      <vt:lpstr>SpaceGrotesk</vt:lpstr>
      <vt:lpstr>Trebuchet MS</vt:lpstr>
      <vt:lpstr>Wingdings</vt:lpstr>
      <vt:lpstr>Office Theme</vt:lpstr>
      <vt:lpstr>Hardware based Security mechanisms</vt:lpstr>
      <vt:lpstr>Physical Security</vt:lpstr>
      <vt:lpstr>Physical Security Framework</vt:lpstr>
      <vt:lpstr>Physical Security Framework Continued.</vt:lpstr>
      <vt:lpstr>Physical Security Examples</vt:lpstr>
      <vt:lpstr>Physical Security Examples</vt:lpstr>
      <vt:lpstr>Authentication</vt:lpstr>
      <vt:lpstr>Authentication Methods</vt:lpstr>
      <vt:lpstr>Authorization</vt:lpstr>
      <vt:lpstr>Authorization strategies during application deployment.</vt:lpstr>
      <vt:lpstr>Questions</vt:lpstr>
      <vt:lpstr>Accounting</vt:lpstr>
      <vt:lpstr>Advantages of Accounting as a Computer Security Framework</vt:lpstr>
      <vt:lpstr>Data Encryption</vt:lpstr>
      <vt:lpstr>Data Encryption Types</vt:lpstr>
      <vt:lpstr>Data Encryption Types</vt:lpstr>
      <vt:lpstr>How data Encryption Works</vt:lpstr>
      <vt:lpstr>Methods of Encryption</vt:lpstr>
      <vt:lpstr>Methods of Encryption</vt:lpstr>
      <vt:lpstr>Packet filters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based Security mechanisms</dc:title>
  <dc:creator>Ocen Samuel</dc:creator>
  <cp:lastModifiedBy>Ocen Samuel</cp:lastModifiedBy>
  <cp:revision>5</cp:revision>
  <dcterms:created xsi:type="dcterms:W3CDTF">2023-02-04T05:35:37Z</dcterms:created>
  <dcterms:modified xsi:type="dcterms:W3CDTF">2023-02-04T07:27:56Z</dcterms:modified>
</cp:coreProperties>
</file>