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63" r:id="rId5"/>
    <p:sldId id="264" r:id="rId6"/>
    <p:sldId id="265" r:id="rId7"/>
    <p:sldId id="266" r:id="rId8"/>
    <p:sldId id="267" r:id="rId9"/>
    <p:sldId id="268" r:id="rId10"/>
    <p:sldId id="258" r:id="rId11"/>
    <p:sldId id="269" r:id="rId12"/>
    <p:sldId id="270" r:id="rId13"/>
    <p:sldId id="271" r:id="rId14"/>
    <p:sldId id="259" r:id="rId15"/>
    <p:sldId id="261" r:id="rId16"/>
    <p:sldId id="272" r:id="rId17"/>
    <p:sldId id="262" r:id="rId18"/>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DA94-6ACB-C339-95C0-DFF23A95D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E99B25A4-EE18-0FED-8F6F-3D995346A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7D263234-57D6-F47D-7BCF-F3044ACE3D08}"/>
              </a:ext>
            </a:extLst>
          </p:cNvPr>
          <p:cNvSpPr>
            <a:spLocks noGrp="1"/>
          </p:cNvSpPr>
          <p:nvPr>
            <p:ph type="dt" sz="half" idx="10"/>
          </p:nvPr>
        </p:nvSpPr>
        <p:spPr/>
        <p:txBody>
          <a:bodyPr/>
          <a:lstStyle/>
          <a:p>
            <a:fld id="{31154FD4-F245-4402-B8D2-B8C7CF143A1C}" type="datetimeFigureOut">
              <a:rPr lang="en-UG" smtClean="0"/>
              <a:t>18/02/2023</a:t>
            </a:fld>
            <a:endParaRPr lang="en-UG"/>
          </a:p>
        </p:txBody>
      </p:sp>
      <p:sp>
        <p:nvSpPr>
          <p:cNvPr id="5" name="Footer Placeholder 4">
            <a:extLst>
              <a:ext uri="{FF2B5EF4-FFF2-40B4-BE49-F238E27FC236}">
                <a16:creationId xmlns:a16="http://schemas.microsoft.com/office/drawing/2014/main" id="{A183FDFA-D30A-6D14-BA7B-5F8BE2B20F95}"/>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6233B89F-F13F-85D9-9D83-2DF42F769ABD}"/>
              </a:ext>
            </a:extLst>
          </p:cNvPr>
          <p:cNvSpPr>
            <a:spLocks noGrp="1"/>
          </p:cNvSpPr>
          <p:nvPr>
            <p:ph type="sldNum" sz="quarter" idx="12"/>
          </p:nvPr>
        </p:nvSpPr>
        <p:spPr/>
        <p:txBody>
          <a:bodyPr/>
          <a:lstStyle/>
          <a:p>
            <a:fld id="{4C2051A8-88BC-40AB-8E9A-F0BB84BFBA80}" type="slidenum">
              <a:rPr lang="en-UG" smtClean="0"/>
              <a:t>‹#›</a:t>
            </a:fld>
            <a:endParaRPr lang="en-UG"/>
          </a:p>
        </p:txBody>
      </p:sp>
    </p:spTree>
    <p:extLst>
      <p:ext uri="{BB962C8B-B14F-4D97-AF65-F5344CB8AC3E}">
        <p14:creationId xmlns:p14="http://schemas.microsoft.com/office/powerpoint/2010/main" val="84656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6086-4A58-86B5-AA06-B71FE6C7A3EC}"/>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D1A0BDEA-4B90-3F0A-7814-8FAF49368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030DD174-8EBF-73E9-F2A0-DEF483F1311E}"/>
              </a:ext>
            </a:extLst>
          </p:cNvPr>
          <p:cNvSpPr>
            <a:spLocks noGrp="1"/>
          </p:cNvSpPr>
          <p:nvPr>
            <p:ph type="dt" sz="half" idx="10"/>
          </p:nvPr>
        </p:nvSpPr>
        <p:spPr/>
        <p:txBody>
          <a:bodyPr/>
          <a:lstStyle/>
          <a:p>
            <a:fld id="{31154FD4-F245-4402-B8D2-B8C7CF143A1C}" type="datetimeFigureOut">
              <a:rPr lang="en-UG" smtClean="0"/>
              <a:t>18/02/2023</a:t>
            </a:fld>
            <a:endParaRPr lang="en-UG"/>
          </a:p>
        </p:txBody>
      </p:sp>
      <p:sp>
        <p:nvSpPr>
          <p:cNvPr id="5" name="Footer Placeholder 4">
            <a:extLst>
              <a:ext uri="{FF2B5EF4-FFF2-40B4-BE49-F238E27FC236}">
                <a16:creationId xmlns:a16="http://schemas.microsoft.com/office/drawing/2014/main" id="{D29B58A2-308F-59AD-97F6-DCA6338C2D97}"/>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8B226391-0C42-E208-24A8-DB42668B9AE8}"/>
              </a:ext>
            </a:extLst>
          </p:cNvPr>
          <p:cNvSpPr>
            <a:spLocks noGrp="1"/>
          </p:cNvSpPr>
          <p:nvPr>
            <p:ph type="sldNum" sz="quarter" idx="12"/>
          </p:nvPr>
        </p:nvSpPr>
        <p:spPr/>
        <p:txBody>
          <a:bodyPr/>
          <a:lstStyle/>
          <a:p>
            <a:fld id="{4C2051A8-88BC-40AB-8E9A-F0BB84BFBA80}" type="slidenum">
              <a:rPr lang="en-UG" smtClean="0"/>
              <a:t>‹#›</a:t>
            </a:fld>
            <a:endParaRPr lang="en-UG"/>
          </a:p>
        </p:txBody>
      </p:sp>
    </p:spTree>
    <p:extLst>
      <p:ext uri="{BB962C8B-B14F-4D97-AF65-F5344CB8AC3E}">
        <p14:creationId xmlns:p14="http://schemas.microsoft.com/office/powerpoint/2010/main" val="364447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8FBF6-C1AF-494E-E786-EB49CAEB5C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666E58D1-3C84-51E7-CFDE-E5C60C43C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5313F3B3-B1AB-59E2-BB28-E2E3C1B59D18}"/>
              </a:ext>
            </a:extLst>
          </p:cNvPr>
          <p:cNvSpPr>
            <a:spLocks noGrp="1"/>
          </p:cNvSpPr>
          <p:nvPr>
            <p:ph type="dt" sz="half" idx="10"/>
          </p:nvPr>
        </p:nvSpPr>
        <p:spPr/>
        <p:txBody>
          <a:bodyPr/>
          <a:lstStyle/>
          <a:p>
            <a:fld id="{31154FD4-F245-4402-B8D2-B8C7CF143A1C}" type="datetimeFigureOut">
              <a:rPr lang="en-UG" smtClean="0"/>
              <a:t>18/02/2023</a:t>
            </a:fld>
            <a:endParaRPr lang="en-UG"/>
          </a:p>
        </p:txBody>
      </p:sp>
      <p:sp>
        <p:nvSpPr>
          <p:cNvPr id="5" name="Footer Placeholder 4">
            <a:extLst>
              <a:ext uri="{FF2B5EF4-FFF2-40B4-BE49-F238E27FC236}">
                <a16:creationId xmlns:a16="http://schemas.microsoft.com/office/drawing/2014/main" id="{C0A2F22D-C9BB-CA0D-8CEB-8FC4FF571507}"/>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A25B4796-8591-B425-7300-59444AC68D37}"/>
              </a:ext>
            </a:extLst>
          </p:cNvPr>
          <p:cNvSpPr>
            <a:spLocks noGrp="1"/>
          </p:cNvSpPr>
          <p:nvPr>
            <p:ph type="sldNum" sz="quarter" idx="12"/>
          </p:nvPr>
        </p:nvSpPr>
        <p:spPr/>
        <p:txBody>
          <a:bodyPr/>
          <a:lstStyle/>
          <a:p>
            <a:fld id="{4C2051A8-88BC-40AB-8E9A-F0BB84BFBA80}" type="slidenum">
              <a:rPr lang="en-UG" smtClean="0"/>
              <a:t>‹#›</a:t>
            </a:fld>
            <a:endParaRPr lang="en-UG"/>
          </a:p>
        </p:txBody>
      </p:sp>
    </p:spTree>
    <p:extLst>
      <p:ext uri="{BB962C8B-B14F-4D97-AF65-F5344CB8AC3E}">
        <p14:creationId xmlns:p14="http://schemas.microsoft.com/office/powerpoint/2010/main" val="84937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3BB7-8B73-DBA0-035C-62F5D7210399}"/>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41FCCCB2-1133-663B-1292-C5900E2F2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48E719B8-FAF9-C99A-81A7-7A4BEF64980E}"/>
              </a:ext>
            </a:extLst>
          </p:cNvPr>
          <p:cNvSpPr>
            <a:spLocks noGrp="1"/>
          </p:cNvSpPr>
          <p:nvPr>
            <p:ph type="dt" sz="half" idx="10"/>
          </p:nvPr>
        </p:nvSpPr>
        <p:spPr/>
        <p:txBody>
          <a:bodyPr/>
          <a:lstStyle/>
          <a:p>
            <a:fld id="{31154FD4-F245-4402-B8D2-B8C7CF143A1C}" type="datetimeFigureOut">
              <a:rPr lang="en-UG" smtClean="0"/>
              <a:t>18/02/2023</a:t>
            </a:fld>
            <a:endParaRPr lang="en-UG"/>
          </a:p>
        </p:txBody>
      </p:sp>
      <p:sp>
        <p:nvSpPr>
          <p:cNvPr id="5" name="Footer Placeholder 4">
            <a:extLst>
              <a:ext uri="{FF2B5EF4-FFF2-40B4-BE49-F238E27FC236}">
                <a16:creationId xmlns:a16="http://schemas.microsoft.com/office/drawing/2014/main" id="{3349EA31-A324-1C30-58C2-573E96AA2896}"/>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239478E8-E78C-87B1-B25A-156029B596DD}"/>
              </a:ext>
            </a:extLst>
          </p:cNvPr>
          <p:cNvSpPr>
            <a:spLocks noGrp="1"/>
          </p:cNvSpPr>
          <p:nvPr>
            <p:ph type="sldNum" sz="quarter" idx="12"/>
          </p:nvPr>
        </p:nvSpPr>
        <p:spPr/>
        <p:txBody>
          <a:bodyPr/>
          <a:lstStyle/>
          <a:p>
            <a:fld id="{4C2051A8-88BC-40AB-8E9A-F0BB84BFBA80}" type="slidenum">
              <a:rPr lang="en-UG" smtClean="0"/>
              <a:t>‹#›</a:t>
            </a:fld>
            <a:endParaRPr lang="en-UG"/>
          </a:p>
        </p:txBody>
      </p:sp>
    </p:spTree>
    <p:extLst>
      <p:ext uri="{BB962C8B-B14F-4D97-AF65-F5344CB8AC3E}">
        <p14:creationId xmlns:p14="http://schemas.microsoft.com/office/powerpoint/2010/main" val="4915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E606-5B38-99E3-9F41-8FB2A41FE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9FCD6B4B-20E8-E7CA-BA56-2EB7E25FD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588E6-F107-0A44-7704-C8AEC40F817E}"/>
              </a:ext>
            </a:extLst>
          </p:cNvPr>
          <p:cNvSpPr>
            <a:spLocks noGrp="1"/>
          </p:cNvSpPr>
          <p:nvPr>
            <p:ph type="dt" sz="half" idx="10"/>
          </p:nvPr>
        </p:nvSpPr>
        <p:spPr/>
        <p:txBody>
          <a:bodyPr/>
          <a:lstStyle/>
          <a:p>
            <a:fld id="{31154FD4-F245-4402-B8D2-B8C7CF143A1C}" type="datetimeFigureOut">
              <a:rPr lang="en-UG" smtClean="0"/>
              <a:t>18/02/2023</a:t>
            </a:fld>
            <a:endParaRPr lang="en-UG"/>
          </a:p>
        </p:txBody>
      </p:sp>
      <p:sp>
        <p:nvSpPr>
          <p:cNvPr id="5" name="Footer Placeholder 4">
            <a:extLst>
              <a:ext uri="{FF2B5EF4-FFF2-40B4-BE49-F238E27FC236}">
                <a16:creationId xmlns:a16="http://schemas.microsoft.com/office/drawing/2014/main" id="{AFC8E166-D9B9-43B6-783C-E4101F422B6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DD400CC8-6189-ABA0-74EC-27D3E7598110}"/>
              </a:ext>
            </a:extLst>
          </p:cNvPr>
          <p:cNvSpPr>
            <a:spLocks noGrp="1"/>
          </p:cNvSpPr>
          <p:nvPr>
            <p:ph type="sldNum" sz="quarter" idx="12"/>
          </p:nvPr>
        </p:nvSpPr>
        <p:spPr/>
        <p:txBody>
          <a:bodyPr/>
          <a:lstStyle/>
          <a:p>
            <a:fld id="{4C2051A8-88BC-40AB-8E9A-F0BB84BFBA80}" type="slidenum">
              <a:rPr lang="en-UG" smtClean="0"/>
              <a:t>‹#›</a:t>
            </a:fld>
            <a:endParaRPr lang="en-UG"/>
          </a:p>
        </p:txBody>
      </p:sp>
    </p:spTree>
    <p:extLst>
      <p:ext uri="{BB962C8B-B14F-4D97-AF65-F5344CB8AC3E}">
        <p14:creationId xmlns:p14="http://schemas.microsoft.com/office/powerpoint/2010/main" val="78381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01F-CC43-8726-9A1E-99C65277F3FB}"/>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85370999-2319-F655-549D-FA010EE170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F7D0175F-BB0F-A5B8-26E7-E2E303768A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EBCED9AC-FC92-8758-A89B-39522097C3B4}"/>
              </a:ext>
            </a:extLst>
          </p:cNvPr>
          <p:cNvSpPr>
            <a:spLocks noGrp="1"/>
          </p:cNvSpPr>
          <p:nvPr>
            <p:ph type="dt" sz="half" idx="10"/>
          </p:nvPr>
        </p:nvSpPr>
        <p:spPr/>
        <p:txBody>
          <a:bodyPr/>
          <a:lstStyle/>
          <a:p>
            <a:fld id="{31154FD4-F245-4402-B8D2-B8C7CF143A1C}" type="datetimeFigureOut">
              <a:rPr lang="en-UG" smtClean="0"/>
              <a:t>18/02/2023</a:t>
            </a:fld>
            <a:endParaRPr lang="en-UG"/>
          </a:p>
        </p:txBody>
      </p:sp>
      <p:sp>
        <p:nvSpPr>
          <p:cNvPr id="6" name="Footer Placeholder 5">
            <a:extLst>
              <a:ext uri="{FF2B5EF4-FFF2-40B4-BE49-F238E27FC236}">
                <a16:creationId xmlns:a16="http://schemas.microsoft.com/office/drawing/2014/main" id="{B9175558-5BFE-1F0E-CCC3-A8F97BF9C68A}"/>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C133BE93-C7A9-E46D-FCDC-C15E58650D1F}"/>
              </a:ext>
            </a:extLst>
          </p:cNvPr>
          <p:cNvSpPr>
            <a:spLocks noGrp="1"/>
          </p:cNvSpPr>
          <p:nvPr>
            <p:ph type="sldNum" sz="quarter" idx="12"/>
          </p:nvPr>
        </p:nvSpPr>
        <p:spPr/>
        <p:txBody>
          <a:bodyPr/>
          <a:lstStyle/>
          <a:p>
            <a:fld id="{4C2051A8-88BC-40AB-8E9A-F0BB84BFBA80}" type="slidenum">
              <a:rPr lang="en-UG" smtClean="0"/>
              <a:t>‹#›</a:t>
            </a:fld>
            <a:endParaRPr lang="en-UG"/>
          </a:p>
        </p:txBody>
      </p:sp>
    </p:spTree>
    <p:extLst>
      <p:ext uri="{BB962C8B-B14F-4D97-AF65-F5344CB8AC3E}">
        <p14:creationId xmlns:p14="http://schemas.microsoft.com/office/powerpoint/2010/main" val="327759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18D6-91FD-824D-FAC6-C3359907E1AC}"/>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9CAC285C-1CA9-3D6A-D3F8-A3BB7C489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D9615E-2F5D-D460-C5B4-DF9D4DCAE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ACFC7763-8988-3671-36D5-EEB00C5897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41B911-7C7C-C7E8-F211-5723A45BA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D9495F8E-DD3C-1C5F-F19E-4F8D0FAC4019}"/>
              </a:ext>
            </a:extLst>
          </p:cNvPr>
          <p:cNvSpPr>
            <a:spLocks noGrp="1"/>
          </p:cNvSpPr>
          <p:nvPr>
            <p:ph type="dt" sz="half" idx="10"/>
          </p:nvPr>
        </p:nvSpPr>
        <p:spPr/>
        <p:txBody>
          <a:bodyPr/>
          <a:lstStyle/>
          <a:p>
            <a:fld id="{31154FD4-F245-4402-B8D2-B8C7CF143A1C}" type="datetimeFigureOut">
              <a:rPr lang="en-UG" smtClean="0"/>
              <a:t>18/02/2023</a:t>
            </a:fld>
            <a:endParaRPr lang="en-UG"/>
          </a:p>
        </p:txBody>
      </p:sp>
      <p:sp>
        <p:nvSpPr>
          <p:cNvPr id="8" name="Footer Placeholder 7">
            <a:extLst>
              <a:ext uri="{FF2B5EF4-FFF2-40B4-BE49-F238E27FC236}">
                <a16:creationId xmlns:a16="http://schemas.microsoft.com/office/drawing/2014/main" id="{E9D440F9-0795-6C56-6B5E-913132E4B16D}"/>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AE70FA16-8F6E-8D01-0961-5A9CEBD20C2E}"/>
              </a:ext>
            </a:extLst>
          </p:cNvPr>
          <p:cNvSpPr>
            <a:spLocks noGrp="1"/>
          </p:cNvSpPr>
          <p:nvPr>
            <p:ph type="sldNum" sz="quarter" idx="12"/>
          </p:nvPr>
        </p:nvSpPr>
        <p:spPr/>
        <p:txBody>
          <a:bodyPr/>
          <a:lstStyle/>
          <a:p>
            <a:fld id="{4C2051A8-88BC-40AB-8E9A-F0BB84BFBA80}" type="slidenum">
              <a:rPr lang="en-UG" smtClean="0"/>
              <a:t>‹#›</a:t>
            </a:fld>
            <a:endParaRPr lang="en-UG"/>
          </a:p>
        </p:txBody>
      </p:sp>
    </p:spTree>
    <p:extLst>
      <p:ext uri="{BB962C8B-B14F-4D97-AF65-F5344CB8AC3E}">
        <p14:creationId xmlns:p14="http://schemas.microsoft.com/office/powerpoint/2010/main" val="362746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D39A-813F-2DF4-C18F-1D660208F356}"/>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B7A319B7-CEEB-DBAE-DAA4-165277229B2A}"/>
              </a:ext>
            </a:extLst>
          </p:cNvPr>
          <p:cNvSpPr>
            <a:spLocks noGrp="1"/>
          </p:cNvSpPr>
          <p:nvPr>
            <p:ph type="dt" sz="half" idx="10"/>
          </p:nvPr>
        </p:nvSpPr>
        <p:spPr/>
        <p:txBody>
          <a:bodyPr/>
          <a:lstStyle/>
          <a:p>
            <a:fld id="{31154FD4-F245-4402-B8D2-B8C7CF143A1C}" type="datetimeFigureOut">
              <a:rPr lang="en-UG" smtClean="0"/>
              <a:t>18/02/2023</a:t>
            </a:fld>
            <a:endParaRPr lang="en-UG"/>
          </a:p>
        </p:txBody>
      </p:sp>
      <p:sp>
        <p:nvSpPr>
          <p:cNvPr id="4" name="Footer Placeholder 3">
            <a:extLst>
              <a:ext uri="{FF2B5EF4-FFF2-40B4-BE49-F238E27FC236}">
                <a16:creationId xmlns:a16="http://schemas.microsoft.com/office/drawing/2014/main" id="{89096D8E-2017-E2AE-1071-5E2B3B57CB24}"/>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75C967FC-5777-2372-6B3D-6951A64660B8}"/>
              </a:ext>
            </a:extLst>
          </p:cNvPr>
          <p:cNvSpPr>
            <a:spLocks noGrp="1"/>
          </p:cNvSpPr>
          <p:nvPr>
            <p:ph type="sldNum" sz="quarter" idx="12"/>
          </p:nvPr>
        </p:nvSpPr>
        <p:spPr/>
        <p:txBody>
          <a:bodyPr/>
          <a:lstStyle/>
          <a:p>
            <a:fld id="{4C2051A8-88BC-40AB-8E9A-F0BB84BFBA80}" type="slidenum">
              <a:rPr lang="en-UG" smtClean="0"/>
              <a:t>‹#›</a:t>
            </a:fld>
            <a:endParaRPr lang="en-UG"/>
          </a:p>
        </p:txBody>
      </p:sp>
    </p:spTree>
    <p:extLst>
      <p:ext uri="{BB962C8B-B14F-4D97-AF65-F5344CB8AC3E}">
        <p14:creationId xmlns:p14="http://schemas.microsoft.com/office/powerpoint/2010/main" val="237149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CCD3D-366B-ABEA-7C74-2E58808DFEFF}"/>
              </a:ext>
            </a:extLst>
          </p:cNvPr>
          <p:cNvSpPr>
            <a:spLocks noGrp="1"/>
          </p:cNvSpPr>
          <p:nvPr>
            <p:ph type="dt" sz="half" idx="10"/>
          </p:nvPr>
        </p:nvSpPr>
        <p:spPr/>
        <p:txBody>
          <a:bodyPr/>
          <a:lstStyle/>
          <a:p>
            <a:fld id="{31154FD4-F245-4402-B8D2-B8C7CF143A1C}" type="datetimeFigureOut">
              <a:rPr lang="en-UG" smtClean="0"/>
              <a:t>18/02/2023</a:t>
            </a:fld>
            <a:endParaRPr lang="en-UG"/>
          </a:p>
        </p:txBody>
      </p:sp>
      <p:sp>
        <p:nvSpPr>
          <p:cNvPr id="3" name="Footer Placeholder 2">
            <a:extLst>
              <a:ext uri="{FF2B5EF4-FFF2-40B4-BE49-F238E27FC236}">
                <a16:creationId xmlns:a16="http://schemas.microsoft.com/office/drawing/2014/main" id="{C7E46917-9027-0FA9-5E47-8744442E0CEF}"/>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DC428046-A66C-CB7E-5631-772524E9F061}"/>
              </a:ext>
            </a:extLst>
          </p:cNvPr>
          <p:cNvSpPr>
            <a:spLocks noGrp="1"/>
          </p:cNvSpPr>
          <p:nvPr>
            <p:ph type="sldNum" sz="quarter" idx="12"/>
          </p:nvPr>
        </p:nvSpPr>
        <p:spPr/>
        <p:txBody>
          <a:bodyPr/>
          <a:lstStyle/>
          <a:p>
            <a:fld id="{4C2051A8-88BC-40AB-8E9A-F0BB84BFBA80}" type="slidenum">
              <a:rPr lang="en-UG" smtClean="0"/>
              <a:t>‹#›</a:t>
            </a:fld>
            <a:endParaRPr lang="en-UG"/>
          </a:p>
        </p:txBody>
      </p:sp>
    </p:spTree>
    <p:extLst>
      <p:ext uri="{BB962C8B-B14F-4D97-AF65-F5344CB8AC3E}">
        <p14:creationId xmlns:p14="http://schemas.microsoft.com/office/powerpoint/2010/main" val="140447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EE85-C918-E3D8-78DB-469129626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E0423D91-5416-B685-B2B1-6049B499D2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0E099662-CE9C-876D-0AA6-22854388B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C0F7D-75BB-7641-70F3-4FC189400C49}"/>
              </a:ext>
            </a:extLst>
          </p:cNvPr>
          <p:cNvSpPr>
            <a:spLocks noGrp="1"/>
          </p:cNvSpPr>
          <p:nvPr>
            <p:ph type="dt" sz="half" idx="10"/>
          </p:nvPr>
        </p:nvSpPr>
        <p:spPr/>
        <p:txBody>
          <a:bodyPr/>
          <a:lstStyle/>
          <a:p>
            <a:fld id="{31154FD4-F245-4402-B8D2-B8C7CF143A1C}" type="datetimeFigureOut">
              <a:rPr lang="en-UG" smtClean="0"/>
              <a:t>18/02/2023</a:t>
            </a:fld>
            <a:endParaRPr lang="en-UG"/>
          </a:p>
        </p:txBody>
      </p:sp>
      <p:sp>
        <p:nvSpPr>
          <p:cNvPr id="6" name="Footer Placeholder 5">
            <a:extLst>
              <a:ext uri="{FF2B5EF4-FFF2-40B4-BE49-F238E27FC236}">
                <a16:creationId xmlns:a16="http://schemas.microsoft.com/office/drawing/2014/main" id="{4F4DD752-4E6D-45A4-885C-E9D7B7487EA1}"/>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4DAB2168-39D8-F3F7-72C0-E074DD98624D}"/>
              </a:ext>
            </a:extLst>
          </p:cNvPr>
          <p:cNvSpPr>
            <a:spLocks noGrp="1"/>
          </p:cNvSpPr>
          <p:nvPr>
            <p:ph type="sldNum" sz="quarter" idx="12"/>
          </p:nvPr>
        </p:nvSpPr>
        <p:spPr/>
        <p:txBody>
          <a:bodyPr/>
          <a:lstStyle/>
          <a:p>
            <a:fld id="{4C2051A8-88BC-40AB-8E9A-F0BB84BFBA80}" type="slidenum">
              <a:rPr lang="en-UG" smtClean="0"/>
              <a:t>‹#›</a:t>
            </a:fld>
            <a:endParaRPr lang="en-UG"/>
          </a:p>
        </p:txBody>
      </p:sp>
    </p:spTree>
    <p:extLst>
      <p:ext uri="{BB962C8B-B14F-4D97-AF65-F5344CB8AC3E}">
        <p14:creationId xmlns:p14="http://schemas.microsoft.com/office/powerpoint/2010/main" val="137933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B718-8D7D-4EAC-DA25-655451996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240F59D6-B428-601A-3C33-24285A514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D2AFC3B2-5EC5-FF74-ADC4-C9C717EF5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1C6EB-9C95-79D4-B33E-F315E813F448}"/>
              </a:ext>
            </a:extLst>
          </p:cNvPr>
          <p:cNvSpPr>
            <a:spLocks noGrp="1"/>
          </p:cNvSpPr>
          <p:nvPr>
            <p:ph type="dt" sz="half" idx="10"/>
          </p:nvPr>
        </p:nvSpPr>
        <p:spPr/>
        <p:txBody>
          <a:bodyPr/>
          <a:lstStyle/>
          <a:p>
            <a:fld id="{31154FD4-F245-4402-B8D2-B8C7CF143A1C}" type="datetimeFigureOut">
              <a:rPr lang="en-UG" smtClean="0"/>
              <a:t>18/02/2023</a:t>
            </a:fld>
            <a:endParaRPr lang="en-UG"/>
          </a:p>
        </p:txBody>
      </p:sp>
      <p:sp>
        <p:nvSpPr>
          <p:cNvPr id="6" name="Footer Placeholder 5">
            <a:extLst>
              <a:ext uri="{FF2B5EF4-FFF2-40B4-BE49-F238E27FC236}">
                <a16:creationId xmlns:a16="http://schemas.microsoft.com/office/drawing/2014/main" id="{E0ECAC56-2935-B63A-D03D-0B87FC26D5B1}"/>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4F2A323A-1D9A-719E-643E-9BFCC14927BB}"/>
              </a:ext>
            </a:extLst>
          </p:cNvPr>
          <p:cNvSpPr>
            <a:spLocks noGrp="1"/>
          </p:cNvSpPr>
          <p:nvPr>
            <p:ph type="sldNum" sz="quarter" idx="12"/>
          </p:nvPr>
        </p:nvSpPr>
        <p:spPr/>
        <p:txBody>
          <a:bodyPr/>
          <a:lstStyle/>
          <a:p>
            <a:fld id="{4C2051A8-88BC-40AB-8E9A-F0BB84BFBA80}" type="slidenum">
              <a:rPr lang="en-UG" smtClean="0"/>
              <a:t>‹#›</a:t>
            </a:fld>
            <a:endParaRPr lang="en-UG"/>
          </a:p>
        </p:txBody>
      </p:sp>
    </p:spTree>
    <p:extLst>
      <p:ext uri="{BB962C8B-B14F-4D97-AF65-F5344CB8AC3E}">
        <p14:creationId xmlns:p14="http://schemas.microsoft.com/office/powerpoint/2010/main" val="129086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20EDD4-3B6B-0CD8-D0E0-2EE180D5D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2F6C58BF-2059-1C1B-226F-EC4F42EAD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A271E29A-8D97-2476-4952-6DDF8F662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54FD4-F245-4402-B8D2-B8C7CF143A1C}" type="datetimeFigureOut">
              <a:rPr lang="en-UG" smtClean="0"/>
              <a:t>18/02/2023</a:t>
            </a:fld>
            <a:endParaRPr lang="en-UG"/>
          </a:p>
        </p:txBody>
      </p:sp>
      <p:sp>
        <p:nvSpPr>
          <p:cNvPr id="5" name="Footer Placeholder 4">
            <a:extLst>
              <a:ext uri="{FF2B5EF4-FFF2-40B4-BE49-F238E27FC236}">
                <a16:creationId xmlns:a16="http://schemas.microsoft.com/office/drawing/2014/main" id="{3B202F57-3D54-4E76-68F0-CC9D48521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F3E3CEB3-6D17-83BD-FD7F-56B08A88D3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051A8-88BC-40AB-8E9A-F0BB84BFBA80}" type="slidenum">
              <a:rPr lang="en-UG" smtClean="0"/>
              <a:t>‹#›</a:t>
            </a:fld>
            <a:endParaRPr lang="en-UG"/>
          </a:p>
        </p:txBody>
      </p:sp>
    </p:spTree>
    <p:extLst>
      <p:ext uri="{BB962C8B-B14F-4D97-AF65-F5344CB8AC3E}">
        <p14:creationId xmlns:p14="http://schemas.microsoft.com/office/powerpoint/2010/main" val="2858674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muel.ocen@student.uonbi.ac.ke" TargetMode="External"/><Relationship Id="rId2" Type="http://schemas.openxmlformats.org/officeDocument/2006/relationships/hyperlink" Target="mailto:samuel.ocen@mmu.ac.u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44D3-7AF4-5A00-E72E-140ECD0F7FB6}"/>
              </a:ext>
            </a:extLst>
          </p:cNvPr>
          <p:cNvSpPr>
            <a:spLocks noGrp="1"/>
          </p:cNvSpPr>
          <p:nvPr>
            <p:ph type="ctrTitle"/>
          </p:nvPr>
        </p:nvSpPr>
        <p:spPr/>
        <p:txBody>
          <a:bodyPr/>
          <a:lstStyle/>
          <a:p>
            <a:r>
              <a:rPr lang="en-US" b="1" dirty="0"/>
              <a:t>Secure Operating Systems</a:t>
            </a:r>
            <a:endParaRPr lang="en-UG" dirty="0"/>
          </a:p>
        </p:txBody>
      </p:sp>
      <p:sp>
        <p:nvSpPr>
          <p:cNvPr id="3" name="Subtitle 2">
            <a:extLst>
              <a:ext uri="{FF2B5EF4-FFF2-40B4-BE49-F238E27FC236}">
                <a16:creationId xmlns:a16="http://schemas.microsoft.com/office/drawing/2014/main" id="{C900B076-BEC1-7E4E-CEF2-3018BD708214}"/>
              </a:ext>
            </a:extLst>
          </p:cNvPr>
          <p:cNvSpPr>
            <a:spLocks noGrp="1"/>
          </p:cNvSpPr>
          <p:nvPr>
            <p:ph type="subTitle" idx="1"/>
          </p:nvPr>
        </p:nvSpPr>
        <p:spPr/>
        <p:txBody>
          <a:bodyPr>
            <a:normAutofit fontScale="77500" lnSpcReduction="20000"/>
          </a:bodyPr>
          <a:lstStyle/>
          <a:p>
            <a:pPr algn="l"/>
            <a:r>
              <a:rPr lang="en-US" dirty="0"/>
              <a:t>Samuel OCEN</a:t>
            </a:r>
          </a:p>
          <a:p>
            <a:pPr algn="l"/>
            <a:r>
              <a:rPr lang="en-US" dirty="0"/>
              <a:t>E MAIL: -  </a:t>
            </a:r>
            <a:r>
              <a:rPr lang="en-US" dirty="0">
                <a:hlinkClick r:id="rId2"/>
              </a:rPr>
              <a:t>samuel.ocen@mmu.ac.ug</a:t>
            </a:r>
            <a:endParaRPr lang="en-US" dirty="0"/>
          </a:p>
          <a:p>
            <a:pPr algn="l"/>
            <a:r>
              <a:rPr lang="en-US" dirty="0"/>
              <a:t>                  </a:t>
            </a:r>
            <a:r>
              <a:rPr lang="en-US" dirty="0">
                <a:hlinkClick r:id="rId3"/>
              </a:rPr>
              <a:t>samuel.ocen@student.uonbi.ac.ke</a:t>
            </a:r>
            <a:r>
              <a:rPr lang="en-US" dirty="0"/>
              <a:t> </a:t>
            </a:r>
          </a:p>
          <a:p>
            <a:pPr algn="l"/>
            <a:r>
              <a:rPr lang="en-US" dirty="0"/>
              <a:t>MOB: -	+256(0)775 679 505</a:t>
            </a:r>
          </a:p>
          <a:p>
            <a:pPr algn="l"/>
            <a:r>
              <a:rPr lang="en-US" dirty="0"/>
              <a:t>	+256(0)706 109 393</a:t>
            </a:r>
            <a:endParaRPr lang="en-UG" dirty="0"/>
          </a:p>
          <a:p>
            <a:endParaRPr lang="en-UG" dirty="0"/>
          </a:p>
        </p:txBody>
      </p:sp>
    </p:spTree>
    <p:extLst>
      <p:ext uri="{BB962C8B-B14F-4D97-AF65-F5344CB8AC3E}">
        <p14:creationId xmlns:p14="http://schemas.microsoft.com/office/powerpoint/2010/main" val="309630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CACA-F8BF-4055-2DCC-8FB1546F2071}"/>
              </a:ext>
            </a:extLst>
          </p:cNvPr>
          <p:cNvSpPr>
            <a:spLocks noGrp="1"/>
          </p:cNvSpPr>
          <p:nvPr>
            <p:ph type="title"/>
          </p:nvPr>
        </p:nvSpPr>
        <p:spPr/>
        <p:txBody>
          <a:bodyPr>
            <a:normAutofit/>
          </a:bodyPr>
          <a:lstStyle/>
          <a:p>
            <a:r>
              <a:rPr lang="en-US" b="1" dirty="0"/>
              <a:t>Address Space Layout Randomization (ASLR).</a:t>
            </a:r>
            <a:endParaRPr lang="en-UG" b="1" dirty="0"/>
          </a:p>
        </p:txBody>
      </p:sp>
      <p:sp>
        <p:nvSpPr>
          <p:cNvPr id="3" name="Content Placeholder 2">
            <a:extLst>
              <a:ext uri="{FF2B5EF4-FFF2-40B4-BE49-F238E27FC236}">
                <a16:creationId xmlns:a16="http://schemas.microsoft.com/office/drawing/2014/main" id="{3F0C398D-06F8-8C71-4A68-009F60162572}"/>
              </a:ext>
            </a:extLst>
          </p:cNvPr>
          <p:cNvSpPr>
            <a:spLocks noGrp="1"/>
          </p:cNvSpPr>
          <p:nvPr>
            <p:ph idx="1"/>
          </p:nvPr>
        </p:nvSpPr>
        <p:spPr/>
        <p:txBody>
          <a:bodyPr>
            <a:normAutofit fontScale="92500" lnSpcReduction="10000"/>
          </a:bodyPr>
          <a:lstStyle/>
          <a:p>
            <a:pPr algn="just"/>
            <a:r>
              <a:rPr lang="en-US" b="0" i="0" dirty="0">
                <a:solidFill>
                  <a:srgbClr val="161616"/>
                </a:solidFill>
                <a:effectLst/>
                <a:latin typeface="IBM Plex Sans" panose="020B0604020202020204" pitchFamily="34" charset="0"/>
              </a:rPr>
              <a:t>Address space layout randomization (ASLR) is a technique that is used to increase the difficulty of performing a buffer overflow attack that requires the attacker to know the location of an executable in memory. </a:t>
            </a:r>
          </a:p>
          <a:p>
            <a:pPr algn="just"/>
            <a:r>
              <a:rPr lang="en-US" b="0" i="0" dirty="0">
                <a:solidFill>
                  <a:srgbClr val="161616"/>
                </a:solidFill>
                <a:effectLst/>
                <a:latin typeface="IBM Plex Sans" panose="020B0604020202020204" pitchFamily="34" charset="0"/>
              </a:rPr>
              <a:t>A buffer overflow vulnerability is a flaw in software written in a memory-unsafe programming language, such as C. </a:t>
            </a:r>
          </a:p>
          <a:p>
            <a:pPr algn="just"/>
            <a:r>
              <a:rPr lang="en-US" b="0" i="0" dirty="0">
                <a:solidFill>
                  <a:srgbClr val="161616"/>
                </a:solidFill>
                <a:effectLst/>
                <a:latin typeface="IBM Plex Sans" panose="020B0604020202020204" pitchFamily="34" charset="0"/>
              </a:rPr>
              <a:t>Such a flaw is characterized by a failure of an application to validate the size of user input data that is written to memory. </a:t>
            </a:r>
          </a:p>
          <a:p>
            <a:pPr algn="just"/>
            <a:r>
              <a:rPr lang="en-US" b="0" i="0" dirty="0">
                <a:solidFill>
                  <a:srgbClr val="161616"/>
                </a:solidFill>
                <a:effectLst/>
                <a:latin typeface="IBM Plex Sans" panose="020B0604020202020204" pitchFamily="34" charset="0"/>
              </a:rPr>
              <a:t>An application can remedy this flaw by checking the length of the user input data and throwing an exception or issuing an error message if the actual length does not match the expected length.</a:t>
            </a:r>
            <a:endParaRPr lang="en-UG" dirty="0"/>
          </a:p>
        </p:txBody>
      </p:sp>
    </p:spTree>
    <p:extLst>
      <p:ext uri="{BB962C8B-B14F-4D97-AF65-F5344CB8AC3E}">
        <p14:creationId xmlns:p14="http://schemas.microsoft.com/office/powerpoint/2010/main" val="350562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BE30-9755-2961-7198-3A42EE70EC2E}"/>
              </a:ext>
            </a:extLst>
          </p:cNvPr>
          <p:cNvSpPr>
            <a:spLocks noGrp="1"/>
          </p:cNvSpPr>
          <p:nvPr>
            <p:ph type="title"/>
          </p:nvPr>
        </p:nvSpPr>
        <p:spPr/>
        <p:txBody>
          <a:bodyPr/>
          <a:lstStyle/>
          <a:p>
            <a:r>
              <a:rPr lang="en-US" b="1" i="0" dirty="0">
                <a:solidFill>
                  <a:srgbClr val="161616"/>
                </a:solidFill>
                <a:effectLst/>
                <a:latin typeface="IBM Plex Sans" panose="020B0503050203000203" pitchFamily="34" charset="0"/>
              </a:rPr>
              <a:t>Enabling ASLR</a:t>
            </a:r>
            <a:endParaRPr lang="en-UG" b="1" dirty="0"/>
          </a:p>
        </p:txBody>
      </p:sp>
      <p:sp>
        <p:nvSpPr>
          <p:cNvPr id="3" name="Content Placeholder 2">
            <a:extLst>
              <a:ext uri="{FF2B5EF4-FFF2-40B4-BE49-F238E27FC236}">
                <a16:creationId xmlns:a16="http://schemas.microsoft.com/office/drawing/2014/main" id="{091E0989-01C9-21E1-82B7-DB02414506FD}"/>
              </a:ext>
            </a:extLst>
          </p:cNvPr>
          <p:cNvSpPr>
            <a:spLocks noGrp="1"/>
          </p:cNvSpPr>
          <p:nvPr>
            <p:ph idx="1"/>
          </p:nvPr>
        </p:nvSpPr>
        <p:spPr/>
        <p:txBody>
          <a:bodyPr/>
          <a:lstStyle/>
          <a:p>
            <a:r>
              <a:rPr lang="en-US" b="0" i="0" dirty="0">
                <a:solidFill>
                  <a:srgbClr val="161616"/>
                </a:solidFill>
                <a:effectLst/>
                <a:latin typeface="IBM Plex Sans" panose="020B0503050203000203" pitchFamily="34" charset="0"/>
              </a:rPr>
              <a:t>By default, ASLR is disabled. To enable ASLR, either IPL the system using a </a:t>
            </a:r>
            <a:r>
              <a:rPr lang="en-US" b="0" i="0" dirty="0" err="1">
                <a:solidFill>
                  <a:srgbClr val="161616"/>
                </a:solidFill>
                <a:effectLst/>
                <a:latin typeface="IBM Plex Sans" panose="020B0503050203000203" pitchFamily="34" charset="0"/>
              </a:rPr>
              <a:t>DIAGxx</a:t>
            </a:r>
            <a:r>
              <a:rPr lang="en-US" b="0" i="0" dirty="0">
                <a:solidFill>
                  <a:srgbClr val="161616"/>
                </a:solidFill>
                <a:effectLst/>
                <a:latin typeface="IBM Plex Sans" panose="020B0503050203000203" pitchFamily="34" charset="0"/>
              </a:rPr>
              <a:t> member that specifies the ASLR option or issue the SET DIAG=xx command after IPL. </a:t>
            </a:r>
          </a:p>
          <a:p>
            <a:r>
              <a:rPr lang="en-US" b="0" i="0" dirty="0">
                <a:solidFill>
                  <a:srgbClr val="161616"/>
                </a:solidFill>
                <a:effectLst/>
                <a:latin typeface="IBM Plex Sans" panose="020B0503050203000203" pitchFamily="34" charset="0"/>
              </a:rPr>
              <a:t>If you enable ASLR after IPL, only those jobs that are subsequently started and that are not exempt from ASLR will have ASLR enabled. </a:t>
            </a:r>
          </a:p>
          <a:p>
            <a:r>
              <a:rPr lang="en-US" b="0" i="0" dirty="0">
                <a:solidFill>
                  <a:srgbClr val="161616"/>
                </a:solidFill>
                <a:effectLst/>
                <a:latin typeface="IBM Plex Sans" panose="020B0503050203000203" pitchFamily="34" charset="0"/>
              </a:rPr>
              <a:t>The ASLR enablement options provide a way to restrict ASLR to subsets of address spaces where it is less likely to cause a storage constraint issue.</a:t>
            </a:r>
            <a:endParaRPr lang="en-UG" dirty="0"/>
          </a:p>
        </p:txBody>
      </p:sp>
    </p:spTree>
    <p:extLst>
      <p:ext uri="{BB962C8B-B14F-4D97-AF65-F5344CB8AC3E}">
        <p14:creationId xmlns:p14="http://schemas.microsoft.com/office/powerpoint/2010/main" val="188518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182B-9F4C-2030-D68F-272E23EB528A}"/>
              </a:ext>
            </a:extLst>
          </p:cNvPr>
          <p:cNvSpPr>
            <a:spLocks noGrp="1"/>
          </p:cNvSpPr>
          <p:nvPr>
            <p:ph type="title"/>
          </p:nvPr>
        </p:nvSpPr>
        <p:spPr/>
        <p:txBody>
          <a:bodyPr/>
          <a:lstStyle/>
          <a:p>
            <a:r>
              <a:rPr lang="en-US" b="1" i="0" dirty="0">
                <a:solidFill>
                  <a:srgbClr val="161616"/>
                </a:solidFill>
                <a:effectLst/>
                <a:latin typeface="IBM Plex Sans" panose="020B0503050203000203" pitchFamily="34" charset="0"/>
              </a:rPr>
              <a:t>Impact of ASLR on virtual storage</a:t>
            </a:r>
            <a:endParaRPr lang="en-UG" b="1" dirty="0"/>
          </a:p>
        </p:txBody>
      </p:sp>
      <p:sp>
        <p:nvSpPr>
          <p:cNvPr id="3" name="Content Placeholder 2">
            <a:extLst>
              <a:ext uri="{FF2B5EF4-FFF2-40B4-BE49-F238E27FC236}">
                <a16:creationId xmlns:a16="http://schemas.microsoft.com/office/drawing/2014/main" id="{BFAF2360-9CDF-0D61-999E-86C3E32A8FD8}"/>
              </a:ext>
            </a:extLst>
          </p:cNvPr>
          <p:cNvSpPr>
            <a:spLocks noGrp="1"/>
          </p:cNvSpPr>
          <p:nvPr>
            <p:ph idx="1"/>
          </p:nvPr>
        </p:nvSpPr>
        <p:spPr/>
        <p:txBody>
          <a:bodyPr>
            <a:normAutofit fontScale="92500" lnSpcReduction="10000"/>
          </a:bodyPr>
          <a:lstStyle/>
          <a:p>
            <a:pPr algn="just" fontAlgn="base"/>
            <a:r>
              <a:rPr lang="en-US" b="0" i="0" dirty="0">
                <a:solidFill>
                  <a:srgbClr val="161616"/>
                </a:solidFill>
                <a:effectLst/>
                <a:latin typeface="IBM Plex Sans" panose="020B0503050203000203" pitchFamily="34" charset="0"/>
              </a:rPr>
              <a:t>The decision to enable ASLR represents a tradeoff between enhanced security and a reduction in the amounts of available 24-bit, 31-bit, and 64-bit private storage. </a:t>
            </a:r>
          </a:p>
          <a:p>
            <a:pPr algn="just" fontAlgn="base"/>
            <a:r>
              <a:rPr lang="en-US" b="0" i="0" dirty="0">
                <a:solidFill>
                  <a:srgbClr val="161616"/>
                </a:solidFill>
                <a:effectLst/>
                <a:latin typeface="IBM Plex Sans" panose="020B0503050203000203" pitchFamily="34" charset="0"/>
              </a:rPr>
              <a:t>When enabled for 24-and 31-bit virtual storage, the size of available private storage will be reduced by up to 63 pages and 255 pages, respectively. </a:t>
            </a:r>
          </a:p>
          <a:p>
            <a:pPr algn="just" fontAlgn="base"/>
            <a:r>
              <a:rPr lang="en-US" b="0" i="0" dirty="0">
                <a:solidFill>
                  <a:srgbClr val="161616"/>
                </a:solidFill>
                <a:effectLst/>
                <a:latin typeface="IBM Plex Sans" panose="020B0503050203000203" pitchFamily="34" charset="0"/>
              </a:rPr>
              <a:t>A job’s requested region size must still be satisfied from within the reduced private area in order for the job to be started. Jobs whose region size cannot be satisfied will result in an ABEND 822. </a:t>
            </a:r>
          </a:p>
          <a:p>
            <a:pPr algn="just" fontAlgn="base"/>
            <a:r>
              <a:rPr lang="en-US" b="0" i="0" dirty="0">
                <a:solidFill>
                  <a:srgbClr val="161616"/>
                </a:solidFill>
                <a:effectLst/>
                <a:latin typeface="IBM Plex Sans" panose="020B0503050203000203" pitchFamily="34" charset="0"/>
              </a:rPr>
              <a:t>If a job’s requested region size is satisfied, it is still possible that the reduced size of private storage prevents the job from completing, resulting in an ABEND 878.</a:t>
            </a:r>
          </a:p>
        </p:txBody>
      </p:sp>
    </p:spTree>
    <p:extLst>
      <p:ext uri="{BB962C8B-B14F-4D97-AF65-F5344CB8AC3E}">
        <p14:creationId xmlns:p14="http://schemas.microsoft.com/office/powerpoint/2010/main" val="124164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6FDD-F0E8-8120-0564-CAB0910DC46E}"/>
              </a:ext>
            </a:extLst>
          </p:cNvPr>
          <p:cNvSpPr>
            <a:spLocks noGrp="1"/>
          </p:cNvSpPr>
          <p:nvPr>
            <p:ph type="title"/>
          </p:nvPr>
        </p:nvSpPr>
        <p:spPr/>
        <p:txBody>
          <a:bodyPr/>
          <a:lstStyle/>
          <a:p>
            <a:r>
              <a:rPr lang="en-US" b="1" i="0" dirty="0">
                <a:solidFill>
                  <a:srgbClr val="161616"/>
                </a:solidFill>
                <a:effectLst/>
                <a:latin typeface="IBM Plex Sans" panose="020B0503050203000203" pitchFamily="34" charset="0"/>
              </a:rPr>
              <a:t>Impact of ASLR on virtual storage continued.</a:t>
            </a:r>
            <a:endParaRPr lang="en-UG" dirty="0"/>
          </a:p>
        </p:txBody>
      </p:sp>
      <p:sp>
        <p:nvSpPr>
          <p:cNvPr id="3" name="Content Placeholder 2">
            <a:extLst>
              <a:ext uri="{FF2B5EF4-FFF2-40B4-BE49-F238E27FC236}">
                <a16:creationId xmlns:a16="http://schemas.microsoft.com/office/drawing/2014/main" id="{84D72367-F138-FB8B-A450-E9A4F8FE7A18}"/>
              </a:ext>
            </a:extLst>
          </p:cNvPr>
          <p:cNvSpPr>
            <a:spLocks noGrp="1"/>
          </p:cNvSpPr>
          <p:nvPr>
            <p:ph idx="1"/>
          </p:nvPr>
        </p:nvSpPr>
        <p:spPr/>
        <p:txBody>
          <a:bodyPr/>
          <a:lstStyle/>
          <a:p>
            <a:r>
              <a:rPr lang="en-US" b="0" i="0" dirty="0">
                <a:solidFill>
                  <a:srgbClr val="161616"/>
                </a:solidFill>
                <a:effectLst/>
                <a:latin typeface="IBM Plex Sans" panose="020B0503050203000203" pitchFamily="34" charset="0"/>
              </a:rPr>
              <a:t>One way to determine whether jobs would not be able to run under the constrained size of 24- or 31-bit private storage that would occur with ASLR enabled is to specify a larger value for the CSA parameter in parmlib. Increasing the sizes of both 24- and 31-bit CSA by 1M effectively reduces the sizes of 24- and 31-bit private storage by 1M, which is greater than the maximum reduction that would occur under ASLR.</a:t>
            </a:r>
          </a:p>
          <a:p>
            <a:pPr marL="0" indent="0">
              <a:buNone/>
            </a:pPr>
            <a:endParaRPr lang="en-UG" dirty="0"/>
          </a:p>
        </p:txBody>
      </p:sp>
    </p:spTree>
    <p:extLst>
      <p:ext uri="{BB962C8B-B14F-4D97-AF65-F5344CB8AC3E}">
        <p14:creationId xmlns:p14="http://schemas.microsoft.com/office/powerpoint/2010/main" val="3174729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05A9-D39B-2734-AA20-0F797C14943D}"/>
              </a:ext>
            </a:extLst>
          </p:cNvPr>
          <p:cNvSpPr>
            <a:spLocks noGrp="1"/>
          </p:cNvSpPr>
          <p:nvPr>
            <p:ph type="title"/>
          </p:nvPr>
        </p:nvSpPr>
        <p:spPr/>
        <p:txBody>
          <a:bodyPr>
            <a:normAutofit/>
          </a:bodyPr>
          <a:lstStyle/>
          <a:p>
            <a:r>
              <a:rPr lang="en-US" b="1" dirty="0"/>
              <a:t>Structured Exception Handler Overwrite Protection (SEHOP)</a:t>
            </a:r>
            <a:endParaRPr lang="en-UG" b="1" dirty="0"/>
          </a:p>
        </p:txBody>
      </p:sp>
      <p:sp>
        <p:nvSpPr>
          <p:cNvPr id="3" name="Content Placeholder 2">
            <a:extLst>
              <a:ext uri="{FF2B5EF4-FFF2-40B4-BE49-F238E27FC236}">
                <a16:creationId xmlns:a16="http://schemas.microsoft.com/office/drawing/2014/main" id="{26DCD154-7844-D85A-25F2-F5B8C5B09787}"/>
              </a:ext>
            </a:extLst>
          </p:cNvPr>
          <p:cNvSpPr>
            <a:spLocks noGrp="1"/>
          </p:cNvSpPr>
          <p:nvPr>
            <p:ph idx="1"/>
          </p:nvPr>
        </p:nvSpPr>
        <p:spPr/>
        <p:txBody>
          <a:bodyPr>
            <a:normAutofit fontScale="55000" lnSpcReduction="20000"/>
          </a:bodyPr>
          <a:lstStyle/>
          <a:p>
            <a:pPr marL="0" indent="0" algn="l">
              <a:buNone/>
            </a:pPr>
            <a:r>
              <a:rPr lang="en-US" b="1" i="0" dirty="0">
                <a:solidFill>
                  <a:srgbClr val="111111"/>
                </a:solidFill>
                <a:effectLst/>
                <a:latin typeface="Roboto" panose="02000000000000000000" pitchFamily="2" charset="0"/>
              </a:rPr>
              <a:t>Structured</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Exception</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Handling</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Overwrite</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Protection</a:t>
            </a:r>
            <a:r>
              <a:rPr lang="en-US" b="0" i="0" dirty="0">
                <a:solidFill>
                  <a:srgbClr val="111111"/>
                </a:solidFill>
                <a:effectLst/>
                <a:latin typeface="Roboto" panose="02000000000000000000" pitchFamily="2" charset="0"/>
              </a:rPr>
              <a:t> (SEHOP) helps prevent attackers from being able to use malicious code to exploit the </a:t>
            </a:r>
            <a:r>
              <a:rPr lang="en-US" b="1" i="0" dirty="0">
                <a:solidFill>
                  <a:srgbClr val="111111"/>
                </a:solidFill>
                <a:effectLst/>
                <a:latin typeface="Roboto" panose="02000000000000000000" pitchFamily="2" charset="0"/>
              </a:rPr>
              <a:t>Structured</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Exception</a:t>
            </a:r>
            <a:r>
              <a:rPr lang="en-US" b="0" i="0" dirty="0">
                <a:solidFill>
                  <a:srgbClr val="111111"/>
                </a:solidFill>
                <a:effectLst/>
                <a:latin typeface="Roboto" panose="02000000000000000000" pitchFamily="2" charset="0"/>
              </a:rPr>
              <a:t> Handling (SEH), which is integral to the system and allows (non-malicious) apps to handle exceptions appropriately.</a:t>
            </a:r>
            <a:endParaRPr lang="en-US" b="0" i="0" dirty="0">
              <a:solidFill>
                <a:srgbClr val="1E1E1E"/>
              </a:solidFill>
              <a:effectLst/>
              <a:latin typeface="Segoe UI" panose="020B0502040204020203" pitchFamily="34" charset="0"/>
            </a:endParaRPr>
          </a:p>
          <a:p>
            <a:pPr algn="l">
              <a:buFont typeface="+mj-lt"/>
              <a:buAutoNum type="arabicPeriod"/>
            </a:pPr>
            <a:r>
              <a:rPr lang="en-US" b="0" i="0" dirty="0">
                <a:solidFill>
                  <a:srgbClr val="1E1E1E"/>
                </a:solidFill>
                <a:effectLst/>
                <a:latin typeface="Segoe UI" panose="020B0502040204020203" pitchFamily="34" charset="0"/>
              </a:rPr>
              <a:t>Click </a:t>
            </a:r>
            <a:r>
              <a:rPr lang="en-US" b="1" i="0" dirty="0">
                <a:solidFill>
                  <a:srgbClr val="1E1E1E"/>
                </a:solidFill>
                <a:effectLst/>
                <a:latin typeface="Segoe UI" panose="020B0502040204020203" pitchFamily="34" charset="0"/>
              </a:rPr>
              <a:t>Start</a:t>
            </a:r>
            <a:r>
              <a:rPr lang="en-US" b="0" i="0" dirty="0">
                <a:solidFill>
                  <a:srgbClr val="1E1E1E"/>
                </a:solidFill>
                <a:effectLst/>
                <a:latin typeface="Segoe UI" panose="020B0502040204020203" pitchFamily="34" charset="0"/>
              </a:rPr>
              <a:t>, click </a:t>
            </a:r>
            <a:r>
              <a:rPr lang="en-US" b="1" i="0" dirty="0">
                <a:solidFill>
                  <a:srgbClr val="1E1E1E"/>
                </a:solidFill>
                <a:effectLst/>
                <a:latin typeface="Segoe UI" panose="020B0502040204020203" pitchFamily="34" charset="0"/>
              </a:rPr>
              <a:t>Run</a:t>
            </a:r>
            <a:r>
              <a:rPr lang="en-US" b="0" i="0" dirty="0">
                <a:solidFill>
                  <a:srgbClr val="1E1E1E"/>
                </a:solidFill>
                <a:effectLst/>
                <a:latin typeface="Segoe UI" panose="020B0502040204020203" pitchFamily="34" charset="0"/>
              </a:rPr>
              <a:t>, type regedit, and then press ENTER.</a:t>
            </a:r>
          </a:p>
          <a:p>
            <a:pPr algn="l">
              <a:buFont typeface="+mj-lt"/>
              <a:buAutoNum type="arabicPeriod"/>
            </a:pPr>
            <a:r>
              <a:rPr lang="en-US" b="0" i="0" dirty="0">
                <a:solidFill>
                  <a:srgbClr val="1E1E1E"/>
                </a:solidFill>
                <a:effectLst/>
                <a:latin typeface="Segoe UI" panose="020B0502040204020203" pitchFamily="34" charset="0"/>
              </a:rPr>
              <a:t>Locate the following registry subkey:</a:t>
            </a:r>
          </a:p>
          <a:p>
            <a:pPr algn="l">
              <a:buFont typeface="+mj-lt"/>
              <a:buAutoNum type="arabicPeriod"/>
            </a:pPr>
            <a:r>
              <a:rPr lang="en-US" b="1" i="0" dirty="0">
                <a:solidFill>
                  <a:srgbClr val="1E1E1E"/>
                </a:solidFill>
                <a:effectLst/>
                <a:latin typeface="Segoe UI" panose="020B0502040204020203" pitchFamily="34" charset="0"/>
              </a:rPr>
              <a:t>HKEY_LOCAL_MACHINE\SYSTEM\CurrentControlSet\Control\Session Manager\kernel\DisableExceptionChainValidation</a:t>
            </a:r>
            <a:r>
              <a:rPr lang="en-US" b="0" i="0" dirty="0">
                <a:solidFill>
                  <a:srgbClr val="1E1E1E"/>
                </a:solidFill>
                <a:effectLst/>
                <a:latin typeface="Segoe UI" panose="020B0502040204020203" pitchFamily="34" charset="0"/>
              </a:rPr>
              <a:t>Note If you cannot find the </a:t>
            </a:r>
            <a:r>
              <a:rPr lang="en-US" b="1" i="0" dirty="0">
                <a:solidFill>
                  <a:srgbClr val="1E1E1E"/>
                </a:solidFill>
                <a:effectLst/>
                <a:latin typeface="Segoe UI" panose="020B0502040204020203" pitchFamily="34" charset="0"/>
              </a:rPr>
              <a:t>DisableExceptionChainValidation</a:t>
            </a:r>
            <a:r>
              <a:rPr lang="en-US" b="0" i="0" dirty="0">
                <a:solidFill>
                  <a:srgbClr val="1E1E1E"/>
                </a:solidFill>
                <a:effectLst/>
                <a:latin typeface="Segoe UI" panose="020B0502040204020203" pitchFamily="34" charset="0"/>
              </a:rPr>
              <a:t> registry entry under the </a:t>
            </a:r>
            <a:r>
              <a:rPr lang="en-US" b="1" i="0" dirty="0">
                <a:solidFill>
                  <a:srgbClr val="1E1E1E"/>
                </a:solidFill>
                <a:effectLst/>
                <a:latin typeface="Segoe UI" panose="020B0502040204020203" pitchFamily="34" charset="0"/>
              </a:rPr>
              <a:t>HKEY_LOCAL_MACHINE\SYSTEM\CurrentControlSet\Control\Session Manager\kernel\</a:t>
            </a:r>
            <a:r>
              <a:rPr lang="en-US" b="0" i="0" dirty="0">
                <a:solidFill>
                  <a:srgbClr val="1E1E1E"/>
                </a:solidFill>
                <a:effectLst/>
                <a:latin typeface="Segoe UI" panose="020B0502040204020203" pitchFamily="34" charset="0"/>
              </a:rPr>
              <a:t> subkey, follow these steps to create it:</a:t>
            </a:r>
            <a:br>
              <a:rPr lang="en-US" b="0" i="0" dirty="0">
                <a:solidFill>
                  <a:srgbClr val="1E1E1E"/>
                </a:solidFill>
                <a:effectLst/>
                <a:latin typeface="Segoe UI" panose="020B0502040204020203" pitchFamily="34" charset="0"/>
              </a:rPr>
            </a:br>
            <a:endParaRPr lang="en-US" b="0" i="0" dirty="0">
              <a:solidFill>
                <a:srgbClr val="1E1E1E"/>
              </a:solidFill>
              <a:effectLst/>
              <a:latin typeface="Segoe UI" panose="020B0502040204020203" pitchFamily="34" charset="0"/>
            </a:endParaRPr>
          </a:p>
          <a:p>
            <a:pPr marL="742950" lvl="1" indent="-285750" algn="l">
              <a:buFont typeface="+mj-lt"/>
              <a:buAutoNum type="arabicPeriod"/>
            </a:pPr>
            <a:r>
              <a:rPr lang="en-US" b="0" i="0" dirty="0">
                <a:solidFill>
                  <a:srgbClr val="1E1E1E"/>
                </a:solidFill>
                <a:effectLst/>
                <a:latin typeface="Segoe UI" panose="020B0502040204020203" pitchFamily="34" charset="0"/>
              </a:rPr>
              <a:t>Right-click </a:t>
            </a:r>
            <a:r>
              <a:rPr lang="en-US" b="1" i="0" dirty="0">
                <a:solidFill>
                  <a:srgbClr val="1E1E1E"/>
                </a:solidFill>
                <a:effectLst/>
                <a:latin typeface="Segoe UI" panose="020B0502040204020203" pitchFamily="34" charset="0"/>
              </a:rPr>
              <a:t>kernel</a:t>
            </a:r>
            <a:r>
              <a:rPr lang="en-US" b="0" i="0" dirty="0">
                <a:solidFill>
                  <a:srgbClr val="1E1E1E"/>
                </a:solidFill>
                <a:effectLst/>
                <a:latin typeface="Segoe UI" panose="020B0502040204020203" pitchFamily="34" charset="0"/>
              </a:rPr>
              <a:t>, point to</a:t>
            </a:r>
            <a:br>
              <a:rPr lang="en-US" b="0" i="0" dirty="0">
                <a:solidFill>
                  <a:srgbClr val="1E1E1E"/>
                </a:solidFill>
                <a:effectLst/>
                <a:latin typeface="Segoe UI" panose="020B0502040204020203" pitchFamily="34" charset="0"/>
              </a:rPr>
            </a:br>
            <a:r>
              <a:rPr lang="en-US" b="1" i="0" dirty="0">
                <a:solidFill>
                  <a:srgbClr val="1E1E1E"/>
                </a:solidFill>
                <a:effectLst/>
                <a:latin typeface="Segoe UI" panose="020B0502040204020203" pitchFamily="34" charset="0"/>
              </a:rPr>
              <a:t>New</a:t>
            </a:r>
            <a:r>
              <a:rPr lang="en-US" b="0" i="0" dirty="0">
                <a:solidFill>
                  <a:srgbClr val="1E1E1E"/>
                </a:solidFill>
                <a:effectLst/>
                <a:latin typeface="Segoe UI" panose="020B0502040204020203" pitchFamily="34" charset="0"/>
              </a:rPr>
              <a:t>, and then click </a:t>
            </a:r>
            <a:r>
              <a:rPr lang="en-US" b="1" i="0" dirty="0">
                <a:solidFill>
                  <a:srgbClr val="1E1E1E"/>
                </a:solidFill>
                <a:effectLst/>
                <a:latin typeface="Segoe UI" panose="020B0502040204020203" pitchFamily="34" charset="0"/>
              </a:rPr>
              <a:t>DWORD Value</a:t>
            </a:r>
            <a:r>
              <a:rPr lang="en-US" b="0" i="0" dirty="0">
                <a:solidFill>
                  <a:srgbClr val="1E1E1E"/>
                </a:solidFill>
                <a:effectLst/>
                <a:latin typeface="Segoe UI" panose="020B0502040204020203" pitchFamily="34" charset="0"/>
              </a:rPr>
              <a:t>.</a:t>
            </a:r>
          </a:p>
          <a:p>
            <a:pPr marL="742950" lvl="1" indent="-285750" algn="l">
              <a:buFont typeface="+mj-lt"/>
              <a:buAutoNum type="arabicPeriod"/>
            </a:pPr>
            <a:r>
              <a:rPr lang="en-US" b="0" i="0" dirty="0">
                <a:solidFill>
                  <a:srgbClr val="1E1E1E"/>
                </a:solidFill>
                <a:effectLst/>
                <a:latin typeface="Segoe UI" panose="020B0502040204020203" pitchFamily="34" charset="0"/>
              </a:rPr>
              <a:t>Type</a:t>
            </a:r>
            <a:br>
              <a:rPr lang="en-US" b="0" i="0" dirty="0">
                <a:solidFill>
                  <a:srgbClr val="1E1E1E"/>
                </a:solidFill>
                <a:effectLst/>
                <a:latin typeface="Segoe UI" panose="020B0502040204020203" pitchFamily="34" charset="0"/>
              </a:rPr>
            </a:br>
            <a:r>
              <a:rPr lang="en-US" b="0" i="0" dirty="0">
                <a:solidFill>
                  <a:srgbClr val="1E1E1E"/>
                </a:solidFill>
                <a:effectLst/>
                <a:latin typeface="Segoe UI" panose="020B0502040204020203" pitchFamily="34" charset="0"/>
              </a:rPr>
              <a:t>DisableExceptionChainValidation, and then press ENTER.</a:t>
            </a:r>
          </a:p>
          <a:p>
            <a:pPr algn="l">
              <a:buFont typeface="+mj-lt"/>
              <a:buAutoNum type="arabicPeriod"/>
            </a:pPr>
            <a:r>
              <a:rPr lang="en-US" b="0" i="0" dirty="0">
                <a:solidFill>
                  <a:srgbClr val="1E1E1E"/>
                </a:solidFill>
                <a:effectLst/>
                <a:latin typeface="Segoe UI" panose="020B0502040204020203" pitchFamily="34" charset="0"/>
              </a:rPr>
              <a:t>Double-click</a:t>
            </a:r>
            <a:br>
              <a:rPr lang="en-US" b="0" i="0" dirty="0">
                <a:solidFill>
                  <a:srgbClr val="1E1E1E"/>
                </a:solidFill>
                <a:effectLst/>
                <a:latin typeface="Segoe UI" panose="020B0502040204020203" pitchFamily="34" charset="0"/>
              </a:rPr>
            </a:br>
            <a:r>
              <a:rPr lang="en-US" b="1" i="0" dirty="0">
                <a:solidFill>
                  <a:srgbClr val="1E1E1E"/>
                </a:solidFill>
                <a:effectLst/>
                <a:latin typeface="Segoe UI" panose="020B0502040204020203" pitchFamily="34" charset="0"/>
              </a:rPr>
              <a:t>DisableExceptionChainValidation</a:t>
            </a:r>
            <a:r>
              <a:rPr lang="en-US" b="0" i="0" dirty="0">
                <a:solidFill>
                  <a:srgbClr val="1E1E1E"/>
                </a:solidFill>
                <a:effectLst/>
                <a:latin typeface="Segoe UI" panose="020B0502040204020203" pitchFamily="34" charset="0"/>
              </a:rPr>
              <a:t>.</a:t>
            </a:r>
          </a:p>
          <a:p>
            <a:pPr algn="l">
              <a:buFont typeface="+mj-lt"/>
              <a:buAutoNum type="arabicPeriod"/>
            </a:pPr>
            <a:r>
              <a:rPr lang="en-US" b="0" i="0" dirty="0">
                <a:solidFill>
                  <a:srgbClr val="1E1E1E"/>
                </a:solidFill>
                <a:effectLst/>
                <a:latin typeface="Segoe UI" panose="020B0502040204020203" pitchFamily="34" charset="0"/>
              </a:rPr>
              <a:t>Change the value of the </a:t>
            </a:r>
            <a:r>
              <a:rPr lang="en-US" b="1" i="0" dirty="0">
                <a:solidFill>
                  <a:srgbClr val="1E1E1E"/>
                </a:solidFill>
                <a:effectLst/>
                <a:latin typeface="Segoe UI" panose="020B0502040204020203" pitchFamily="34" charset="0"/>
              </a:rPr>
              <a:t>DisableExceptionChainValidation</a:t>
            </a:r>
            <a:r>
              <a:rPr lang="en-US" b="0" i="0" dirty="0">
                <a:solidFill>
                  <a:srgbClr val="1E1E1E"/>
                </a:solidFill>
                <a:effectLst/>
                <a:latin typeface="Segoe UI" panose="020B0502040204020203" pitchFamily="34" charset="0"/>
              </a:rPr>
              <a:t> registry entry to 0 to enable it, and then click </a:t>
            </a:r>
            <a:r>
              <a:rPr lang="en-US" b="1" i="0" dirty="0">
                <a:solidFill>
                  <a:srgbClr val="1E1E1E"/>
                </a:solidFill>
                <a:effectLst/>
                <a:latin typeface="Segoe UI" panose="020B0502040204020203" pitchFamily="34" charset="0"/>
              </a:rPr>
              <a:t>OK</a:t>
            </a:r>
            <a:r>
              <a:rPr lang="en-US" b="0" i="0" dirty="0">
                <a:solidFill>
                  <a:srgbClr val="1E1E1E"/>
                </a:solidFill>
                <a:effectLst/>
                <a:latin typeface="Segoe UI" panose="020B0502040204020203" pitchFamily="34" charset="0"/>
              </a:rPr>
              <a:t>.</a:t>
            </a:r>
            <a:br>
              <a:rPr lang="en-US" b="0" i="0" dirty="0">
                <a:solidFill>
                  <a:srgbClr val="1E1E1E"/>
                </a:solidFill>
                <a:effectLst/>
                <a:latin typeface="Segoe UI" panose="020B0502040204020203" pitchFamily="34" charset="0"/>
              </a:rPr>
            </a:br>
            <a:br>
              <a:rPr lang="en-US" b="0" i="0" dirty="0">
                <a:solidFill>
                  <a:srgbClr val="1E1E1E"/>
                </a:solidFill>
                <a:effectLst/>
                <a:latin typeface="Segoe UI" panose="020B0502040204020203" pitchFamily="34" charset="0"/>
              </a:rPr>
            </a:br>
            <a:r>
              <a:rPr lang="en-US" b="0" i="0" dirty="0">
                <a:solidFill>
                  <a:srgbClr val="1E1E1E"/>
                </a:solidFill>
                <a:effectLst/>
                <a:latin typeface="Segoe UI" panose="020B0502040204020203" pitchFamily="34" charset="0"/>
              </a:rPr>
              <a:t>Note A value of 1 disables the registry entry. A value of 0 enables it.</a:t>
            </a:r>
          </a:p>
          <a:p>
            <a:pPr algn="l">
              <a:buFont typeface="+mj-lt"/>
              <a:buAutoNum type="arabicPeriod"/>
            </a:pPr>
            <a:r>
              <a:rPr lang="en-US" b="0" i="0" dirty="0">
                <a:solidFill>
                  <a:srgbClr val="1E1E1E"/>
                </a:solidFill>
                <a:effectLst/>
                <a:latin typeface="Segoe UI" panose="020B0502040204020203" pitchFamily="34" charset="0"/>
              </a:rPr>
              <a:t>Exit Registry Editor.</a:t>
            </a:r>
          </a:p>
        </p:txBody>
      </p:sp>
    </p:spTree>
    <p:extLst>
      <p:ext uri="{BB962C8B-B14F-4D97-AF65-F5344CB8AC3E}">
        <p14:creationId xmlns:p14="http://schemas.microsoft.com/office/powerpoint/2010/main" val="25806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2CF-0A5D-37A0-0A5F-991601D52428}"/>
              </a:ext>
            </a:extLst>
          </p:cNvPr>
          <p:cNvSpPr>
            <a:spLocks noGrp="1"/>
          </p:cNvSpPr>
          <p:nvPr>
            <p:ph type="title"/>
          </p:nvPr>
        </p:nvSpPr>
        <p:spPr/>
        <p:txBody>
          <a:bodyPr>
            <a:normAutofit/>
          </a:bodyPr>
          <a:lstStyle/>
          <a:p>
            <a:r>
              <a:rPr lang="en-US" b="1" dirty="0"/>
              <a:t>User Account Control (UAC).</a:t>
            </a:r>
            <a:endParaRPr lang="en-UG" b="1" dirty="0"/>
          </a:p>
        </p:txBody>
      </p:sp>
      <p:sp>
        <p:nvSpPr>
          <p:cNvPr id="3" name="Content Placeholder 2">
            <a:extLst>
              <a:ext uri="{FF2B5EF4-FFF2-40B4-BE49-F238E27FC236}">
                <a16:creationId xmlns:a16="http://schemas.microsoft.com/office/drawing/2014/main" id="{8425B84A-6A9D-7691-FA74-425C969CA038}"/>
              </a:ext>
            </a:extLst>
          </p:cNvPr>
          <p:cNvSpPr>
            <a:spLocks noGrp="1"/>
          </p:cNvSpPr>
          <p:nvPr>
            <p:ph idx="1"/>
          </p:nvPr>
        </p:nvSpPr>
        <p:spPr/>
        <p:txBody>
          <a:bodyPr/>
          <a:lstStyle/>
          <a:p>
            <a:r>
              <a:rPr lang="en-US" b="0" i="0" dirty="0">
                <a:solidFill>
                  <a:srgbClr val="71777D"/>
                </a:solidFill>
                <a:effectLst/>
                <a:latin typeface="Roboto" panose="02000000000000000000" pitchFamily="2" charset="0"/>
              </a:rPr>
              <a:t> </a:t>
            </a:r>
            <a:r>
              <a:rPr lang="en-US" b="1" i="0" dirty="0">
                <a:solidFill>
                  <a:srgbClr val="767676"/>
                </a:solidFill>
                <a:effectLst/>
                <a:latin typeface="Roboto" panose="02000000000000000000" pitchFamily="2" charset="0"/>
              </a:rPr>
              <a:t>User Account Control</a:t>
            </a:r>
            <a:r>
              <a:rPr lang="en-US" b="0" i="0" dirty="0">
                <a:solidFill>
                  <a:srgbClr val="71777D"/>
                </a:solidFill>
                <a:effectLst/>
                <a:latin typeface="Roboto" panose="02000000000000000000" pitchFamily="2" charset="0"/>
              </a:rPr>
              <a:t> (UAC) is a fundamental component of Microsoft's overall security vision. UAC helps mitigate the impact of malware.</a:t>
            </a:r>
          </a:p>
          <a:p>
            <a:endParaRPr lang="en-UG" dirty="0"/>
          </a:p>
        </p:txBody>
      </p:sp>
    </p:spTree>
    <p:extLst>
      <p:ext uri="{BB962C8B-B14F-4D97-AF65-F5344CB8AC3E}">
        <p14:creationId xmlns:p14="http://schemas.microsoft.com/office/powerpoint/2010/main" val="1495231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C1A0D-67AE-D777-A32B-916BD4E5AC3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User Access Control (UAC).</a:t>
            </a:r>
          </a:p>
        </p:txBody>
      </p:sp>
      <p:pic>
        <p:nvPicPr>
          <p:cNvPr id="2050" name="Picture 2" descr="uac architecture.">
            <a:extLst>
              <a:ext uri="{FF2B5EF4-FFF2-40B4-BE49-F238E27FC236}">
                <a16:creationId xmlns:a16="http://schemas.microsoft.com/office/drawing/2014/main" id="{82C277AB-3F1C-DE61-00B3-1BF3C9C51C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52558" y="370936"/>
            <a:ext cx="5477774" cy="620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204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6497-F098-E402-AE61-2CE98A1C5983}"/>
              </a:ext>
            </a:extLst>
          </p:cNvPr>
          <p:cNvSpPr>
            <a:spLocks noGrp="1"/>
          </p:cNvSpPr>
          <p:nvPr>
            <p:ph type="title"/>
          </p:nvPr>
        </p:nvSpPr>
        <p:spPr/>
        <p:txBody>
          <a:bodyPr/>
          <a:lstStyle/>
          <a:p>
            <a:r>
              <a:rPr lang="en-US" b="1" dirty="0"/>
              <a:t>DNS System Security Enhancements (DNSSEC).</a:t>
            </a:r>
            <a:endParaRPr lang="en-UG" b="1" dirty="0"/>
          </a:p>
        </p:txBody>
      </p:sp>
      <p:sp>
        <p:nvSpPr>
          <p:cNvPr id="3" name="Content Placeholder 2">
            <a:extLst>
              <a:ext uri="{FF2B5EF4-FFF2-40B4-BE49-F238E27FC236}">
                <a16:creationId xmlns:a16="http://schemas.microsoft.com/office/drawing/2014/main" id="{70D10BED-8776-09B6-E576-A8D5503D72CD}"/>
              </a:ext>
            </a:extLst>
          </p:cNvPr>
          <p:cNvSpPr>
            <a:spLocks noGrp="1"/>
          </p:cNvSpPr>
          <p:nvPr>
            <p:ph idx="1"/>
          </p:nvPr>
        </p:nvSpPr>
        <p:spPr/>
        <p:txBody>
          <a:bodyPr/>
          <a:lstStyle/>
          <a:p>
            <a:endParaRPr lang="en-UG" dirty="0"/>
          </a:p>
        </p:txBody>
      </p:sp>
    </p:spTree>
    <p:extLst>
      <p:ext uri="{BB962C8B-B14F-4D97-AF65-F5344CB8AC3E}">
        <p14:creationId xmlns:p14="http://schemas.microsoft.com/office/powerpoint/2010/main" val="154362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B9C1-CA61-E422-CA9B-4C14FE3C4434}"/>
              </a:ext>
            </a:extLst>
          </p:cNvPr>
          <p:cNvSpPr>
            <a:spLocks noGrp="1"/>
          </p:cNvSpPr>
          <p:nvPr>
            <p:ph type="title"/>
          </p:nvPr>
        </p:nvSpPr>
        <p:spPr/>
        <p:txBody>
          <a:bodyPr/>
          <a:lstStyle/>
          <a:p>
            <a:r>
              <a:rPr lang="en-US" b="1" dirty="0"/>
              <a:t>Overview</a:t>
            </a:r>
            <a:endParaRPr lang="en-UG" b="1" dirty="0"/>
          </a:p>
        </p:txBody>
      </p:sp>
      <p:sp>
        <p:nvSpPr>
          <p:cNvPr id="3" name="Content Placeholder 2">
            <a:extLst>
              <a:ext uri="{FF2B5EF4-FFF2-40B4-BE49-F238E27FC236}">
                <a16:creationId xmlns:a16="http://schemas.microsoft.com/office/drawing/2014/main" id="{87E59A51-1692-9519-1905-241C32FB9572}"/>
              </a:ext>
            </a:extLst>
          </p:cNvPr>
          <p:cNvSpPr>
            <a:spLocks noGrp="1"/>
          </p:cNvSpPr>
          <p:nvPr>
            <p:ph idx="1"/>
          </p:nvPr>
        </p:nvSpPr>
        <p:spPr/>
        <p:txBody>
          <a:bodyPr/>
          <a:lstStyle/>
          <a:p>
            <a:r>
              <a:rPr lang="en-US" dirty="0"/>
              <a:t>Data Execution Prevention</a:t>
            </a:r>
          </a:p>
          <a:p>
            <a:r>
              <a:rPr lang="en-US" dirty="0"/>
              <a:t>Address Space Layout Randomization (ASLR)</a:t>
            </a:r>
          </a:p>
          <a:p>
            <a:r>
              <a:rPr lang="en-US" dirty="0"/>
              <a:t>Structured Exception Handler Overwrite Protection (SEHOP)</a:t>
            </a:r>
          </a:p>
          <a:p>
            <a:r>
              <a:rPr lang="en-US" dirty="0"/>
              <a:t>User Account Control (UAC)</a:t>
            </a:r>
          </a:p>
          <a:p>
            <a:r>
              <a:rPr lang="en-US" dirty="0"/>
              <a:t>DNS System Security Enhancements (DNSSEC)</a:t>
            </a:r>
          </a:p>
        </p:txBody>
      </p:sp>
    </p:spTree>
    <p:extLst>
      <p:ext uri="{BB962C8B-B14F-4D97-AF65-F5344CB8AC3E}">
        <p14:creationId xmlns:p14="http://schemas.microsoft.com/office/powerpoint/2010/main" val="22586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34DE-0E16-B557-DBD8-3E4D379ACDC5}"/>
              </a:ext>
            </a:extLst>
          </p:cNvPr>
          <p:cNvSpPr>
            <a:spLocks noGrp="1"/>
          </p:cNvSpPr>
          <p:nvPr>
            <p:ph type="title"/>
          </p:nvPr>
        </p:nvSpPr>
        <p:spPr/>
        <p:txBody>
          <a:bodyPr>
            <a:normAutofit/>
          </a:bodyPr>
          <a:lstStyle/>
          <a:p>
            <a:r>
              <a:rPr lang="en-US" b="1" dirty="0"/>
              <a:t>Data Execution Prevention</a:t>
            </a:r>
            <a:endParaRPr lang="en-UG" b="1" dirty="0"/>
          </a:p>
        </p:txBody>
      </p:sp>
      <p:sp>
        <p:nvSpPr>
          <p:cNvPr id="3" name="Content Placeholder 2">
            <a:extLst>
              <a:ext uri="{FF2B5EF4-FFF2-40B4-BE49-F238E27FC236}">
                <a16:creationId xmlns:a16="http://schemas.microsoft.com/office/drawing/2014/main" id="{0221858B-8603-094E-80A1-63CF91C55AD8}"/>
              </a:ext>
            </a:extLst>
          </p:cNvPr>
          <p:cNvSpPr>
            <a:spLocks noGrp="1"/>
          </p:cNvSpPr>
          <p:nvPr>
            <p:ph idx="1"/>
          </p:nvPr>
        </p:nvSpPr>
        <p:spPr/>
        <p:txBody>
          <a:bodyPr/>
          <a:lstStyle/>
          <a:p>
            <a:r>
              <a:rPr lang="en-US" b="0" i="0" dirty="0">
                <a:solidFill>
                  <a:srgbClr val="202124"/>
                </a:solidFill>
                <a:effectLst/>
                <a:latin typeface="arial" panose="020B0604020202020204" pitchFamily="34" charset="0"/>
              </a:rPr>
              <a:t>Data Execution Prevention (DEP) is </a:t>
            </a:r>
            <a:r>
              <a:rPr lang="en-US" b="1" i="0" dirty="0">
                <a:solidFill>
                  <a:srgbClr val="202124"/>
                </a:solidFill>
                <a:effectLst/>
                <a:latin typeface="arial" panose="020B0604020202020204" pitchFamily="34" charset="0"/>
              </a:rPr>
              <a:t>a system-level memory protection feature that is built into the operating system starting with Windows XP and Windows Server 2003</a:t>
            </a:r>
            <a:r>
              <a:rPr lang="en-US" b="0" i="0" dirty="0">
                <a:solidFill>
                  <a:srgbClr val="202124"/>
                </a:solidFill>
                <a:effectLst/>
                <a:latin typeface="arial" panose="020B0604020202020204" pitchFamily="34" charset="0"/>
              </a:rPr>
              <a:t>.</a:t>
            </a:r>
          </a:p>
          <a:p>
            <a:pPr algn="l"/>
            <a:r>
              <a:rPr lang="en-US" b="0" i="0" dirty="0">
                <a:solidFill>
                  <a:srgbClr val="333333"/>
                </a:solidFill>
                <a:effectLst/>
                <a:latin typeface="Roboto" panose="02000000000000000000" pitchFamily="2" charset="0"/>
              </a:rPr>
              <a:t>Data Execution Prevention (DEP) is a memory-protection feature in Microsoft Windows that prevents malicious code exploits. It monitors certain memory regions or pages and prevents them from executing malicious codes.</a:t>
            </a:r>
          </a:p>
          <a:p>
            <a:pPr algn="l"/>
            <a:r>
              <a:rPr lang="en-US" b="0" i="0" dirty="0">
                <a:solidFill>
                  <a:srgbClr val="333333"/>
                </a:solidFill>
                <a:effectLst/>
                <a:latin typeface="Roboto" panose="02000000000000000000" pitchFamily="2" charset="0"/>
              </a:rPr>
              <a:t>DEP uses hardware and software-based mechanisms to ensure that the system memory locations are used only by Windows and other authorized applications.</a:t>
            </a:r>
          </a:p>
          <a:p>
            <a:pPr marL="0" indent="0">
              <a:buNone/>
            </a:pPr>
            <a:endParaRPr lang="en-UG" dirty="0"/>
          </a:p>
        </p:txBody>
      </p:sp>
    </p:spTree>
    <p:extLst>
      <p:ext uri="{BB962C8B-B14F-4D97-AF65-F5344CB8AC3E}">
        <p14:creationId xmlns:p14="http://schemas.microsoft.com/office/powerpoint/2010/main" val="141478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4025-7387-821C-97E2-863EBB006383}"/>
              </a:ext>
            </a:extLst>
          </p:cNvPr>
          <p:cNvSpPr>
            <a:spLocks noGrp="1"/>
          </p:cNvSpPr>
          <p:nvPr>
            <p:ph type="title"/>
          </p:nvPr>
        </p:nvSpPr>
        <p:spPr/>
        <p:txBody>
          <a:bodyPr/>
          <a:lstStyle/>
          <a:p>
            <a:r>
              <a:rPr lang="en-US" b="1" dirty="0"/>
              <a:t>Operation of Data Execution Prevention.</a:t>
            </a:r>
            <a:endParaRPr lang="en-UG" b="1" dirty="0"/>
          </a:p>
        </p:txBody>
      </p:sp>
      <p:sp>
        <p:nvSpPr>
          <p:cNvPr id="3" name="Content Placeholder 2">
            <a:extLst>
              <a:ext uri="{FF2B5EF4-FFF2-40B4-BE49-F238E27FC236}">
                <a16:creationId xmlns:a16="http://schemas.microsoft.com/office/drawing/2014/main" id="{EAB3B388-DD45-57AB-7498-0A61240B67F7}"/>
              </a:ext>
            </a:extLst>
          </p:cNvPr>
          <p:cNvSpPr>
            <a:spLocks noGrp="1"/>
          </p:cNvSpPr>
          <p:nvPr>
            <p:ph idx="1"/>
          </p:nvPr>
        </p:nvSpPr>
        <p:spPr/>
        <p:txBody>
          <a:bodyPr>
            <a:normAutofit/>
          </a:bodyPr>
          <a:lstStyle/>
          <a:p>
            <a:r>
              <a:rPr lang="en-US" b="0" i="0" dirty="0">
                <a:solidFill>
                  <a:srgbClr val="333333"/>
                </a:solidFill>
                <a:effectLst/>
                <a:latin typeface="Roboto" panose="02000000000000000000" pitchFamily="2" charset="0"/>
              </a:rPr>
              <a:t>Unlike </a:t>
            </a:r>
            <a:r>
              <a:rPr lang="en-US" b="1" i="0" u="none" strike="noStrike" dirty="0">
                <a:solidFill>
                  <a:srgbClr val="BF0D0B"/>
                </a:solidFill>
                <a:effectLst/>
                <a:latin typeface="Roboto" panose="02000000000000000000" pitchFamily="2" charset="0"/>
              </a:rPr>
              <a:t>a firewall or an antivirus suite</a:t>
            </a:r>
            <a:r>
              <a:rPr lang="en-US" b="0" i="0" dirty="0">
                <a:solidFill>
                  <a:srgbClr val="333333"/>
                </a:solidFill>
                <a:effectLst/>
                <a:latin typeface="Roboto" panose="02000000000000000000" pitchFamily="2" charset="0"/>
              </a:rPr>
              <a:t>, DEP can’t prevent malware from being installed on your computer. It’s only a security tool that monitors programs on the computer and ensures that they utilize the system memory safely.</a:t>
            </a:r>
          </a:p>
          <a:p>
            <a:r>
              <a:rPr lang="en-US" b="0" i="0" dirty="0">
                <a:solidFill>
                  <a:srgbClr val="333333"/>
                </a:solidFill>
                <a:effectLst/>
                <a:latin typeface="Roboto" panose="02000000000000000000" pitchFamily="2" charset="0"/>
              </a:rPr>
              <a:t>DEP achieves this by marking one or more memory locations as non-executable. A non-executable location means that code can’t be executed from that memory region, thus reducing the threat of malicious code exploits.</a:t>
            </a:r>
          </a:p>
        </p:txBody>
      </p:sp>
    </p:spTree>
    <p:extLst>
      <p:ext uri="{BB962C8B-B14F-4D97-AF65-F5344CB8AC3E}">
        <p14:creationId xmlns:p14="http://schemas.microsoft.com/office/powerpoint/2010/main" val="3311611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77B70-6618-AD31-281F-9E4262CB731B}"/>
              </a:ext>
            </a:extLst>
          </p:cNvPr>
          <p:cNvSpPr>
            <a:spLocks noGrp="1"/>
          </p:cNvSpPr>
          <p:nvPr>
            <p:ph type="title"/>
          </p:nvPr>
        </p:nvSpPr>
        <p:spPr/>
        <p:txBody>
          <a:bodyPr/>
          <a:lstStyle/>
          <a:p>
            <a:r>
              <a:rPr lang="en-US" b="1" dirty="0"/>
              <a:t>Operation of Data Execution Prevention.</a:t>
            </a:r>
            <a:endParaRPr lang="en-UG" dirty="0"/>
          </a:p>
        </p:txBody>
      </p:sp>
      <p:sp>
        <p:nvSpPr>
          <p:cNvPr id="3" name="Content Placeholder 2">
            <a:extLst>
              <a:ext uri="{FF2B5EF4-FFF2-40B4-BE49-F238E27FC236}">
                <a16:creationId xmlns:a16="http://schemas.microsoft.com/office/drawing/2014/main" id="{9580957E-AB2A-9588-54BB-ED01E5B5DD4E}"/>
              </a:ext>
            </a:extLst>
          </p:cNvPr>
          <p:cNvSpPr>
            <a:spLocks noGrp="1"/>
          </p:cNvSpPr>
          <p:nvPr>
            <p:ph idx="1"/>
          </p:nvPr>
        </p:nvSpPr>
        <p:spPr/>
        <p:txBody>
          <a:bodyPr>
            <a:normAutofit lnSpcReduction="10000"/>
          </a:bodyPr>
          <a:lstStyle/>
          <a:p>
            <a:pPr algn="l"/>
            <a:r>
              <a:rPr lang="en-US" b="0" i="0" dirty="0">
                <a:solidFill>
                  <a:srgbClr val="333333"/>
                </a:solidFill>
                <a:effectLst/>
                <a:latin typeface="Roboto" panose="02000000000000000000" pitchFamily="2" charset="0"/>
              </a:rPr>
              <a:t>In case an application attempts to execute code from one of the protected memory regions, a memory access violation occurs, and the user is notified. If the user doesn’t handle the violation, the process is terminated.</a:t>
            </a:r>
          </a:p>
          <a:p>
            <a:pPr algn="l"/>
            <a:r>
              <a:rPr lang="en-US" b="0" i="0" dirty="0">
                <a:solidFill>
                  <a:srgbClr val="333333"/>
                </a:solidFill>
                <a:effectLst/>
                <a:latin typeface="Roboto" panose="02000000000000000000" pitchFamily="2" charset="0"/>
              </a:rPr>
              <a:t>A downside of using DEP is that it may sometimes flag programs that rely on Microsoft Windows services. You’ll either have to disable DEP or create an exception for the program in your system settings to run such programs. </a:t>
            </a:r>
          </a:p>
          <a:p>
            <a:pPr algn="l"/>
            <a:r>
              <a:rPr lang="en-US" b="0" i="0" dirty="0">
                <a:solidFill>
                  <a:srgbClr val="333333"/>
                </a:solidFill>
                <a:effectLst/>
                <a:latin typeface="Roboto" panose="02000000000000000000" pitchFamily="2" charset="0"/>
              </a:rPr>
              <a:t>However, this would make the program vulnerable to attacks that could then spread to other programs and files on your computer.</a:t>
            </a:r>
          </a:p>
          <a:p>
            <a:pPr marL="0" indent="0">
              <a:buNone/>
            </a:pPr>
            <a:endParaRPr lang="en-UG" dirty="0"/>
          </a:p>
        </p:txBody>
      </p:sp>
    </p:spTree>
    <p:extLst>
      <p:ext uri="{BB962C8B-B14F-4D97-AF65-F5344CB8AC3E}">
        <p14:creationId xmlns:p14="http://schemas.microsoft.com/office/powerpoint/2010/main" val="41576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D5A7-7500-8474-CAE6-D9646ADACCDB}"/>
              </a:ext>
            </a:extLst>
          </p:cNvPr>
          <p:cNvSpPr>
            <a:spLocks noGrp="1"/>
          </p:cNvSpPr>
          <p:nvPr>
            <p:ph type="title"/>
          </p:nvPr>
        </p:nvSpPr>
        <p:spPr/>
        <p:txBody>
          <a:bodyPr/>
          <a:lstStyle/>
          <a:p>
            <a:r>
              <a:rPr lang="en-US" b="1" dirty="0"/>
              <a:t>Types of DEP.</a:t>
            </a:r>
            <a:endParaRPr lang="en-UG" b="1" dirty="0"/>
          </a:p>
        </p:txBody>
      </p:sp>
      <p:sp>
        <p:nvSpPr>
          <p:cNvPr id="3" name="Content Placeholder 2">
            <a:extLst>
              <a:ext uri="{FF2B5EF4-FFF2-40B4-BE49-F238E27FC236}">
                <a16:creationId xmlns:a16="http://schemas.microsoft.com/office/drawing/2014/main" id="{5917AAB8-96E4-861A-90B0-E876893397B5}"/>
              </a:ext>
            </a:extLst>
          </p:cNvPr>
          <p:cNvSpPr>
            <a:spLocks noGrp="1"/>
          </p:cNvSpPr>
          <p:nvPr>
            <p:ph idx="1"/>
          </p:nvPr>
        </p:nvSpPr>
        <p:spPr/>
        <p:txBody>
          <a:bodyPr>
            <a:normAutofit fontScale="92500" lnSpcReduction="20000"/>
          </a:bodyPr>
          <a:lstStyle/>
          <a:p>
            <a:pPr marL="0" indent="0" algn="l">
              <a:buNone/>
            </a:pPr>
            <a:r>
              <a:rPr lang="en-US" b="0" i="0" dirty="0">
                <a:solidFill>
                  <a:srgbClr val="333333"/>
                </a:solidFill>
                <a:effectLst/>
                <a:latin typeface="Roboto" panose="02000000000000000000" pitchFamily="2" charset="0"/>
              </a:rPr>
              <a:t>Data Execution Prevention can be enforced by both hardware and software to help prevent malicious code execution. Here is how the two differ:</a:t>
            </a:r>
          </a:p>
          <a:p>
            <a:pPr marL="0" indent="0" algn="l">
              <a:buNone/>
            </a:pPr>
            <a:r>
              <a:rPr lang="en-US" b="1" i="0" dirty="0">
                <a:solidFill>
                  <a:srgbClr val="333333"/>
                </a:solidFill>
                <a:effectLst/>
                <a:latin typeface="Roboto" panose="02000000000000000000" pitchFamily="2" charset="0"/>
              </a:rPr>
              <a:t>1. Hardware-Enforced DEP</a:t>
            </a:r>
          </a:p>
          <a:p>
            <a:pPr algn="l"/>
            <a:r>
              <a:rPr lang="en-US" b="0" i="0" dirty="0">
                <a:solidFill>
                  <a:srgbClr val="333333"/>
                </a:solidFill>
                <a:effectLst/>
                <a:latin typeface="Roboto" panose="02000000000000000000" pitchFamily="2" charset="0"/>
              </a:rPr>
              <a:t>Hardware-based DEP marks all memory locations as non-executable unless a location explicitly holds the executable code. It relies on the processor hardware to distinguish memory locations where code shouldn’t be executed.</a:t>
            </a:r>
          </a:p>
          <a:p>
            <a:pPr algn="l"/>
            <a:r>
              <a:rPr lang="en-US" b="0" i="0" dirty="0">
                <a:solidFill>
                  <a:srgbClr val="333333"/>
                </a:solidFill>
                <a:effectLst/>
                <a:latin typeface="Roboto" panose="02000000000000000000" pitchFamily="2" charset="0"/>
              </a:rPr>
              <a:t>DEP's hardware-based implementation varies with processor architecture, but all processors that support "execution protection" can enforce hardware-based DEP against malicious exploits. Both </a:t>
            </a:r>
            <a:r>
              <a:rPr lang="en-US" b="1" i="0" u="none" strike="noStrike" dirty="0">
                <a:solidFill>
                  <a:srgbClr val="BF0D0B"/>
                </a:solidFill>
                <a:effectLst/>
                <a:latin typeface="Roboto" panose="02000000000000000000" pitchFamily="2" charset="0"/>
              </a:rPr>
              <a:t>AMD and Intel</a:t>
            </a:r>
            <a:r>
              <a:rPr lang="en-US" b="0" i="0" dirty="0">
                <a:solidFill>
                  <a:srgbClr val="333333"/>
                </a:solidFill>
                <a:effectLst/>
                <a:latin typeface="Roboto" panose="02000000000000000000" pitchFamily="2" charset="0"/>
              </a:rPr>
              <a:t> make processor architectures compatible with DEP.</a:t>
            </a:r>
          </a:p>
          <a:p>
            <a:pPr marL="0" indent="0">
              <a:buNone/>
            </a:pPr>
            <a:endParaRPr lang="en-UG" dirty="0"/>
          </a:p>
        </p:txBody>
      </p:sp>
    </p:spTree>
    <p:extLst>
      <p:ext uri="{BB962C8B-B14F-4D97-AF65-F5344CB8AC3E}">
        <p14:creationId xmlns:p14="http://schemas.microsoft.com/office/powerpoint/2010/main" val="158029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B652-22EF-E17D-8349-F1F2D903A83B}"/>
              </a:ext>
            </a:extLst>
          </p:cNvPr>
          <p:cNvSpPr>
            <a:spLocks noGrp="1"/>
          </p:cNvSpPr>
          <p:nvPr>
            <p:ph type="title"/>
          </p:nvPr>
        </p:nvSpPr>
        <p:spPr/>
        <p:txBody>
          <a:bodyPr/>
          <a:lstStyle/>
          <a:p>
            <a:r>
              <a:rPr lang="en-US" b="1" i="0" dirty="0">
                <a:solidFill>
                  <a:srgbClr val="333333"/>
                </a:solidFill>
                <a:effectLst/>
                <a:latin typeface="Roboto" panose="02000000000000000000" pitchFamily="2" charset="0"/>
              </a:rPr>
              <a:t>Hardware-Enforced DEP Requirements</a:t>
            </a:r>
            <a:endParaRPr lang="en-UG" dirty="0"/>
          </a:p>
        </p:txBody>
      </p:sp>
      <p:sp>
        <p:nvSpPr>
          <p:cNvPr id="3" name="Content Placeholder 2">
            <a:extLst>
              <a:ext uri="{FF2B5EF4-FFF2-40B4-BE49-F238E27FC236}">
                <a16:creationId xmlns:a16="http://schemas.microsoft.com/office/drawing/2014/main" id="{EBC93105-C04B-BE27-ACC6-8A1FB60F6CCD}"/>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333333"/>
                </a:solidFill>
                <a:effectLst/>
                <a:latin typeface="Roboto" panose="02000000000000000000" pitchFamily="2" charset="0"/>
              </a:rPr>
              <a:t>The computer processor should be compatible with DEP.</a:t>
            </a:r>
          </a:p>
          <a:p>
            <a:pPr algn="l">
              <a:buFont typeface="Arial" panose="020B0604020202020204" pitchFamily="34" charset="0"/>
              <a:buChar char="•"/>
            </a:pPr>
            <a:r>
              <a:rPr lang="en-US" b="0" i="0" dirty="0">
                <a:solidFill>
                  <a:srgbClr val="333333"/>
                </a:solidFill>
                <a:effectLst/>
                <a:latin typeface="Roboto" panose="02000000000000000000" pitchFamily="2" charset="0"/>
              </a:rPr>
              <a:t>Hardware-enforced DEP should be enabled in the BIOS.</a:t>
            </a:r>
          </a:p>
          <a:p>
            <a:pPr algn="l">
              <a:buFont typeface="Arial" panose="020B0604020202020204" pitchFamily="34" charset="0"/>
              <a:buChar char="•"/>
            </a:pPr>
            <a:r>
              <a:rPr lang="en-US" b="0" i="0" dirty="0">
                <a:solidFill>
                  <a:srgbClr val="333333"/>
                </a:solidFill>
                <a:effectLst/>
                <a:latin typeface="Roboto" panose="02000000000000000000" pitchFamily="2" charset="0"/>
              </a:rPr>
              <a:t>Hardware-enforced DEP should be enabled for programs on the system.</a:t>
            </a:r>
          </a:p>
          <a:p>
            <a:pPr marL="0" indent="0" algn="l">
              <a:buNone/>
            </a:pPr>
            <a:r>
              <a:rPr lang="en-US" b="1" i="0" dirty="0">
                <a:solidFill>
                  <a:srgbClr val="333333"/>
                </a:solidFill>
                <a:effectLst/>
                <a:latin typeface="Roboto" panose="02000000000000000000" pitchFamily="2" charset="0"/>
              </a:rPr>
              <a:t>2. Software-Enforced DEP</a:t>
            </a:r>
          </a:p>
          <a:p>
            <a:pPr algn="l"/>
            <a:r>
              <a:rPr lang="en-US" b="0" i="0" dirty="0">
                <a:solidFill>
                  <a:srgbClr val="333333"/>
                </a:solidFill>
                <a:effectLst/>
                <a:latin typeface="Roboto" panose="02000000000000000000" pitchFamily="2" charset="0"/>
              </a:rPr>
              <a:t>Software-enforced DEP is a memory protection technology designed to prevent code exploits that leverage Windows' exception handling mechanisms. Any processor capable of running Windows XP Service Pack 2 (SP2) and above can run software-enforced data execution prevention.</a:t>
            </a:r>
          </a:p>
          <a:p>
            <a:endParaRPr lang="en-UG" dirty="0"/>
          </a:p>
        </p:txBody>
      </p:sp>
    </p:spTree>
    <p:extLst>
      <p:ext uri="{BB962C8B-B14F-4D97-AF65-F5344CB8AC3E}">
        <p14:creationId xmlns:p14="http://schemas.microsoft.com/office/powerpoint/2010/main" val="428436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6D59-577A-4A7F-CEDB-FAAB646FEDD9}"/>
              </a:ext>
            </a:extLst>
          </p:cNvPr>
          <p:cNvSpPr>
            <a:spLocks noGrp="1"/>
          </p:cNvSpPr>
          <p:nvPr>
            <p:ph type="title"/>
          </p:nvPr>
        </p:nvSpPr>
        <p:spPr/>
        <p:txBody>
          <a:bodyPr>
            <a:normAutofit/>
          </a:bodyPr>
          <a:lstStyle/>
          <a:p>
            <a:r>
              <a:rPr lang="en-US" b="1" i="0" dirty="0">
                <a:solidFill>
                  <a:srgbClr val="2C2C2C"/>
                </a:solidFill>
                <a:effectLst/>
                <a:latin typeface="Roboto" panose="02000000000000000000" pitchFamily="2" charset="0"/>
              </a:rPr>
              <a:t>How to Enable DEP in Windows 10 and 11.</a:t>
            </a:r>
            <a:endParaRPr lang="en-UG" dirty="0"/>
          </a:p>
        </p:txBody>
      </p:sp>
      <p:sp>
        <p:nvSpPr>
          <p:cNvPr id="3" name="Content Placeholder 2">
            <a:extLst>
              <a:ext uri="{FF2B5EF4-FFF2-40B4-BE49-F238E27FC236}">
                <a16:creationId xmlns:a16="http://schemas.microsoft.com/office/drawing/2014/main" id="{FDB34009-D2BB-FF35-78A6-8B3A212DC4C9}"/>
              </a:ext>
            </a:extLst>
          </p:cNvPr>
          <p:cNvSpPr>
            <a:spLocks noGrp="1"/>
          </p:cNvSpPr>
          <p:nvPr>
            <p:ph idx="1"/>
          </p:nvPr>
        </p:nvSpPr>
        <p:spPr/>
        <p:txBody>
          <a:bodyPr>
            <a:normAutofit fontScale="70000" lnSpcReduction="20000"/>
          </a:bodyPr>
          <a:lstStyle/>
          <a:p>
            <a:pPr marL="514350" indent="-514350" algn="l">
              <a:buAutoNum type="arabicParenR"/>
            </a:pPr>
            <a:r>
              <a:rPr lang="en-US" b="1" i="0" dirty="0">
                <a:solidFill>
                  <a:srgbClr val="333333"/>
                </a:solidFill>
                <a:effectLst/>
                <a:latin typeface="Roboto" panose="02000000000000000000" pitchFamily="2" charset="0"/>
              </a:rPr>
              <a:t>Using System Settings</a:t>
            </a:r>
          </a:p>
          <a:p>
            <a:pPr marL="0" indent="0" algn="l">
              <a:buNone/>
            </a:pPr>
            <a:r>
              <a:rPr lang="en-US" b="0" i="0" dirty="0">
                <a:solidFill>
                  <a:srgbClr val="333333"/>
                </a:solidFill>
                <a:effectLst/>
                <a:latin typeface="Roboto" panose="02000000000000000000" pitchFamily="2" charset="0"/>
              </a:rPr>
              <a:t>Using the Settings menu is the most straightforward way to enable DEP on your Windows machine. Here's what you need to do:</a:t>
            </a:r>
          </a:p>
          <a:p>
            <a:pPr lvl="1">
              <a:buFont typeface="+mj-lt"/>
              <a:buAutoNum type="arabicPeriod"/>
            </a:pPr>
            <a:r>
              <a:rPr lang="en-US" b="0" i="0" dirty="0">
                <a:solidFill>
                  <a:srgbClr val="333333"/>
                </a:solidFill>
                <a:effectLst/>
                <a:latin typeface="Roboto" panose="02000000000000000000" pitchFamily="2" charset="0"/>
              </a:rPr>
              <a:t>To get started, click </a:t>
            </a:r>
            <a:r>
              <a:rPr lang="en-US" b="1" i="0" dirty="0">
                <a:solidFill>
                  <a:srgbClr val="333333"/>
                </a:solidFill>
                <a:effectLst/>
                <a:latin typeface="Roboto" panose="02000000000000000000" pitchFamily="2" charset="0"/>
              </a:rPr>
              <a:t>Start</a:t>
            </a:r>
            <a:r>
              <a:rPr lang="en-US" b="0" i="0" dirty="0">
                <a:solidFill>
                  <a:srgbClr val="333333"/>
                </a:solidFill>
                <a:effectLst/>
                <a:latin typeface="Roboto" panose="02000000000000000000" pitchFamily="2" charset="0"/>
              </a:rPr>
              <a:t> and select </a:t>
            </a:r>
            <a:r>
              <a:rPr lang="en-US" b="1" i="0" dirty="0">
                <a:solidFill>
                  <a:srgbClr val="333333"/>
                </a:solidFill>
                <a:effectLst/>
                <a:latin typeface="Roboto" panose="02000000000000000000" pitchFamily="2" charset="0"/>
              </a:rPr>
              <a:t>Settings</a:t>
            </a:r>
            <a:r>
              <a:rPr lang="en-US" b="0" i="0" dirty="0">
                <a:solidFill>
                  <a:srgbClr val="333333"/>
                </a:solidFill>
                <a:effectLst/>
                <a:latin typeface="Roboto" panose="02000000000000000000" pitchFamily="2" charset="0"/>
              </a:rPr>
              <a:t>.</a:t>
            </a:r>
          </a:p>
          <a:p>
            <a:pPr lvl="1">
              <a:buFont typeface="+mj-lt"/>
              <a:buAutoNum type="arabicPeriod"/>
            </a:pPr>
            <a:r>
              <a:rPr lang="en-US" b="0" i="0" dirty="0">
                <a:solidFill>
                  <a:srgbClr val="333333"/>
                </a:solidFill>
                <a:effectLst/>
                <a:latin typeface="Roboto" panose="02000000000000000000" pitchFamily="2" charset="0"/>
              </a:rPr>
              <a:t>Type </a:t>
            </a:r>
            <a:r>
              <a:rPr lang="en-US" b="1" i="0" dirty="0">
                <a:solidFill>
                  <a:srgbClr val="333333"/>
                </a:solidFill>
                <a:effectLst/>
                <a:latin typeface="Roboto" panose="02000000000000000000" pitchFamily="2" charset="0"/>
              </a:rPr>
              <a:t>View Advanced System Settings</a:t>
            </a:r>
            <a:r>
              <a:rPr lang="en-US" b="0" i="0" dirty="0">
                <a:solidFill>
                  <a:srgbClr val="333333"/>
                </a:solidFill>
                <a:effectLst/>
                <a:latin typeface="Roboto" panose="02000000000000000000" pitchFamily="2" charset="0"/>
              </a:rPr>
              <a:t> and choose the same option in the drop-down menu.</a:t>
            </a:r>
          </a:p>
          <a:p>
            <a:pPr lvl="1">
              <a:buFont typeface="+mj-lt"/>
              <a:buAutoNum type="arabicPeriod"/>
            </a:pPr>
            <a:r>
              <a:rPr lang="en-US" b="0" i="0" dirty="0">
                <a:solidFill>
                  <a:srgbClr val="333333"/>
                </a:solidFill>
                <a:effectLst/>
                <a:latin typeface="Roboto" panose="02000000000000000000" pitchFamily="2" charset="0"/>
              </a:rPr>
              <a:t>Tap on </a:t>
            </a:r>
            <a:r>
              <a:rPr lang="en-US" b="1" i="0" dirty="0">
                <a:solidFill>
                  <a:srgbClr val="333333"/>
                </a:solidFill>
                <a:effectLst/>
                <a:latin typeface="Roboto" panose="02000000000000000000" pitchFamily="2" charset="0"/>
              </a:rPr>
              <a:t>Advanced</a:t>
            </a:r>
            <a:r>
              <a:rPr lang="en-US" b="0" i="0" dirty="0">
                <a:solidFill>
                  <a:srgbClr val="333333"/>
                </a:solidFill>
                <a:effectLst/>
                <a:latin typeface="Roboto" panose="02000000000000000000" pitchFamily="2" charset="0"/>
              </a:rPr>
              <a:t> in the new window and select </a:t>
            </a:r>
            <a:r>
              <a:rPr lang="en-US" b="1" i="0" dirty="0">
                <a:solidFill>
                  <a:srgbClr val="333333"/>
                </a:solidFill>
                <a:effectLst/>
                <a:latin typeface="Roboto" panose="02000000000000000000" pitchFamily="2" charset="0"/>
              </a:rPr>
              <a:t>Settings</a:t>
            </a:r>
            <a:r>
              <a:rPr lang="en-US" b="0" i="0" dirty="0">
                <a:solidFill>
                  <a:srgbClr val="333333"/>
                </a:solidFill>
                <a:effectLst/>
                <a:latin typeface="Roboto" panose="02000000000000000000" pitchFamily="2" charset="0"/>
              </a:rPr>
              <a:t> under the </a:t>
            </a:r>
            <a:r>
              <a:rPr lang="en-US" b="1" i="0" dirty="0">
                <a:solidFill>
                  <a:srgbClr val="333333"/>
                </a:solidFill>
                <a:effectLst/>
                <a:latin typeface="Roboto" panose="02000000000000000000" pitchFamily="2" charset="0"/>
              </a:rPr>
              <a:t>Performance</a:t>
            </a:r>
            <a:r>
              <a:rPr lang="en-US" b="0" i="0" dirty="0">
                <a:solidFill>
                  <a:srgbClr val="333333"/>
                </a:solidFill>
                <a:effectLst/>
                <a:latin typeface="Roboto" panose="02000000000000000000" pitchFamily="2" charset="0"/>
              </a:rPr>
              <a:t> section.</a:t>
            </a:r>
          </a:p>
          <a:p>
            <a:pPr lvl="1">
              <a:buFont typeface="+mj-lt"/>
              <a:buAutoNum type="arabicPeriod"/>
            </a:pPr>
            <a:r>
              <a:rPr lang="en-US" dirty="0">
                <a:solidFill>
                  <a:srgbClr val="333333"/>
                </a:solidFill>
                <a:latin typeface="Roboto" panose="02000000000000000000" pitchFamily="2" charset="0"/>
              </a:rPr>
              <a:t>Click on </a:t>
            </a:r>
            <a:r>
              <a:rPr lang="en-US" b="1" dirty="0">
                <a:solidFill>
                  <a:srgbClr val="333333"/>
                </a:solidFill>
                <a:latin typeface="Roboto" panose="02000000000000000000" pitchFamily="2" charset="0"/>
              </a:rPr>
              <a:t>Data Execution Prevention </a:t>
            </a:r>
            <a:r>
              <a:rPr lang="en-US" dirty="0">
                <a:solidFill>
                  <a:srgbClr val="333333"/>
                </a:solidFill>
                <a:latin typeface="Roboto" panose="02000000000000000000" pitchFamily="2" charset="0"/>
              </a:rPr>
              <a:t>in the menu bar and check the box against </a:t>
            </a:r>
            <a:r>
              <a:rPr lang="en-US" b="1" dirty="0">
                <a:solidFill>
                  <a:srgbClr val="333333"/>
                </a:solidFill>
                <a:latin typeface="Roboto" panose="02000000000000000000" pitchFamily="2" charset="0"/>
              </a:rPr>
              <a:t>Turn on DEP for all programs and services only </a:t>
            </a:r>
            <a:r>
              <a:rPr lang="en-US" dirty="0">
                <a:solidFill>
                  <a:srgbClr val="333333"/>
                </a:solidFill>
                <a:latin typeface="Roboto" panose="02000000000000000000" pitchFamily="2" charset="0"/>
              </a:rPr>
              <a:t>option.</a:t>
            </a:r>
          </a:p>
          <a:p>
            <a:pPr lvl="1">
              <a:buFont typeface="+mj-lt"/>
              <a:buAutoNum type="arabicPeriod"/>
            </a:pPr>
            <a:r>
              <a:rPr lang="en-US" b="0" i="0" dirty="0">
                <a:solidFill>
                  <a:srgbClr val="333333"/>
                </a:solidFill>
                <a:effectLst/>
                <a:latin typeface="Roboto" panose="02000000000000000000" pitchFamily="2" charset="0"/>
              </a:rPr>
              <a:t>Apply the changes and click </a:t>
            </a:r>
            <a:r>
              <a:rPr lang="en-US" b="1" i="0" dirty="0">
                <a:solidFill>
                  <a:srgbClr val="333333"/>
                </a:solidFill>
                <a:effectLst/>
                <a:latin typeface="Roboto" panose="02000000000000000000" pitchFamily="2" charset="0"/>
              </a:rPr>
              <a:t>OK </a:t>
            </a:r>
            <a:r>
              <a:rPr lang="en-US" i="0" dirty="0">
                <a:solidFill>
                  <a:srgbClr val="333333"/>
                </a:solidFill>
                <a:effectLst/>
                <a:latin typeface="Roboto" panose="02000000000000000000" pitchFamily="2" charset="0"/>
              </a:rPr>
              <a:t>to complete the process. You may also need to restart the system for the changes to take effect.</a:t>
            </a:r>
          </a:p>
          <a:p>
            <a:pPr marL="0" indent="0" algn="l">
              <a:buNone/>
            </a:pPr>
            <a:r>
              <a:rPr lang="en-US" b="0" dirty="0">
                <a:solidFill>
                  <a:srgbClr val="333333"/>
                </a:solidFill>
                <a:latin typeface="Roboto" panose="02000000000000000000" pitchFamily="2" charset="0"/>
              </a:rPr>
              <a:t>You </a:t>
            </a:r>
            <a:r>
              <a:rPr lang="en-US" b="0" i="0" dirty="0">
                <a:solidFill>
                  <a:srgbClr val="333333"/>
                </a:solidFill>
                <a:effectLst/>
                <a:latin typeface="Roboto" panose="02000000000000000000" pitchFamily="2" charset="0"/>
              </a:rPr>
              <a:t> can also exclude certain programs from DEP protection by choosing </a:t>
            </a:r>
            <a:r>
              <a:rPr lang="en-US" b="1" i="0" dirty="0">
                <a:solidFill>
                  <a:srgbClr val="333333"/>
                </a:solidFill>
                <a:effectLst/>
                <a:latin typeface="Roboto" panose="02000000000000000000" pitchFamily="2" charset="0"/>
              </a:rPr>
              <a:t>Turn on DEP for all programs and services except those I select</a:t>
            </a:r>
            <a:r>
              <a:rPr lang="en-US" b="0" i="0" dirty="0">
                <a:solidFill>
                  <a:srgbClr val="333333"/>
                </a:solidFill>
                <a:effectLst/>
                <a:latin typeface="Roboto" panose="02000000000000000000" pitchFamily="2" charset="0"/>
              </a:rPr>
              <a:t>. As soon as you check the box against this option, you'll be able to add programs and services to the list that won't use DEP.</a:t>
            </a:r>
          </a:p>
          <a:p>
            <a:pPr marL="0" indent="0" algn="l">
              <a:buNone/>
            </a:pPr>
            <a:r>
              <a:rPr lang="en-US" dirty="0">
                <a:solidFill>
                  <a:srgbClr val="333333"/>
                </a:solidFill>
                <a:latin typeface="Roboto" panose="02000000000000000000" pitchFamily="2" charset="0"/>
              </a:rPr>
              <a:t>A</a:t>
            </a:r>
            <a:r>
              <a:rPr lang="en-US" b="0" i="0" dirty="0">
                <a:solidFill>
                  <a:srgbClr val="333333"/>
                </a:solidFill>
                <a:effectLst/>
                <a:latin typeface="Roboto" panose="02000000000000000000" pitchFamily="2" charset="0"/>
              </a:rPr>
              <a:t>dditionally, the data execution prevention window also tells you whether your processor supports hardware-enforced DEP.</a:t>
            </a:r>
          </a:p>
          <a:p>
            <a:endParaRPr lang="en-UG" dirty="0"/>
          </a:p>
        </p:txBody>
      </p:sp>
    </p:spTree>
    <p:extLst>
      <p:ext uri="{BB962C8B-B14F-4D97-AF65-F5344CB8AC3E}">
        <p14:creationId xmlns:p14="http://schemas.microsoft.com/office/powerpoint/2010/main" val="124884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B5DA-2E2D-AAE8-9735-090F00A1F4B6}"/>
              </a:ext>
            </a:extLst>
          </p:cNvPr>
          <p:cNvSpPr>
            <a:spLocks noGrp="1"/>
          </p:cNvSpPr>
          <p:nvPr>
            <p:ph type="title"/>
          </p:nvPr>
        </p:nvSpPr>
        <p:spPr/>
        <p:txBody>
          <a:bodyPr/>
          <a:lstStyle/>
          <a:p>
            <a:r>
              <a:rPr lang="en-US" b="1" dirty="0"/>
              <a:t>Using Command Prompt</a:t>
            </a:r>
            <a:endParaRPr lang="en-UG" b="1" dirty="0"/>
          </a:p>
        </p:txBody>
      </p:sp>
      <p:sp>
        <p:nvSpPr>
          <p:cNvPr id="3" name="Content Placeholder 2">
            <a:extLst>
              <a:ext uri="{FF2B5EF4-FFF2-40B4-BE49-F238E27FC236}">
                <a16:creationId xmlns:a16="http://schemas.microsoft.com/office/drawing/2014/main" id="{BE07B235-4C46-A635-F697-4C6D5467C786}"/>
              </a:ext>
            </a:extLst>
          </p:cNvPr>
          <p:cNvSpPr>
            <a:spLocks noGrp="1"/>
          </p:cNvSpPr>
          <p:nvPr>
            <p:ph idx="1"/>
          </p:nvPr>
        </p:nvSpPr>
        <p:spPr/>
        <p:txBody>
          <a:bodyPr>
            <a:normAutofit lnSpcReduction="10000"/>
          </a:bodyPr>
          <a:lstStyle/>
          <a:p>
            <a:pPr marL="0" indent="0">
              <a:buNone/>
            </a:pPr>
            <a:r>
              <a:rPr lang="en-US" b="0" i="0" dirty="0">
                <a:solidFill>
                  <a:srgbClr val="333333"/>
                </a:solidFill>
                <a:effectLst/>
                <a:latin typeface="Roboto" panose="02000000000000000000" pitchFamily="2" charset="0"/>
              </a:rPr>
              <a:t>Alternatively, you can use Command Prompt, which is actually a one-step process provided you know the command line. Follow the steps below:</a:t>
            </a:r>
            <a:endParaRPr lang="en-US" dirty="0">
              <a:solidFill>
                <a:srgbClr val="333333"/>
              </a:solidFill>
              <a:latin typeface="Roboto" panose="02000000000000000000" pitchFamily="2" charset="0"/>
            </a:endParaRPr>
          </a:p>
          <a:p>
            <a:pPr lvl="1">
              <a:buFont typeface="+mj-lt"/>
              <a:buAutoNum type="arabicPeriod"/>
            </a:pPr>
            <a:r>
              <a:rPr lang="en-US" dirty="0">
                <a:solidFill>
                  <a:srgbClr val="333333"/>
                </a:solidFill>
                <a:latin typeface="Roboto" panose="02000000000000000000" pitchFamily="2" charset="0"/>
              </a:rPr>
              <a:t>T</a:t>
            </a:r>
            <a:r>
              <a:rPr lang="en-US" b="0" i="0" dirty="0">
                <a:solidFill>
                  <a:srgbClr val="333333"/>
                </a:solidFill>
                <a:effectLst/>
                <a:latin typeface="Roboto" panose="02000000000000000000" pitchFamily="2" charset="0"/>
              </a:rPr>
              <a:t>o enable DEP through the Command Prompt, click </a:t>
            </a:r>
            <a:r>
              <a:rPr lang="en-US" b="1" i="0" dirty="0">
                <a:solidFill>
                  <a:srgbClr val="333333"/>
                </a:solidFill>
                <a:effectLst/>
                <a:latin typeface="Roboto" panose="02000000000000000000" pitchFamily="2" charset="0"/>
              </a:rPr>
              <a:t>Start</a:t>
            </a:r>
            <a:r>
              <a:rPr lang="en-US" b="0" i="0" dirty="0">
                <a:solidFill>
                  <a:srgbClr val="333333"/>
                </a:solidFill>
                <a:effectLst/>
                <a:latin typeface="Roboto" panose="02000000000000000000" pitchFamily="2" charset="0"/>
              </a:rPr>
              <a:t> and type </a:t>
            </a:r>
            <a:r>
              <a:rPr lang="en-US" b="1" i="0" dirty="0">
                <a:solidFill>
                  <a:srgbClr val="333333"/>
                </a:solidFill>
                <a:effectLst/>
                <a:latin typeface="Roboto" panose="02000000000000000000" pitchFamily="2" charset="0"/>
              </a:rPr>
              <a:t>CMD</a:t>
            </a:r>
            <a:r>
              <a:rPr lang="en-US" b="0" i="0" dirty="0">
                <a:solidFill>
                  <a:srgbClr val="333333"/>
                </a:solidFill>
                <a:effectLst/>
                <a:latin typeface="Roboto" panose="02000000000000000000" pitchFamily="2" charset="0"/>
              </a:rPr>
              <a:t> in the search box.</a:t>
            </a:r>
          </a:p>
          <a:p>
            <a:pPr lvl="1">
              <a:buFont typeface="+mj-lt"/>
              <a:buAutoNum type="arabicPeriod"/>
            </a:pPr>
            <a:r>
              <a:rPr lang="en-US" b="0" i="0" dirty="0">
                <a:solidFill>
                  <a:srgbClr val="333333"/>
                </a:solidFill>
                <a:effectLst/>
                <a:latin typeface="Roboto" panose="02000000000000000000" pitchFamily="2" charset="0"/>
              </a:rPr>
              <a:t>Right-click on Command Prompt and select </a:t>
            </a:r>
            <a:r>
              <a:rPr lang="en-US" b="1" i="0" dirty="0">
                <a:solidFill>
                  <a:srgbClr val="333333"/>
                </a:solidFill>
                <a:effectLst/>
                <a:latin typeface="Roboto" panose="02000000000000000000" pitchFamily="2" charset="0"/>
              </a:rPr>
              <a:t>Run as administrator.</a:t>
            </a:r>
            <a:endParaRPr lang="en-US" b="0" i="0" dirty="0">
              <a:solidFill>
                <a:srgbClr val="333333"/>
              </a:solidFill>
              <a:effectLst/>
              <a:latin typeface="Roboto" panose="02000000000000000000" pitchFamily="2" charset="0"/>
            </a:endParaRPr>
          </a:p>
          <a:p>
            <a:pPr lvl="1">
              <a:buFont typeface="+mj-lt"/>
              <a:buAutoNum type="arabicPeriod"/>
            </a:pPr>
            <a:r>
              <a:rPr lang="en-US" b="0" i="0" dirty="0">
                <a:solidFill>
                  <a:srgbClr val="333333"/>
                </a:solidFill>
                <a:effectLst/>
                <a:latin typeface="Roboto" panose="02000000000000000000" pitchFamily="2" charset="0"/>
              </a:rPr>
              <a:t>In the Command Prompt window, type </a:t>
            </a:r>
            <a:r>
              <a:rPr lang="en-US" b="1" i="0" dirty="0">
                <a:solidFill>
                  <a:srgbClr val="333333"/>
                </a:solidFill>
                <a:effectLst/>
                <a:latin typeface="Roboto" panose="02000000000000000000" pitchFamily="2" charset="0"/>
              </a:rPr>
              <a:t>BCDEDIT/dbgsettings </a:t>
            </a:r>
            <a:r>
              <a:rPr lang="en-US" b="0" i="0" dirty="0">
                <a:solidFill>
                  <a:srgbClr val="333333"/>
                </a:solidFill>
                <a:effectLst/>
                <a:latin typeface="Roboto" panose="02000000000000000000" pitchFamily="2" charset="0"/>
              </a:rPr>
              <a:t>and press </a:t>
            </a:r>
            <a:r>
              <a:rPr lang="en-US" b="1" i="0" dirty="0">
                <a:solidFill>
                  <a:srgbClr val="333333"/>
                </a:solidFill>
                <a:effectLst/>
                <a:latin typeface="Roboto" panose="02000000000000000000" pitchFamily="2" charset="0"/>
              </a:rPr>
              <a:t>Enter</a:t>
            </a:r>
            <a:r>
              <a:rPr lang="en-US" b="0" i="0" dirty="0">
                <a:solidFill>
                  <a:srgbClr val="333333"/>
                </a:solidFill>
                <a:effectLst/>
                <a:latin typeface="Roboto" panose="02000000000000000000" pitchFamily="2" charset="0"/>
              </a:rPr>
              <a:t>.</a:t>
            </a:r>
          </a:p>
          <a:p>
            <a:pPr marL="0" indent="0">
              <a:buNone/>
            </a:pPr>
            <a:r>
              <a:rPr lang="en-US" b="0" i="0" dirty="0">
                <a:solidFill>
                  <a:srgbClr val="333333"/>
                </a:solidFill>
                <a:effectLst/>
                <a:latin typeface="Roboto" panose="02000000000000000000" pitchFamily="2" charset="0"/>
              </a:rPr>
              <a:t>The changes will take effect as soon as you restart your computer.</a:t>
            </a:r>
          </a:p>
          <a:p>
            <a:pPr marL="0" indent="0">
              <a:buNone/>
            </a:pPr>
            <a:r>
              <a:rPr lang="en-US" b="1" dirty="0"/>
              <a:t>BCDEDIT</a:t>
            </a:r>
            <a:r>
              <a:rPr lang="en-US" dirty="0"/>
              <a:t> - Boot Configuration Data Store Editor</a:t>
            </a:r>
            <a:endParaRPr lang="en-UG" dirty="0"/>
          </a:p>
        </p:txBody>
      </p:sp>
    </p:spTree>
    <p:extLst>
      <p:ext uri="{BB962C8B-B14F-4D97-AF65-F5344CB8AC3E}">
        <p14:creationId xmlns:p14="http://schemas.microsoft.com/office/powerpoint/2010/main" val="590885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1495</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Calibri</vt:lpstr>
      <vt:lpstr>Calibri Light</vt:lpstr>
      <vt:lpstr>IBM Plex Sans</vt:lpstr>
      <vt:lpstr>Roboto</vt:lpstr>
      <vt:lpstr>Segoe UI</vt:lpstr>
      <vt:lpstr>Office Theme</vt:lpstr>
      <vt:lpstr>Secure Operating Systems</vt:lpstr>
      <vt:lpstr>Overview</vt:lpstr>
      <vt:lpstr>Data Execution Prevention</vt:lpstr>
      <vt:lpstr>Operation of Data Execution Prevention.</vt:lpstr>
      <vt:lpstr>Operation of Data Execution Prevention.</vt:lpstr>
      <vt:lpstr>Types of DEP.</vt:lpstr>
      <vt:lpstr>Hardware-Enforced DEP Requirements</vt:lpstr>
      <vt:lpstr>How to Enable DEP in Windows 10 and 11.</vt:lpstr>
      <vt:lpstr>Using Command Prompt</vt:lpstr>
      <vt:lpstr>Address Space Layout Randomization (ASLR).</vt:lpstr>
      <vt:lpstr>Enabling ASLR</vt:lpstr>
      <vt:lpstr>Impact of ASLR on virtual storage</vt:lpstr>
      <vt:lpstr>Impact of ASLR on virtual storage continued.</vt:lpstr>
      <vt:lpstr>Structured Exception Handler Overwrite Protection (SEHOP)</vt:lpstr>
      <vt:lpstr>User Account Control (UAC).</vt:lpstr>
      <vt:lpstr>User Access Control (UAC).</vt:lpstr>
      <vt:lpstr>DNS System Security Enhancements (DNSSEC).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Operating Systems</dc:title>
  <dc:creator>Ocen Samuel</dc:creator>
  <cp:lastModifiedBy>Ocen Samuel</cp:lastModifiedBy>
  <cp:revision>13</cp:revision>
  <dcterms:created xsi:type="dcterms:W3CDTF">2023-02-17T14:20:30Z</dcterms:created>
  <dcterms:modified xsi:type="dcterms:W3CDTF">2023-02-18T08:42:51Z</dcterms:modified>
</cp:coreProperties>
</file>