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Sunday, </a:t>
            </a:r>
            <a:r>
              <a:rPr spc="-5" dirty="0"/>
              <a:t>March </a:t>
            </a:r>
            <a:r>
              <a:rPr dirty="0"/>
              <a:t>11,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Sunday, </a:t>
            </a:r>
            <a:r>
              <a:rPr spc="-5" dirty="0"/>
              <a:t>March </a:t>
            </a:r>
            <a:r>
              <a:rPr dirty="0"/>
              <a:t>11,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Sunday, </a:t>
            </a:r>
            <a:r>
              <a:rPr spc="-5" dirty="0"/>
              <a:t>March </a:t>
            </a:r>
            <a:r>
              <a:rPr dirty="0"/>
              <a:t>11,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Sunday, </a:t>
            </a:r>
            <a:r>
              <a:rPr spc="-5" dirty="0"/>
              <a:t>March </a:t>
            </a:r>
            <a:r>
              <a:rPr dirty="0"/>
              <a:t>11,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Sunday, </a:t>
            </a:r>
            <a:r>
              <a:rPr spc="-5" dirty="0"/>
              <a:t>March </a:t>
            </a:r>
            <a:r>
              <a:rPr dirty="0"/>
              <a:t>11,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308" y="-66294"/>
            <a:ext cx="73196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0780" y="2110486"/>
            <a:ext cx="8330438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Sunday, </a:t>
            </a:r>
            <a:r>
              <a:rPr spc="-5" dirty="0"/>
              <a:t>March </a:t>
            </a:r>
            <a:r>
              <a:rPr dirty="0"/>
              <a:t>11,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511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577088"/>
            <a:ext cx="4575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Muni</a:t>
            </a:r>
            <a:r>
              <a:rPr sz="5400" spc="-20" dirty="0"/>
              <a:t> </a:t>
            </a:r>
            <a:r>
              <a:rPr sz="5400" spc="-15" dirty="0"/>
              <a:t>University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30780" y="2110486"/>
            <a:ext cx="8330438" cy="43736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BACHELOR </a:t>
            </a:r>
            <a:r>
              <a:rPr spc="-5" dirty="0"/>
              <a:t>OF </a:t>
            </a:r>
            <a:r>
              <a:rPr spc="-30" dirty="0"/>
              <a:t>INFORMATION </a:t>
            </a:r>
            <a:r>
              <a:rPr spc="-15" dirty="0"/>
              <a:t>SYSTEMS</a:t>
            </a:r>
            <a:r>
              <a:rPr spc="105" dirty="0"/>
              <a:t> </a:t>
            </a:r>
            <a:r>
              <a:rPr spc="-10" dirty="0"/>
              <a:t>DEGREE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 marL="635" algn="ctr">
              <a:lnSpc>
                <a:spcPct val="100000"/>
              </a:lnSpc>
              <a:spcBef>
                <a:spcPts val="2230"/>
              </a:spcBef>
            </a:pPr>
            <a:r>
              <a:rPr sz="2400" spc="-45" dirty="0">
                <a:solidFill>
                  <a:srgbClr val="000000"/>
                </a:solidFill>
              </a:rPr>
              <a:t>Year </a:t>
            </a:r>
            <a:r>
              <a:rPr sz="2400" dirty="0">
                <a:solidFill>
                  <a:srgbClr val="000000"/>
                </a:solidFill>
              </a:rPr>
              <a:t>3, </a:t>
            </a:r>
            <a:r>
              <a:rPr sz="2400" spc="-10" dirty="0">
                <a:solidFill>
                  <a:srgbClr val="000000"/>
                </a:solidFill>
              </a:rPr>
              <a:t>Semester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2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400" spc="-10" dirty="0">
                <a:solidFill>
                  <a:srgbClr val="000000"/>
                </a:solidFill>
              </a:rPr>
              <a:t>Course </a:t>
            </a:r>
            <a:r>
              <a:rPr sz="2400" dirty="0">
                <a:solidFill>
                  <a:srgbClr val="000000"/>
                </a:solidFill>
              </a:rPr>
              <a:t>Name: </a:t>
            </a:r>
            <a:r>
              <a:rPr sz="2800" b="1" spc="-20" dirty="0">
                <a:solidFill>
                  <a:srgbClr val="000000"/>
                </a:solidFill>
                <a:latin typeface="Calibri"/>
                <a:cs typeface="Calibri"/>
              </a:rPr>
              <a:t>Data Warehousing </a:t>
            </a:r>
            <a:r>
              <a:rPr sz="2800" b="1" spc="-5" dirty="0">
                <a:solidFill>
                  <a:srgbClr val="000000"/>
                </a:solidFill>
                <a:latin typeface="Calibri"/>
                <a:cs typeface="Calibri"/>
              </a:rPr>
              <a:t>and Business</a:t>
            </a:r>
            <a:r>
              <a:rPr sz="2800" b="1" spc="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0000"/>
                </a:solidFill>
              </a:rPr>
              <a:t>Course </a:t>
            </a:r>
            <a:r>
              <a:rPr sz="2400" spc="-5" dirty="0">
                <a:solidFill>
                  <a:srgbClr val="000000"/>
                </a:solidFill>
              </a:rPr>
              <a:t>Code: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ISM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3203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b="1" spc="-10" dirty="0" smtClean="0"/>
              <a:t>Samuel OCEN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 smtClean="0"/>
              <a:t>Thur</a:t>
            </a:r>
            <a:r>
              <a:rPr spc="-20" dirty="0" smtClean="0"/>
              <a:t>, </a:t>
            </a:r>
            <a:r>
              <a:rPr spc="-5" dirty="0"/>
              <a:t>March </a:t>
            </a:r>
            <a:r>
              <a:rPr dirty="0" smtClean="0"/>
              <a:t>1</a:t>
            </a:r>
            <a:r>
              <a:rPr lang="en-US" dirty="0" smtClean="0"/>
              <a:t>9</a:t>
            </a:r>
            <a:r>
              <a:rPr dirty="0" smtClean="0"/>
              <a:t>,</a:t>
            </a:r>
            <a:r>
              <a:rPr spc="-75" dirty="0" smtClean="0"/>
              <a:t> </a:t>
            </a:r>
            <a:r>
              <a:rPr dirty="0" smtClean="0"/>
              <a:t>20</a:t>
            </a:r>
            <a:r>
              <a:rPr lang="en-US" dirty="0" smtClean="0"/>
              <a:t>20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159235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 </a:t>
            </a:r>
            <a:r>
              <a:rPr spc="-10" dirty="0"/>
              <a:t>application </a:t>
            </a:r>
            <a:r>
              <a:rPr spc="-5" dirty="0"/>
              <a:t>types and</a:t>
            </a:r>
            <a:r>
              <a:rPr spc="25" dirty="0"/>
              <a:t> </a:t>
            </a:r>
            <a:r>
              <a:rPr spc="-5" dirty="0"/>
              <a:t>audiences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28" y="438252"/>
            <a:ext cx="11141075" cy="4801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600" b="1" spc="-25" dirty="0">
                <a:latin typeface="Calibri"/>
                <a:cs typeface="Calibri"/>
              </a:rPr>
              <a:t>Data</a:t>
            </a:r>
            <a:r>
              <a:rPr sz="3600" b="1" spc="1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Mining</a:t>
            </a:r>
            <a:endParaRPr sz="36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b="1" spc="-20" dirty="0">
                <a:latin typeface="Calibri"/>
                <a:cs typeface="Calibri"/>
              </a:rPr>
              <a:t>data </a:t>
            </a:r>
            <a:r>
              <a:rPr sz="3200" b="1" spc="-15" dirty="0">
                <a:latin typeface="Calibri"/>
                <a:cs typeface="Calibri"/>
              </a:rPr>
              <a:t>exploration </a:t>
            </a:r>
            <a:r>
              <a:rPr sz="3200" dirty="0">
                <a:latin typeface="Calibri"/>
                <a:cs typeface="Calibri"/>
              </a:rPr>
              <a:t>with the </a:t>
            </a:r>
            <a:r>
              <a:rPr sz="3200" spc="-15" dirty="0">
                <a:latin typeface="Calibri"/>
                <a:cs typeface="Calibri"/>
              </a:rPr>
              <a:t>intent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find </a:t>
            </a:r>
            <a:r>
              <a:rPr sz="3200" b="1" spc="-15" dirty="0">
                <a:latin typeface="Calibri"/>
                <a:cs typeface="Calibri"/>
              </a:rPr>
              <a:t>patterns </a:t>
            </a:r>
            <a:r>
              <a:rPr sz="3200" b="1" spc="5" dirty="0">
                <a:latin typeface="Calibri"/>
                <a:cs typeface="Calibri"/>
              </a:rPr>
              <a:t>or  </a:t>
            </a:r>
            <a:r>
              <a:rPr sz="3200" b="1" spc="-10" dirty="0">
                <a:latin typeface="Calibri"/>
                <a:cs typeface="Calibri"/>
              </a:rPr>
              <a:t>relationships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organizational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Uses:</a:t>
            </a:r>
            <a:endParaRPr sz="3200">
              <a:latin typeface="Calibri"/>
              <a:cs typeface="Calibri"/>
            </a:endParaRPr>
          </a:p>
          <a:p>
            <a:pPr marL="698500" marR="5715" lvl="1" indent="-228600">
              <a:lnSpc>
                <a:spcPts val="3020"/>
              </a:lnSpc>
              <a:spcBef>
                <a:spcPts val="580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spc="-15" dirty="0">
                <a:latin typeface="Calibri"/>
                <a:cs typeface="Calibri"/>
              </a:rPr>
              <a:t>Clustering </a:t>
            </a:r>
            <a:r>
              <a:rPr sz="2800" b="1" spc="-5" dirty="0">
                <a:latin typeface="Calibri"/>
                <a:cs typeface="Calibri"/>
              </a:rPr>
              <a:t>&amp; Classifying </a:t>
            </a:r>
            <a:r>
              <a:rPr sz="2800" b="1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25" dirty="0">
                <a:latin typeface="Calibri"/>
                <a:cs typeface="Calibri"/>
              </a:rPr>
              <a:t>“customer </a:t>
            </a:r>
            <a:r>
              <a:rPr sz="2800" spc="-5" dirty="0">
                <a:latin typeface="Calibri"/>
                <a:cs typeface="Calibri"/>
              </a:rPr>
              <a:t>1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type </a:t>
            </a:r>
            <a:r>
              <a:rPr sz="2800" spc="10" dirty="0">
                <a:latin typeface="Calibri"/>
                <a:cs typeface="Calibri"/>
              </a:rPr>
              <a:t>A, </a:t>
            </a:r>
            <a:r>
              <a:rPr sz="2800" spc="-10" dirty="0">
                <a:latin typeface="Calibri"/>
                <a:cs typeface="Calibri"/>
              </a:rPr>
              <a:t>customer </a:t>
            </a:r>
            <a:r>
              <a:rPr sz="2800" spc="-5" dirty="0">
                <a:latin typeface="Calibri"/>
                <a:cs typeface="Calibri"/>
              </a:rPr>
              <a:t>2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type  B”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spc="-10" dirty="0">
                <a:latin typeface="Calibri"/>
                <a:cs typeface="Calibri"/>
              </a:rPr>
              <a:t>Estimating </a:t>
            </a:r>
            <a:r>
              <a:rPr sz="2800" b="1" spc="-5" dirty="0">
                <a:latin typeface="Calibri"/>
                <a:cs typeface="Calibri"/>
              </a:rPr>
              <a:t>and </a:t>
            </a:r>
            <a:r>
              <a:rPr sz="2800" b="1" spc="-10" dirty="0">
                <a:latin typeface="Calibri"/>
                <a:cs typeface="Calibri"/>
              </a:rPr>
              <a:t>predicting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25" dirty="0">
                <a:latin typeface="Calibri"/>
                <a:cs typeface="Calibri"/>
              </a:rPr>
              <a:t>“customer </a:t>
            </a:r>
            <a:r>
              <a:rPr sz="2800" spc="-5" dirty="0">
                <a:latin typeface="Calibri"/>
                <a:cs typeface="Calibri"/>
              </a:rPr>
              <a:t>type A will </a:t>
            </a:r>
            <a:r>
              <a:rPr sz="2800" spc="-10" dirty="0">
                <a:latin typeface="Calibri"/>
                <a:cs typeface="Calibri"/>
              </a:rPr>
              <a:t>spend </a:t>
            </a:r>
            <a:r>
              <a:rPr sz="2800" spc="-5" dirty="0">
                <a:latin typeface="Calibri"/>
                <a:cs typeface="Calibri"/>
              </a:rPr>
              <a:t>$N this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year.”</a:t>
            </a:r>
            <a:endParaRPr sz="2800">
              <a:latin typeface="Calibri"/>
              <a:cs typeface="Calibri"/>
            </a:endParaRPr>
          </a:p>
          <a:p>
            <a:pPr marL="698500" marR="6985" lvl="1" indent="-228600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spc="-5" dirty="0">
                <a:latin typeface="Calibri"/>
                <a:cs typeface="Calibri"/>
              </a:rPr>
              <a:t>Affinity </a:t>
            </a:r>
            <a:r>
              <a:rPr sz="2800" b="1" spc="-10" dirty="0">
                <a:latin typeface="Calibri"/>
                <a:cs typeface="Calibri"/>
              </a:rPr>
              <a:t>Grouping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30" dirty="0">
                <a:latin typeface="Calibri"/>
                <a:cs typeface="Calibri"/>
              </a:rPr>
              <a:t>“customers </a:t>
            </a:r>
            <a:r>
              <a:rPr sz="2800" spc="-5" dirty="0">
                <a:latin typeface="Calibri"/>
                <a:cs typeface="Calibri"/>
              </a:rPr>
              <a:t>who </a:t>
            </a:r>
            <a:r>
              <a:rPr sz="2800" spc="-15" dirty="0">
                <a:latin typeface="Calibri"/>
                <a:cs typeface="Calibri"/>
              </a:rPr>
              <a:t>by product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20" dirty="0">
                <a:latin typeface="Calibri"/>
                <a:cs typeface="Calibri"/>
              </a:rPr>
              <a:t>likely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buy  </a:t>
            </a:r>
            <a:r>
              <a:rPr sz="2800" spc="-15" dirty="0">
                <a:latin typeface="Calibri"/>
                <a:cs typeface="Calibri"/>
              </a:rPr>
              <a:t>product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Y”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spc="-5" dirty="0">
                <a:latin typeface="Calibri"/>
                <a:cs typeface="Calibri"/>
              </a:rPr>
              <a:t>Anomaly </a:t>
            </a:r>
            <a:r>
              <a:rPr sz="2800" b="1" spc="-15" dirty="0">
                <a:latin typeface="Calibri"/>
                <a:cs typeface="Calibri"/>
              </a:rPr>
              <a:t>Detection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20" dirty="0">
                <a:latin typeface="Calibri"/>
                <a:cs typeface="Calibri"/>
              </a:rPr>
              <a:t>Fraud </a:t>
            </a:r>
            <a:r>
              <a:rPr sz="2800" spc="-10" dirty="0">
                <a:latin typeface="Calibri"/>
                <a:cs typeface="Calibri"/>
              </a:rPr>
              <a:t>detection, unusual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patterns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5428" y="6581343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err="1" smtClean="0"/>
              <a:t>Thur</a:t>
            </a:r>
            <a:r>
              <a:rPr lang="en-US" sz="1200" spc="-20" dirty="0" smtClean="0"/>
              <a:t>, </a:t>
            </a:r>
            <a:r>
              <a:rPr lang="en-US" sz="1200" spc="-5" dirty="0" smtClean="0"/>
              <a:t>March </a:t>
            </a:r>
            <a:r>
              <a:rPr lang="en-US" sz="1200" dirty="0" smtClean="0"/>
              <a:t>19,</a:t>
            </a:r>
            <a:r>
              <a:rPr lang="en-US" sz="1200" spc="-75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910" y="0"/>
            <a:ext cx="8922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Development </a:t>
            </a:r>
            <a:r>
              <a:rPr spc="-5" dirty="0"/>
              <a:t>of </a:t>
            </a:r>
            <a:r>
              <a:rPr spc="-10" dirty="0"/>
              <a:t>applications </a:t>
            </a:r>
            <a:r>
              <a:rPr spc="-5" dirty="0"/>
              <a:t>and BI</a:t>
            </a:r>
            <a:r>
              <a:rPr spc="40" dirty="0"/>
              <a:t> </a:t>
            </a:r>
            <a:r>
              <a:rPr spc="-10" dirty="0"/>
              <a:t>portal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751" y="484480"/>
            <a:ext cx="11423650" cy="6150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4881880" algn="l"/>
              </a:tabLst>
            </a:pPr>
            <a:r>
              <a:rPr sz="2600" spc="-10" dirty="0">
                <a:latin typeface="Calibri"/>
                <a:cs typeface="Calibri"/>
              </a:rPr>
              <a:t>Provides </a:t>
            </a:r>
            <a:r>
              <a:rPr sz="2600" dirty="0">
                <a:latin typeface="Calibri"/>
                <a:cs typeface="Calibri"/>
              </a:rPr>
              <a:t>access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BI </a:t>
            </a:r>
            <a:r>
              <a:rPr sz="2600" spc="-5" dirty="0">
                <a:latin typeface="Calibri"/>
                <a:cs typeface="Calibri"/>
              </a:rPr>
              <a:t>Applications	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Security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setup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restrict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Makes </a:t>
            </a:r>
            <a:r>
              <a:rPr sz="2600" dirty="0">
                <a:latin typeface="Calibri"/>
                <a:cs typeface="Calibri"/>
              </a:rPr>
              <a:t>it easier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navigate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large </a:t>
            </a:r>
            <a:r>
              <a:rPr sz="2600" dirty="0">
                <a:latin typeface="Calibri"/>
                <a:cs typeface="Calibri"/>
              </a:rPr>
              <a:t>BI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Requirements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portal: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9135" algn="l"/>
                <a:tab pos="2161540" algn="l"/>
              </a:tabLst>
            </a:pPr>
            <a:r>
              <a:rPr sz="2600" dirty="0">
                <a:latin typeface="Calibri"/>
                <a:cs typeface="Calibri"/>
              </a:rPr>
              <a:t>Useable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	</a:t>
            </a:r>
            <a:r>
              <a:rPr sz="2600" spc="-5" dirty="0">
                <a:latin typeface="Calibri"/>
                <a:cs typeface="Calibri"/>
              </a:rPr>
              <a:t>people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able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find what </a:t>
            </a:r>
            <a:r>
              <a:rPr sz="2600" dirty="0">
                <a:latin typeface="Calibri"/>
                <a:cs typeface="Calibri"/>
              </a:rPr>
              <a:t>they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need.</a:t>
            </a:r>
            <a:endParaRPr sz="2600">
              <a:latin typeface="Calibri"/>
              <a:cs typeface="Calibri"/>
            </a:endParaRPr>
          </a:p>
          <a:p>
            <a:pPr marL="698500" marR="1197610" lvl="1" indent="-229235">
              <a:lnSpc>
                <a:spcPts val="281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</a:tabLst>
            </a:pPr>
            <a:r>
              <a:rPr sz="2600" spc="-10" dirty="0">
                <a:latin typeface="Calibri"/>
                <a:cs typeface="Calibri"/>
              </a:rPr>
              <a:t>Content </a:t>
            </a:r>
            <a:r>
              <a:rPr sz="2600" dirty="0">
                <a:latin typeface="Calibri"/>
                <a:cs typeface="Calibri"/>
              </a:rPr>
              <a:t>Rich – </a:t>
            </a:r>
            <a:r>
              <a:rPr sz="2600" spc="-5" dirty="0">
                <a:latin typeface="Calibri"/>
                <a:cs typeface="Calibri"/>
              </a:rPr>
              <a:t>Reports plus support </a:t>
            </a:r>
            <a:r>
              <a:rPr sz="2600" spc="-10" dirty="0">
                <a:latin typeface="Calibri"/>
                <a:cs typeface="Calibri"/>
              </a:rPr>
              <a:t>information, documentation, </a:t>
            </a:r>
            <a:r>
              <a:rPr sz="2600" spc="-5" dirty="0">
                <a:latin typeface="Calibri"/>
                <a:cs typeface="Calibri"/>
              </a:rPr>
              <a:t>help,  </a:t>
            </a:r>
            <a:r>
              <a:rPr sz="2600" spc="-10" dirty="0">
                <a:latin typeface="Calibri"/>
                <a:cs typeface="Calibri"/>
              </a:rPr>
              <a:t>examples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advise.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699135" algn="l"/>
                <a:tab pos="4291965" algn="l"/>
              </a:tabLst>
            </a:pPr>
            <a:r>
              <a:rPr sz="2600" spc="-5" dirty="0">
                <a:latin typeface="Calibri"/>
                <a:cs typeface="Calibri"/>
              </a:rPr>
              <a:t>Clean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design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	</a:t>
            </a:r>
            <a:r>
              <a:rPr sz="2600" spc="-10" dirty="0">
                <a:latin typeface="Calibri"/>
                <a:cs typeface="Calibri"/>
              </a:rPr>
              <a:t>confusing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overwhelming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600" spc="-10" dirty="0">
                <a:latin typeface="Calibri"/>
                <a:cs typeface="Calibri"/>
              </a:rPr>
              <a:t>Current </a:t>
            </a:r>
            <a:r>
              <a:rPr sz="2600" dirty="0">
                <a:latin typeface="Calibri"/>
                <a:cs typeface="Calibri"/>
              </a:rPr>
              <a:t>– it </a:t>
            </a:r>
            <a:r>
              <a:rPr sz="2600" spc="-5" dirty="0">
                <a:latin typeface="Calibri"/>
                <a:cs typeface="Calibri"/>
              </a:rPr>
              <a:t>should be someone's </a:t>
            </a:r>
            <a:r>
              <a:rPr sz="2600" spc="-10" dirty="0">
                <a:latin typeface="Calibri"/>
                <a:cs typeface="Calibri"/>
              </a:rPr>
              <a:t>role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keep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content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15" dirty="0">
                <a:latin typeface="Calibri"/>
                <a:cs typeface="Calibri"/>
              </a:rPr>
              <a:t>content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often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ts val="281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</a:tabLst>
            </a:pPr>
            <a:r>
              <a:rPr sz="2600" spc="-10" dirty="0">
                <a:latin typeface="Calibri"/>
                <a:cs typeface="Calibri"/>
              </a:rPr>
              <a:t>Interactive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should </a:t>
            </a:r>
            <a:r>
              <a:rPr sz="2600" spc="-15" dirty="0">
                <a:latin typeface="Calibri"/>
                <a:cs typeface="Calibri"/>
              </a:rPr>
              <a:t>engage </a:t>
            </a:r>
            <a:r>
              <a:rPr sz="2600" spc="-10" dirty="0">
                <a:latin typeface="Calibri"/>
                <a:cs typeface="Calibri"/>
              </a:rPr>
              <a:t>users; </a:t>
            </a:r>
            <a:r>
              <a:rPr sz="2600" spc="-15" dirty="0">
                <a:latin typeface="Calibri"/>
                <a:cs typeface="Calibri"/>
              </a:rPr>
              <a:t>browse data, </a:t>
            </a:r>
            <a:r>
              <a:rPr sz="2600" spc="-10" dirty="0">
                <a:latin typeface="Calibri"/>
                <a:cs typeface="Calibri"/>
              </a:rPr>
              <a:t>customization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relevance </a:t>
            </a:r>
            <a:r>
              <a:rPr sz="2600" dirty="0">
                <a:latin typeface="Calibri"/>
                <a:cs typeface="Calibri"/>
              </a:rPr>
              <a:t>and  </a:t>
            </a:r>
            <a:r>
              <a:rPr sz="2600" spc="-15" dirty="0">
                <a:latin typeface="Calibri"/>
                <a:cs typeface="Calibri"/>
              </a:rPr>
              <a:t>encourage </a:t>
            </a:r>
            <a:r>
              <a:rPr sz="2600" dirty="0">
                <a:latin typeface="Calibri"/>
                <a:cs typeface="Calibri"/>
              </a:rPr>
              <a:t>them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return.</a:t>
            </a:r>
            <a:endParaRPr sz="2600">
              <a:latin typeface="Calibri"/>
              <a:cs typeface="Calibri"/>
            </a:endParaRPr>
          </a:p>
          <a:p>
            <a:pPr marL="698500" marR="175260" lvl="1" indent="-229235">
              <a:lnSpc>
                <a:spcPts val="2810"/>
              </a:lnSpc>
              <a:spcBef>
                <a:spcPts val="505"/>
              </a:spcBef>
              <a:buFont typeface="Arial"/>
              <a:buChar char="•"/>
              <a:tabLst>
                <a:tab pos="699135" algn="l"/>
              </a:tabLst>
            </a:pPr>
            <a:r>
              <a:rPr sz="2600" spc="-30" dirty="0">
                <a:latin typeface="Calibri"/>
                <a:cs typeface="Calibri"/>
              </a:rPr>
              <a:t>Value </a:t>
            </a:r>
            <a:r>
              <a:rPr sz="2600" spc="-10" dirty="0">
                <a:latin typeface="Calibri"/>
                <a:cs typeface="Calibri"/>
              </a:rPr>
              <a:t>oriented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15" dirty="0">
                <a:latin typeface="Calibri"/>
                <a:cs typeface="Calibri"/>
              </a:rPr>
              <a:t>organizational </a:t>
            </a:r>
            <a:r>
              <a:rPr sz="2600" spc="-5" dirty="0">
                <a:latin typeface="Calibri"/>
                <a:cs typeface="Calibri"/>
              </a:rPr>
              <a:t>change goal, </a:t>
            </a:r>
            <a:r>
              <a:rPr sz="2600" spc="-10" dirty="0">
                <a:latin typeface="Calibri"/>
                <a:cs typeface="Calibri"/>
              </a:rPr>
              <a:t>users </a:t>
            </a:r>
            <a:r>
              <a:rPr sz="2600" spc="-5" dirty="0">
                <a:latin typeface="Calibri"/>
                <a:cs typeface="Calibri"/>
              </a:rPr>
              <a:t>need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see </a:t>
            </a:r>
            <a:r>
              <a:rPr sz="2600" spc="-10" dirty="0">
                <a:latin typeface="Calibri"/>
                <a:cs typeface="Calibri"/>
              </a:rPr>
              <a:t>value  </a:t>
            </a:r>
            <a:r>
              <a:rPr sz="2600" dirty="0">
                <a:latin typeface="Calibri"/>
                <a:cs typeface="Calibri"/>
              </a:rPr>
              <a:t>in this </a:t>
            </a:r>
            <a:r>
              <a:rPr sz="2600" spc="-5" dirty="0">
                <a:latin typeface="Calibri"/>
                <a:cs typeface="Calibri"/>
              </a:rPr>
              <a:t>valuable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resource.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86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Basic </a:t>
            </a:r>
            <a:r>
              <a:rPr sz="2600" spc="-5" dirty="0">
                <a:latin typeface="Calibri"/>
                <a:cs typeface="Calibri"/>
              </a:rPr>
              <a:t>design principles; </a:t>
            </a:r>
            <a:r>
              <a:rPr sz="2600" spc="-25" dirty="0">
                <a:latin typeface="Calibri"/>
                <a:cs typeface="Calibri"/>
              </a:rPr>
              <a:t>density,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structure</a:t>
            </a:r>
            <a:endParaRPr sz="2600">
              <a:latin typeface="Calibri"/>
              <a:cs typeface="Calibri"/>
            </a:endParaRPr>
          </a:p>
          <a:p>
            <a:pPr marR="473709" algn="r">
              <a:lnSpc>
                <a:spcPts val="118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289" y="131191"/>
            <a:ext cx="6045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Analytic </a:t>
            </a:r>
            <a:r>
              <a:rPr spc="-15" dirty="0"/>
              <a:t>Cycle </a:t>
            </a:r>
            <a:r>
              <a:rPr spc="-25" dirty="0"/>
              <a:t>for </a:t>
            </a:r>
            <a:r>
              <a:rPr dirty="0"/>
              <a:t>BI</a:t>
            </a:r>
            <a:r>
              <a:rPr spc="-1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5306567" y="858011"/>
            <a:ext cx="1782317" cy="1783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39459" y="1481709"/>
            <a:ext cx="720725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Moni</a:t>
            </a: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ts val="1835"/>
              </a:lnSpc>
            </a:pPr>
            <a:r>
              <a:rPr sz="1600" b="1" dirty="0">
                <a:latin typeface="Calibri"/>
                <a:cs typeface="Calibri"/>
              </a:rPr>
              <a:t>Activity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1283" y="2243201"/>
            <a:ext cx="488442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6076" y="2427732"/>
            <a:ext cx="1783842" cy="1783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09738" y="3051810"/>
            <a:ext cx="110045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211454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latin typeface="Calibri"/>
                <a:cs typeface="Calibri"/>
              </a:rPr>
              <a:t>Identify  </a:t>
            </a:r>
            <a:r>
              <a:rPr sz="1600" b="1" spc="-5" dirty="0">
                <a:latin typeface="Calibri"/>
                <a:cs typeface="Calibri"/>
              </a:rPr>
              <a:t>Expec</a:t>
            </a: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15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ti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5719" y="4297045"/>
            <a:ext cx="570610" cy="505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1592" y="4966717"/>
            <a:ext cx="1783842" cy="1783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24802" y="5591962"/>
            <a:ext cx="121920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49225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latin typeface="Calibri"/>
                <a:cs typeface="Calibri"/>
              </a:rPr>
              <a:t>Determine  Causal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Factors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5603" y="5559552"/>
            <a:ext cx="473963" cy="600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1544" y="4966717"/>
            <a:ext cx="1782318" cy="17838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41114" y="5591962"/>
            <a:ext cx="104457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236220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latin typeface="Calibri"/>
                <a:cs typeface="Calibri"/>
              </a:rPr>
              <a:t>Model  </a:t>
            </a:r>
            <a:r>
              <a:rPr sz="1600" b="1" spc="-5" dirty="0">
                <a:latin typeface="Calibri"/>
                <a:cs typeface="Calibri"/>
              </a:rPr>
              <a:t>Al</a:t>
            </a:r>
            <a:r>
              <a:rPr sz="1600" b="1" spc="-3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er</a:t>
            </a:r>
            <a:r>
              <a:rPr sz="1600" b="1" spc="-15" dirty="0">
                <a:latin typeface="Calibri"/>
                <a:cs typeface="Calibri"/>
              </a:rPr>
              <a:t>na</a:t>
            </a:r>
            <a:r>
              <a:rPr sz="1600" b="1" spc="-5" dirty="0">
                <a:latin typeface="Calibri"/>
                <a:cs typeface="Calibri"/>
              </a:rPr>
              <a:t>ti</a:t>
            </a:r>
            <a:r>
              <a:rPr sz="1600" b="1" spc="-1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0171" y="4378071"/>
            <a:ext cx="570611" cy="505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5535" y="2427732"/>
            <a:ext cx="1783841" cy="17838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9997" y="2940176"/>
            <a:ext cx="99758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54"/>
              </a:spcBef>
            </a:pPr>
            <a:r>
              <a:rPr sz="1600" b="1" spc="-45" dirty="0">
                <a:latin typeface="Calibri"/>
                <a:cs typeface="Calibri"/>
              </a:rPr>
              <a:t>Take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Action  and </a:t>
            </a:r>
            <a:r>
              <a:rPr sz="1600" b="1" spc="-30" dirty="0">
                <a:latin typeface="Calibri"/>
                <a:cs typeface="Calibri"/>
              </a:rPr>
              <a:t>Track  </a:t>
            </a:r>
            <a:r>
              <a:rPr sz="1600" b="1" spc="-10" dirty="0">
                <a:latin typeface="Calibri"/>
                <a:cs typeface="Calibri"/>
              </a:rPr>
              <a:t>Results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0886" y="2300858"/>
            <a:ext cx="488568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094211" y="646490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65428" y="6581343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err="1" smtClean="0"/>
              <a:t>Thur</a:t>
            </a:r>
            <a:r>
              <a:rPr lang="en-US" sz="1200" spc="-20" dirty="0" smtClean="0"/>
              <a:t>, </a:t>
            </a:r>
            <a:r>
              <a:rPr lang="en-US" sz="1200" spc="-5" dirty="0" smtClean="0"/>
              <a:t>March </a:t>
            </a:r>
            <a:r>
              <a:rPr lang="en-US" sz="1200" dirty="0" smtClean="0"/>
              <a:t>19,</a:t>
            </a:r>
            <a:r>
              <a:rPr lang="en-US" sz="1200" spc="-75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339" y="201244"/>
            <a:ext cx="66459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Analytic </a:t>
            </a:r>
            <a:r>
              <a:rPr sz="4400" spc="-15" dirty="0"/>
              <a:t>Cycle </a:t>
            </a:r>
            <a:r>
              <a:rPr sz="4400" spc="-30" dirty="0"/>
              <a:t>for </a:t>
            </a:r>
            <a:r>
              <a:rPr sz="4400" dirty="0"/>
              <a:t>BI</a:t>
            </a:r>
            <a:r>
              <a:rPr sz="4400" spc="-25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10080" y="980693"/>
            <a:ext cx="7924800" cy="23418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25" dirty="0">
                <a:latin typeface="Calibri"/>
                <a:cs typeface="Calibri"/>
              </a:rPr>
              <a:t>It’s </a:t>
            </a:r>
            <a:r>
              <a:rPr sz="3600" dirty="0">
                <a:latin typeface="Calibri"/>
                <a:cs typeface="Calibri"/>
              </a:rPr>
              <a:t>a model </a:t>
            </a:r>
            <a:r>
              <a:rPr sz="3600" spc="-25" dirty="0">
                <a:latin typeface="Calibri"/>
                <a:cs typeface="Calibri"/>
              </a:rPr>
              <a:t>for </a:t>
            </a:r>
            <a:r>
              <a:rPr sz="3600" spc="-5" dirty="0">
                <a:latin typeface="Calibri"/>
                <a:cs typeface="Calibri"/>
              </a:rPr>
              <a:t>BI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Development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20" dirty="0">
                <a:latin typeface="Calibri"/>
                <a:cs typeface="Calibri"/>
              </a:rPr>
              <a:t>Improve </a:t>
            </a:r>
            <a:r>
              <a:rPr sz="3600" spc="-5" dirty="0">
                <a:latin typeface="Calibri"/>
                <a:cs typeface="Calibri"/>
              </a:rPr>
              <a:t>BI </a:t>
            </a:r>
            <a:r>
              <a:rPr sz="3600" spc="-15" dirty="0">
                <a:latin typeface="Calibri"/>
                <a:cs typeface="Calibri"/>
              </a:rPr>
              <a:t>through</a:t>
            </a:r>
            <a:r>
              <a:rPr sz="3600" spc="-10" dirty="0">
                <a:latin typeface="Calibri"/>
                <a:cs typeface="Calibri"/>
              </a:rPr>
              <a:t> feedback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latin typeface="Calibri"/>
                <a:cs typeface="Calibri"/>
              </a:rPr>
              <a:t>This helps </a:t>
            </a:r>
            <a:r>
              <a:rPr sz="3600" dirty="0">
                <a:latin typeface="Calibri"/>
                <a:cs typeface="Calibri"/>
              </a:rPr>
              <a:t>us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Proactively </a:t>
            </a:r>
            <a:r>
              <a:rPr sz="2800" spc="-5" dirty="0">
                <a:latin typeface="Calibri"/>
                <a:cs typeface="Calibri"/>
              </a:rPr>
              <a:t>guide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20" dirty="0">
                <a:latin typeface="Calibri"/>
                <a:cs typeface="Calibri"/>
              </a:rPr>
              <a:t>users beyond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394" y="3317240"/>
            <a:ext cx="7546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7094" algn="l"/>
                <a:tab pos="2868295" algn="l"/>
                <a:tab pos="3682365" algn="l"/>
                <a:tab pos="5668645" algn="l"/>
              </a:tabLst>
            </a:pPr>
            <a:r>
              <a:rPr sz="2800" spc="-5" dirty="0">
                <a:latin typeface="Calibri"/>
                <a:cs typeface="Calibri"/>
              </a:rPr>
              <a:t>and	</a:t>
            </a:r>
            <a:r>
              <a:rPr sz="2800" spc="-15" dirty="0">
                <a:latin typeface="Calibri"/>
                <a:cs typeface="Calibri"/>
              </a:rPr>
              <a:t>understand	</a:t>
            </a: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spc="-15" dirty="0">
                <a:latin typeface="Calibri"/>
                <a:cs typeface="Calibri"/>
              </a:rPr>
              <a:t>exceptional	performance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7661" y="3317240"/>
            <a:ext cx="1790064" cy="12839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3716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Identify  si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Determine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9821" y="4149597"/>
            <a:ext cx="717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0255" algn="l"/>
                <a:tab pos="1757680" algn="l"/>
                <a:tab pos="2461895" algn="l"/>
                <a:tab pos="3464560" algn="l"/>
                <a:tab pos="4836160" algn="l"/>
                <a:tab pos="5415915" algn="l"/>
                <a:tab pos="6475095" algn="l"/>
              </a:tabLst>
            </a:pP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ls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mu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vide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7661" y="4511700"/>
            <a:ext cx="9215120" cy="17526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sz="2800" spc="-15" dirty="0">
                <a:latin typeface="Calibri"/>
                <a:cs typeface="Calibri"/>
              </a:rPr>
              <a:t>experience </a:t>
            </a:r>
            <a:r>
              <a:rPr sz="2800" spc="-10" dirty="0">
                <a:latin typeface="Calibri"/>
                <a:cs typeface="Calibri"/>
              </a:rPr>
              <a:t>positive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productive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Capture </a:t>
            </a:r>
            <a:r>
              <a:rPr sz="2800" spc="-5" dirty="0">
                <a:latin typeface="Calibri"/>
                <a:cs typeface="Calibri"/>
              </a:rPr>
              <a:t>decision-making </a:t>
            </a:r>
            <a:r>
              <a:rPr sz="2800" spc="-10" dirty="0">
                <a:latin typeface="Calibri"/>
                <a:cs typeface="Calibri"/>
              </a:rPr>
              <a:t>“best practice”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5" dirty="0">
                <a:latin typeface="Calibri"/>
                <a:cs typeface="Calibri"/>
              </a:rPr>
              <a:t>exceptional  performance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situation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Sharing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“best </a:t>
            </a:r>
            <a:r>
              <a:rPr sz="2800" spc="-10" dirty="0">
                <a:latin typeface="Calibri"/>
                <a:cs typeface="Calibri"/>
              </a:rPr>
              <a:t>practices” </a:t>
            </a:r>
            <a:r>
              <a:rPr sz="2800" spc="-15" dirty="0">
                <a:latin typeface="Calibri"/>
                <a:cs typeface="Calibri"/>
              </a:rPr>
              <a:t>across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421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345" y="0"/>
            <a:ext cx="10953115" cy="59347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223260" marR="814069" indent="-2272665" algn="just">
              <a:lnSpc>
                <a:spcPts val="4320"/>
              </a:lnSpc>
              <a:spcBef>
                <a:spcPts val="640"/>
              </a:spcBef>
            </a:pPr>
            <a:r>
              <a:rPr sz="4000" b="1" spc="-10" dirty="0">
                <a:latin typeface="Calibri"/>
                <a:cs typeface="Calibri"/>
              </a:rPr>
              <a:t>Specification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25" dirty="0">
                <a:latin typeface="Calibri"/>
                <a:cs typeface="Calibri"/>
              </a:rPr>
              <a:t>templates, </a:t>
            </a:r>
            <a:r>
              <a:rPr sz="4000" b="1" spc="-10" dirty="0">
                <a:latin typeface="Calibri"/>
                <a:cs typeface="Calibri"/>
              </a:rPr>
              <a:t>applications </a:t>
            </a:r>
            <a:r>
              <a:rPr sz="4000" b="1" spc="-5" dirty="0">
                <a:latin typeface="Calibri"/>
                <a:cs typeface="Calibri"/>
              </a:rPr>
              <a:t>and  </a:t>
            </a:r>
            <a:r>
              <a:rPr sz="4000" b="1" spc="-25" dirty="0">
                <a:latin typeface="Calibri"/>
                <a:cs typeface="Calibri"/>
              </a:rPr>
              <a:t>navigation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framework</a:t>
            </a:r>
            <a:endParaRPr sz="4000">
              <a:latin typeface="Calibri"/>
              <a:cs typeface="Calibri"/>
            </a:endParaRPr>
          </a:p>
          <a:p>
            <a:pPr marL="12700" algn="just">
              <a:lnSpc>
                <a:spcPts val="4105"/>
              </a:lnSpc>
            </a:pPr>
            <a:r>
              <a:rPr sz="4000" b="1" spc="-15" dirty="0">
                <a:latin typeface="Calibri"/>
                <a:cs typeface="Calibri"/>
              </a:rPr>
              <a:t>Determine </a:t>
            </a:r>
            <a:r>
              <a:rPr sz="4000" b="1" spc="-5" dirty="0">
                <a:latin typeface="Calibri"/>
                <a:cs typeface="Calibri"/>
              </a:rPr>
              <a:t>the naming</a:t>
            </a:r>
            <a:r>
              <a:rPr sz="4000" b="1" spc="6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standards</a:t>
            </a:r>
            <a:endParaRPr sz="4000">
              <a:latin typeface="Calibri"/>
              <a:cs typeface="Calibri"/>
            </a:endParaRPr>
          </a:p>
          <a:p>
            <a:pPr marL="241300" marR="8255" indent="-228600" algn="just">
              <a:lnSpc>
                <a:spcPts val="43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20" dirty="0">
                <a:latin typeface="Calibri"/>
                <a:cs typeface="Calibri"/>
              </a:rPr>
              <a:t>Standards cover </a:t>
            </a: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areas </a:t>
            </a:r>
            <a:r>
              <a:rPr sz="4000" spc="-35" dirty="0">
                <a:latin typeface="Calibri"/>
                <a:cs typeface="Calibri"/>
              </a:rPr>
              <a:t>like: </a:t>
            </a:r>
            <a:r>
              <a:rPr sz="4000" b="1" spc="-5" dirty="0">
                <a:latin typeface="Calibri"/>
                <a:cs typeface="Calibri"/>
              </a:rPr>
              <a:t>naming</a:t>
            </a:r>
            <a:r>
              <a:rPr sz="4000" spc="-5" dirty="0">
                <a:latin typeface="Calibri"/>
                <a:cs typeface="Calibri"/>
              </a:rPr>
              <a:t>, </a:t>
            </a:r>
            <a:r>
              <a:rPr sz="4000" b="1" spc="-15" dirty="0">
                <a:latin typeface="Calibri"/>
                <a:cs typeface="Calibri"/>
              </a:rPr>
              <a:t>formatting</a:t>
            </a:r>
            <a:r>
              <a:rPr sz="4000" spc="-15" dirty="0">
                <a:latin typeface="Calibri"/>
                <a:cs typeface="Calibri"/>
              </a:rPr>
              <a:t>,  </a:t>
            </a:r>
            <a:r>
              <a:rPr sz="4000" spc="-5" dirty="0">
                <a:latin typeface="Calibri"/>
                <a:cs typeface="Calibri"/>
              </a:rPr>
              <a:t>and </a:t>
            </a:r>
            <a:r>
              <a:rPr sz="4000" b="1" spc="-10" dirty="0">
                <a:latin typeface="Calibri"/>
                <a:cs typeface="Calibri"/>
              </a:rPr>
              <a:t>common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fields</a:t>
            </a:r>
            <a:r>
              <a:rPr sz="4000" spc="-5" dirty="0">
                <a:latin typeface="Calibri"/>
                <a:cs typeface="Calibri"/>
              </a:rPr>
              <a:t>.</a:t>
            </a:r>
            <a:endParaRPr sz="40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43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5" dirty="0">
                <a:latin typeface="Calibri"/>
                <a:cs typeface="Calibri"/>
              </a:rPr>
              <a:t>They </a:t>
            </a:r>
            <a:r>
              <a:rPr sz="4000" spc="-10" dirty="0">
                <a:latin typeface="Calibri"/>
                <a:cs typeface="Calibri"/>
              </a:rPr>
              <a:t>help </a:t>
            </a: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0" dirty="0">
                <a:latin typeface="Calibri"/>
                <a:cs typeface="Calibri"/>
              </a:rPr>
              <a:t>user </a:t>
            </a:r>
            <a:r>
              <a:rPr sz="4000" spc="-20" dirty="0">
                <a:latin typeface="Calibri"/>
                <a:cs typeface="Calibri"/>
              </a:rPr>
              <a:t>to </a:t>
            </a:r>
            <a:r>
              <a:rPr sz="4000" spc="-10" dirty="0">
                <a:latin typeface="Calibri"/>
                <a:cs typeface="Calibri"/>
              </a:rPr>
              <a:t>quickly </a:t>
            </a:r>
            <a:r>
              <a:rPr sz="4000" spc="-20" dirty="0">
                <a:latin typeface="Calibri"/>
                <a:cs typeface="Calibri"/>
              </a:rPr>
              <a:t>understand </a:t>
            </a:r>
            <a:r>
              <a:rPr sz="4000" spc="-5" dirty="0">
                <a:latin typeface="Calibri"/>
                <a:cs typeface="Calibri"/>
              </a:rPr>
              <a:t>the  </a:t>
            </a:r>
            <a:r>
              <a:rPr sz="4000" spc="-25" dirty="0">
                <a:latin typeface="Calibri"/>
                <a:cs typeface="Calibri"/>
              </a:rPr>
              <a:t>format </a:t>
            </a:r>
            <a:r>
              <a:rPr sz="4000" spc="-5" dirty="0">
                <a:latin typeface="Calibri"/>
                <a:cs typeface="Calibri"/>
              </a:rPr>
              <a:t>of the </a:t>
            </a:r>
            <a:r>
              <a:rPr sz="4000" spc="-10" dirty="0">
                <a:latin typeface="Calibri"/>
                <a:cs typeface="Calibri"/>
              </a:rPr>
              <a:t>report; </a:t>
            </a:r>
            <a:r>
              <a:rPr sz="4000" spc="-25" dirty="0">
                <a:latin typeface="Calibri"/>
                <a:cs typeface="Calibri"/>
              </a:rPr>
              <a:t>content, </a:t>
            </a:r>
            <a:r>
              <a:rPr sz="4000" spc="-15" dirty="0">
                <a:latin typeface="Calibri"/>
                <a:cs typeface="Calibri"/>
              </a:rPr>
              <a:t>sources, </a:t>
            </a:r>
            <a:r>
              <a:rPr sz="4000" spc="-5" dirty="0">
                <a:latin typeface="Calibri"/>
                <a:cs typeface="Calibri"/>
              </a:rPr>
              <a:t>and</a:t>
            </a:r>
            <a:r>
              <a:rPr sz="4000" spc="8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timing.</a:t>
            </a:r>
            <a:endParaRPr sz="4000">
              <a:latin typeface="Calibri"/>
              <a:cs typeface="Calibri"/>
            </a:endParaRPr>
          </a:p>
          <a:p>
            <a:pPr marL="241300" marR="7620" indent="-228600" algn="just">
              <a:lnSpc>
                <a:spcPts val="43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5" dirty="0">
                <a:latin typeface="Calibri"/>
                <a:cs typeface="Calibri"/>
              </a:rPr>
              <a:t>There </a:t>
            </a:r>
            <a:r>
              <a:rPr sz="4000" spc="-10" dirty="0">
                <a:latin typeface="Calibri"/>
                <a:cs typeface="Calibri"/>
              </a:rPr>
              <a:t>should </a:t>
            </a:r>
            <a:r>
              <a:rPr sz="4000" spc="-5" dirty="0">
                <a:latin typeface="Calibri"/>
                <a:cs typeface="Calibri"/>
              </a:rPr>
              <a:t>be a </a:t>
            </a:r>
            <a:r>
              <a:rPr sz="4000" spc="-20" dirty="0">
                <a:latin typeface="Calibri"/>
                <a:cs typeface="Calibri"/>
              </a:rPr>
              <a:t>template </a:t>
            </a:r>
            <a:r>
              <a:rPr sz="4000" spc="-35" dirty="0">
                <a:latin typeface="Calibri"/>
                <a:cs typeface="Calibri"/>
              </a:rPr>
              <a:t>for </a:t>
            </a:r>
            <a:r>
              <a:rPr sz="4000" spc="-5" dirty="0">
                <a:latin typeface="Calibri"/>
                <a:cs typeface="Calibri"/>
              </a:rPr>
              <a:t>identifying the  </a:t>
            </a:r>
            <a:r>
              <a:rPr sz="4000" spc="-25" dirty="0">
                <a:latin typeface="Calibri"/>
                <a:cs typeface="Calibri"/>
              </a:rPr>
              <a:t>standard </a:t>
            </a:r>
            <a:r>
              <a:rPr sz="4000" spc="-10" dirty="0">
                <a:latin typeface="Calibri"/>
                <a:cs typeface="Calibri"/>
              </a:rPr>
              <a:t>elements </a:t>
            </a:r>
            <a:r>
              <a:rPr sz="4000" spc="-15" dirty="0">
                <a:latin typeface="Calibri"/>
                <a:cs typeface="Calibri"/>
              </a:rPr>
              <a:t>that </a:t>
            </a:r>
            <a:r>
              <a:rPr sz="4000" spc="-10" dirty="0">
                <a:latin typeface="Calibri"/>
                <a:cs typeface="Calibri"/>
              </a:rPr>
              <a:t>will </a:t>
            </a:r>
            <a:r>
              <a:rPr sz="4000" spc="-5" dirty="0">
                <a:latin typeface="Calibri"/>
                <a:cs typeface="Calibri"/>
              </a:rPr>
              <a:t>appear </a:t>
            </a:r>
            <a:r>
              <a:rPr sz="4000" spc="-10" dirty="0">
                <a:latin typeface="Calibri"/>
                <a:cs typeface="Calibri"/>
              </a:rPr>
              <a:t>in </a:t>
            </a:r>
            <a:r>
              <a:rPr sz="4000" spc="-15" dirty="0">
                <a:latin typeface="Calibri"/>
                <a:cs typeface="Calibri"/>
              </a:rPr>
              <a:t>every </a:t>
            </a:r>
            <a:r>
              <a:rPr sz="4000" spc="-10" dirty="0">
                <a:latin typeface="Calibri"/>
                <a:cs typeface="Calibri"/>
              </a:rPr>
              <a:t>report,  </a:t>
            </a:r>
            <a:r>
              <a:rPr sz="4000" spc="-5" dirty="0">
                <a:latin typeface="Calibri"/>
                <a:cs typeface="Calibri"/>
              </a:rPr>
              <a:t>including their </a:t>
            </a:r>
            <a:r>
              <a:rPr sz="4000" spc="-10" dirty="0">
                <a:latin typeface="Calibri"/>
                <a:cs typeface="Calibri"/>
              </a:rPr>
              <a:t>locations </a:t>
            </a:r>
            <a:r>
              <a:rPr sz="4000" spc="-5" dirty="0">
                <a:latin typeface="Calibri"/>
                <a:cs typeface="Calibri"/>
              </a:rPr>
              <a:t>and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files.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774" y="0"/>
            <a:ext cx="920496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285365" marR="5080" indent="-2272665">
              <a:lnSpc>
                <a:spcPts val="4320"/>
              </a:lnSpc>
              <a:spcBef>
                <a:spcPts val="640"/>
              </a:spcBef>
            </a:pPr>
            <a:r>
              <a:rPr spc="-10" dirty="0"/>
              <a:t>Specification </a:t>
            </a:r>
            <a:r>
              <a:rPr spc="-5" dirty="0"/>
              <a:t>of </a:t>
            </a:r>
            <a:r>
              <a:rPr spc="-25" dirty="0"/>
              <a:t>templates, </a:t>
            </a:r>
            <a:r>
              <a:rPr spc="-10" dirty="0"/>
              <a:t>applications </a:t>
            </a:r>
            <a:r>
              <a:rPr spc="-5" dirty="0"/>
              <a:t>and  </a:t>
            </a:r>
            <a:r>
              <a:rPr spc="-25" dirty="0"/>
              <a:t>navigation</a:t>
            </a:r>
            <a:r>
              <a:rPr spc="15" dirty="0"/>
              <a:t> </a:t>
            </a:r>
            <a:r>
              <a:rPr spc="-20" dirty="0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45" y="962405"/>
            <a:ext cx="10953115" cy="503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280"/>
              </a:lnSpc>
              <a:spcBef>
                <a:spcPts val="95"/>
              </a:spcBef>
            </a:pPr>
            <a:r>
              <a:rPr sz="3700" b="1" spc="-15" dirty="0">
                <a:latin typeface="Calibri"/>
                <a:cs typeface="Calibri"/>
              </a:rPr>
              <a:t>Determine </a:t>
            </a:r>
            <a:r>
              <a:rPr sz="3700" b="1" spc="-5" dirty="0">
                <a:latin typeface="Calibri"/>
                <a:cs typeface="Calibri"/>
              </a:rPr>
              <a:t>the naming</a:t>
            </a:r>
            <a:r>
              <a:rPr sz="3700" b="1" spc="80" dirty="0">
                <a:latin typeface="Calibri"/>
                <a:cs typeface="Calibri"/>
              </a:rPr>
              <a:t> </a:t>
            </a:r>
            <a:r>
              <a:rPr sz="3700" b="1" spc="-20" dirty="0">
                <a:latin typeface="Calibri"/>
                <a:cs typeface="Calibri"/>
              </a:rPr>
              <a:t>standards</a:t>
            </a:r>
            <a:endParaRPr sz="3700">
              <a:latin typeface="Calibri"/>
              <a:cs typeface="Calibri"/>
            </a:endParaRPr>
          </a:p>
          <a:p>
            <a:pPr marL="241300" indent="-228600">
              <a:lnSpc>
                <a:spcPts val="3610"/>
              </a:lnSpc>
              <a:buFont typeface="Arial"/>
              <a:buChar char="•"/>
              <a:tabLst>
                <a:tab pos="241300" algn="l"/>
                <a:tab pos="1161415" algn="l"/>
                <a:tab pos="3129280" algn="l"/>
                <a:tab pos="5024120" algn="l"/>
                <a:tab pos="7002145" algn="l"/>
                <a:tab pos="8176259" algn="l"/>
                <a:tab pos="8787130" algn="l"/>
                <a:tab pos="9481820" algn="l"/>
              </a:tabLst>
            </a:pPr>
            <a:r>
              <a:rPr sz="3700" spc="-5" dirty="0">
                <a:latin typeface="Calibri"/>
                <a:cs typeface="Calibri"/>
              </a:rPr>
              <a:t>The	</a:t>
            </a:r>
            <a:r>
              <a:rPr sz="3700" spc="-15" dirty="0">
                <a:latin typeface="Calibri"/>
                <a:cs typeface="Calibri"/>
              </a:rPr>
              <a:t>following	</a:t>
            </a:r>
            <a:r>
              <a:rPr sz="3700" spc="-20" dirty="0">
                <a:latin typeface="Calibri"/>
                <a:cs typeface="Calibri"/>
              </a:rPr>
              <a:t>standard	</a:t>
            </a:r>
            <a:r>
              <a:rPr sz="3700" spc="-10" dirty="0">
                <a:latin typeface="Calibri"/>
                <a:cs typeface="Calibri"/>
              </a:rPr>
              <a:t>elements	need	</a:t>
            </a:r>
            <a:r>
              <a:rPr sz="3700" spc="-25" dirty="0">
                <a:latin typeface="Calibri"/>
                <a:cs typeface="Calibri"/>
              </a:rPr>
              <a:t>to	</a:t>
            </a:r>
            <a:r>
              <a:rPr sz="3700" dirty="0">
                <a:latin typeface="Calibri"/>
                <a:cs typeface="Calibri"/>
              </a:rPr>
              <a:t>be	</a:t>
            </a:r>
            <a:r>
              <a:rPr sz="3700" spc="-10" dirty="0">
                <a:latin typeface="Calibri"/>
                <a:cs typeface="Calibri"/>
              </a:rPr>
              <a:t>defined</a:t>
            </a:r>
            <a:endParaRPr sz="3700">
              <a:latin typeface="Calibri"/>
              <a:cs typeface="Calibri"/>
            </a:endParaRPr>
          </a:p>
          <a:p>
            <a:pPr marL="241300" marR="8255">
              <a:lnSpc>
                <a:spcPct val="70000"/>
              </a:lnSpc>
              <a:spcBef>
                <a:spcPts val="665"/>
              </a:spcBef>
              <a:tabLst>
                <a:tab pos="1235075" algn="l"/>
                <a:tab pos="1865630" algn="l"/>
                <a:tab pos="3097530" algn="l"/>
                <a:tab pos="4391660" algn="l"/>
                <a:tab pos="6305550" algn="l"/>
                <a:tab pos="7073900" algn="l"/>
                <a:tab pos="8397240" algn="l"/>
                <a:tab pos="9046210" algn="l"/>
                <a:tab pos="10526395" algn="l"/>
              </a:tabLst>
            </a:pPr>
            <a:r>
              <a:rPr sz="3700" spc="-5" dirty="0">
                <a:latin typeface="Calibri"/>
                <a:cs typeface="Calibri"/>
              </a:rPr>
              <a:t>and	in	mo</a:t>
            </a:r>
            <a:r>
              <a:rPr sz="3700" spc="-50" dirty="0">
                <a:latin typeface="Calibri"/>
                <a:cs typeface="Calibri"/>
              </a:rPr>
              <a:t>s</a:t>
            </a:r>
            <a:r>
              <a:rPr sz="3700" spc="-5" dirty="0">
                <a:latin typeface="Calibri"/>
                <a:cs typeface="Calibri"/>
              </a:rPr>
              <a:t>t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50" dirty="0">
                <a:latin typeface="Calibri"/>
                <a:cs typeface="Calibri"/>
              </a:rPr>
              <a:t>c</a:t>
            </a:r>
            <a:r>
              <a:rPr sz="3700" spc="-5" dirty="0">
                <a:latin typeface="Calibri"/>
                <a:cs typeface="Calibri"/>
              </a:rPr>
              <a:t>a</a:t>
            </a:r>
            <a:r>
              <a:rPr sz="3700" dirty="0">
                <a:latin typeface="Calibri"/>
                <a:cs typeface="Calibri"/>
              </a:rPr>
              <a:t>s</a:t>
            </a:r>
            <a:r>
              <a:rPr sz="3700" spc="-5" dirty="0">
                <a:latin typeface="Calibri"/>
                <a:cs typeface="Calibri"/>
              </a:rPr>
              <a:t>es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5" dirty="0">
                <a:latin typeface="Calibri"/>
                <a:cs typeface="Calibri"/>
              </a:rPr>
              <a:t>i</a:t>
            </a:r>
            <a:r>
              <a:rPr sz="3700" spc="-10" dirty="0">
                <a:latin typeface="Calibri"/>
                <a:cs typeface="Calibri"/>
              </a:rPr>
              <a:t>ncl</a:t>
            </a:r>
            <a:r>
              <a:rPr sz="3700" spc="5" dirty="0">
                <a:latin typeface="Calibri"/>
                <a:cs typeface="Calibri"/>
              </a:rPr>
              <a:t>u</a:t>
            </a:r>
            <a:r>
              <a:rPr sz="3700" spc="-10" dirty="0">
                <a:latin typeface="Calibri"/>
                <a:cs typeface="Calibri"/>
              </a:rPr>
              <a:t>de</a:t>
            </a:r>
            <a:r>
              <a:rPr sz="3700" spc="-5" dirty="0">
                <a:latin typeface="Calibri"/>
                <a:cs typeface="Calibri"/>
              </a:rPr>
              <a:t>d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15" dirty="0">
                <a:latin typeface="Calibri"/>
                <a:cs typeface="Calibri"/>
              </a:rPr>
              <a:t>o</a:t>
            </a:r>
            <a:r>
              <a:rPr sz="3700" spc="-5" dirty="0">
                <a:latin typeface="Calibri"/>
                <a:cs typeface="Calibri"/>
              </a:rPr>
              <a:t>n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20" dirty="0">
                <a:latin typeface="Calibri"/>
                <a:cs typeface="Calibri"/>
              </a:rPr>
              <a:t>e</a:t>
            </a:r>
            <a:r>
              <a:rPr sz="3700" spc="-45" dirty="0">
                <a:latin typeface="Calibri"/>
                <a:cs typeface="Calibri"/>
              </a:rPr>
              <a:t>v</a:t>
            </a:r>
            <a:r>
              <a:rPr sz="3700" spc="-5" dirty="0">
                <a:latin typeface="Calibri"/>
                <a:cs typeface="Calibri"/>
              </a:rPr>
              <a:t>ery</a:t>
            </a:r>
            <a:r>
              <a:rPr sz="3700" dirty="0">
                <a:latin typeface="Calibri"/>
                <a:cs typeface="Calibri"/>
              </a:rPr>
              <a:t>	B</a:t>
            </a:r>
            <a:r>
              <a:rPr sz="3700" spc="-5" dirty="0">
                <a:latin typeface="Calibri"/>
                <a:cs typeface="Calibri"/>
              </a:rPr>
              <a:t>I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60" dirty="0">
                <a:latin typeface="Calibri"/>
                <a:cs typeface="Calibri"/>
              </a:rPr>
              <a:t>r</a:t>
            </a:r>
            <a:r>
              <a:rPr sz="3700" spc="-5" dirty="0">
                <a:latin typeface="Calibri"/>
                <a:cs typeface="Calibri"/>
              </a:rPr>
              <a:t>eport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15" dirty="0">
                <a:latin typeface="Calibri"/>
                <a:cs typeface="Calibri"/>
              </a:rPr>
              <a:t>or  </a:t>
            </a:r>
            <a:r>
              <a:rPr sz="3700" spc="-10" dirty="0">
                <a:latin typeface="Calibri"/>
                <a:cs typeface="Calibri"/>
              </a:rPr>
              <a:t>application:</a:t>
            </a:r>
            <a:endParaRPr sz="3700">
              <a:latin typeface="Calibri"/>
              <a:cs typeface="Calibri"/>
            </a:endParaRPr>
          </a:p>
          <a:p>
            <a:pPr marL="698500" lvl="1" indent="-229870">
              <a:lnSpc>
                <a:spcPts val="2930"/>
              </a:lnSpc>
              <a:buFont typeface="Arial"/>
              <a:buChar char="•"/>
              <a:tabLst>
                <a:tab pos="699135" algn="l"/>
              </a:tabLst>
            </a:pPr>
            <a:r>
              <a:rPr sz="3300" spc="-15" dirty="0">
                <a:latin typeface="Calibri"/>
                <a:cs typeface="Calibri"/>
              </a:rPr>
              <a:t>Report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name</a:t>
            </a:r>
            <a:endParaRPr sz="3300">
              <a:latin typeface="Calibri"/>
              <a:cs typeface="Calibri"/>
            </a:endParaRPr>
          </a:p>
          <a:p>
            <a:pPr marL="698500" lvl="1" indent="-229870">
              <a:lnSpc>
                <a:spcPts val="3275"/>
              </a:lnSpc>
              <a:buFont typeface="Arial"/>
              <a:buChar char="•"/>
              <a:tabLst>
                <a:tab pos="699135" algn="l"/>
              </a:tabLst>
            </a:pPr>
            <a:r>
              <a:rPr sz="3300" spc="-15" dirty="0">
                <a:latin typeface="Calibri"/>
                <a:cs typeface="Calibri"/>
              </a:rPr>
              <a:t>Report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title</a:t>
            </a:r>
            <a:endParaRPr sz="3300">
              <a:latin typeface="Calibri"/>
              <a:cs typeface="Calibri"/>
            </a:endParaRPr>
          </a:p>
          <a:p>
            <a:pPr marL="698500" lvl="1" indent="-229870">
              <a:lnSpc>
                <a:spcPts val="3025"/>
              </a:lnSpc>
              <a:buFont typeface="Arial"/>
              <a:buChar char="•"/>
              <a:tabLst>
                <a:tab pos="699135" algn="l"/>
                <a:tab pos="2048510" algn="l"/>
                <a:tab pos="3208655" algn="l"/>
                <a:tab pos="4156710" algn="l"/>
                <a:tab pos="6447790" algn="l"/>
                <a:tab pos="7823834" algn="l"/>
                <a:tab pos="9669780" algn="l"/>
              </a:tabLst>
            </a:pPr>
            <a:r>
              <a:rPr sz="3300" spc="-70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eport	</a:t>
            </a:r>
            <a:r>
              <a:rPr sz="3300" spc="-5" dirty="0">
                <a:latin typeface="Calibri"/>
                <a:cs typeface="Calibri"/>
              </a:rPr>
              <a:t>bo</a:t>
            </a:r>
            <a:r>
              <a:rPr sz="3300" spc="-15" dirty="0">
                <a:latin typeface="Calibri"/>
                <a:cs typeface="Calibri"/>
              </a:rPr>
              <a:t>d</a:t>
            </a:r>
            <a:r>
              <a:rPr sz="3300" spc="-5" dirty="0">
                <a:latin typeface="Calibri"/>
                <a:cs typeface="Calibri"/>
              </a:rPr>
              <a:t>y</a:t>
            </a:r>
            <a:r>
              <a:rPr sz="3300" dirty="0">
                <a:latin typeface="Calibri"/>
                <a:cs typeface="Calibri"/>
              </a:rPr>
              <a:t>;	</a:t>
            </a:r>
            <a:r>
              <a:rPr sz="3300" spc="-5" dirty="0">
                <a:latin typeface="Calibri"/>
                <a:cs typeface="Calibri"/>
              </a:rPr>
              <a:t>d</a:t>
            </a:r>
            <a:r>
              <a:rPr sz="3300" spc="-30" dirty="0">
                <a:latin typeface="Calibri"/>
                <a:cs typeface="Calibri"/>
              </a:rPr>
              <a:t>a</a:t>
            </a:r>
            <a:r>
              <a:rPr sz="3300" spc="-50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a	</a:t>
            </a:r>
            <a:r>
              <a:rPr sz="3300" spc="-5" dirty="0">
                <a:latin typeface="Calibri"/>
                <a:cs typeface="Calibri"/>
              </a:rPr>
              <a:t>ju</a:t>
            </a:r>
            <a:r>
              <a:rPr sz="3300" spc="-35" dirty="0">
                <a:latin typeface="Calibri"/>
                <a:cs typeface="Calibri"/>
              </a:rPr>
              <a:t>s</a:t>
            </a:r>
            <a:r>
              <a:rPr sz="3300" dirty="0">
                <a:latin typeface="Calibri"/>
                <a:cs typeface="Calibri"/>
              </a:rPr>
              <a:t>tifi</a:t>
            </a:r>
            <a:r>
              <a:rPr sz="3300" spc="-40" dirty="0">
                <a:latin typeface="Calibri"/>
                <a:cs typeface="Calibri"/>
              </a:rPr>
              <a:t>c</a:t>
            </a:r>
            <a:r>
              <a:rPr sz="3300" spc="-35" dirty="0">
                <a:latin typeface="Calibri"/>
                <a:cs typeface="Calibri"/>
              </a:rPr>
              <a:t>a</a:t>
            </a:r>
            <a:r>
              <a:rPr sz="3300" dirty="0">
                <a:latin typeface="Calibri"/>
                <a:cs typeface="Calibri"/>
              </a:rPr>
              <a:t>tion,	</a:t>
            </a:r>
            <a:r>
              <a:rPr sz="3300" spc="-5" dirty="0">
                <a:latin typeface="Calibri"/>
                <a:cs typeface="Calibri"/>
              </a:rPr>
              <a:t>displ</a:t>
            </a:r>
            <a:r>
              <a:rPr sz="3300" spc="-65" dirty="0">
                <a:latin typeface="Calibri"/>
                <a:cs typeface="Calibri"/>
              </a:rPr>
              <a:t>a</a:t>
            </a:r>
            <a:r>
              <a:rPr sz="3300" dirty="0">
                <a:latin typeface="Calibri"/>
                <a:cs typeface="Calibri"/>
              </a:rPr>
              <a:t>y	</a:t>
            </a:r>
            <a:r>
              <a:rPr sz="3300" spc="-5" dirty="0">
                <a:latin typeface="Calibri"/>
                <a:cs typeface="Calibri"/>
              </a:rPr>
              <a:t>p</a:t>
            </a:r>
            <a:r>
              <a:rPr sz="3300" spc="-45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ecision,	</a:t>
            </a:r>
            <a:r>
              <a:rPr sz="3300" spc="-30" dirty="0">
                <a:latin typeface="Calibri"/>
                <a:cs typeface="Calibri"/>
              </a:rPr>
              <a:t>c</a:t>
            </a:r>
            <a:r>
              <a:rPr sz="3300" spc="5" dirty="0">
                <a:latin typeface="Calibri"/>
                <a:cs typeface="Calibri"/>
              </a:rPr>
              <a:t>o</a:t>
            </a:r>
            <a:r>
              <a:rPr sz="3300" dirty="0">
                <a:latin typeface="Calibri"/>
                <a:cs typeface="Calibri"/>
              </a:rPr>
              <a:t>l</a:t>
            </a:r>
            <a:r>
              <a:rPr sz="3300" spc="10" dirty="0">
                <a:latin typeface="Calibri"/>
                <a:cs typeface="Calibri"/>
              </a:rPr>
              <a:t>u</a:t>
            </a:r>
            <a:r>
              <a:rPr sz="3300" dirty="0">
                <a:latin typeface="Calibri"/>
                <a:cs typeface="Calibri"/>
              </a:rPr>
              <a:t>mn</a:t>
            </a:r>
            <a:endParaRPr sz="3300">
              <a:latin typeface="Calibri"/>
              <a:cs typeface="Calibri"/>
            </a:endParaRPr>
          </a:p>
          <a:p>
            <a:pPr marL="698500" marR="8890">
              <a:lnSpc>
                <a:spcPct val="70100"/>
              </a:lnSpc>
              <a:spcBef>
                <a:spcPts val="590"/>
              </a:spcBef>
              <a:tabLst>
                <a:tab pos="1617345" algn="l"/>
                <a:tab pos="2555875" algn="l"/>
                <a:tab pos="4199255" algn="l"/>
                <a:tab pos="5749290" algn="l"/>
                <a:tab pos="8035925" algn="l"/>
                <a:tab pos="8896985" algn="l"/>
                <a:tab pos="9817735" algn="l"/>
              </a:tabLst>
            </a:pPr>
            <a:r>
              <a:rPr sz="3300" dirty="0">
                <a:latin typeface="Calibri"/>
                <a:cs typeface="Calibri"/>
              </a:rPr>
              <a:t>and	</a:t>
            </a:r>
            <a:r>
              <a:rPr sz="3300" spc="-50" dirty="0">
                <a:latin typeface="Calibri"/>
                <a:cs typeface="Calibri"/>
              </a:rPr>
              <a:t>r</a:t>
            </a:r>
            <a:r>
              <a:rPr sz="3300" spc="-15" dirty="0">
                <a:latin typeface="Calibri"/>
                <a:cs typeface="Calibri"/>
              </a:rPr>
              <a:t>o</a:t>
            </a:r>
            <a:r>
              <a:rPr sz="3300" dirty="0">
                <a:latin typeface="Calibri"/>
                <a:cs typeface="Calibri"/>
              </a:rPr>
              <a:t>w	</a:t>
            </a:r>
            <a:r>
              <a:rPr sz="3300" spc="-5" dirty="0">
                <a:latin typeface="Calibri"/>
                <a:cs typeface="Calibri"/>
              </a:rPr>
              <a:t>hea</a:t>
            </a:r>
            <a:r>
              <a:rPr sz="3300" spc="-15" dirty="0">
                <a:latin typeface="Calibri"/>
                <a:cs typeface="Calibri"/>
              </a:rPr>
              <a:t>d</a:t>
            </a:r>
            <a:r>
              <a:rPr sz="3300" dirty="0">
                <a:latin typeface="Calibri"/>
                <a:cs typeface="Calibri"/>
              </a:rPr>
              <a:t>ing	</a:t>
            </a:r>
            <a:r>
              <a:rPr sz="3300" spc="-75" dirty="0">
                <a:latin typeface="Calibri"/>
                <a:cs typeface="Calibri"/>
              </a:rPr>
              <a:t>f</a:t>
            </a:r>
            <a:r>
              <a:rPr sz="3300" spc="-5" dirty="0">
                <a:latin typeface="Calibri"/>
                <a:cs typeface="Calibri"/>
              </a:rPr>
              <a:t>orm</a:t>
            </a:r>
            <a:r>
              <a:rPr sz="3300" spc="-35" dirty="0">
                <a:latin typeface="Calibri"/>
                <a:cs typeface="Calibri"/>
              </a:rPr>
              <a:t>a</a:t>
            </a:r>
            <a:r>
              <a:rPr sz="3300" spc="5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;	</a:t>
            </a:r>
            <a:r>
              <a:rPr sz="3300" spc="-5" dirty="0">
                <a:latin typeface="Calibri"/>
                <a:cs typeface="Calibri"/>
              </a:rPr>
              <a:t>bac</a:t>
            </a:r>
            <a:r>
              <a:rPr sz="3300" spc="-15" dirty="0">
                <a:latin typeface="Calibri"/>
                <a:cs typeface="Calibri"/>
              </a:rPr>
              <a:t>k</a:t>
            </a:r>
            <a:r>
              <a:rPr sz="3300" dirty="0">
                <a:latin typeface="Calibri"/>
                <a:cs typeface="Calibri"/>
              </a:rPr>
              <a:t>g</a:t>
            </a:r>
            <a:r>
              <a:rPr sz="3300" spc="-60" dirty="0">
                <a:latin typeface="Calibri"/>
                <a:cs typeface="Calibri"/>
              </a:rPr>
              <a:t>r</a:t>
            </a:r>
            <a:r>
              <a:rPr sz="3300" spc="-5" dirty="0">
                <a:latin typeface="Calibri"/>
                <a:cs typeface="Calibri"/>
              </a:rPr>
              <a:t>oun</a:t>
            </a:r>
            <a:r>
              <a:rPr sz="3300" dirty="0">
                <a:latin typeface="Calibri"/>
                <a:cs typeface="Calibri"/>
              </a:rPr>
              <a:t>d	</a:t>
            </a:r>
            <a:r>
              <a:rPr sz="3300" spc="-5" dirty="0">
                <a:latin typeface="Calibri"/>
                <a:cs typeface="Calibri"/>
              </a:rPr>
              <a:t>fill</a:t>
            </a:r>
            <a:r>
              <a:rPr sz="3300" dirty="0">
                <a:latin typeface="Calibri"/>
                <a:cs typeface="Calibri"/>
              </a:rPr>
              <a:t>s	and	</a:t>
            </a:r>
            <a:r>
              <a:rPr sz="3300" spc="-30" dirty="0">
                <a:latin typeface="Calibri"/>
                <a:cs typeface="Calibri"/>
              </a:rPr>
              <a:t>c</a:t>
            </a:r>
            <a:r>
              <a:rPr sz="3300" spc="-5" dirty="0">
                <a:latin typeface="Calibri"/>
                <a:cs typeface="Calibri"/>
              </a:rPr>
              <a:t>olo</a:t>
            </a:r>
            <a:r>
              <a:rPr sz="3300" spc="-70" dirty="0">
                <a:latin typeface="Calibri"/>
                <a:cs typeface="Calibri"/>
              </a:rPr>
              <a:t>r</a:t>
            </a:r>
            <a:r>
              <a:rPr sz="3300" spc="-5" dirty="0">
                <a:latin typeface="Calibri"/>
                <a:cs typeface="Calibri"/>
              </a:rPr>
              <a:t>s,  </a:t>
            </a:r>
            <a:r>
              <a:rPr sz="3300" spc="-20" dirty="0">
                <a:latin typeface="Calibri"/>
                <a:cs typeface="Calibri"/>
              </a:rPr>
              <a:t>formatting </a:t>
            </a:r>
            <a:r>
              <a:rPr sz="3300" spc="-5" dirty="0">
                <a:latin typeface="Calibri"/>
                <a:cs typeface="Calibri"/>
              </a:rPr>
              <a:t>of </a:t>
            </a:r>
            <a:r>
              <a:rPr sz="3300" spc="-15" dirty="0">
                <a:latin typeface="Calibri"/>
                <a:cs typeface="Calibri"/>
              </a:rPr>
              <a:t>tools </a:t>
            </a:r>
            <a:r>
              <a:rPr sz="3300" spc="-5" dirty="0">
                <a:latin typeface="Calibri"/>
                <a:cs typeface="Calibri"/>
              </a:rPr>
              <a:t>or </a:t>
            </a:r>
            <a:r>
              <a:rPr sz="3300" spc="-15" dirty="0">
                <a:latin typeface="Calibri"/>
                <a:cs typeface="Calibri"/>
              </a:rPr>
              <a:t>subtotal </a:t>
            </a:r>
            <a:r>
              <a:rPr sz="3300" spc="-25" dirty="0">
                <a:latin typeface="Calibri"/>
                <a:cs typeface="Calibri"/>
              </a:rPr>
              <a:t>breakout</a:t>
            </a:r>
            <a:r>
              <a:rPr sz="3300" spc="5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rows</a:t>
            </a:r>
            <a:endParaRPr sz="3300">
              <a:latin typeface="Calibri"/>
              <a:cs typeface="Calibri"/>
            </a:endParaRPr>
          </a:p>
          <a:p>
            <a:pPr marL="698500" marR="5715" lvl="1" indent="-229235">
              <a:lnSpc>
                <a:spcPct val="70000"/>
              </a:lnSpc>
              <a:spcBef>
                <a:spcPts val="495"/>
              </a:spcBef>
              <a:buFont typeface="Arial"/>
              <a:buChar char="•"/>
              <a:tabLst>
                <a:tab pos="699135" algn="l"/>
                <a:tab pos="2155190" algn="l"/>
                <a:tab pos="3009265" algn="l"/>
                <a:tab pos="4386580" algn="l"/>
                <a:tab pos="5674995" algn="l"/>
                <a:tab pos="6956425" algn="l"/>
                <a:tab pos="9116060" algn="l"/>
                <a:tab pos="9970135" algn="l"/>
              </a:tabLst>
            </a:pPr>
            <a:r>
              <a:rPr sz="3300" spc="-5" dirty="0">
                <a:latin typeface="Calibri"/>
                <a:cs typeface="Calibri"/>
              </a:rPr>
              <a:t>Heade</a:t>
            </a:r>
            <a:r>
              <a:rPr sz="3300" dirty="0">
                <a:latin typeface="Calibri"/>
                <a:cs typeface="Calibri"/>
              </a:rPr>
              <a:t>r	and	</a:t>
            </a:r>
            <a:r>
              <a:rPr sz="3300" spc="-70" dirty="0">
                <a:latin typeface="Calibri"/>
                <a:cs typeface="Calibri"/>
              </a:rPr>
              <a:t>f</a:t>
            </a:r>
            <a:r>
              <a:rPr sz="3300" spc="-5" dirty="0">
                <a:latin typeface="Calibri"/>
                <a:cs typeface="Calibri"/>
              </a:rPr>
              <a:t>oo</a:t>
            </a:r>
            <a:r>
              <a:rPr sz="3300" spc="-25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er;	</a:t>
            </a:r>
            <a:r>
              <a:rPr sz="3300" spc="-45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eport	</a:t>
            </a:r>
            <a:r>
              <a:rPr sz="3300" spc="-5" dirty="0">
                <a:latin typeface="Calibri"/>
                <a:cs typeface="Calibri"/>
              </a:rPr>
              <a:t>name</a:t>
            </a:r>
            <a:r>
              <a:rPr sz="3300" dirty="0">
                <a:latin typeface="Calibri"/>
                <a:cs typeface="Calibri"/>
              </a:rPr>
              <a:t>,	</a:t>
            </a:r>
            <a:r>
              <a:rPr sz="3300" spc="-5" dirty="0">
                <a:latin typeface="Calibri"/>
                <a:cs typeface="Calibri"/>
              </a:rPr>
              <a:t>pa</a:t>
            </a:r>
            <a:r>
              <a:rPr sz="3300" spc="-75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ame</a:t>
            </a:r>
            <a:r>
              <a:rPr sz="3300" spc="-55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e</a:t>
            </a:r>
            <a:r>
              <a:rPr sz="3300" spc="-60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s	and	</a:t>
            </a:r>
            <a:r>
              <a:rPr sz="3300" spc="5" dirty="0">
                <a:latin typeface="Calibri"/>
                <a:cs typeface="Calibri"/>
              </a:rPr>
              <a:t>f</a:t>
            </a:r>
            <a:r>
              <a:rPr sz="3300" dirty="0">
                <a:latin typeface="Calibri"/>
                <a:cs typeface="Calibri"/>
              </a:rPr>
              <a:t>il</a:t>
            </a:r>
            <a:r>
              <a:rPr sz="3300" spc="-45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e</a:t>
            </a:r>
            <a:r>
              <a:rPr sz="3300" spc="-60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s  </a:t>
            </a:r>
            <a:r>
              <a:rPr sz="3300" spc="-5" dirty="0">
                <a:latin typeface="Calibri"/>
                <a:cs typeface="Calibri"/>
              </a:rPr>
              <a:t>used, </a:t>
            </a:r>
            <a:r>
              <a:rPr sz="3300" spc="-20" dirty="0">
                <a:latin typeface="Calibri"/>
                <a:cs typeface="Calibri"/>
              </a:rPr>
              <a:t>navigation </a:t>
            </a:r>
            <a:r>
              <a:rPr sz="3300" spc="-45" dirty="0">
                <a:latin typeface="Calibri"/>
                <a:cs typeface="Calibri"/>
              </a:rPr>
              <a:t>category,</a:t>
            </a:r>
            <a:r>
              <a:rPr sz="3300" spc="5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…</a:t>
            </a:r>
            <a:endParaRPr sz="3300">
              <a:latin typeface="Calibri"/>
              <a:cs typeface="Calibri"/>
            </a:endParaRPr>
          </a:p>
          <a:p>
            <a:pPr marL="698500" lvl="1" indent="-229870">
              <a:lnSpc>
                <a:spcPts val="3275"/>
              </a:lnSpc>
              <a:buFont typeface="Arial"/>
              <a:buChar char="•"/>
              <a:tabLst>
                <a:tab pos="699135" algn="l"/>
              </a:tabLst>
            </a:pPr>
            <a:r>
              <a:rPr sz="3300" spc="-15" dirty="0">
                <a:latin typeface="Calibri"/>
                <a:cs typeface="Calibri"/>
              </a:rPr>
              <a:t>Report </a:t>
            </a:r>
            <a:r>
              <a:rPr sz="3300" spc="-5" dirty="0">
                <a:latin typeface="Calibri"/>
                <a:cs typeface="Calibri"/>
              </a:rPr>
              <a:t>file</a:t>
            </a:r>
            <a:r>
              <a:rPr sz="3300" spc="1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name.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3067" y="59562"/>
            <a:ext cx="10558145" cy="31515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269615" marR="371475" indent="-2271395">
              <a:lnSpc>
                <a:spcPts val="4320"/>
              </a:lnSpc>
              <a:spcBef>
                <a:spcPts val="640"/>
              </a:spcBef>
            </a:pPr>
            <a:r>
              <a:rPr sz="4000" b="1" spc="-10" dirty="0">
                <a:latin typeface="Calibri"/>
                <a:cs typeface="Calibri"/>
              </a:rPr>
              <a:t>Specification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25" dirty="0">
                <a:latin typeface="Calibri"/>
                <a:cs typeface="Calibri"/>
              </a:rPr>
              <a:t>templates, </a:t>
            </a:r>
            <a:r>
              <a:rPr sz="4000" b="1" spc="-10" dirty="0">
                <a:latin typeface="Calibri"/>
                <a:cs typeface="Calibri"/>
              </a:rPr>
              <a:t>applications </a:t>
            </a:r>
            <a:r>
              <a:rPr sz="4000" b="1" spc="-5" dirty="0">
                <a:latin typeface="Calibri"/>
                <a:cs typeface="Calibri"/>
              </a:rPr>
              <a:t>and  </a:t>
            </a:r>
            <a:r>
              <a:rPr sz="4000" b="1" spc="-25" dirty="0">
                <a:latin typeface="Calibri"/>
                <a:cs typeface="Calibri"/>
              </a:rPr>
              <a:t>navigation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framework</a:t>
            </a:r>
            <a:endParaRPr sz="4000">
              <a:latin typeface="Calibri"/>
              <a:cs typeface="Calibri"/>
            </a:endParaRPr>
          </a:p>
          <a:p>
            <a:pPr marL="241300" marR="5080" indent="-228600">
              <a:lnSpc>
                <a:spcPts val="4320"/>
              </a:lnSpc>
              <a:spcBef>
                <a:spcPts val="1540"/>
              </a:spcBef>
              <a:buFont typeface="Arial"/>
              <a:buChar char="•"/>
              <a:tabLst>
                <a:tab pos="241300" algn="l"/>
                <a:tab pos="1985645" algn="l"/>
                <a:tab pos="5040630" algn="l"/>
                <a:tab pos="6872605" algn="l"/>
                <a:tab pos="9768840" algn="l"/>
              </a:tabLst>
            </a:pP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Mo</a:t>
            </a:r>
            <a:r>
              <a:rPr sz="4000" spc="-4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4000" dirty="0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4000" spc="-35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4000" spc="-90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4000" spc="-10" dirty="0">
                <a:solidFill>
                  <a:srgbClr val="4471C4"/>
                </a:solidFill>
                <a:latin typeface="Calibri"/>
                <a:cs typeface="Calibri"/>
              </a:rPr>
              <a:t>orm</a:t>
            </a:r>
            <a:r>
              <a:rPr sz="4000" spc="-3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tion</a:t>
            </a:r>
            <a:r>
              <a:rPr sz="4000" dirty="0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about</a:t>
            </a:r>
            <a:r>
              <a:rPr sz="4000" dirty="0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appli</a:t>
            </a:r>
            <a:r>
              <a:rPr sz="4000" spc="-45" dirty="0">
                <a:solidFill>
                  <a:srgbClr val="4471C4"/>
                </a:solidFill>
                <a:latin typeface="Calibri"/>
                <a:cs typeface="Calibri"/>
              </a:rPr>
              <a:t>c</a:t>
            </a:r>
            <a:r>
              <a:rPr sz="4000" spc="-5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tion</a:t>
            </a:r>
            <a:r>
              <a:rPr sz="4000" dirty="0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and  </a:t>
            </a:r>
            <a:r>
              <a:rPr sz="4000" spc="-25" dirty="0">
                <a:solidFill>
                  <a:srgbClr val="4471C4"/>
                </a:solidFill>
                <a:latin typeface="Calibri"/>
                <a:cs typeface="Calibri"/>
              </a:rPr>
              <a:t>navigation </a:t>
            </a:r>
            <a:r>
              <a:rPr sz="4000" spc="-20" dirty="0">
                <a:solidFill>
                  <a:srgbClr val="4471C4"/>
                </a:solidFill>
                <a:latin typeface="Calibri"/>
                <a:cs typeface="Calibri"/>
              </a:rPr>
              <a:t>framework </a:t>
            </a:r>
            <a:r>
              <a:rPr sz="4000" spc="-10" dirty="0">
                <a:solidFill>
                  <a:srgbClr val="4471C4"/>
                </a:solidFill>
                <a:latin typeface="Calibri"/>
                <a:cs typeface="Calibri"/>
              </a:rPr>
              <a:t>is </a:t>
            </a:r>
            <a:r>
              <a:rPr sz="4000" spc="-20" dirty="0">
                <a:solidFill>
                  <a:srgbClr val="4471C4"/>
                </a:solidFill>
                <a:latin typeface="Calibri"/>
                <a:cs typeface="Calibri"/>
              </a:rPr>
              <a:t>available 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on pg.</a:t>
            </a:r>
            <a:r>
              <a:rPr sz="4000" spc="1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515-521.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4471C4"/>
                </a:solidFill>
                <a:latin typeface="Calibri"/>
                <a:cs typeface="Calibri"/>
              </a:rPr>
              <a:t>It’s 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also </a:t>
            </a:r>
            <a:r>
              <a:rPr sz="4000" spc="-15" dirty="0">
                <a:solidFill>
                  <a:srgbClr val="4471C4"/>
                </a:solidFill>
                <a:latin typeface="Calibri"/>
                <a:cs typeface="Calibri"/>
              </a:rPr>
              <a:t>useful </a:t>
            </a:r>
            <a:r>
              <a:rPr sz="4000" spc="-20" dirty="0">
                <a:solidFill>
                  <a:srgbClr val="4471C4"/>
                </a:solidFill>
                <a:latin typeface="Calibri"/>
                <a:cs typeface="Calibri"/>
              </a:rPr>
              <a:t>to </a:t>
            </a:r>
            <a:r>
              <a:rPr sz="4000" spc="-15" dirty="0">
                <a:solidFill>
                  <a:srgbClr val="4471C4"/>
                </a:solidFill>
                <a:latin typeface="Calibri"/>
                <a:cs typeface="Calibri"/>
              </a:rPr>
              <a:t>go 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up </a:t>
            </a:r>
            <a:r>
              <a:rPr sz="4000" spc="-20" dirty="0">
                <a:solidFill>
                  <a:srgbClr val="4471C4"/>
                </a:solidFill>
                <a:latin typeface="Calibri"/>
                <a:cs typeface="Calibri"/>
              </a:rPr>
              <a:t>to 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pg.</a:t>
            </a:r>
            <a:r>
              <a:rPr sz="4000" spc="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471C4"/>
                </a:solidFill>
                <a:latin typeface="Calibri"/>
                <a:cs typeface="Calibri"/>
              </a:rPr>
              <a:t>540.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62676" y="609676"/>
            <a:ext cx="872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0" dirty="0">
                <a:latin typeface="Calibri Light"/>
                <a:cs typeface="Calibri Light"/>
              </a:rPr>
              <a:t>E</a:t>
            </a:r>
            <a:r>
              <a:rPr sz="4400" b="0" spc="-35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Calibri Light"/>
                <a:cs typeface="Calibri Light"/>
              </a:rPr>
              <a:t>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5175" y="3279775"/>
            <a:ext cx="2850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Calibri"/>
                <a:cs typeface="Calibri"/>
              </a:rPr>
              <a:t>Thank</a:t>
            </a:r>
            <a:r>
              <a:rPr sz="4800" i="1" spc="-75" dirty="0">
                <a:latin typeface="Calibri"/>
                <a:cs typeface="Calibri"/>
              </a:rPr>
              <a:t> </a:t>
            </a:r>
            <a:r>
              <a:rPr sz="4800" i="1" spc="-5" dirty="0">
                <a:latin typeface="Calibri"/>
                <a:cs typeface="Calibri"/>
              </a:rPr>
              <a:t>you!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1159235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980" y="73913"/>
            <a:ext cx="3485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BI</a:t>
            </a:r>
            <a:r>
              <a:rPr sz="4400" spc="-50" dirty="0"/>
              <a:t> </a:t>
            </a:r>
            <a:r>
              <a:rPr sz="4400" spc="-10" dirty="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68095" y="787095"/>
            <a:ext cx="9953625" cy="36334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marR="5080" indent="-229235" algn="just">
              <a:lnSpc>
                <a:spcPts val="4320"/>
              </a:lnSpc>
              <a:spcBef>
                <a:spcPts val="640"/>
              </a:spcBef>
              <a:buFont typeface="Arial"/>
              <a:buChar char="•"/>
              <a:tabLst>
                <a:tab pos="241935" algn="l"/>
              </a:tabLst>
            </a:pPr>
            <a:r>
              <a:rPr sz="4000" b="1" spc="-5" dirty="0">
                <a:latin typeface="Calibri"/>
                <a:cs typeface="Calibri"/>
              </a:rPr>
              <a:t>BI </a:t>
            </a:r>
            <a:r>
              <a:rPr sz="4000" b="1" spc="-10" dirty="0">
                <a:latin typeface="Calibri"/>
                <a:cs typeface="Calibri"/>
              </a:rPr>
              <a:t>application </a:t>
            </a:r>
            <a:r>
              <a:rPr sz="4000" b="1" dirty="0">
                <a:latin typeface="Calibri"/>
                <a:cs typeface="Calibri"/>
              </a:rPr>
              <a:t>types </a:t>
            </a:r>
            <a:r>
              <a:rPr sz="4000" b="1" spc="-5" dirty="0">
                <a:latin typeface="Calibri"/>
                <a:cs typeface="Calibri"/>
              </a:rPr>
              <a:t>(ad hoc, </a:t>
            </a:r>
            <a:r>
              <a:rPr sz="4000" b="1" spc="-20" dirty="0">
                <a:latin typeface="Calibri"/>
                <a:cs typeface="Calibri"/>
              </a:rPr>
              <a:t>standard  </a:t>
            </a:r>
            <a:r>
              <a:rPr sz="4000" b="1" spc="-5" dirty="0">
                <a:latin typeface="Calibri"/>
                <a:cs typeface="Calibri"/>
              </a:rPr>
              <a:t>reporting, </a:t>
            </a:r>
            <a:r>
              <a:rPr sz="4000" b="1" dirty="0">
                <a:latin typeface="Calibri"/>
                <a:cs typeface="Calibri"/>
              </a:rPr>
              <a:t>analytic </a:t>
            </a:r>
            <a:r>
              <a:rPr sz="4000" b="1" spc="-10" dirty="0">
                <a:latin typeface="Calibri"/>
                <a:cs typeface="Calibri"/>
              </a:rPr>
              <a:t>applications, </a:t>
            </a:r>
            <a:r>
              <a:rPr sz="4000" b="1" spc="-5" dirty="0">
                <a:latin typeface="Calibri"/>
                <a:cs typeface="Calibri"/>
              </a:rPr>
              <a:t>dashboards)  and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audiences</a:t>
            </a:r>
            <a:endParaRPr sz="40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432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4000" b="1" spc="-5" dirty="0">
                <a:latin typeface="Calibri"/>
                <a:cs typeface="Calibri"/>
              </a:rPr>
              <a:t>Specification of </a:t>
            </a:r>
            <a:r>
              <a:rPr sz="4000" b="1" spc="-20" dirty="0">
                <a:latin typeface="Calibri"/>
                <a:cs typeface="Calibri"/>
              </a:rPr>
              <a:t>templates, </a:t>
            </a:r>
            <a:r>
              <a:rPr sz="4000" b="1" spc="-10" dirty="0">
                <a:latin typeface="Calibri"/>
                <a:cs typeface="Calibri"/>
              </a:rPr>
              <a:t>applications </a:t>
            </a:r>
            <a:r>
              <a:rPr sz="4000" b="1" spc="-5" dirty="0">
                <a:latin typeface="Calibri"/>
                <a:cs typeface="Calibri"/>
              </a:rPr>
              <a:t>and  </a:t>
            </a:r>
            <a:r>
              <a:rPr sz="4000" b="1" spc="-25" dirty="0">
                <a:latin typeface="Calibri"/>
                <a:cs typeface="Calibri"/>
              </a:rPr>
              <a:t>navigation</a:t>
            </a:r>
            <a:r>
              <a:rPr sz="4000" b="1" spc="3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framework</a:t>
            </a:r>
            <a:endParaRPr sz="40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1935" algn="l"/>
              </a:tabLst>
            </a:pPr>
            <a:r>
              <a:rPr sz="4000" b="1" spc="-15" dirty="0">
                <a:latin typeface="Calibri"/>
                <a:cs typeface="Calibri"/>
              </a:rPr>
              <a:t>Development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0" dirty="0">
                <a:latin typeface="Calibri"/>
                <a:cs typeface="Calibri"/>
              </a:rPr>
              <a:t>applications </a:t>
            </a:r>
            <a:r>
              <a:rPr sz="4000" b="1" spc="-5" dirty="0">
                <a:latin typeface="Calibri"/>
                <a:cs typeface="Calibri"/>
              </a:rPr>
              <a:t>and BI</a:t>
            </a:r>
            <a:r>
              <a:rPr sz="4000" b="1" spc="5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portal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1159235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980" y="73913"/>
            <a:ext cx="3485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BI</a:t>
            </a:r>
            <a:r>
              <a:rPr sz="4400" spc="-50" dirty="0"/>
              <a:t> </a:t>
            </a:r>
            <a:r>
              <a:rPr sz="4400" spc="-10" dirty="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68095" y="720720"/>
            <a:ext cx="9955530" cy="26022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4000" b="1" spc="-30" dirty="0">
                <a:latin typeface="Calibri"/>
                <a:cs typeface="Calibri"/>
              </a:rPr>
              <a:t>Why </a:t>
            </a:r>
            <a:r>
              <a:rPr sz="4000" b="1" spc="-5" dirty="0">
                <a:latin typeface="Calibri"/>
                <a:cs typeface="Calibri"/>
              </a:rPr>
              <a:t>BI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Applications?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15" dirty="0">
                <a:latin typeface="Calibri"/>
                <a:cs typeface="Calibri"/>
              </a:rPr>
              <a:t>Provide </a:t>
            </a:r>
            <a:r>
              <a:rPr sz="4000" spc="-10" dirty="0">
                <a:latin typeface="Calibri"/>
                <a:cs typeface="Calibri"/>
              </a:rPr>
              <a:t>reports</a:t>
            </a:r>
            <a:endParaRPr sz="4000">
              <a:latin typeface="Calibri"/>
              <a:cs typeface="Calibri"/>
            </a:endParaRPr>
          </a:p>
          <a:p>
            <a:pPr marL="241300" marR="5080" indent="-229235">
              <a:lnSpc>
                <a:spcPts val="4320"/>
              </a:lnSpc>
              <a:spcBef>
                <a:spcPts val="1070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10" dirty="0">
                <a:latin typeface="Calibri"/>
                <a:cs typeface="Calibri"/>
              </a:rPr>
              <a:t>Fill </a:t>
            </a:r>
            <a:r>
              <a:rPr sz="4000" spc="-30" dirty="0">
                <a:latin typeface="Calibri"/>
                <a:cs typeface="Calibri"/>
              </a:rPr>
              <a:t>gap </a:t>
            </a:r>
            <a:r>
              <a:rPr sz="4000" spc="-10" dirty="0">
                <a:latin typeface="Calibri"/>
                <a:cs typeface="Calibri"/>
              </a:rPr>
              <a:t>in </a:t>
            </a:r>
            <a:r>
              <a:rPr sz="4000" spc="-5" dirty="0">
                <a:latin typeface="Calibri"/>
                <a:cs typeface="Calibri"/>
              </a:rPr>
              <a:t>meeting the </a:t>
            </a:r>
            <a:r>
              <a:rPr sz="4000" spc="-40" dirty="0">
                <a:latin typeface="Calibri"/>
                <a:cs typeface="Calibri"/>
              </a:rPr>
              <a:t>organization’s </a:t>
            </a:r>
            <a:r>
              <a:rPr sz="4000" spc="-30" dirty="0">
                <a:latin typeface="Calibri"/>
                <a:cs typeface="Calibri"/>
              </a:rPr>
              <a:t>range </a:t>
            </a:r>
            <a:r>
              <a:rPr sz="4000" spc="10" dirty="0">
                <a:latin typeface="Calibri"/>
                <a:cs typeface="Calibri"/>
              </a:rPr>
              <a:t>of  </a:t>
            </a:r>
            <a:r>
              <a:rPr sz="4000" spc="-25" dirty="0"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775" y="73913"/>
            <a:ext cx="80524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BI </a:t>
            </a:r>
            <a:r>
              <a:rPr sz="4400" spc="-10" dirty="0"/>
              <a:t>application </a:t>
            </a:r>
            <a:r>
              <a:rPr sz="4400" dirty="0"/>
              <a:t>types and</a:t>
            </a:r>
            <a:r>
              <a:rPr sz="4400" spc="-60" dirty="0"/>
              <a:t> </a:t>
            </a:r>
            <a:r>
              <a:rPr sz="4400" dirty="0"/>
              <a:t>audiences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6426809"/>
            <a:ext cx="1504950" cy="168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err="1" smtClean="0"/>
              <a:t>Thur</a:t>
            </a:r>
            <a:r>
              <a:rPr lang="en-US" sz="1200" spc="-20" dirty="0" smtClean="0"/>
              <a:t>, </a:t>
            </a:r>
            <a:r>
              <a:rPr lang="en-US" sz="1200" spc="-5" dirty="0" smtClean="0"/>
              <a:t>March </a:t>
            </a:r>
            <a:r>
              <a:rPr lang="en-US" sz="1200" dirty="0" smtClean="0"/>
              <a:t>19,</a:t>
            </a:r>
            <a:r>
              <a:rPr lang="en-US" sz="1200" spc="-75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176" y="847344"/>
            <a:ext cx="10539441" cy="5509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1196" y="6597725"/>
            <a:ext cx="14890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Source: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Kimball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 </a:t>
            </a:r>
            <a:r>
              <a:rPr spc="-10" dirty="0"/>
              <a:t>application </a:t>
            </a:r>
            <a:r>
              <a:rPr spc="-5" dirty="0"/>
              <a:t>types and</a:t>
            </a:r>
            <a:r>
              <a:rPr spc="25" dirty="0"/>
              <a:t> </a:t>
            </a:r>
            <a:r>
              <a:rPr spc="-5" dirty="0"/>
              <a:t>audiences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923" y="472664"/>
            <a:ext cx="11840210" cy="57975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700" b="1" spc="-10" dirty="0">
                <a:latin typeface="Calibri"/>
                <a:cs typeface="Calibri"/>
              </a:rPr>
              <a:t>Direct </a:t>
            </a:r>
            <a:r>
              <a:rPr sz="2700" b="1" spc="-5" dirty="0">
                <a:latin typeface="Calibri"/>
                <a:cs typeface="Calibri"/>
              </a:rPr>
              <a:t>Access Query </a:t>
            </a:r>
            <a:r>
              <a:rPr sz="2700" b="1" dirty="0">
                <a:latin typeface="Calibri"/>
                <a:cs typeface="Calibri"/>
              </a:rPr>
              <a:t>and </a:t>
            </a:r>
            <a:r>
              <a:rPr sz="2700" b="1" spc="-10" dirty="0">
                <a:latin typeface="Calibri"/>
                <a:cs typeface="Calibri"/>
              </a:rPr>
              <a:t>reporting</a:t>
            </a:r>
            <a:r>
              <a:rPr sz="2700" b="1" spc="3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tools</a:t>
            </a:r>
            <a:endParaRPr sz="2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Allow </a:t>
            </a:r>
            <a:r>
              <a:rPr sz="2700" spc="-15" dirty="0">
                <a:latin typeface="Calibri"/>
                <a:cs typeface="Calibri"/>
              </a:rPr>
              <a:t>users to </a:t>
            </a:r>
            <a:r>
              <a:rPr sz="2700" spc="-5" dirty="0">
                <a:latin typeface="Calibri"/>
                <a:cs typeface="Calibri"/>
              </a:rPr>
              <a:t>query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dimensional </a:t>
            </a:r>
            <a:r>
              <a:rPr sz="2700" dirty="0">
                <a:latin typeface="Calibri"/>
                <a:cs typeface="Calibri"/>
              </a:rPr>
              <a:t>model </a:t>
            </a:r>
            <a:r>
              <a:rPr sz="2700" spc="-10" dirty="0">
                <a:latin typeface="Calibri"/>
                <a:cs typeface="Calibri"/>
              </a:rPr>
              <a:t>directly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define result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set.</a:t>
            </a:r>
            <a:endParaRPr sz="2700">
              <a:latin typeface="Calibri"/>
              <a:cs typeface="Calibri"/>
            </a:endParaRPr>
          </a:p>
          <a:p>
            <a:pPr marL="241300" marR="5715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1605280" algn="l"/>
                <a:tab pos="2896235" algn="l"/>
                <a:tab pos="4051300" algn="l"/>
                <a:tab pos="5053965" algn="l"/>
                <a:tab pos="5883275" algn="l"/>
                <a:tab pos="6944359" algn="l"/>
                <a:tab pos="7406005" algn="l"/>
                <a:tab pos="8799195" algn="l"/>
                <a:tab pos="9492615" algn="l"/>
                <a:tab pos="10126980" algn="l"/>
              </a:tabLst>
            </a:pPr>
            <a:r>
              <a:rPr sz="2700" dirty="0">
                <a:latin typeface="Calibri"/>
                <a:cs typeface="Calibri"/>
              </a:rPr>
              <a:t>Busi</a:t>
            </a:r>
            <a:r>
              <a:rPr sz="2700" spc="-2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s	Anal</a:t>
            </a:r>
            <a:r>
              <a:rPr sz="2700" spc="-25" dirty="0">
                <a:latin typeface="Calibri"/>
                <a:cs typeface="Calibri"/>
              </a:rPr>
              <a:t>y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2700" spc="-15" dirty="0">
                <a:latin typeface="Calibri"/>
                <a:cs typeface="Calibri"/>
              </a:rPr>
              <a:t>(</a:t>
            </a:r>
            <a:r>
              <a:rPr sz="2700" spc="-55" dirty="0">
                <a:latin typeface="Calibri"/>
                <a:cs typeface="Calibri"/>
              </a:rPr>
              <a:t>P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35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er	</a:t>
            </a:r>
            <a:r>
              <a:rPr sz="2700" spc="-15" dirty="0">
                <a:latin typeface="Calibri"/>
                <a:cs typeface="Calibri"/>
              </a:rPr>
              <a:t>u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)	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spc="-50" dirty="0">
                <a:latin typeface="Calibri"/>
                <a:cs typeface="Calibri"/>
              </a:rPr>
              <a:t>a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	acce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o	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5" dirty="0">
                <a:latin typeface="Calibri"/>
                <a:cs typeface="Calibri"/>
              </a:rPr>
              <a:t>f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40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d	the	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mensional  model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writing their </a:t>
            </a:r>
            <a:r>
              <a:rPr sz="2700" spc="-5" dirty="0">
                <a:latin typeface="Calibri"/>
                <a:cs typeface="Calibri"/>
              </a:rPr>
              <a:t>own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queries.</a:t>
            </a:r>
            <a:endParaRPr sz="2700">
              <a:latin typeface="Calibri"/>
              <a:cs typeface="Calibri"/>
            </a:endParaRPr>
          </a:p>
          <a:p>
            <a:pPr marL="241300" indent="-228600">
              <a:lnSpc>
                <a:spcPts val="321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700" spc="-25" dirty="0">
                <a:latin typeface="Calibri"/>
                <a:cs typeface="Calibri"/>
              </a:rPr>
              <a:t>Key </a:t>
            </a:r>
            <a:r>
              <a:rPr sz="2700" spc="-5" dirty="0">
                <a:latin typeface="Calibri"/>
                <a:cs typeface="Calibri"/>
              </a:rPr>
              <a:t>Functions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these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tools:</a:t>
            </a: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Query </a:t>
            </a:r>
            <a:r>
              <a:rPr sz="2400" b="1" spc="-10" dirty="0">
                <a:latin typeface="Calibri"/>
                <a:cs typeface="Calibri"/>
              </a:rPr>
              <a:t>Formulation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assist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355"/>
              </a:lnSpc>
              <a:spcBef>
                <a:spcPts val="3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Multipass or multiset </a:t>
            </a:r>
            <a:r>
              <a:rPr sz="2000" dirty="0">
                <a:latin typeface="Calibri"/>
                <a:cs typeface="Calibri"/>
              </a:rPr>
              <a:t>queries, </a:t>
            </a:r>
            <a:r>
              <a:rPr sz="2000" spc="-5" dirty="0">
                <a:latin typeface="Calibri"/>
                <a:cs typeface="Calibri"/>
              </a:rPr>
              <a:t>alerts, successive </a:t>
            </a:r>
            <a:r>
              <a:rPr sz="2000" spc="-10" dirty="0">
                <a:latin typeface="Calibri"/>
                <a:cs typeface="Calibri"/>
              </a:rPr>
              <a:t>constraints, </a:t>
            </a:r>
            <a:r>
              <a:rPr sz="2000" spc="-5" dirty="0">
                <a:latin typeface="Calibri"/>
                <a:cs typeface="Calibri"/>
              </a:rPr>
              <a:t>semi-additive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summation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835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Analysis </a:t>
            </a:r>
            <a:r>
              <a:rPr sz="2400" b="1" dirty="0">
                <a:latin typeface="Calibri"/>
                <a:cs typeface="Calibri"/>
              </a:rPr>
              <a:t>&amp; </a:t>
            </a:r>
            <a:r>
              <a:rPr sz="2400" b="1" spc="-15" dirty="0">
                <a:latin typeface="Calibri"/>
                <a:cs typeface="Calibri"/>
              </a:rPr>
              <a:t>Presentation </a:t>
            </a:r>
            <a:r>
              <a:rPr sz="2400" b="1" spc="-5" dirty="0">
                <a:latin typeface="Calibri"/>
                <a:cs typeface="Calibri"/>
              </a:rPr>
              <a:t>Capabilities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placing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“presentation </a:t>
            </a:r>
            <a:r>
              <a:rPr sz="2400" spc="5" dirty="0">
                <a:latin typeface="Calibri"/>
                <a:cs typeface="Calibri"/>
              </a:rPr>
              <a:t>quality”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 marL="1155700" marR="8255" lvl="2" indent="-229235" algn="just">
              <a:lnSpc>
                <a:spcPts val="1920"/>
              </a:lnSpc>
              <a:spcBef>
                <a:spcPts val="50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Basic calculation on the </a:t>
            </a:r>
            <a:r>
              <a:rPr sz="2000" spc="-10" dirty="0">
                <a:latin typeface="Calibri"/>
                <a:cs typeface="Calibri"/>
              </a:rPr>
              <a:t>result </a:t>
            </a:r>
            <a:r>
              <a:rPr sz="2000" spc="-5" dirty="0">
                <a:latin typeface="Calibri"/>
                <a:cs typeface="Calibri"/>
              </a:rPr>
              <a:t>set, </a:t>
            </a:r>
            <a:r>
              <a:rPr sz="2000" spc="-10" dirty="0">
                <a:latin typeface="Calibri"/>
                <a:cs typeface="Calibri"/>
              </a:rPr>
              <a:t>pivot </a:t>
            </a:r>
            <a:r>
              <a:rPr sz="2000" spc="-5" dirty="0">
                <a:latin typeface="Calibri"/>
                <a:cs typeface="Calibri"/>
              </a:rPr>
              <a:t>results, drill down, </a:t>
            </a:r>
            <a:r>
              <a:rPr sz="2000" spc="-10" dirty="0">
                <a:latin typeface="Calibri"/>
                <a:cs typeface="Calibri"/>
              </a:rPr>
              <a:t>column </a:t>
            </a:r>
            <a:r>
              <a:rPr sz="2000" spc="-5" dirty="0">
                <a:latin typeface="Calibri"/>
                <a:cs typeface="Calibri"/>
              </a:rPr>
              <a:t>calculations </a:t>
            </a:r>
            <a:r>
              <a:rPr sz="2000" spc="-10" dirty="0">
                <a:latin typeface="Calibri"/>
                <a:cs typeface="Calibri"/>
              </a:rPr>
              <a:t>on pivot </a:t>
            </a:r>
            <a:r>
              <a:rPr sz="2000" spc="-5" dirty="0">
                <a:latin typeface="Calibri"/>
                <a:cs typeface="Calibri"/>
              </a:rPr>
              <a:t>results,  column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row </a:t>
            </a:r>
            <a:r>
              <a:rPr sz="2000" spc="-5" dirty="0">
                <a:latin typeface="Calibri"/>
                <a:cs typeface="Calibri"/>
              </a:rPr>
              <a:t>calculation, </a:t>
            </a:r>
            <a:r>
              <a:rPr sz="2000" dirty="0">
                <a:latin typeface="Calibri"/>
                <a:cs typeface="Calibri"/>
              </a:rPr>
              <a:t>sorting, </a:t>
            </a:r>
            <a:r>
              <a:rPr sz="2000" spc="-10" dirty="0">
                <a:latin typeface="Calibri"/>
                <a:cs typeface="Calibri"/>
              </a:rPr>
              <a:t>complex formatting, </a:t>
            </a:r>
            <a:r>
              <a:rPr sz="2000" dirty="0">
                <a:latin typeface="Calibri"/>
                <a:cs typeface="Calibri"/>
              </a:rPr>
              <a:t>charting 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graphs…</a:t>
            </a:r>
            <a:endParaRPr sz="20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ts val="2300"/>
              </a:lnSpc>
              <a:spcBef>
                <a:spcPts val="4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dirty="0">
                <a:latin typeface="Calibri"/>
                <a:cs typeface="Calibri"/>
              </a:rPr>
              <a:t>User </a:t>
            </a:r>
            <a:r>
              <a:rPr sz="2400" b="1" spc="-5" dirty="0">
                <a:latin typeface="Calibri"/>
                <a:cs typeface="Calibri"/>
              </a:rPr>
              <a:t>Experience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Metadata </a:t>
            </a:r>
            <a:r>
              <a:rPr sz="2400" spc="-5" dirty="0">
                <a:latin typeface="Calibri"/>
                <a:cs typeface="Calibri"/>
              </a:rPr>
              <a:t>access, </a:t>
            </a:r>
            <a:r>
              <a:rPr sz="2400" spc="-15" dirty="0">
                <a:latin typeface="Calibri"/>
                <a:cs typeface="Calibri"/>
              </a:rPr>
              <a:t>easy to </a:t>
            </a:r>
            <a:r>
              <a:rPr sz="2400" spc="-5" dirty="0">
                <a:latin typeface="Calibri"/>
                <a:cs typeface="Calibri"/>
              </a:rPr>
              <a:t>use, </a:t>
            </a:r>
            <a:r>
              <a:rPr sz="2400" spc="-15" dirty="0">
                <a:latin typeface="Calibri"/>
                <a:cs typeface="Calibri"/>
              </a:rPr>
              <a:t>prevent </a:t>
            </a:r>
            <a:r>
              <a:rPr sz="2400" dirty="0">
                <a:latin typeface="Calibri"/>
                <a:cs typeface="Calibri"/>
              </a:rPr>
              <a:t>misuse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pick lists,  seamless </a:t>
            </a:r>
            <a:r>
              <a:rPr sz="2400" spc="-15" dirty="0">
                <a:latin typeface="Calibri"/>
                <a:cs typeface="Calibri"/>
              </a:rPr>
              <a:t>integration </a:t>
            </a:r>
            <a:r>
              <a:rPr sz="2400" spc="-5" dirty="0">
                <a:latin typeface="Calibri"/>
                <a:cs typeface="Calibri"/>
              </a:rPr>
              <a:t>with other </a:t>
            </a:r>
            <a:r>
              <a:rPr sz="2400" spc="-10" dirty="0">
                <a:latin typeface="Calibri"/>
                <a:cs typeface="Calibri"/>
              </a:rPr>
              <a:t>applications, export </a:t>
            </a:r>
            <a:r>
              <a:rPr sz="2400" spc="-5" dirty="0">
                <a:latin typeface="Calibri"/>
                <a:cs typeface="Calibri"/>
              </a:rPr>
              <a:t>multiple file types, </a:t>
            </a:r>
            <a:r>
              <a:rPr sz="2400" dirty="0">
                <a:latin typeface="Calibri"/>
                <a:cs typeface="Calibri"/>
              </a:rPr>
              <a:t>embedded  </a:t>
            </a:r>
            <a:r>
              <a:rPr sz="2400" spc="-5" dirty="0">
                <a:latin typeface="Calibri"/>
                <a:cs typeface="Calibri"/>
              </a:rPr>
              <a:t>queries.</a:t>
            </a:r>
            <a:endParaRPr sz="2400">
              <a:latin typeface="Calibri"/>
              <a:cs typeface="Calibri"/>
            </a:endParaRPr>
          </a:p>
          <a:p>
            <a:pPr marL="698500" lvl="1" indent="-228600" algn="just">
              <a:lnSpc>
                <a:spcPts val="2550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spc="-30" dirty="0">
                <a:latin typeface="Calibri"/>
                <a:cs typeface="Calibri"/>
              </a:rPr>
              <a:t>Technical</a:t>
            </a:r>
            <a:r>
              <a:rPr sz="2400" b="1" spc="35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Features</a:t>
            </a:r>
            <a:r>
              <a:rPr sz="2400" b="1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Multitasking,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Scheduling,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Export,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cancel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query,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scripting,</a:t>
            </a:r>
            <a:endParaRPr sz="2400">
              <a:latin typeface="Calibri"/>
              <a:cs typeface="Calibri"/>
            </a:endParaRPr>
          </a:p>
          <a:p>
            <a:pPr marL="698500" algn="just">
              <a:lnSpc>
                <a:spcPts val="2595"/>
              </a:lnSpc>
            </a:pPr>
            <a:r>
              <a:rPr sz="2400" spc="-20" dirty="0">
                <a:latin typeface="Calibri"/>
                <a:cs typeface="Calibri"/>
              </a:rPr>
              <a:t>connectivity, </a:t>
            </a:r>
            <a:r>
              <a:rPr sz="2400" spc="-5" dirty="0">
                <a:latin typeface="Calibri"/>
                <a:cs typeface="Calibri"/>
              </a:rPr>
              <a:t>scheduling, </a:t>
            </a:r>
            <a:r>
              <a:rPr sz="2400" spc="-10" dirty="0">
                <a:latin typeface="Calibri"/>
                <a:cs typeface="Calibri"/>
              </a:rPr>
              <a:t>metadata driven,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administration, </a:t>
            </a:r>
            <a:r>
              <a:rPr sz="2400" spc="-20" dirty="0">
                <a:latin typeface="Calibri"/>
                <a:cs typeface="Calibri"/>
              </a:rPr>
              <a:t>security,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querying.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700" spc="-10" dirty="0">
                <a:latin typeface="Calibri"/>
                <a:cs typeface="Calibri"/>
              </a:rPr>
              <a:t>Examples: </a:t>
            </a:r>
            <a:r>
              <a:rPr sz="2700" spc="-5" dirty="0">
                <a:latin typeface="Calibri"/>
                <a:cs typeface="Calibri"/>
              </a:rPr>
              <a:t>MS </a:t>
            </a:r>
            <a:r>
              <a:rPr sz="2700" spc="-15" dirty="0">
                <a:latin typeface="Calibri"/>
                <a:cs typeface="Calibri"/>
              </a:rPr>
              <a:t>Excel,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Hyperion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 </a:t>
            </a:r>
            <a:r>
              <a:rPr spc="-10" dirty="0"/>
              <a:t>application </a:t>
            </a:r>
            <a:r>
              <a:rPr spc="-5" dirty="0"/>
              <a:t>types and</a:t>
            </a:r>
            <a:r>
              <a:rPr spc="25" dirty="0"/>
              <a:t> </a:t>
            </a:r>
            <a:r>
              <a:rPr spc="-5" dirty="0"/>
              <a:t>audiences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717" y="438252"/>
            <a:ext cx="10358755" cy="43764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600" b="1" spc="-15" dirty="0">
                <a:latin typeface="Calibri"/>
                <a:cs typeface="Calibri"/>
              </a:rPr>
              <a:t>Standard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Reports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basic </a:t>
            </a:r>
            <a:r>
              <a:rPr sz="3200" dirty="0">
                <a:latin typeface="Calibri"/>
                <a:cs typeface="Calibri"/>
              </a:rPr>
              <a:t>end of the </a:t>
            </a:r>
            <a:r>
              <a:rPr sz="3200" spc="-5" dirty="0">
                <a:latin typeface="Calibri"/>
                <a:cs typeface="Calibri"/>
              </a:rPr>
              <a:t>BI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Spectrum.</a:t>
            </a:r>
            <a:endParaRPr sz="3200">
              <a:latin typeface="Calibri"/>
              <a:cs typeface="Calibri"/>
            </a:endParaRPr>
          </a:p>
          <a:p>
            <a:pPr marL="240665" marR="7620" indent="-228600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  <a:tab pos="3322954" algn="l"/>
                <a:tab pos="4716145" algn="l"/>
                <a:tab pos="5640070" algn="l"/>
                <a:tab pos="6026785" algn="l"/>
                <a:tab pos="8130540" algn="l"/>
              </a:tabLst>
            </a:pPr>
            <a:r>
              <a:rPr sz="3200" spc="-7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dri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eports	with	a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ned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  </a:t>
            </a:r>
            <a:r>
              <a:rPr sz="3200" spc="-5" dirty="0">
                <a:latin typeface="Calibri"/>
                <a:cs typeface="Calibri"/>
              </a:rPr>
              <a:t>output.</a:t>
            </a:r>
            <a:endParaRPr sz="3200">
              <a:latin typeface="Calibri"/>
              <a:cs typeface="Calibri"/>
            </a:endParaRPr>
          </a:p>
          <a:p>
            <a:pPr marL="240665" marR="5080" indent="-228600">
              <a:lnSpc>
                <a:spcPts val="346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1702435" algn="l"/>
                <a:tab pos="2780030" algn="l"/>
                <a:tab pos="3726815" algn="l"/>
                <a:tab pos="4658360" algn="l"/>
                <a:tab pos="5363845" algn="l"/>
                <a:tab pos="5912485" algn="l"/>
                <a:tab pos="8075295" algn="l"/>
                <a:tab pos="9260840" algn="l"/>
              </a:tabLst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ov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with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	of	in</a:t>
            </a:r>
            <a:r>
              <a:rPr sz="3200" spc="-8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	ab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	wh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95" dirty="0">
                <a:latin typeface="Calibri"/>
                <a:cs typeface="Calibri"/>
              </a:rPr>
              <a:t>t</a:t>
            </a:r>
            <a:r>
              <a:rPr sz="3200" spc="-190" dirty="0">
                <a:latin typeface="Calibri"/>
                <a:cs typeface="Calibri"/>
              </a:rPr>
              <a:t>’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10" dirty="0">
                <a:latin typeface="Calibri"/>
                <a:cs typeface="Calibri"/>
              </a:rPr>
              <a:t>going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particular </a:t>
            </a:r>
            <a:r>
              <a:rPr sz="3200" spc="-10" dirty="0">
                <a:latin typeface="Calibri"/>
                <a:cs typeface="Calibri"/>
              </a:rPr>
              <a:t>area </a:t>
            </a:r>
            <a:r>
              <a:rPr sz="3200" dirty="0">
                <a:latin typeface="Calibri"/>
                <a:cs typeface="Calibri"/>
              </a:rPr>
              <a:t>of the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business.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Common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non-technical </a:t>
            </a:r>
            <a:r>
              <a:rPr sz="3200" spc="-15" dirty="0">
                <a:latin typeface="Calibri"/>
                <a:cs typeface="Calibri"/>
              </a:rPr>
              <a:t>users,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push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button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users,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Examples: </a:t>
            </a:r>
            <a:r>
              <a:rPr sz="3200" dirty="0">
                <a:latin typeface="Calibri"/>
                <a:cs typeface="Calibri"/>
              </a:rPr>
              <a:t>MS </a:t>
            </a:r>
            <a:r>
              <a:rPr sz="3200" spc="-10" dirty="0">
                <a:latin typeface="Calibri"/>
                <a:cs typeface="Calibri"/>
              </a:rPr>
              <a:t>Reporting </a:t>
            </a:r>
            <a:r>
              <a:rPr sz="3200" dirty="0">
                <a:latin typeface="Calibri"/>
                <a:cs typeface="Calibri"/>
              </a:rPr>
              <a:t>Services, </a:t>
            </a:r>
            <a:r>
              <a:rPr sz="3200" spc="-5" dirty="0">
                <a:latin typeface="Calibri"/>
                <a:cs typeface="Calibri"/>
              </a:rPr>
              <a:t>Hyperion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Workspace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 </a:t>
            </a:r>
            <a:r>
              <a:rPr spc="-10" dirty="0"/>
              <a:t>application </a:t>
            </a:r>
            <a:r>
              <a:rPr spc="-5" dirty="0"/>
              <a:t>types and</a:t>
            </a:r>
            <a:r>
              <a:rPr spc="25" dirty="0"/>
              <a:t> </a:t>
            </a:r>
            <a:r>
              <a:rPr spc="-5" dirty="0"/>
              <a:t>audiences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2943" y="3008121"/>
            <a:ext cx="1569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1920" algn="l"/>
              </a:tabLst>
            </a:pPr>
            <a:r>
              <a:rPr sz="3000" b="1" spc="-5" dirty="0">
                <a:latin typeface="Calibri"/>
                <a:cs typeface="Calibri"/>
              </a:rPr>
              <a:t>Minin</a:t>
            </a:r>
            <a:r>
              <a:rPr sz="3000" b="1" dirty="0">
                <a:latin typeface="Calibri"/>
                <a:cs typeface="Calibri"/>
              </a:rPr>
              <a:t>g	/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28" y="455281"/>
            <a:ext cx="9330055" cy="34016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300" b="1" spc="-5" dirty="0">
                <a:latin typeface="Calibri"/>
                <a:cs typeface="Calibri"/>
              </a:rPr>
              <a:t>Analytical</a:t>
            </a:r>
            <a:r>
              <a:rPr sz="3300" b="1" spc="-10" dirty="0">
                <a:latin typeface="Calibri"/>
                <a:cs typeface="Calibri"/>
              </a:rPr>
              <a:t> </a:t>
            </a:r>
            <a:r>
              <a:rPr sz="3300" b="1" spc="-5" dirty="0">
                <a:latin typeface="Calibri"/>
                <a:cs typeface="Calibri"/>
              </a:rPr>
              <a:t>applications</a:t>
            </a:r>
            <a:endParaRPr sz="3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More </a:t>
            </a:r>
            <a:r>
              <a:rPr sz="3000" spc="-15" dirty="0">
                <a:latin typeface="Calibri"/>
                <a:cs typeface="Calibri"/>
              </a:rPr>
              <a:t>complex </a:t>
            </a:r>
            <a:r>
              <a:rPr sz="3000" dirty="0">
                <a:latin typeface="Calibri"/>
                <a:cs typeface="Calibri"/>
              </a:rPr>
              <a:t>than </a:t>
            </a:r>
            <a:r>
              <a:rPr sz="3000" spc="-15" dirty="0">
                <a:latin typeface="Calibri"/>
                <a:cs typeface="Calibri"/>
              </a:rPr>
              <a:t>standard </a:t>
            </a:r>
            <a:r>
              <a:rPr sz="3000" spc="-10" dirty="0">
                <a:latin typeface="Calibri"/>
                <a:cs typeface="Calibri"/>
              </a:rPr>
              <a:t>reports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45" dirty="0">
                <a:latin typeface="Calibri"/>
                <a:cs typeface="Calibri"/>
              </a:rPr>
              <a:t>Targeted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10" dirty="0">
                <a:latin typeface="Calibri"/>
                <a:cs typeface="Calibri"/>
              </a:rPr>
              <a:t>specific business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processes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Encapsulate </a:t>
            </a:r>
            <a:r>
              <a:rPr sz="3000" spc="-5" dirty="0">
                <a:latin typeface="Calibri"/>
                <a:cs typeface="Calibri"/>
              </a:rPr>
              <a:t>domain-specific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expertise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</a:tabLst>
            </a:pPr>
            <a:r>
              <a:rPr sz="3000" b="1" spc="-5" dirty="0">
                <a:latin typeface="Calibri"/>
                <a:cs typeface="Calibri"/>
              </a:rPr>
              <a:t>Can be </a:t>
            </a:r>
            <a:r>
              <a:rPr sz="3000" b="1" spc="-10" dirty="0">
                <a:latin typeface="Calibri"/>
                <a:cs typeface="Calibri"/>
              </a:rPr>
              <a:t>purchased pre-built from</a:t>
            </a:r>
            <a:r>
              <a:rPr sz="3000" b="1" spc="2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vendors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288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  <a:tab pos="1233170" algn="l"/>
                <a:tab pos="2739390" algn="l"/>
                <a:tab pos="5024120" algn="l"/>
                <a:tab pos="7985759" algn="l"/>
                <a:tab pos="8576945" algn="l"/>
              </a:tabLst>
            </a:pPr>
            <a:r>
              <a:rPr sz="3000" b="1" dirty="0">
                <a:latin typeface="Calibri"/>
                <a:cs typeface="Calibri"/>
              </a:rPr>
              <a:t>R/W	a</a:t>
            </a:r>
            <a:r>
              <a:rPr sz="3000" b="1" spc="-20" dirty="0">
                <a:latin typeface="Calibri"/>
                <a:cs typeface="Calibri"/>
              </a:rPr>
              <a:t>n</a:t>
            </a:r>
            <a:r>
              <a:rPr sz="3000" b="1" dirty="0">
                <a:latin typeface="Calibri"/>
                <a:cs typeface="Calibri"/>
              </a:rPr>
              <a:t>a</a:t>
            </a:r>
            <a:r>
              <a:rPr sz="3000" b="1" spc="-15" dirty="0">
                <a:latin typeface="Calibri"/>
                <a:cs typeface="Calibri"/>
              </a:rPr>
              <a:t>l</a:t>
            </a:r>
            <a:r>
              <a:rPr sz="3000" b="1" dirty="0">
                <a:latin typeface="Calibri"/>
                <a:cs typeface="Calibri"/>
              </a:rPr>
              <a:t>y</a:t>
            </a:r>
            <a:r>
              <a:rPr sz="3000" b="1" spc="5" dirty="0">
                <a:latin typeface="Calibri"/>
                <a:cs typeface="Calibri"/>
              </a:rPr>
              <a:t>t</a:t>
            </a:r>
            <a:r>
              <a:rPr sz="3000" b="1" dirty="0">
                <a:latin typeface="Calibri"/>
                <a:cs typeface="Calibri"/>
              </a:rPr>
              <a:t>ic	a</a:t>
            </a:r>
            <a:r>
              <a:rPr sz="3000" b="1" spc="-10" dirty="0">
                <a:latin typeface="Calibri"/>
                <a:cs typeface="Calibri"/>
              </a:rPr>
              <a:t>p</a:t>
            </a:r>
            <a:r>
              <a:rPr sz="3000" b="1" dirty="0">
                <a:latin typeface="Calibri"/>
                <a:cs typeface="Calibri"/>
              </a:rPr>
              <a:t>pl</a:t>
            </a:r>
            <a:r>
              <a:rPr sz="3000" b="1" spc="-15" dirty="0">
                <a:latin typeface="Calibri"/>
                <a:cs typeface="Calibri"/>
              </a:rPr>
              <a:t>i</a:t>
            </a:r>
            <a:r>
              <a:rPr sz="3000" b="1" spc="-5" dirty="0">
                <a:latin typeface="Calibri"/>
                <a:cs typeface="Calibri"/>
              </a:rPr>
              <a:t>c</a:t>
            </a:r>
            <a:r>
              <a:rPr sz="3000" b="1" spc="-40" dirty="0">
                <a:latin typeface="Calibri"/>
                <a:cs typeface="Calibri"/>
              </a:rPr>
              <a:t>a</a:t>
            </a:r>
            <a:r>
              <a:rPr sz="3000" b="1" dirty="0">
                <a:latin typeface="Calibri"/>
                <a:cs typeface="Calibri"/>
              </a:rPr>
              <a:t>ti</a:t>
            </a:r>
            <a:r>
              <a:rPr sz="3000" b="1" spc="-10" dirty="0">
                <a:latin typeface="Calibri"/>
                <a:cs typeface="Calibri"/>
              </a:rPr>
              <a:t>o</a:t>
            </a:r>
            <a:r>
              <a:rPr sz="3000" b="1" dirty="0">
                <a:latin typeface="Calibri"/>
                <a:cs typeface="Calibri"/>
              </a:rPr>
              <a:t>n</a:t>
            </a:r>
            <a:r>
              <a:rPr sz="3000" b="1" spc="5" dirty="0">
                <a:latin typeface="Calibri"/>
                <a:cs typeface="Calibri"/>
              </a:rPr>
              <a:t>s</a:t>
            </a:r>
            <a:r>
              <a:rPr sz="3000" b="1" dirty="0">
                <a:latin typeface="Calibri"/>
                <a:cs typeface="Calibri"/>
              </a:rPr>
              <a:t>:	i</a:t>
            </a:r>
            <a:r>
              <a:rPr sz="3000" b="1" spc="-10" dirty="0">
                <a:latin typeface="Calibri"/>
                <a:cs typeface="Calibri"/>
              </a:rPr>
              <a:t>m</a:t>
            </a:r>
            <a:r>
              <a:rPr sz="3000" b="1" dirty="0">
                <a:latin typeface="Calibri"/>
                <a:cs typeface="Calibri"/>
              </a:rPr>
              <a:t>pleme</a:t>
            </a:r>
            <a:r>
              <a:rPr sz="3000" b="1" spc="-35" dirty="0">
                <a:latin typeface="Calibri"/>
                <a:cs typeface="Calibri"/>
              </a:rPr>
              <a:t>n</a:t>
            </a:r>
            <a:r>
              <a:rPr sz="3000" b="1" spc="-20" dirty="0">
                <a:latin typeface="Calibri"/>
                <a:cs typeface="Calibri"/>
              </a:rPr>
              <a:t>t</a:t>
            </a:r>
            <a:r>
              <a:rPr sz="3000" b="1" spc="-45" dirty="0">
                <a:latin typeface="Calibri"/>
                <a:cs typeface="Calibri"/>
              </a:rPr>
              <a:t>a</a:t>
            </a:r>
            <a:r>
              <a:rPr sz="3000" b="1" dirty="0">
                <a:latin typeface="Calibri"/>
                <a:cs typeface="Calibri"/>
              </a:rPr>
              <a:t>ti</a:t>
            </a:r>
            <a:r>
              <a:rPr sz="3000" b="1" spc="-10" dirty="0">
                <a:latin typeface="Calibri"/>
                <a:cs typeface="Calibri"/>
              </a:rPr>
              <a:t>o</a:t>
            </a:r>
            <a:r>
              <a:rPr sz="3000" b="1" dirty="0">
                <a:latin typeface="Calibri"/>
                <a:cs typeface="Calibri"/>
              </a:rPr>
              <a:t>ns	</a:t>
            </a:r>
            <a:r>
              <a:rPr sz="3000" b="1" spc="-5" dirty="0">
                <a:latin typeface="Calibri"/>
                <a:cs typeface="Calibri"/>
              </a:rPr>
              <a:t>o</a:t>
            </a:r>
            <a:r>
              <a:rPr sz="3000" b="1" dirty="0">
                <a:latin typeface="Calibri"/>
                <a:cs typeface="Calibri"/>
              </a:rPr>
              <a:t>f	</a:t>
            </a:r>
            <a:r>
              <a:rPr sz="3000" b="1" spc="-5" dirty="0">
                <a:latin typeface="Calibri"/>
                <a:cs typeface="Calibri"/>
              </a:rPr>
              <a:t>D</a:t>
            </a:r>
            <a:r>
              <a:rPr sz="3000" b="1" spc="-40" dirty="0">
                <a:latin typeface="Calibri"/>
                <a:cs typeface="Calibri"/>
              </a:rPr>
              <a:t>a</a:t>
            </a:r>
            <a:r>
              <a:rPr sz="3000" b="1" spc="-35" dirty="0">
                <a:latin typeface="Calibri"/>
                <a:cs typeface="Calibri"/>
              </a:rPr>
              <a:t>t</a:t>
            </a:r>
            <a:r>
              <a:rPr sz="3000" b="1" dirty="0">
                <a:latin typeface="Calibri"/>
                <a:cs typeface="Calibri"/>
              </a:rPr>
              <a:t>a  </a:t>
            </a:r>
            <a:r>
              <a:rPr sz="3000" b="1" spc="-10" dirty="0">
                <a:latin typeface="Calibri"/>
                <a:cs typeface="Calibri"/>
              </a:rPr>
              <a:t>machine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Learning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528" y="3866515"/>
            <a:ext cx="4028440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5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Examples: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00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35" dirty="0">
                <a:latin typeface="Calibri"/>
                <a:cs typeface="Calibri"/>
              </a:rPr>
              <a:t>Web </a:t>
            </a:r>
            <a:r>
              <a:rPr sz="2600" spc="-10" dirty="0">
                <a:latin typeface="Calibri"/>
                <a:cs typeface="Calibri"/>
              </a:rPr>
              <a:t>path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analysis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95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Promotion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effectiveness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300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5" dirty="0">
                <a:latin typeface="Calibri"/>
                <a:cs typeface="Calibri"/>
              </a:rPr>
              <a:t>Affinity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analysis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9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Sales </a:t>
            </a:r>
            <a:r>
              <a:rPr sz="2600" spc="-25" dirty="0">
                <a:latin typeface="Calibri"/>
                <a:cs typeface="Calibri"/>
              </a:rPr>
              <a:t>force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management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3055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Fraud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Detection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 </a:t>
            </a:r>
            <a:r>
              <a:rPr spc="-10" dirty="0"/>
              <a:t>application </a:t>
            </a:r>
            <a:r>
              <a:rPr spc="-5" dirty="0"/>
              <a:t>types and</a:t>
            </a:r>
            <a:r>
              <a:rPr spc="25" dirty="0"/>
              <a:t> </a:t>
            </a:r>
            <a:r>
              <a:rPr spc="-5" dirty="0"/>
              <a:t>audiences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878" y="485089"/>
            <a:ext cx="11504295" cy="560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Dashboards </a:t>
            </a:r>
            <a:r>
              <a:rPr sz="3600" b="1" dirty="0">
                <a:latin typeface="Calibri"/>
                <a:cs typeface="Calibri"/>
              </a:rPr>
              <a:t>and</a:t>
            </a:r>
            <a:r>
              <a:rPr sz="3600" b="1" spc="3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scorecards</a:t>
            </a:r>
            <a:endParaRPr sz="3600">
              <a:latin typeface="Calibri"/>
              <a:cs typeface="Calibri"/>
            </a:endParaRPr>
          </a:p>
          <a:p>
            <a:pPr marL="241300" marR="7620" indent="-228600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latin typeface="Calibri"/>
                <a:cs typeface="Calibri"/>
              </a:rPr>
              <a:t>Provide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20" dirty="0">
                <a:latin typeface="Calibri"/>
                <a:cs typeface="Calibri"/>
              </a:rPr>
              <a:t>interface </a:t>
            </a:r>
            <a:r>
              <a:rPr sz="3600" spc="-15" dirty="0">
                <a:latin typeface="Calibri"/>
                <a:cs typeface="Calibri"/>
              </a:rPr>
              <a:t>tools </a:t>
            </a:r>
            <a:r>
              <a:rPr sz="3600" spc="-10" dirty="0">
                <a:latin typeface="Calibri"/>
                <a:cs typeface="Calibri"/>
              </a:rPr>
              <a:t>that </a:t>
            </a:r>
            <a:r>
              <a:rPr sz="3600" spc="-5" dirty="0">
                <a:latin typeface="Calibri"/>
                <a:cs typeface="Calibri"/>
              </a:rPr>
              <a:t>support </a:t>
            </a:r>
            <a:r>
              <a:rPr sz="3600" spc="-25" dirty="0">
                <a:latin typeface="Calibri"/>
                <a:cs typeface="Calibri"/>
              </a:rPr>
              <a:t>status </a:t>
            </a:r>
            <a:r>
              <a:rPr sz="3600" spc="-10" dirty="0">
                <a:latin typeface="Calibri"/>
                <a:cs typeface="Calibri"/>
              </a:rPr>
              <a:t>reporting </a:t>
            </a:r>
            <a:r>
              <a:rPr sz="3600" dirty="0">
                <a:latin typeface="Calibri"/>
                <a:cs typeface="Calibri"/>
              </a:rPr>
              <a:t>and  alerts </a:t>
            </a:r>
            <a:r>
              <a:rPr sz="3600" spc="-15" dirty="0">
                <a:latin typeface="Calibri"/>
                <a:cs typeface="Calibri"/>
              </a:rPr>
              <a:t>across </a:t>
            </a:r>
            <a:r>
              <a:rPr sz="3600" spc="-5" dirty="0">
                <a:latin typeface="Calibri"/>
                <a:cs typeface="Calibri"/>
              </a:rPr>
              <a:t>multiple </a:t>
            </a:r>
            <a:r>
              <a:rPr sz="3600" spc="-25" dirty="0">
                <a:latin typeface="Calibri"/>
                <a:cs typeface="Calibri"/>
              </a:rPr>
              <a:t>data </a:t>
            </a:r>
            <a:r>
              <a:rPr sz="3600" spc="-10" dirty="0">
                <a:latin typeface="Calibri"/>
                <a:cs typeface="Calibri"/>
              </a:rPr>
              <a:t>sources </a:t>
            </a:r>
            <a:r>
              <a:rPr sz="3600" spc="-20" dirty="0">
                <a:latin typeface="Calibri"/>
                <a:cs typeface="Calibri"/>
              </a:rPr>
              <a:t>at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high </a:t>
            </a:r>
            <a:r>
              <a:rPr sz="3600" spc="-15" dirty="0">
                <a:latin typeface="Calibri"/>
                <a:cs typeface="Calibri"/>
              </a:rPr>
              <a:t>level, </a:t>
            </a:r>
            <a:r>
              <a:rPr sz="3600" spc="-5" dirty="0">
                <a:latin typeface="Calibri"/>
                <a:cs typeface="Calibri"/>
              </a:rPr>
              <a:t>and </a:t>
            </a:r>
            <a:r>
              <a:rPr sz="3600" dirty="0">
                <a:latin typeface="Calibri"/>
                <a:cs typeface="Calibri"/>
              </a:rPr>
              <a:t>also  </a:t>
            </a:r>
            <a:r>
              <a:rPr sz="3600" spc="-5" dirty="0">
                <a:latin typeface="Calibri"/>
                <a:cs typeface="Calibri"/>
              </a:rPr>
              <a:t>allow drilldown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15" dirty="0">
                <a:latin typeface="Calibri"/>
                <a:cs typeface="Calibri"/>
              </a:rPr>
              <a:t>more detailed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data.</a:t>
            </a:r>
            <a:endParaRPr sz="3600">
              <a:latin typeface="Calibri"/>
              <a:cs typeface="Calibri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latin typeface="Calibri"/>
                <a:cs typeface="Calibri"/>
              </a:rPr>
              <a:t>Originally aimed </a:t>
            </a:r>
            <a:r>
              <a:rPr sz="3600" spc="-20" dirty="0">
                <a:latin typeface="Calibri"/>
                <a:cs typeface="Calibri"/>
              </a:rPr>
              <a:t>at </a:t>
            </a:r>
            <a:r>
              <a:rPr sz="3600" spc="-5" dirty="0">
                <a:latin typeface="Calibri"/>
                <a:cs typeface="Calibri"/>
              </a:rPr>
              <a:t>specific </a:t>
            </a:r>
            <a:r>
              <a:rPr sz="3600" spc="-20" dirty="0">
                <a:latin typeface="Calibri"/>
                <a:cs typeface="Calibri"/>
              </a:rPr>
              <a:t>users; executive interfaces, </a:t>
            </a:r>
            <a:r>
              <a:rPr sz="3600" spc="-5" dirty="0">
                <a:latin typeface="Calibri"/>
                <a:cs typeface="Calibri"/>
              </a:rPr>
              <a:t>now  </a:t>
            </a:r>
            <a:r>
              <a:rPr sz="3600" spc="-15" dirty="0">
                <a:latin typeface="Calibri"/>
                <a:cs typeface="Calibri"/>
              </a:rPr>
              <a:t>organization-wide.</a:t>
            </a:r>
            <a:endParaRPr sz="36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46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latin typeface="Calibri"/>
                <a:cs typeface="Calibri"/>
              </a:rPr>
              <a:t>Provide</a:t>
            </a:r>
            <a:r>
              <a:rPr sz="3600" spc="7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high-density </a:t>
            </a:r>
            <a:r>
              <a:rPr sz="3600" dirty="0">
                <a:latin typeface="Calibri"/>
                <a:cs typeface="Calibri"/>
              </a:rPr>
              <a:t>&amp; </a:t>
            </a:r>
            <a:r>
              <a:rPr sz="3600" spc="-15" dirty="0">
                <a:latin typeface="Calibri"/>
                <a:cs typeface="Calibri"/>
              </a:rPr>
              <a:t>information-rich  </a:t>
            </a:r>
            <a:r>
              <a:rPr sz="3600" dirty="0">
                <a:latin typeface="Calibri"/>
                <a:cs typeface="Calibri"/>
              </a:rPr>
              <a:t>visual  </a:t>
            </a:r>
            <a:r>
              <a:rPr sz="3600" spc="-20" dirty="0">
                <a:latin typeface="Calibri"/>
                <a:cs typeface="Calibri"/>
              </a:rPr>
              <a:t>representation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20" dirty="0">
                <a:latin typeface="Calibri"/>
                <a:cs typeface="Calibri"/>
              </a:rPr>
              <a:t> data.</a:t>
            </a:r>
            <a:endParaRPr sz="36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latin typeface="Calibri"/>
                <a:cs typeface="Calibri"/>
              </a:rPr>
              <a:t>Usually </a:t>
            </a:r>
            <a:r>
              <a:rPr sz="3600" spc="-10" dirty="0">
                <a:latin typeface="Calibri"/>
                <a:cs typeface="Calibri"/>
              </a:rPr>
              <a:t>web-based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interactive.</a:t>
            </a:r>
            <a:endParaRPr sz="3600">
              <a:latin typeface="Calibri"/>
              <a:cs typeface="Calibri"/>
            </a:endParaRPr>
          </a:p>
          <a:p>
            <a:pPr marL="241300" marR="6985" indent="-228600" algn="just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latin typeface="Calibri"/>
                <a:cs typeface="Calibri"/>
              </a:rPr>
              <a:t>Contain </a:t>
            </a:r>
            <a:r>
              <a:rPr sz="3600" spc="-45" dirty="0">
                <a:latin typeface="Calibri"/>
                <a:cs typeface="Calibri"/>
              </a:rPr>
              <a:t>KPI’s </a:t>
            </a:r>
            <a:r>
              <a:rPr sz="3600" spc="-25" dirty="0">
                <a:latin typeface="Calibri"/>
                <a:cs typeface="Calibri"/>
              </a:rPr>
              <a:t>(Key </a:t>
            </a:r>
            <a:r>
              <a:rPr sz="3600" spc="-10" dirty="0">
                <a:latin typeface="Calibri"/>
                <a:cs typeface="Calibri"/>
              </a:rPr>
              <a:t>performance </a:t>
            </a:r>
            <a:r>
              <a:rPr sz="3600" spc="-20" dirty="0">
                <a:latin typeface="Calibri"/>
                <a:cs typeface="Calibri"/>
              </a:rPr>
              <a:t>Indicators) </a:t>
            </a:r>
            <a:r>
              <a:rPr sz="3600" spc="-25" dirty="0">
                <a:latin typeface="Calibri"/>
                <a:cs typeface="Calibri"/>
              </a:rPr>
              <a:t>for </a:t>
            </a:r>
            <a:r>
              <a:rPr sz="3600" spc="-5" dirty="0">
                <a:latin typeface="Calibri"/>
                <a:cs typeface="Calibri"/>
              </a:rPr>
              <a:t>measuring  </a:t>
            </a:r>
            <a:r>
              <a:rPr sz="3600" spc="-10" dirty="0">
                <a:latin typeface="Calibri"/>
                <a:cs typeface="Calibri"/>
              </a:rPr>
              <a:t>goals.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5049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March </a:t>
            </a:r>
            <a:r>
              <a:rPr lang="en-US" dirty="0"/>
              <a:t>19,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887539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115">
              <a:lnSpc>
                <a:spcPct val="118000"/>
              </a:lnSpc>
              <a:spcBef>
                <a:spcPts val="100"/>
              </a:spcBef>
            </a:pPr>
            <a:r>
              <a:rPr spc="-5" dirty="0"/>
              <a:t>BI </a:t>
            </a:r>
            <a:r>
              <a:rPr spc="-10" dirty="0"/>
              <a:t>application </a:t>
            </a:r>
            <a:r>
              <a:rPr spc="-5" dirty="0"/>
              <a:t>types and audiences  </a:t>
            </a:r>
            <a:r>
              <a:rPr spc="-15" dirty="0"/>
              <a:t>Operational</a:t>
            </a:r>
            <a:r>
              <a:rPr spc="15" dirty="0"/>
              <a:t> </a:t>
            </a:r>
            <a:r>
              <a:rPr spc="-5" dirty="0"/>
              <a:t>BI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7005"/>
            <a:ext cx="10156825" cy="47459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535"/>
              </a:spcBef>
              <a:buFont typeface="Arial"/>
              <a:buChar char="•"/>
              <a:tabLst>
                <a:tab pos="241935" algn="l"/>
                <a:tab pos="4213225" algn="l"/>
              </a:tabLst>
            </a:pPr>
            <a:r>
              <a:rPr sz="3600" spc="-10" dirty="0">
                <a:latin typeface="Calibri"/>
                <a:cs typeface="Calibri"/>
              </a:rPr>
              <a:t>Operational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systems	</a:t>
            </a:r>
            <a:r>
              <a:rPr sz="3600" spc="-15" dirty="0">
                <a:latin typeface="Calibri"/>
                <a:cs typeface="Calibri"/>
              </a:rPr>
              <a:t>provide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5" dirty="0">
                <a:latin typeface="Calibri"/>
                <a:cs typeface="Calibri"/>
              </a:rPr>
              <a:t>information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needed  </a:t>
            </a:r>
            <a:r>
              <a:rPr sz="3600" spc="-25" dirty="0">
                <a:latin typeface="Calibri"/>
                <a:cs typeface="Calibri"/>
              </a:rPr>
              <a:t>for </a:t>
            </a:r>
            <a:r>
              <a:rPr sz="3600" spc="-10" dirty="0">
                <a:latin typeface="Calibri"/>
                <a:cs typeface="Calibri"/>
              </a:rPr>
              <a:t>employees </a:t>
            </a:r>
            <a:r>
              <a:rPr sz="3600" spc="-30" dirty="0">
                <a:latin typeface="Calibri"/>
                <a:cs typeface="Calibri"/>
              </a:rPr>
              <a:t>to </a:t>
            </a:r>
            <a:r>
              <a:rPr sz="3600" spc="-5" dirty="0">
                <a:latin typeface="Calibri"/>
                <a:cs typeface="Calibri"/>
              </a:rPr>
              <a:t>accomplish </a:t>
            </a:r>
            <a:r>
              <a:rPr sz="3600" dirty="0">
                <a:latin typeface="Calibri"/>
                <a:cs typeface="Calibri"/>
              </a:rPr>
              <a:t>their </a:t>
            </a:r>
            <a:r>
              <a:rPr sz="3600" spc="-5" dirty="0">
                <a:latin typeface="Calibri"/>
                <a:cs typeface="Calibri"/>
              </a:rPr>
              <a:t>basic job  responsibilities.</a:t>
            </a:r>
            <a:endParaRPr sz="3600">
              <a:latin typeface="Calibri"/>
              <a:cs typeface="Calibri"/>
            </a:endParaRPr>
          </a:p>
          <a:p>
            <a:pPr marL="241300" marR="231775" indent="-229235">
              <a:lnSpc>
                <a:spcPts val="3890"/>
              </a:lnSpc>
              <a:spcBef>
                <a:spcPts val="1050"/>
              </a:spcBef>
              <a:buFont typeface="Arial"/>
              <a:buChar char="•"/>
              <a:tabLst>
                <a:tab pos="241935" algn="l"/>
              </a:tabLst>
            </a:pPr>
            <a:r>
              <a:rPr sz="3600" dirty="0">
                <a:latin typeface="Calibri"/>
                <a:cs typeface="Calibri"/>
              </a:rPr>
              <a:t>As the </a:t>
            </a:r>
            <a:r>
              <a:rPr sz="3600" spc="-5" dirty="0">
                <a:latin typeface="Calibri"/>
                <a:cs typeface="Calibri"/>
              </a:rPr>
              <a:t>name implies, </a:t>
            </a:r>
            <a:r>
              <a:rPr sz="3600" dirty="0">
                <a:latin typeface="Calibri"/>
                <a:cs typeface="Calibri"/>
              </a:rPr>
              <a:t>BI </a:t>
            </a:r>
            <a:r>
              <a:rPr sz="3600" spc="-25" dirty="0">
                <a:latin typeface="Calibri"/>
                <a:cs typeface="Calibri"/>
              </a:rPr>
              <a:t>targeted </a:t>
            </a:r>
            <a:r>
              <a:rPr sz="3600" spc="-20" dirty="0">
                <a:latin typeface="Calibri"/>
                <a:cs typeface="Calibri"/>
              </a:rPr>
              <a:t>at </a:t>
            </a:r>
            <a:r>
              <a:rPr sz="3600" spc="-1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same people  running business </a:t>
            </a:r>
            <a:r>
              <a:rPr sz="3600" spc="-20" dirty="0">
                <a:latin typeface="Calibri"/>
                <a:cs typeface="Calibri"/>
              </a:rPr>
              <a:t>at </a:t>
            </a:r>
            <a:r>
              <a:rPr sz="3600" spc="-15" dirty="0">
                <a:latin typeface="Calibri"/>
                <a:cs typeface="Calibri"/>
              </a:rPr>
              <a:t>operational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level.</a:t>
            </a:r>
            <a:endParaRPr sz="3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935" algn="l"/>
              </a:tabLst>
            </a:pPr>
            <a:r>
              <a:rPr sz="3600" b="1" spc="-10" dirty="0">
                <a:latin typeface="Calibri"/>
                <a:cs typeface="Calibri"/>
              </a:rPr>
              <a:t>Examples:</a:t>
            </a:r>
            <a:endParaRPr sz="3600">
              <a:latin typeface="Calibri"/>
              <a:cs typeface="Calibri"/>
            </a:endParaRPr>
          </a:p>
          <a:p>
            <a:pPr marL="698500" marR="1131570" lvl="1" indent="-228600">
              <a:lnSpc>
                <a:spcPts val="346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Call </a:t>
            </a:r>
            <a:r>
              <a:rPr sz="3200" spc="-20" dirty="0">
                <a:latin typeface="Calibri"/>
                <a:cs typeface="Calibri"/>
              </a:rPr>
              <a:t>centers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obtain </a:t>
            </a:r>
            <a:r>
              <a:rPr sz="3200" dirty="0">
                <a:latin typeface="Calibri"/>
                <a:cs typeface="Calibri"/>
              </a:rPr>
              <a:t>timely </a:t>
            </a:r>
            <a:r>
              <a:rPr sz="3200" spc="-15" dirty="0">
                <a:latin typeface="Calibri"/>
                <a:cs typeface="Calibri"/>
              </a:rPr>
              <a:t>information  </a:t>
            </a:r>
            <a:r>
              <a:rPr sz="3200" spc="-20" dirty="0">
                <a:latin typeface="Calibri"/>
                <a:cs typeface="Calibri"/>
              </a:rPr>
              <a:t>regarding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customer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line.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Analyzing </a:t>
            </a:r>
            <a:r>
              <a:rPr sz="3200" spc="-15" dirty="0">
                <a:latin typeface="Calibri"/>
                <a:cs typeface="Calibri"/>
              </a:rPr>
              <a:t>event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5" dirty="0">
                <a:latin typeface="Calibri"/>
                <a:cs typeface="Calibri"/>
              </a:rPr>
              <a:t>from servers </a:t>
            </a:r>
            <a:r>
              <a:rPr sz="3200" spc="-3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diagnose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issues.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635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Muni University</vt:lpstr>
      <vt:lpstr>BI Applications</vt:lpstr>
      <vt:lpstr>BI Applications</vt:lpstr>
      <vt:lpstr>BI application types and audiences</vt:lpstr>
      <vt:lpstr>BI application types and audiences</vt:lpstr>
      <vt:lpstr>BI application types and audiences</vt:lpstr>
      <vt:lpstr>BI application types and audiences</vt:lpstr>
      <vt:lpstr>BI application types and audiences</vt:lpstr>
      <vt:lpstr>BI application types and audiences  Operational BI</vt:lpstr>
      <vt:lpstr>BI application types and audiences</vt:lpstr>
      <vt:lpstr>Development of applications and BI portal</vt:lpstr>
      <vt:lpstr>Analytic Cycle for BI Analysis</vt:lpstr>
      <vt:lpstr>Analytic Cycle for BI Analysis</vt:lpstr>
      <vt:lpstr>PowerPoint Presentation</vt:lpstr>
      <vt:lpstr>Specification of templates, applications and  navigation framework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 University  BACHELOR OF INFORMATION SYSTEMS DEGREE</dc:title>
  <dc:creator>Pota</dc:creator>
  <cp:lastModifiedBy>Ocen Samuel</cp:lastModifiedBy>
  <cp:revision>2</cp:revision>
  <dcterms:created xsi:type="dcterms:W3CDTF">2020-02-26T05:32:51Z</dcterms:created>
  <dcterms:modified xsi:type="dcterms:W3CDTF">2020-02-26T05:37:26Z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2020-02-26T00:00:00Z</vt:filetime>
  </property>
</Properties>
</file>