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16144" y="-49276"/>
            <a:ext cx="1759711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Monday, </a:t>
            </a:r>
            <a:r>
              <a:rPr dirty="0"/>
              <a:t>January 29,</a:t>
            </a:r>
            <a:r>
              <a:rPr spc="-85" dirty="0"/>
              <a:t> </a:t>
            </a:r>
            <a:r>
              <a:rPr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471C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Monday, </a:t>
            </a:r>
            <a:r>
              <a:rPr dirty="0"/>
              <a:t>January 29,</a:t>
            </a:r>
            <a:r>
              <a:rPr spc="-85" dirty="0"/>
              <a:t> </a:t>
            </a:r>
            <a:r>
              <a:rPr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Monday, </a:t>
            </a:r>
            <a:r>
              <a:rPr dirty="0"/>
              <a:t>January 29,</a:t>
            </a:r>
            <a:r>
              <a:rPr spc="-85" dirty="0"/>
              <a:t> </a:t>
            </a:r>
            <a:r>
              <a:rPr dirty="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Monday, </a:t>
            </a:r>
            <a:r>
              <a:rPr dirty="0"/>
              <a:t>January 29,</a:t>
            </a:r>
            <a:r>
              <a:rPr spc="-85" dirty="0"/>
              <a:t> </a:t>
            </a:r>
            <a:r>
              <a:rPr dirty="0"/>
              <a:t>2018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Monday, </a:t>
            </a:r>
            <a:r>
              <a:rPr dirty="0"/>
              <a:t>January 29,</a:t>
            </a:r>
            <a:r>
              <a:rPr spc="-85" dirty="0"/>
              <a:t> </a:t>
            </a:r>
            <a:r>
              <a:rPr dirty="0"/>
              <a:t>2018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0" y="-49276"/>
            <a:ext cx="13716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30780" y="2110486"/>
            <a:ext cx="8330438" cy="4274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471C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6939" y="6464985"/>
            <a:ext cx="164401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0" dirty="0"/>
              <a:t>Monday, </a:t>
            </a:r>
            <a:r>
              <a:rPr dirty="0"/>
              <a:t>January 29,</a:t>
            </a:r>
            <a:r>
              <a:rPr spc="-85" dirty="0"/>
              <a:t> </a:t>
            </a:r>
            <a:r>
              <a:rPr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81511" y="6464985"/>
            <a:ext cx="2063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7714" y="577088"/>
            <a:ext cx="45758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" dirty="0"/>
              <a:t>Muni</a:t>
            </a:r>
            <a:r>
              <a:rPr sz="5400" spc="-20" dirty="0"/>
              <a:t> </a:t>
            </a:r>
            <a:r>
              <a:rPr sz="5400" spc="-15" dirty="0"/>
              <a:t>University</a:t>
            </a:r>
            <a:endParaRPr sz="5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930780" y="2110486"/>
            <a:ext cx="8330438" cy="43736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BACHELOR </a:t>
            </a:r>
            <a:r>
              <a:rPr spc="-5" dirty="0"/>
              <a:t>OF </a:t>
            </a:r>
            <a:r>
              <a:rPr spc="-30" dirty="0"/>
              <a:t>INFORMATION </a:t>
            </a:r>
            <a:r>
              <a:rPr spc="-15" dirty="0"/>
              <a:t>SYSTEMS</a:t>
            </a:r>
            <a:r>
              <a:rPr spc="105" dirty="0"/>
              <a:t> </a:t>
            </a:r>
            <a:r>
              <a:rPr spc="-10" dirty="0"/>
              <a:t>DEGREE</a:t>
            </a:r>
          </a:p>
          <a:p>
            <a:pPr>
              <a:lnSpc>
                <a:spcPct val="100000"/>
              </a:lnSpc>
            </a:pPr>
            <a:endParaRPr spc="-10" dirty="0"/>
          </a:p>
          <a:p>
            <a:pPr marL="635" algn="ctr">
              <a:lnSpc>
                <a:spcPct val="100000"/>
              </a:lnSpc>
              <a:spcBef>
                <a:spcPts val="2235"/>
              </a:spcBef>
            </a:pPr>
            <a:r>
              <a:rPr sz="2400" spc="-45" dirty="0">
                <a:solidFill>
                  <a:srgbClr val="000000"/>
                </a:solidFill>
              </a:rPr>
              <a:t>Year </a:t>
            </a:r>
            <a:r>
              <a:rPr sz="2400" dirty="0">
                <a:solidFill>
                  <a:srgbClr val="000000"/>
                </a:solidFill>
              </a:rPr>
              <a:t>3, </a:t>
            </a:r>
            <a:r>
              <a:rPr sz="2400" spc="-10" dirty="0">
                <a:solidFill>
                  <a:srgbClr val="000000"/>
                </a:solidFill>
              </a:rPr>
              <a:t>Semester</a:t>
            </a:r>
            <a:r>
              <a:rPr sz="2400" spc="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2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60"/>
              </a:spcBef>
            </a:pPr>
            <a:r>
              <a:rPr sz="2400" spc="-10" dirty="0">
                <a:solidFill>
                  <a:srgbClr val="000000"/>
                </a:solidFill>
              </a:rPr>
              <a:t>Course </a:t>
            </a:r>
            <a:r>
              <a:rPr sz="2400" dirty="0">
                <a:solidFill>
                  <a:srgbClr val="000000"/>
                </a:solidFill>
              </a:rPr>
              <a:t>Name: </a:t>
            </a:r>
            <a:r>
              <a:rPr sz="2800" b="1" spc="-20" dirty="0">
                <a:solidFill>
                  <a:srgbClr val="000000"/>
                </a:solidFill>
                <a:latin typeface="Calibri"/>
                <a:cs typeface="Calibri"/>
              </a:rPr>
              <a:t>Data Warehousing </a:t>
            </a:r>
            <a:r>
              <a:rPr sz="2800" b="1" spc="-5" dirty="0">
                <a:solidFill>
                  <a:srgbClr val="000000"/>
                </a:solidFill>
                <a:latin typeface="Calibri"/>
                <a:cs typeface="Calibri"/>
              </a:rPr>
              <a:t>and Business</a:t>
            </a:r>
            <a:r>
              <a:rPr sz="2800" b="1" spc="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0000"/>
                </a:solidFill>
                <a:latin typeface="Calibri"/>
                <a:cs typeface="Calibri"/>
              </a:rPr>
              <a:t>Intelligence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2400" spc="-10" dirty="0">
                <a:solidFill>
                  <a:srgbClr val="000000"/>
                </a:solidFill>
              </a:rPr>
              <a:t>Course </a:t>
            </a:r>
            <a:r>
              <a:rPr sz="2400" spc="-5" dirty="0">
                <a:solidFill>
                  <a:srgbClr val="000000"/>
                </a:solidFill>
              </a:rPr>
              <a:t>Code: </a:t>
            </a:r>
            <a:r>
              <a:rPr sz="2400" b="1" dirty="0">
                <a:solidFill>
                  <a:srgbClr val="000000"/>
                </a:solidFill>
                <a:latin typeface="Calibri"/>
                <a:cs typeface="Calibri"/>
              </a:rPr>
              <a:t>ISM</a:t>
            </a:r>
            <a:r>
              <a:rPr sz="2400" b="1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Calibri"/>
                <a:cs typeface="Calibri"/>
              </a:rPr>
              <a:t>3203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2800" b="1" spc="-10" dirty="0" smtClean="0">
                <a:latin typeface="Calibri"/>
                <a:cs typeface="Calibri"/>
              </a:rPr>
              <a:t>Samuel OCEN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0" y="0"/>
            <a:ext cx="1371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</a:t>
            </a:r>
            <a:r>
              <a:rPr spc="-45" dirty="0"/>
              <a:t>n</a:t>
            </a:r>
            <a:r>
              <a:rPr spc="-5" dirty="0"/>
              <a:t>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923" y="587755"/>
            <a:ext cx="11942445" cy="5524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60"/>
              </a:lnSpc>
              <a:spcBef>
                <a:spcPts val="95"/>
              </a:spcBef>
            </a:pPr>
            <a:r>
              <a:rPr sz="3100" b="1" spc="-10" dirty="0">
                <a:latin typeface="Calibri"/>
                <a:cs typeface="Calibri"/>
              </a:rPr>
              <a:t>Document the </a:t>
            </a:r>
            <a:r>
              <a:rPr sz="3100" b="1" spc="-5" dirty="0">
                <a:latin typeface="Calibri"/>
                <a:cs typeface="Calibri"/>
              </a:rPr>
              <a:t>scope/</a:t>
            </a:r>
            <a:r>
              <a:rPr sz="3100" b="1" spc="50" dirty="0">
                <a:latin typeface="Calibri"/>
                <a:cs typeface="Calibri"/>
              </a:rPr>
              <a:t> </a:t>
            </a:r>
            <a:r>
              <a:rPr sz="3100" b="1" spc="-15" dirty="0">
                <a:latin typeface="Calibri"/>
                <a:cs typeface="Calibri"/>
              </a:rPr>
              <a:t>charter</a:t>
            </a:r>
            <a:endParaRPr sz="3100">
              <a:latin typeface="Calibri"/>
              <a:cs typeface="Calibri"/>
            </a:endParaRPr>
          </a:p>
          <a:p>
            <a:pPr marL="241300" indent="-228600">
              <a:lnSpc>
                <a:spcPts val="3410"/>
              </a:lnSpc>
              <a:buFont typeface="Arial"/>
              <a:buChar char="•"/>
              <a:tabLst>
                <a:tab pos="241300" algn="l"/>
              </a:tabLst>
            </a:pPr>
            <a:r>
              <a:rPr sz="3100" spc="-10" dirty="0">
                <a:latin typeface="Calibri"/>
                <a:cs typeface="Calibri"/>
              </a:rPr>
              <a:t>Background</a:t>
            </a:r>
            <a:endParaRPr sz="3100">
              <a:latin typeface="Calibri"/>
              <a:cs typeface="Calibri"/>
            </a:endParaRPr>
          </a:p>
          <a:p>
            <a:pPr marL="698500" lvl="1" indent="-228600">
              <a:lnSpc>
                <a:spcPts val="3050"/>
              </a:lnSpc>
              <a:buFont typeface="Arial"/>
              <a:buChar char="•"/>
              <a:tabLst>
                <a:tab pos="698500" algn="l"/>
              </a:tabLst>
            </a:pPr>
            <a:r>
              <a:rPr sz="2800" spc="-10" dirty="0">
                <a:latin typeface="Calibri"/>
                <a:cs typeface="Calibri"/>
              </a:rPr>
              <a:t>Project's </a:t>
            </a:r>
            <a:r>
              <a:rPr sz="2800" spc="-20" dirty="0">
                <a:latin typeface="Calibri"/>
                <a:cs typeface="Calibri"/>
              </a:rPr>
              <a:t>focus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motivating </a:t>
            </a:r>
            <a:r>
              <a:rPr sz="2800" spc="-10" dirty="0">
                <a:latin typeface="Calibri"/>
                <a:cs typeface="Calibri"/>
              </a:rPr>
              <a:t>business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requirements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3600"/>
              </a:lnSpc>
              <a:buFont typeface="Arial"/>
              <a:buChar char="•"/>
              <a:tabLst>
                <a:tab pos="241300" algn="l"/>
              </a:tabLst>
            </a:pPr>
            <a:r>
              <a:rPr sz="3100" spc="-10" dirty="0">
                <a:latin typeface="Calibri"/>
                <a:cs typeface="Calibri"/>
              </a:rPr>
              <a:t>Objectives</a:t>
            </a:r>
            <a:endParaRPr sz="3100">
              <a:latin typeface="Calibri"/>
              <a:cs typeface="Calibri"/>
            </a:endParaRPr>
          </a:p>
          <a:p>
            <a:pPr marL="241300" indent="-228600">
              <a:lnSpc>
                <a:spcPts val="3604"/>
              </a:lnSpc>
              <a:buFont typeface="Arial"/>
              <a:buChar char="•"/>
              <a:tabLst>
                <a:tab pos="241300" algn="l"/>
              </a:tabLst>
            </a:pPr>
            <a:r>
              <a:rPr sz="3100" spc="-10" dirty="0">
                <a:latin typeface="Calibri"/>
                <a:cs typeface="Calibri"/>
              </a:rPr>
              <a:t>Approach</a:t>
            </a:r>
            <a:endParaRPr sz="3100">
              <a:latin typeface="Calibri"/>
              <a:cs typeface="Calibri"/>
            </a:endParaRPr>
          </a:p>
          <a:p>
            <a:pPr marL="241300" indent="-228600">
              <a:lnSpc>
                <a:spcPts val="3415"/>
              </a:lnSpc>
              <a:buFont typeface="Arial"/>
              <a:buChar char="•"/>
              <a:tabLst>
                <a:tab pos="241300" algn="l"/>
              </a:tabLst>
            </a:pPr>
            <a:r>
              <a:rPr sz="3100" spc="-15" dirty="0">
                <a:latin typeface="Calibri"/>
                <a:cs typeface="Calibri"/>
              </a:rPr>
              <a:t>Project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scope</a:t>
            </a:r>
            <a:endParaRPr sz="3100">
              <a:latin typeface="Calibri"/>
              <a:cs typeface="Calibri"/>
            </a:endParaRPr>
          </a:p>
          <a:p>
            <a:pPr marL="698500" lvl="1" indent="-228600">
              <a:lnSpc>
                <a:spcPts val="2850"/>
              </a:lnSpc>
              <a:buFont typeface="Arial"/>
              <a:buChar char="•"/>
              <a:tabLst>
                <a:tab pos="698500" algn="l"/>
              </a:tabLst>
            </a:pPr>
            <a:r>
              <a:rPr sz="2800" spc="-15" dirty="0">
                <a:latin typeface="Calibri"/>
                <a:cs typeface="Calibri"/>
              </a:rPr>
              <a:t>Anticipated </a:t>
            </a:r>
            <a:r>
              <a:rPr sz="2800" spc="-20" dirty="0">
                <a:latin typeface="Calibri"/>
                <a:cs typeface="Calibri"/>
              </a:rPr>
              <a:t>date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20" dirty="0">
                <a:latin typeface="Calibri"/>
                <a:cs typeface="Calibri"/>
              </a:rPr>
              <a:t>target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users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ts val="3045"/>
              </a:lnSpc>
              <a:buFont typeface="Arial"/>
              <a:buChar char="•"/>
              <a:tabLst>
                <a:tab pos="698500" algn="l"/>
              </a:tabLst>
            </a:pPr>
            <a:r>
              <a:rPr sz="2800" spc="-20" dirty="0">
                <a:latin typeface="Calibri"/>
                <a:cs typeface="Calibri"/>
              </a:rPr>
              <a:t>Involved </a:t>
            </a:r>
            <a:r>
              <a:rPr sz="2800" spc="-10" dirty="0">
                <a:latin typeface="Calibri"/>
                <a:cs typeface="Calibri"/>
              </a:rPr>
              <a:t>parties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stakeholders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3604"/>
              </a:lnSpc>
              <a:buFont typeface="Arial"/>
              <a:buChar char="•"/>
              <a:tabLst>
                <a:tab pos="241300" algn="l"/>
              </a:tabLst>
            </a:pPr>
            <a:r>
              <a:rPr sz="3100" spc="-5" dirty="0">
                <a:latin typeface="Calibri"/>
                <a:cs typeface="Calibri"/>
              </a:rPr>
              <a:t>Success</a:t>
            </a:r>
            <a:r>
              <a:rPr sz="3100" spc="-10" dirty="0">
                <a:latin typeface="Calibri"/>
                <a:cs typeface="Calibri"/>
              </a:rPr>
              <a:t> criteria</a:t>
            </a:r>
            <a:endParaRPr sz="3100">
              <a:latin typeface="Calibri"/>
              <a:cs typeface="Calibri"/>
            </a:endParaRPr>
          </a:p>
          <a:p>
            <a:pPr marL="241300" indent="-228600">
              <a:lnSpc>
                <a:spcPts val="3604"/>
              </a:lnSpc>
              <a:buFont typeface="Arial"/>
              <a:buChar char="•"/>
              <a:tabLst>
                <a:tab pos="241300" algn="l"/>
              </a:tabLst>
            </a:pPr>
            <a:r>
              <a:rPr sz="3100" spc="-5" dirty="0">
                <a:latin typeface="Calibri"/>
                <a:cs typeface="Calibri"/>
              </a:rPr>
              <a:t>Assumptions, </a:t>
            </a:r>
            <a:r>
              <a:rPr sz="3100" spc="-10" dirty="0">
                <a:latin typeface="Calibri"/>
                <a:cs typeface="Calibri"/>
              </a:rPr>
              <a:t>risks </a:t>
            </a:r>
            <a:r>
              <a:rPr sz="3100" spc="-5" dirty="0">
                <a:latin typeface="Calibri"/>
                <a:cs typeface="Calibri"/>
              </a:rPr>
              <a:t>and risk </a:t>
            </a:r>
            <a:r>
              <a:rPr sz="3100" spc="-10" dirty="0">
                <a:latin typeface="Calibri"/>
                <a:cs typeface="Calibri"/>
              </a:rPr>
              <a:t>reduction </a:t>
            </a:r>
            <a:r>
              <a:rPr sz="3100" spc="-5" dirty="0">
                <a:latin typeface="Calibri"/>
                <a:cs typeface="Calibri"/>
              </a:rPr>
              <a:t>action</a:t>
            </a:r>
            <a:r>
              <a:rPr sz="3100" spc="1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plan</a:t>
            </a:r>
            <a:endParaRPr sz="3100">
              <a:latin typeface="Calibri"/>
              <a:cs typeface="Calibri"/>
            </a:endParaRPr>
          </a:p>
          <a:p>
            <a:pPr marL="241300" indent="-228600">
              <a:lnSpc>
                <a:spcPts val="3600"/>
              </a:lnSpc>
              <a:buFont typeface="Arial"/>
              <a:buChar char="•"/>
              <a:tabLst>
                <a:tab pos="241300" algn="l"/>
              </a:tabLst>
            </a:pPr>
            <a:r>
              <a:rPr sz="3100" spc="-20" dirty="0">
                <a:latin typeface="Calibri"/>
                <a:cs typeface="Calibri"/>
              </a:rPr>
              <a:t>Data </a:t>
            </a:r>
            <a:r>
              <a:rPr sz="3100" spc="-5" dirty="0">
                <a:latin typeface="Calibri"/>
                <a:cs typeface="Calibri"/>
              </a:rPr>
              <a:t>and </a:t>
            </a:r>
            <a:r>
              <a:rPr sz="3100" spc="-10" dirty="0">
                <a:latin typeface="Calibri"/>
                <a:cs typeface="Calibri"/>
              </a:rPr>
              <a:t>analyses that </a:t>
            </a:r>
            <a:r>
              <a:rPr sz="3100" spc="-15" dirty="0">
                <a:latin typeface="Calibri"/>
                <a:cs typeface="Calibri"/>
              </a:rPr>
              <a:t>are </a:t>
            </a:r>
            <a:r>
              <a:rPr sz="3100" spc="-5" dirty="0">
                <a:latin typeface="Calibri"/>
                <a:cs typeface="Calibri"/>
              </a:rPr>
              <a:t>outside of the </a:t>
            </a:r>
            <a:r>
              <a:rPr sz="3100" spc="-10" dirty="0">
                <a:latin typeface="Calibri"/>
                <a:cs typeface="Calibri"/>
              </a:rPr>
              <a:t>scope </a:t>
            </a:r>
            <a:r>
              <a:rPr sz="3100" spc="-15" dirty="0">
                <a:latin typeface="Calibri"/>
                <a:cs typeface="Calibri"/>
              </a:rPr>
              <a:t>(exclusions </a:t>
            </a:r>
            <a:r>
              <a:rPr sz="3100" spc="-20" dirty="0">
                <a:latin typeface="Calibri"/>
                <a:cs typeface="Calibri"/>
              </a:rPr>
              <a:t>from</a:t>
            </a:r>
            <a:r>
              <a:rPr sz="3100" spc="9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scope)</a:t>
            </a:r>
            <a:endParaRPr sz="3100">
              <a:latin typeface="Calibri"/>
              <a:cs typeface="Calibri"/>
            </a:endParaRPr>
          </a:p>
          <a:p>
            <a:pPr marL="12700" marR="5080">
              <a:lnSpc>
                <a:spcPct val="71200"/>
              </a:lnSpc>
              <a:spcBef>
                <a:spcPts val="1010"/>
              </a:spcBef>
              <a:tabLst>
                <a:tab pos="1042669" algn="l"/>
              </a:tabLst>
            </a:pPr>
            <a:r>
              <a:rPr sz="3100" spc="-15" dirty="0">
                <a:latin typeface="Calibri"/>
                <a:cs typeface="Calibri"/>
              </a:rPr>
              <a:t>Note:	</a:t>
            </a:r>
            <a:r>
              <a:rPr sz="2600" b="1" spc="-5" dirty="0">
                <a:latin typeface="Calibri"/>
                <a:cs typeface="Calibri"/>
              </a:rPr>
              <a:t>The project </a:t>
            </a:r>
            <a:r>
              <a:rPr sz="2600" b="1" spc="-10" dirty="0">
                <a:latin typeface="Calibri"/>
                <a:cs typeface="Calibri"/>
              </a:rPr>
              <a:t>manager </a:t>
            </a:r>
            <a:r>
              <a:rPr sz="2600" b="1" spc="-5" dirty="0">
                <a:latin typeface="Calibri"/>
                <a:cs typeface="Calibri"/>
              </a:rPr>
              <a:t>is </a:t>
            </a:r>
            <a:r>
              <a:rPr sz="2600" b="1" spc="-10" dirty="0">
                <a:latin typeface="Calibri"/>
                <a:cs typeface="Calibri"/>
              </a:rPr>
              <a:t>responsible </a:t>
            </a:r>
            <a:r>
              <a:rPr sz="2600" b="1" spc="-15" dirty="0">
                <a:latin typeface="Calibri"/>
                <a:cs typeface="Calibri"/>
              </a:rPr>
              <a:t>for </a:t>
            </a:r>
            <a:r>
              <a:rPr sz="2600" b="1" spc="-10" dirty="0">
                <a:latin typeface="Calibri"/>
                <a:cs typeface="Calibri"/>
              </a:rPr>
              <a:t>creating </a:t>
            </a:r>
            <a:r>
              <a:rPr sz="2600" b="1" spc="-5" dirty="0">
                <a:latin typeface="Calibri"/>
                <a:cs typeface="Calibri"/>
              </a:rPr>
              <a:t>the </a:t>
            </a:r>
            <a:r>
              <a:rPr sz="2600" b="1" spc="-10" dirty="0">
                <a:latin typeface="Calibri"/>
                <a:cs typeface="Calibri"/>
              </a:rPr>
              <a:t>charter </a:t>
            </a:r>
            <a:r>
              <a:rPr sz="2600" b="1" dirty="0">
                <a:latin typeface="Calibri"/>
                <a:cs typeface="Calibri"/>
              </a:rPr>
              <a:t>and its </a:t>
            </a:r>
            <a:r>
              <a:rPr sz="2600" b="1" spc="-20" dirty="0">
                <a:latin typeface="Calibri"/>
                <a:cs typeface="Calibri"/>
              </a:rPr>
              <a:t>content </a:t>
            </a:r>
            <a:r>
              <a:rPr sz="2600" b="1" spc="5" dirty="0">
                <a:latin typeface="Calibri"/>
                <a:cs typeface="Calibri"/>
              </a:rPr>
              <a:t>is  </a:t>
            </a:r>
            <a:r>
              <a:rPr sz="2600" b="1" spc="-10" dirty="0">
                <a:latin typeface="Calibri"/>
                <a:cs typeface="Calibri"/>
              </a:rPr>
              <a:t>determined </a:t>
            </a:r>
            <a:r>
              <a:rPr sz="2600" b="1" spc="-5" dirty="0">
                <a:latin typeface="Calibri"/>
                <a:cs typeface="Calibri"/>
              </a:rPr>
              <a:t>in </a:t>
            </a:r>
            <a:r>
              <a:rPr sz="2600" b="1" spc="-10" dirty="0">
                <a:latin typeface="Calibri"/>
                <a:cs typeface="Calibri"/>
              </a:rPr>
              <a:t>collaboration </a:t>
            </a:r>
            <a:r>
              <a:rPr sz="2600" b="1" spc="-5" dirty="0">
                <a:latin typeface="Calibri"/>
                <a:cs typeface="Calibri"/>
              </a:rPr>
              <a:t>wit the</a:t>
            </a:r>
            <a:r>
              <a:rPr sz="2600" b="1" spc="5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business.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3396" y="0"/>
            <a:ext cx="4484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Business</a:t>
            </a:r>
            <a:r>
              <a:rPr spc="-25" dirty="0"/>
              <a:t> </a:t>
            </a:r>
            <a:r>
              <a:rPr spc="-15" dirty="0"/>
              <a:t>Justification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6568" y="587755"/>
            <a:ext cx="11729085" cy="5442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ts val="347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3100" spc="-10" dirty="0">
                <a:latin typeface="Calibri"/>
                <a:cs typeface="Calibri"/>
              </a:rPr>
              <a:t>Introduction:</a:t>
            </a:r>
            <a:endParaRPr sz="3100">
              <a:latin typeface="Calibri"/>
              <a:cs typeface="Calibri"/>
            </a:endParaRPr>
          </a:p>
          <a:p>
            <a:pPr marL="698500" marR="5080" lvl="1" indent="-228600">
              <a:lnSpc>
                <a:spcPct val="70000"/>
              </a:lnSpc>
              <a:spcBef>
                <a:spcPts val="755"/>
              </a:spcBef>
              <a:buFont typeface="Arial"/>
              <a:buChar char="•"/>
              <a:tabLst>
                <a:tab pos="699135" algn="l"/>
                <a:tab pos="1417955" algn="l"/>
                <a:tab pos="2838450" algn="l"/>
                <a:tab pos="4709795" algn="l"/>
                <a:tab pos="5920105" algn="l"/>
                <a:tab pos="6586220" algn="l"/>
                <a:tab pos="8421370" algn="l"/>
                <a:tab pos="9442450" algn="l"/>
                <a:tab pos="11372215" algn="l"/>
              </a:tabLst>
            </a:pPr>
            <a:r>
              <a:rPr sz="2800" spc="-10" dirty="0">
                <a:latin typeface="Calibri"/>
                <a:cs typeface="Calibri"/>
              </a:rPr>
              <a:t>Th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b</a:t>
            </a:r>
            <a:r>
              <a:rPr sz="2800" spc="5" dirty="0">
                <a:latin typeface="Calibri"/>
                <a:cs typeface="Calibri"/>
              </a:rPr>
              <a:t>u</a:t>
            </a:r>
            <a:r>
              <a:rPr sz="2800" spc="-10" dirty="0">
                <a:latin typeface="Calibri"/>
                <a:cs typeface="Calibri"/>
              </a:rPr>
              <a:t>si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ess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5" dirty="0">
                <a:latin typeface="Calibri"/>
                <a:cs typeface="Calibri"/>
              </a:rPr>
              <a:t>j</a:t>
            </a:r>
            <a:r>
              <a:rPr sz="2800" spc="-10" dirty="0">
                <a:latin typeface="Calibri"/>
                <a:cs typeface="Calibri"/>
              </a:rPr>
              <a:t>u</a:t>
            </a:r>
            <a:r>
              <a:rPr sz="2800" spc="-3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ifi</a:t>
            </a:r>
            <a:r>
              <a:rPr sz="2800" spc="-30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tion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70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oll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t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el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m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p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5" dirty="0">
                <a:latin typeface="Calibri"/>
                <a:cs typeface="Calibri"/>
              </a:rPr>
              <a:t>(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st</a:t>
            </a:r>
            <a:r>
              <a:rPr sz="2800" spc="-5" dirty="0">
                <a:latin typeface="Calibri"/>
                <a:cs typeface="Calibri"/>
              </a:rPr>
              <a:t>abli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he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by  </a:t>
            </a:r>
            <a:r>
              <a:rPr sz="2800" spc="-10" dirty="0">
                <a:latin typeface="Calibri"/>
                <a:cs typeface="Calibri"/>
              </a:rPr>
              <a:t>business </a:t>
            </a:r>
            <a:r>
              <a:rPr sz="2800" spc="-5" dirty="0">
                <a:latin typeface="Calibri"/>
                <a:cs typeface="Calibri"/>
              </a:rPr>
              <a:t>and IT </a:t>
            </a:r>
            <a:r>
              <a:rPr sz="2800" spc="-15" dirty="0">
                <a:latin typeface="Calibri"/>
                <a:cs typeface="Calibri"/>
              </a:rPr>
              <a:t>sponsors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management).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ts val="2595"/>
              </a:lnSpc>
              <a:buFont typeface="Arial"/>
              <a:buChar char="•"/>
              <a:tabLst>
                <a:tab pos="699135" algn="l"/>
              </a:tabLst>
            </a:pPr>
            <a:r>
              <a:rPr sz="2800" spc="-20" dirty="0">
                <a:latin typeface="Calibri"/>
                <a:cs typeface="Calibri"/>
              </a:rPr>
              <a:t>It’s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joint </a:t>
            </a:r>
            <a:r>
              <a:rPr sz="2800" spc="-5" dirty="0">
                <a:latin typeface="Calibri"/>
                <a:cs typeface="Calibri"/>
              </a:rPr>
              <a:t>activity </a:t>
            </a:r>
            <a:r>
              <a:rPr sz="2800" spc="-10" dirty="0">
                <a:latin typeface="Calibri"/>
                <a:cs typeface="Calibri"/>
              </a:rPr>
              <a:t>that depends </a:t>
            </a:r>
            <a:r>
              <a:rPr sz="2800" spc="-5" dirty="0">
                <a:latin typeface="Calibri"/>
                <a:cs typeface="Calibri"/>
              </a:rPr>
              <a:t>on </a:t>
            </a:r>
            <a:r>
              <a:rPr sz="2800" spc="-20" dirty="0">
                <a:latin typeface="Calibri"/>
                <a:cs typeface="Calibri"/>
              </a:rPr>
              <a:t>strong IT/business</a:t>
            </a:r>
            <a:r>
              <a:rPr sz="2800" spc="254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partnership.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ct val="70000"/>
              </a:lnSpc>
              <a:spcBef>
                <a:spcPts val="755"/>
              </a:spcBef>
              <a:buFont typeface="Arial"/>
              <a:buChar char="•"/>
              <a:tabLst>
                <a:tab pos="699135" algn="l"/>
                <a:tab pos="1167765" algn="l"/>
                <a:tab pos="2597785" algn="l"/>
                <a:tab pos="4565015" algn="l"/>
                <a:tab pos="5185410" algn="l"/>
                <a:tab pos="6478270" algn="l"/>
                <a:tab pos="7151370" algn="l"/>
                <a:tab pos="8964295" algn="l"/>
                <a:tab pos="9886315" algn="l"/>
                <a:tab pos="10390505" algn="l"/>
                <a:tab pos="11170920" algn="l"/>
              </a:tabLst>
            </a:pPr>
            <a:r>
              <a:rPr sz="2800" spc="-5" dirty="0">
                <a:latin typeface="Calibri"/>
                <a:cs typeface="Calibri"/>
              </a:rPr>
              <a:t>In	</a:t>
            </a:r>
            <a:r>
              <a:rPr sz="2800" spc="-10" dirty="0">
                <a:latin typeface="Calibri"/>
                <a:cs typeface="Calibri"/>
              </a:rPr>
              <a:t>busin</a:t>
            </a:r>
            <a:r>
              <a:rPr sz="2800" spc="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5" dirty="0">
                <a:latin typeface="Calibri"/>
                <a:cs typeface="Calibri"/>
              </a:rPr>
              <a:t>j</a:t>
            </a:r>
            <a:r>
              <a:rPr sz="2800" spc="-10" dirty="0">
                <a:latin typeface="Calibri"/>
                <a:cs typeface="Calibri"/>
              </a:rPr>
              <a:t>u</a:t>
            </a:r>
            <a:r>
              <a:rPr sz="2800" spc="-35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ti</a:t>
            </a:r>
            <a:r>
              <a:rPr sz="2800" spc="-15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tio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ide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tify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ticip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35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ts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60" dirty="0">
                <a:latin typeface="Calibri"/>
                <a:cs typeface="Calibri"/>
              </a:rPr>
              <a:t>T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d  </a:t>
            </a:r>
            <a:r>
              <a:rPr sz="2800" spc="-10" dirty="0">
                <a:latin typeface="Calibri"/>
                <a:cs typeface="Calibri"/>
              </a:rPr>
              <a:t>benefits/ROI associated </a:t>
            </a:r>
            <a:r>
              <a:rPr sz="2800" spc="-5" dirty="0">
                <a:latin typeface="Calibri"/>
                <a:cs typeface="Calibri"/>
              </a:rPr>
              <a:t>with the </a:t>
            </a:r>
            <a:r>
              <a:rPr sz="2800" spc="-10" dirty="0">
                <a:latin typeface="Calibri"/>
                <a:cs typeface="Calibri"/>
              </a:rPr>
              <a:t>business </a:t>
            </a:r>
            <a:r>
              <a:rPr sz="2800" spc="-15" dirty="0">
                <a:latin typeface="Calibri"/>
                <a:cs typeface="Calibri"/>
              </a:rPr>
              <a:t>over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ts val="3350"/>
              </a:lnSpc>
              <a:buFont typeface="Arial"/>
              <a:buChar char="•"/>
              <a:tabLst>
                <a:tab pos="241935" algn="l"/>
              </a:tabLst>
            </a:pPr>
            <a:r>
              <a:rPr sz="3100" b="1" spc="-15" dirty="0">
                <a:latin typeface="Calibri"/>
                <a:cs typeface="Calibri"/>
              </a:rPr>
              <a:t>Determine </a:t>
            </a:r>
            <a:r>
              <a:rPr sz="3100" b="1" spc="-10" dirty="0">
                <a:latin typeface="Calibri"/>
                <a:cs typeface="Calibri"/>
              </a:rPr>
              <a:t>the financial </a:t>
            </a:r>
            <a:r>
              <a:rPr sz="3100" b="1" spc="-20" dirty="0">
                <a:latin typeface="Calibri"/>
                <a:cs typeface="Calibri"/>
              </a:rPr>
              <a:t>investments </a:t>
            </a:r>
            <a:r>
              <a:rPr sz="3100" b="1" spc="-10" dirty="0">
                <a:latin typeface="Calibri"/>
                <a:cs typeface="Calibri"/>
              </a:rPr>
              <a:t>and</a:t>
            </a:r>
            <a:r>
              <a:rPr sz="3100" b="1" spc="155" dirty="0">
                <a:latin typeface="Calibri"/>
                <a:cs typeface="Calibri"/>
              </a:rPr>
              <a:t> </a:t>
            </a:r>
            <a:r>
              <a:rPr sz="3100" b="1" spc="-15" dirty="0">
                <a:latin typeface="Calibri"/>
                <a:cs typeface="Calibri"/>
              </a:rPr>
              <a:t>costs</a:t>
            </a:r>
            <a:endParaRPr sz="3100">
              <a:latin typeface="Calibri"/>
              <a:cs typeface="Calibri"/>
            </a:endParaRPr>
          </a:p>
          <a:p>
            <a:pPr marL="698500" lvl="1" indent="-229235">
              <a:lnSpc>
                <a:spcPts val="2855"/>
              </a:lnSpc>
              <a:buFont typeface="Arial"/>
              <a:buChar char="•"/>
              <a:tabLst>
                <a:tab pos="699135" algn="l"/>
              </a:tabLst>
            </a:pPr>
            <a:r>
              <a:rPr sz="2800" spc="-20" dirty="0">
                <a:latin typeface="Calibri"/>
                <a:cs typeface="Calibri"/>
              </a:rPr>
              <a:t>Hardware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costs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ts val="2850"/>
              </a:lnSpc>
              <a:buFont typeface="Arial"/>
              <a:buChar char="•"/>
              <a:tabLst>
                <a:tab pos="699135" algn="l"/>
              </a:tabLst>
            </a:pPr>
            <a:r>
              <a:rPr sz="2800" spc="-15" dirty="0">
                <a:latin typeface="Calibri"/>
                <a:cs typeface="Calibri"/>
              </a:rPr>
              <a:t>Software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coats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ts val="2850"/>
              </a:lnSpc>
              <a:buFont typeface="Arial"/>
              <a:buChar char="•"/>
              <a:tabLst>
                <a:tab pos="699135" algn="l"/>
              </a:tabLst>
            </a:pPr>
            <a:r>
              <a:rPr sz="2800" spc="-10" dirty="0">
                <a:latin typeface="Calibri"/>
                <a:cs typeface="Calibri"/>
              </a:rPr>
              <a:t>Internal</a:t>
            </a:r>
            <a:r>
              <a:rPr sz="2800" spc="-20" dirty="0">
                <a:latin typeface="Calibri"/>
                <a:cs typeface="Calibri"/>
              </a:rPr>
              <a:t> staffing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ts val="2855"/>
              </a:lnSpc>
              <a:buFont typeface="Arial"/>
              <a:buChar char="•"/>
              <a:tabLst>
                <a:tab pos="699135" algn="l"/>
              </a:tabLst>
            </a:pPr>
            <a:r>
              <a:rPr sz="2800" spc="-5" dirty="0">
                <a:latin typeface="Calibri"/>
                <a:cs typeface="Calibri"/>
              </a:rPr>
              <a:t>External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resources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ts val="2910"/>
              </a:lnSpc>
              <a:buFont typeface="Arial"/>
              <a:buChar char="•"/>
              <a:tabLst>
                <a:tab pos="699135" algn="l"/>
              </a:tabLst>
            </a:pPr>
            <a:r>
              <a:rPr sz="2800" spc="-5" dirty="0">
                <a:latin typeface="Calibri"/>
                <a:cs typeface="Calibri"/>
              </a:rPr>
              <a:t>Additional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costs</a:t>
            </a:r>
            <a:endParaRPr sz="2800">
              <a:latin typeface="Calibri"/>
              <a:cs typeface="Calibri"/>
            </a:endParaRPr>
          </a:p>
          <a:p>
            <a:pPr marL="1155700" lvl="2" indent="-229235">
              <a:lnSpc>
                <a:spcPts val="2600"/>
              </a:lnSpc>
              <a:buFont typeface="Arial"/>
              <a:buChar char="•"/>
              <a:tabLst>
                <a:tab pos="1156335" algn="l"/>
              </a:tabLst>
            </a:pPr>
            <a:r>
              <a:rPr sz="2500" spc="-10" dirty="0">
                <a:latin typeface="Calibri"/>
                <a:cs typeface="Calibri"/>
              </a:rPr>
              <a:t>Ongoing maintenance </a:t>
            </a:r>
            <a:r>
              <a:rPr sz="2500" spc="-20" dirty="0">
                <a:latin typeface="Calibri"/>
                <a:cs typeface="Calibri"/>
              </a:rPr>
              <a:t>cost</a:t>
            </a:r>
            <a:r>
              <a:rPr sz="2500" spc="2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expenses</a:t>
            </a:r>
            <a:endParaRPr sz="2500">
              <a:latin typeface="Calibri"/>
              <a:cs typeface="Calibri"/>
            </a:endParaRPr>
          </a:p>
          <a:p>
            <a:pPr marL="1155700" lvl="2" indent="-229235">
              <a:lnSpc>
                <a:spcPts val="2600"/>
              </a:lnSpc>
              <a:buFont typeface="Arial"/>
              <a:buChar char="•"/>
              <a:tabLst>
                <a:tab pos="1156335" algn="l"/>
              </a:tabLst>
            </a:pPr>
            <a:r>
              <a:rPr sz="2500" spc="-10" dirty="0">
                <a:latin typeface="Calibri"/>
                <a:cs typeface="Calibri"/>
              </a:rPr>
              <a:t>Ongoing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support</a:t>
            </a:r>
            <a:endParaRPr sz="2500">
              <a:latin typeface="Calibri"/>
              <a:cs typeface="Calibri"/>
            </a:endParaRPr>
          </a:p>
          <a:p>
            <a:pPr marL="1155700" lvl="2" indent="-229235">
              <a:lnSpc>
                <a:spcPts val="2800"/>
              </a:lnSpc>
              <a:buFont typeface="Arial"/>
              <a:buChar char="•"/>
              <a:tabLst>
                <a:tab pos="1156335" algn="l"/>
              </a:tabLst>
            </a:pPr>
            <a:r>
              <a:rPr sz="2500" spc="-10" dirty="0">
                <a:latin typeface="Calibri"/>
                <a:cs typeface="Calibri"/>
              </a:rPr>
              <a:t>Expenses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10" dirty="0">
                <a:latin typeface="Calibri"/>
                <a:cs typeface="Calibri"/>
              </a:rPr>
              <a:t>support</a:t>
            </a:r>
            <a:r>
              <a:rPr sz="2500" spc="5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growth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0" y="0"/>
            <a:ext cx="1371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</a:t>
            </a:r>
            <a:r>
              <a:rPr spc="-45" dirty="0"/>
              <a:t>n</a:t>
            </a:r>
            <a:r>
              <a:rPr spc="-5" dirty="0"/>
              <a:t>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6568" y="601472"/>
            <a:ext cx="11730990" cy="5439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ts val="314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15" dirty="0">
                <a:latin typeface="Calibri"/>
                <a:cs typeface="Calibri"/>
              </a:rPr>
              <a:t>Determine </a:t>
            </a:r>
            <a:r>
              <a:rPr sz="2800" b="1" spc="-5" dirty="0">
                <a:latin typeface="Calibri"/>
                <a:cs typeface="Calibri"/>
              </a:rPr>
              <a:t>the financial </a:t>
            </a:r>
            <a:r>
              <a:rPr sz="2800" b="1" spc="-15" dirty="0">
                <a:latin typeface="Calibri"/>
                <a:cs typeface="Calibri"/>
              </a:rPr>
              <a:t>returns </a:t>
            </a:r>
            <a:r>
              <a:rPr sz="2800" b="1" spc="-10" dirty="0">
                <a:latin typeface="Calibri"/>
                <a:cs typeface="Calibri"/>
              </a:rPr>
              <a:t>and</a:t>
            </a:r>
            <a:r>
              <a:rPr sz="2800" b="1" spc="15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benefits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ts val="2685"/>
              </a:lnSpc>
              <a:buFont typeface="Arial"/>
              <a:buChar char="•"/>
              <a:tabLst>
                <a:tab pos="699135" algn="l"/>
              </a:tabLst>
            </a:pPr>
            <a:r>
              <a:rPr sz="2600" spc="-5" dirty="0">
                <a:latin typeface="Calibri"/>
                <a:cs typeface="Calibri"/>
              </a:rPr>
              <a:t>DW/BI </a:t>
            </a:r>
            <a:r>
              <a:rPr sz="2600" spc="-10" dirty="0">
                <a:latin typeface="Calibri"/>
                <a:cs typeface="Calibri"/>
              </a:rPr>
              <a:t>benefits </a:t>
            </a:r>
            <a:r>
              <a:rPr sz="2600" spc="-5" dirty="0">
                <a:latin typeface="Calibri"/>
                <a:cs typeface="Calibri"/>
              </a:rPr>
              <a:t>typically </a:t>
            </a:r>
            <a:r>
              <a:rPr sz="2600" spc="-15" dirty="0">
                <a:latin typeface="Calibri"/>
                <a:cs typeface="Calibri"/>
              </a:rPr>
              <a:t>fall </a:t>
            </a:r>
            <a:r>
              <a:rPr sz="2600" spc="-10" dirty="0">
                <a:latin typeface="Calibri"/>
                <a:cs typeface="Calibri"/>
              </a:rPr>
              <a:t>into </a:t>
            </a:r>
            <a:r>
              <a:rPr sz="2600" dirty="0">
                <a:latin typeface="Calibri"/>
                <a:cs typeface="Calibri"/>
              </a:rPr>
              <a:t>either </a:t>
            </a:r>
            <a:r>
              <a:rPr sz="2600" spc="-5" dirty="0">
                <a:latin typeface="Calibri"/>
                <a:cs typeface="Calibri"/>
              </a:rPr>
              <a:t>tangible or intangible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categories.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ts val="2435"/>
              </a:lnSpc>
              <a:buFont typeface="Arial"/>
              <a:buChar char="•"/>
              <a:tabLst>
                <a:tab pos="699135" algn="l"/>
                <a:tab pos="1998345" algn="l"/>
                <a:tab pos="3274060" algn="l"/>
                <a:tab pos="3896360" algn="l"/>
                <a:tab pos="4798060" algn="l"/>
                <a:tab pos="5877560" algn="l"/>
                <a:tab pos="6684009" algn="l"/>
                <a:tab pos="8200390" algn="l"/>
                <a:tab pos="9476105" algn="l"/>
                <a:tab pos="10762615" algn="l"/>
              </a:tabLst>
            </a:pPr>
            <a:r>
              <a:rPr sz="2600" spc="-30" dirty="0">
                <a:latin typeface="Calibri"/>
                <a:cs typeface="Calibri"/>
              </a:rPr>
              <a:t>Tangible	</a:t>
            </a:r>
            <a:r>
              <a:rPr sz="2600" spc="-10" dirty="0">
                <a:latin typeface="Calibri"/>
                <a:cs typeface="Calibri"/>
              </a:rPr>
              <a:t>benefits	are	more	</a:t>
            </a:r>
            <a:r>
              <a:rPr sz="2600" spc="-5" dirty="0">
                <a:latin typeface="Calibri"/>
                <a:cs typeface="Calibri"/>
              </a:rPr>
              <a:t>critical	</a:t>
            </a:r>
            <a:r>
              <a:rPr sz="2600" dirty="0">
                <a:latin typeface="Calibri"/>
                <a:cs typeface="Calibri"/>
              </a:rPr>
              <a:t>than	</a:t>
            </a:r>
            <a:r>
              <a:rPr sz="2600" spc="-10" dirty="0">
                <a:latin typeface="Calibri"/>
                <a:cs typeface="Calibri"/>
              </a:rPr>
              <a:t>intangible	benefits	because	they’re</a:t>
            </a:r>
            <a:endParaRPr sz="2600">
              <a:latin typeface="Calibri"/>
              <a:cs typeface="Calibri"/>
            </a:endParaRPr>
          </a:p>
          <a:p>
            <a:pPr marL="698500" marR="5715">
              <a:lnSpc>
                <a:spcPct val="70000"/>
              </a:lnSpc>
              <a:spcBef>
                <a:spcPts val="470"/>
              </a:spcBef>
            </a:pPr>
            <a:r>
              <a:rPr sz="2600" spc="-5" dirty="0">
                <a:latin typeface="Calibri"/>
                <a:cs typeface="Calibri"/>
              </a:rPr>
              <a:t>quantifiable. Below </a:t>
            </a:r>
            <a:r>
              <a:rPr sz="2600" dirty="0">
                <a:latin typeface="Calibri"/>
                <a:cs typeface="Calibri"/>
              </a:rPr>
              <a:t>is a </a:t>
            </a:r>
            <a:r>
              <a:rPr sz="2600" spc="-5" dirty="0">
                <a:latin typeface="Calibri"/>
                <a:cs typeface="Calibri"/>
              </a:rPr>
              <a:t>list of (tangible) </a:t>
            </a:r>
            <a:r>
              <a:rPr sz="2600" spc="-10" dirty="0">
                <a:latin typeface="Calibri"/>
                <a:cs typeface="Calibri"/>
              </a:rPr>
              <a:t>potential </a:t>
            </a:r>
            <a:r>
              <a:rPr sz="2600" spc="-5" dirty="0">
                <a:latin typeface="Calibri"/>
                <a:cs typeface="Calibri"/>
              </a:rPr>
              <a:t>impacts on </a:t>
            </a:r>
            <a:r>
              <a:rPr sz="2600" spc="-10" dirty="0">
                <a:latin typeface="Calibri"/>
                <a:cs typeface="Calibri"/>
              </a:rPr>
              <a:t>profitability resulting  from </a:t>
            </a:r>
            <a:r>
              <a:rPr sz="2600" dirty="0">
                <a:latin typeface="Calibri"/>
                <a:cs typeface="Calibri"/>
              </a:rPr>
              <a:t>either </a:t>
            </a:r>
            <a:r>
              <a:rPr sz="2600" spc="-10" dirty="0">
                <a:latin typeface="Calibri"/>
                <a:cs typeface="Calibri"/>
              </a:rPr>
              <a:t>revenue generation </a:t>
            </a:r>
            <a:r>
              <a:rPr sz="2600" spc="-5" dirty="0">
                <a:latin typeface="Calibri"/>
                <a:cs typeface="Calibri"/>
              </a:rPr>
              <a:t>or </a:t>
            </a:r>
            <a:r>
              <a:rPr sz="2600" spc="-15" dirty="0">
                <a:latin typeface="Calibri"/>
                <a:cs typeface="Calibri"/>
              </a:rPr>
              <a:t>cost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reduction: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ts val="2205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latin typeface="Calibri"/>
                <a:cs typeface="Calibri"/>
              </a:rPr>
              <a:t>Increased </a:t>
            </a:r>
            <a:r>
              <a:rPr sz="2200" spc="-15" dirty="0">
                <a:latin typeface="Calibri"/>
                <a:cs typeface="Calibri"/>
              </a:rPr>
              <a:t>revenue from new </a:t>
            </a:r>
            <a:r>
              <a:rPr sz="2200" spc="-5" dirty="0">
                <a:latin typeface="Calibri"/>
                <a:cs typeface="Calibri"/>
              </a:rPr>
              <a:t>sales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5" dirty="0">
                <a:latin typeface="Calibri"/>
                <a:cs typeface="Calibri"/>
              </a:rPr>
              <a:t>new</a:t>
            </a:r>
            <a:r>
              <a:rPr sz="2200" spc="1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customers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ts val="2095"/>
              </a:lnSpc>
              <a:buFont typeface="Arial"/>
              <a:buChar char="•"/>
              <a:tabLst>
                <a:tab pos="1155700" algn="l"/>
                <a:tab pos="1156335" algn="l"/>
                <a:tab pos="2406650" algn="l"/>
                <a:tab pos="3487420" algn="l"/>
                <a:tab pos="4194810" algn="l"/>
                <a:tab pos="5446395" algn="l"/>
                <a:tab pos="6206490" algn="l"/>
                <a:tab pos="7486015" algn="l"/>
                <a:tab pos="8642350" algn="l"/>
                <a:tab pos="9043035" algn="l"/>
                <a:tab pos="10578465" algn="l"/>
              </a:tabLst>
            </a:pP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eased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en</a:t>
            </a:r>
            <a:r>
              <a:rPr sz="2200" spc="-15" dirty="0">
                <a:latin typeface="Calibri"/>
                <a:cs typeface="Calibri"/>
              </a:rPr>
              <a:t>u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f</a:t>
            </a:r>
            <a:r>
              <a:rPr sz="2200" spc="-40" dirty="0">
                <a:latin typeface="Calibri"/>
                <a:cs typeface="Calibri"/>
              </a:rPr>
              <a:t>r</a:t>
            </a:r>
            <a:r>
              <a:rPr sz="2200" spc="5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m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up-sellin</a:t>
            </a:r>
            <a:r>
              <a:rPr sz="2200" spc="-5" dirty="0">
                <a:latin typeface="Calibri"/>
                <a:cs typeface="Calibri"/>
              </a:rPr>
              <a:t>g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45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xpensi</a:t>
            </a:r>
            <a:r>
              <a:rPr sz="2200" spc="-2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oduc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c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ss</a:t>
            </a:r>
            <a:r>
              <a:rPr sz="2200" spc="-5" dirty="0">
                <a:latin typeface="Calibri"/>
                <a:cs typeface="Calibri"/>
              </a:rPr>
              <a:t>-</a:t>
            </a:r>
            <a:r>
              <a:rPr sz="2200" spc="-10" dirty="0">
                <a:latin typeface="Calibri"/>
                <a:cs typeface="Calibri"/>
              </a:rPr>
              <a:t>sell</a:t>
            </a:r>
            <a:r>
              <a:rPr sz="2200" spc="-2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g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addi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ion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l</a:t>
            </a:r>
            <a:endParaRPr sz="2200">
              <a:latin typeface="Calibri"/>
              <a:cs typeface="Calibri"/>
            </a:endParaRPr>
          </a:p>
          <a:p>
            <a:pPr marL="1155700">
              <a:lnSpc>
                <a:spcPts val="2100"/>
              </a:lnSpc>
            </a:pPr>
            <a:r>
              <a:rPr sz="2200" spc="-10" dirty="0">
                <a:latin typeface="Calibri"/>
                <a:cs typeface="Calibri"/>
              </a:rPr>
              <a:t>products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5" dirty="0">
                <a:latin typeface="Calibri"/>
                <a:cs typeface="Calibri"/>
              </a:rPr>
              <a:t>existing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customers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ts val="235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latin typeface="Calibri"/>
                <a:cs typeface="Calibri"/>
              </a:rPr>
              <a:t>Increased response </a:t>
            </a:r>
            <a:r>
              <a:rPr sz="2200" spc="-30" dirty="0">
                <a:latin typeface="Calibri"/>
                <a:cs typeface="Calibri"/>
              </a:rPr>
              <a:t>rate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mailings </a:t>
            </a:r>
            <a:r>
              <a:rPr sz="2200" spc="-10" dirty="0">
                <a:latin typeface="Calibri"/>
                <a:cs typeface="Calibri"/>
              </a:rPr>
              <a:t>through </a:t>
            </a:r>
            <a:r>
              <a:rPr sz="2200" spc="-15" dirty="0">
                <a:latin typeface="Calibri"/>
                <a:cs typeface="Calibri"/>
              </a:rPr>
              <a:t>improved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targeting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ts val="2345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latin typeface="Calibri"/>
                <a:cs typeface="Calibri"/>
              </a:rPr>
              <a:t>Increased </a:t>
            </a:r>
            <a:r>
              <a:rPr sz="2200" spc="-25" dirty="0">
                <a:latin typeface="Calibri"/>
                <a:cs typeface="Calibri"/>
              </a:rPr>
              <a:t>average </a:t>
            </a:r>
            <a:r>
              <a:rPr sz="2200" spc="-5" dirty="0">
                <a:latin typeface="Calibri"/>
                <a:cs typeface="Calibri"/>
              </a:rPr>
              <a:t>sale </a:t>
            </a:r>
            <a:r>
              <a:rPr sz="2200" spc="-10" dirty="0">
                <a:latin typeface="Calibri"/>
                <a:cs typeface="Calibri"/>
              </a:rPr>
              <a:t>per </a:t>
            </a:r>
            <a:r>
              <a:rPr sz="2200" spc="-5" dirty="0">
                <a:latin typeface="Calibri"/>
                <a:cs typeface="Calibri"/>
              </a:rPr>
              <a:t>mailing </a:t>
            </a:r>
            <a:r>
              <a:rPr sz="2200" spc="-10" dirty="0">
                <a:latin typeface="Calibri"/>
                <a:cs typeface="Calibri"/>
              </a:rPr>
              <a:t>through </a:t>
            </a:r>
            <a:r>
              <a:rPr sz="2200" spc="-15" dirty="0">
                <a:latin typeface="Calibri"/>
                <a:cs typeface="Calibri"/>
              </a:rPr>
              <a:t>improved </a:t>
            </a:r>
            <a:r>
              <a:rPr sz="2200" spc="-5" dirty="0">
                <a:latin typeface="Calibri"/>
                <a:cs typeface="Calibri"/>
              </a:rPr>
              <a:t>assortment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planning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ts val="2345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latin typeface="Calibri"/>
                <a:cs typeface="Calibri"/>
              </a:rPr>
              <a:t>Elimination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low-margin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products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ts val="2355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latin typeface="Calibri"/>
                <a:cs typeface="Calibri"/>
              </a:rPr>
              <a:t>Decreased </a:t>
            </a:r>
            <a:r>
              <a:rPr sz="2200" spc="-25" dirty="0">
                <a:latin typeface="Calibri"/>
                <a:cs typeface="Calibri"/>
              </a:rPr>
              <a:t>raw </a:t>
            </a:r>
            <a:r>
              <a:rPr sz="2200" spc="-10" dirty="0">
                <a:latin typeface="Calibri"/>
                <a:cs typeface="Calibri"/>
              </a:rPr>
              <a:t>material </a:t>
            </a:r>
            <a:r>
              <a:rPr sz="2200" spc="-15" dirty="0">
                <a:latin typeface="Calibri"/>
                <a:cs typeface="Calibri"/>
              </a:rPr>
              <a:t>costs </a:t>
            </a:r>
            <a:r>
              <a:rPr sz="2200" spc="-10" dirty="0">
                <a:latin typeface="Calibri"/>
                <a:cs typeface="Calibri"/>
              </a:rPr>
              <a:t>due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5" dirty="0">
                <a:latin typeface="Calibri"/>
                <a:cs typeface="Calibri"/>
              </a:rPr>
              <a:t>improved </a:t>
            </a:r>
            <a:r>
              <a:rPr sz="2200" spc="-10" dirty="0">
                <a:latin typeface="Calibri"/>
                <a:cs typeface="Calibri"/>
              </a:rPr>
              <a:t>supplier management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2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negotiation</a:t>
            </a:r>
            <a:endParaRPr sz="2200">
              <a:latin typeface="Calibri"/>
              <a:cs typeface="Calibri"/>
            </a:endParaRPr>
          </a:p>
          <a:p>
            <a:pPr marL="1155700" marR="6985" lvl="2" indent="-228600">
              <a:lnSpc>
                <a:spcPct val="70000"/>
              </a:lnSpc>
              <a:spcBef>
                <a:spcPts val="645"/>
              </a:spcBef>
              <a:buFont typeface="Arial"/>
              <a:buChar char="•"/>
              <a:tabLst>
                <a:tab pos="1155700" algn="l"/>
                <a:tab pos="1156335" algn="l"/>
                <a:tab pos="2289175" algn="l"/>
                <a:tab pos="3847465" algn="l"/>
                <a:tab pos="5028565" algn="l"/>
                <a:tab pos="5426710" algn="l"/>
                <a:tab pos="6232525" algn="l"/>
                <a:tab pos="7531734" algn="l"/>
                <a:tab pos="8255634" algn="l"/>
                <a:tab pos="8912225" algn="l"/>
                <a:tab pos="9667875" algn="l"/>
                <a:tab pos="10534015" algn="l"/>
              </a:tabLst>
            </a:pP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educed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omotion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5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ending</a:t>
            </a:r>
            <a:r>
              <a:rPr sz="2200" dirty="0">
                <a:latin typeface="Calibri"/>
                <a:cs typeface="Calibri"/>
              </a:rPr>
              <a:t>	o</a:t>
            </a:r>
            <a:r>
              <a:rPr sz="2200" spc="-5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di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ect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mar</a:t>
            </a:r>
            <a:r>
              <a:rPr sz="2200" spc="-80" dirty="0">
                <a:latin typeface="Calibri"/>
                <a:cs typeface="Calibri"/>
              </a:rPr>
              <a:t>k</a:t>
            </a:r>
            <a:r>
              <a:rPr sz="2200" spc="-5" dirty="0">
                <a:latin typeface="Calibri"/>
                <a:cs typeface="Calibri"/>
              </a:rPr>
              <a:t>eting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ts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wi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h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mo</a:t>
            </a:r>
            <a:r>
              <a:rPr sz="2200" spc="-2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ti</a:t>
            </a:r>
            <a:r>
              <a:rPr sz="2200" dirty="0">
                <a:latin typeface="Calibri"/>
                <a:cs typeface="Calibri"/>
              </a:rPr>
              <a:t>m</a:t>
            </a:r>
            <a:r>
              <a:rPr sz="2200" spc="-5" dirty="0">
                <a:latin typeface="Calibri"/>
                <a:cs typeface="Calibri"/>
              </a:rPr>
              <a:t>ely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mid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se  adjustments during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campaign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ts val="2195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latin typeface="Calibri"/>
                <a:cs typeface="Calibri"/>
              </a:rPr>
              <a:t>Reduced fraudulent </a:t>
            </a:r>
            <a:r>
              <a:rPr sz="2200" spc="-5" dirty="0">
                <a:latin typeface="Calibri"/>
                <a:cs typeface="Calibri"/>
              </a:rPr>
              <a:t>claim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expense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ts val="2355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spc="-15" dirty="0">
                <a:latin typeface="Calibri"/>
                <a:cs typeface="Calibri"/>
              </a:rPr>
              <a:t>Reduced customer </a:t>
            </a:r>
            <a:r>
              <a:rPr sz="2200" spc="-5" dirty="0">
                <a:latin typeface="Calibri"/>
                <a:cs typeface="Calibri"/>
              </a:rPr>
              <a:t>churn or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turnover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ts val="2345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latin typeface="Calibri"/>
                <a:cs typeface="Calibri"/>
              </a:rPr>
              <a:t>Reduced </a:t>
            </a:r>
            <a:r>
              <a:rPr sz="2200" spc="-20" dirty="0">
                <a:latin typeface="Calibri"/>
                <a:cs typeface="Calibri"/>
              </a:rPr>
              <a:t>defect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rates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ts val="249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latin typeface="Calibri"/>
                <a:cs typeface="Calibri"/>
              </a:rPr>
              <a:t>Increased </a:t>
            </a:r>
            <a:r>
              <a:rPr sz="2200" spc="-5" dirty="0">
                <a:latin typeface="Calibri"/>
                <a:cs typeface="Calibri"/>
              </a:rPr>
              <a:t>closure </a:t>
            </a:r>
            <a:r>
              <a:rPr sz="2200" spc="-30" dirty="0">
                <a:latin typeface="Calibri"/>
                <a:cs typeface="Calibri"/>
              </a:rPr>
              <a:t>rate </a:t>
            </a:r>
            <a:r>
              <a:rPr sz="2200" dirty="0">
                <a:latin typeface="Calibri"/>
                <a:cs typeface="Calibri"/>
              </a:rPr>
              <a:t>on </a:t>
            </a:r>
            <a:r>
              <a:rPr sz="2200" spc="-15" dirty="0">
                <a:latin typeface="Calibri"/>
                <a:cs typeface="Calibri"/>
              </a:rPr>
              <a:t>first contact,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etc.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0" y="0"/>
            <a:ext cx="1371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</a:t>
            </a:r>
            <a:r>
              <a:rPr spc="-45" dirty="0"/>
              <a:t>n</a:t>
            </a:r>
            <a:r>
              <a:rPr spc="-5" dirty="0"/>
              <a:t>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6568" y="625855"/>
            <a:ext cx="11730990" cy="576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 algn="just">
              <a:lnSpc>
                <a:spcPts val="352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sz="3000" b="1" spc="-10" dirty="0">
                <a:latin typeface="Calibri"/>
                <a:cs typeface="Calibri"/>
              </a:rPr>
              <a:t>Determine </a:t>
            </a:r>
            <a:r>
              <a:rPr sz="3000" b="1" dirty="0">
                <a:latin typeface="Calibri"/>
                <a:cs typeface="Calibri"/>
              </a:rPr>
              <a:t>the </a:t>
            </a:r>
            <a:r>
              <a:rPr sz="3000" b="1" spc="-10" dirty="0">
                <a:latin typeface="Calibri"/>
                <a:cs typeface="Calibri"/>
              </a:rPr>
              <a:t>financial returns </a:t>
            </a:r>
            <a:r>
              <a:rPr sz="3000" b="1" spc="-5" dirty="0">
                <a:latin typeface="Calibri"/>
                <a:cs typeface="Calibri"/>
              </a:rPr>
              <a:t>and</a:t>
            </a:r>
            <a:r>
              <a:rPr sz="3000" b="1" spc="20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benefits…</a:t>
            </a:r>
            <a:endParaRPr sz="3000">
              <a:latin typeface="Calibri"/>
              <a:cs typeface="Calibri"/>
            </a:endParaRPr>
          </a:p>
          <a:p>
            <a:pPr marL="698500" marR="5080" lvl="1" indent="-228600" algn="just">
              <a:lnSpc>
                <a:spcPct val="80000"/>
              </a:lnSpc>
              <a:spcBef>
                <a:spcPts val="590"/>
              </a:spcBef>
              <a:buFont typeface="Arial"/>
              <a:buChar char="•"/>
              <a:tabLst>
                <a:tab pos="699135" algn="l"/>
              </a:tabLst>
            </a:pPr>
            <a:r>
              <a:rPr sz="2800" spc="-10" dirty="0">
                <a:latin typeface="Calibri"/>
                <a:cs typeface="Calibri"/>
              </a:rPr>
              <a:t>Intangible benefits </a:t>
            </a:r>
            <a:r>
              <a:rPr sz="2800" spc="-5" dirty="0">
                <a:latin typeface="Calibri"/>
                <a:cs typeface="Calibri"/>
              </a:rPr>
              <a:t>as shown </a:t>
            </a:r>
            <a:r>
              <a:rPr sz="2800" spc="-10" dirty="0">
                <a:latin typeface="Calibri"/>
                <a:cs typeface="Calibri"/>
              </a:rPr>
              <a:t>below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worth </a:t>
            </a:r>
            <a:r>
              <a:rPr sz="2800" spc="-5" dirty="0">
                <a:latin typeface="Calibri"/>
                <a:cs typeface="Calibri"/>
              </a:rPr>
              <a:t>noting because </a:t>
            </a:r>
            <a:r>
              <a:rPr sz="2800" spc="-10" dirty="0">
                <a:latin typeface="Calibri"/>
                <a:cs typeface="Calibri"/>
              </a:rPr>
              <a:t>they </a:t>
            </a:r>
            <a:r>
              <a:rPr sz="2800" spc="-15" dirty="0">
                <a:latin typeface="Calibri"/>
                <a:cs typeface="Calibri"/>
              </a:rPr>
              <a:t>provide  </a:t>
            </a:r>
            <a:r>
              <a:rPr sz="2800" spc="-10" dirty="0">
                <a:latin typeface="Calibri"/>
                <a:cs typeface="Calibri"/>
              </a:rPr>
              <a:t>value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organization, </a:t>
            </a:r>
            <a:r>
              <a:rPr sz="2800" spc="-5" dirty="0">
                <a:latin typeface="Calibri"/>
                <a:cs typeface="Calibri"/>
              </a:rPr>
              <a:t>though </a:t>
            </a:r>
            <a:r>
              <a:rPr sz="2800" spc="-10" dirty="0">
                <a:latin typeface="Calibri"/>
                <a:cs typeface="Calibri"/>
              </a:rPr>
              <a:t>they </a:t>
            </a:r>
            <a:r>
              <a:rPr sz="2800" spc="-5" dirty="0">
                <a:latin typeface="Calibri"/>
                <a:cs typeface="Calibri"/>
              </a:rPr>
              <a:t>don’t </a:t>
            </a:r>
            <a:r>
              <a:rPr sz="2800" spc="-10" dirty="0">
                <a:latin typeface="Calibri"/>
                <a:cs typeface="Calibri"/>
              </a:rPr>
              <a:t>readily </a:t>
            </a:r>
            <a:r>
              <a:rPr sz="2800" spc="-15" dirty="0">
                <a:latin typeface="Calibri"/>
                <a:cs typeface="Calibri"/>
              </a:rPr>
              <a:t>convert </a:t>
            </a:r>
            <a:r>
              <a:rPr sz="2800" spc="-5" dirty="0">
                <a:latin typeface="Calibri"/>
                <a:cs typeface="Calibri"/>
              </a:rPr>
              <a:t>a financial  </a:t>
            </a:r>
            <a:r>
              <a:rPr sz="2800" spc="-10" dirty="0">
                <a:latin typeface="Calibri"/>
                <a:cs typeface="Calibri"/>
              </a:rPr>
              <a:t>metric that easily </a:t>
            </a:r>
            <a:r>
              <a:rPr sz="2800" spc="-15" dirty="0">
                <a:latin typeface="Calibri"/>
                <a:cs typeface="Calibri"/>
              </a:rPr>
              <a:t>translates into bottom </a:t>
            </a:r>
            <a:r>
              <a:rPr sz="2800" spc="-5" dirty="0">
                <a:latin typeface="Calibri"/>
                <a:cs typeface="Calibri"/>
              </a:rPr>
              <a:t>line impact </a:t>
            </a:r>
            <a:r>
              <a:rPr sz="2800" dirty="0">
                <a:latin typeface="Calibri"/>
                <a:cs typeface="Calibri"/>
              </a:rPr>
              <a:t>and fits </a:t>
            </a:r>
            <a:r>
              <a:rPr sz="2800" spc="-10" dirty="0">
                <a:latin typeface="Calibri"/>
                <a:cs typeface="Calibri"/>
              </a:rPr>
              <a:t>neatly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ROI  </a:t>
            </a:r>
            <a:r>
              <a:rPr sz="2800" spc="-5" dirty="0">
                <a:latin typeface="Calibri"/>
                <a:cs typeface="Calibri"/>
              </a:rPr>
              <a:t>model:</a:t>
            </a:r>
            <a:endParaRPr sz="2800">
              <a:latin typeface="Calibri"/>
              <a:cs typeface="Calibri"/>
            </a:endParaRPr>
          </a:p>
          <a:p>
            <a:pPr marL="1155700" lvl="2" indent="-229235">
              <a:lnSpc>
                <a:spcPts val="2780"/>
              </a:lnSpc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More </a:t>
            </a:r>
            <a:r>
              <a:rPr sz="2400" dirty="0">
                <a:latin typeface="Calibri"/>
                <a:cs typeface="Calibri"/>
              </a:rPr>
              <a:t>timely access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ts val="2810"/>
              </a:lnSpc>
              <a:buFont typeface="Arial"/>
              <a:buChar char="•"/>
              <a:tabLst>
                <a:tab pos="1156335" algn="l"/>
              </a:tabLst>
            </a:pPr>
            <a:r>
              <a:rPr sz="2400" spc="-15" dirty="0">
                <a:latin typeface="Calibri"/>
                <a:cs typeface="Calibri"/>
              </a:rPr>
              <a:t>Improved </a:t>
            </a:r>
            <a:r>
              <a:rPr sz="2400" spc="-5" dirty="0">
                <a:latin typeface="Calibri"/>
                <a:cs typeface="Calibri"/>
              </a:rPr>
              <a:t>decision </a:t>
            </a:r>
            <a:r>
              <a:rPr sz="2400" dirty="0">
                <a:latin typeface="Calibri"/>
                <a:cs typeface="Calibri"/>
              </a:rPr>
              <a:t>making </a:t>
            </a:r>
            <a:r>
              <a:rPr sz="2400" spc="-5" dirty="0">
                <a:latin typeface="Calibri"/>
                <a:cs typeface="Calibri"/>
              </a:rPr>
              <a:t>based on </a:t>
            </a:r>
            <a:r>
              <a:rPr sz="2400" spc="-10" dirty="0">
                <a:latin typeface="Calibri"/>
                <a:cs typeface="Calibri"/>
              </a:rPr>
              <a:t>facts </a:t>
            </a:r>
            <a:r>
              <a:rPr sz="2400" spc="-15" dirty="0">
                <a:latin typeface="Calibri"/>
                <a:cs typeface="Calibri"/>
              </a:rPr>
              <a:t>rather </a:t>
            </a:r>
            <a:r>
              <a:rPr sz="2400" dirty="0">
                <a:latin typeface="Calibri"/>
                <a:cs typeface="Calibri"/>
              </a:rPr>
              <a:t>than </a:t>
            </a:r>
            <a:r>
              <a:rPr sz="2400" spc="-5" dirty="0">
                <a:latin typeface="Calibri"/>
                <a:cs typeface="Calibri"/>
              </a:rPr>
              <a:t>flying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blind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ts val="2800"/>
              </a:lnSpc>
              <a:buFont typeface="Arial"/>
              <a:buChar char="•"/>
              <a:tabLst>
                <a:tab pos="1156335" algn="l"/>
                <a:tab pos="7583170" algn="l"/>
              </a:tabLst>
            </a:pPr>
            <a:r>
              <a:rPr sz="2400" spc="-15" dirty="0">
                <a:latin typeface="Calibri"/>
                <a:cs typeface="Calibri"/>
              </a:rPr>
              <a:t>Greater </a:t>
            </a:r>
            <a:r>
              <a:rPr sz="2400" spc="-10" dirty="0">
                <a:latin typeface="Calibri"/>
                <a:cs typeface="Calibri"/>
              </a:rPr>
              <a:t>information </a:t>
            </a:r>
            <a:r>
              <a:rPr sz="2400" spc="-15" dirty="0">
                <a:latin typeface="Calibri"/>
                <a:cs typeface="Calibri"/>
              </a:rPr>
              <a:t>standardization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constancy	across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organization</a:t>
            </a:r>
            <a:endParaRPr sz="2400">
              <a:latin typeface="Calibri"/>
              <a:cs typeface="Calibri"/>
            </a:endParaRPr>
          </a:p>
          <a:p>
            <a:pPr marL="1155700" marR="5080" lvl="2" indent="-228600">
              <a:lnSpc>
                <a:spcPts val="2310"/>
              </a:lnSpc>
              <a:spcBef>
                <a:spcPts val="509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5" dirty="0">
                <a:latin typeface="Calibri"/>
                <a:cs typeface="Calibri"/>
              </a:rPr>
              <a:t>Greater </a:t>
            </a:r>
            <a:r>
              <a:rPr sz="2400" spc="-10" dirty="0">
                <a:latin typeface="Calibri"/>
                <a:cs typeface="Calibri"/>
              </a:rPr>
              <a:t>confidence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with </a:t>
            </a:r>
            <a:r>
              <a:rPr sz="2400" spc="-20" dirty="0">
                <a:latin typeface="Calibri"/>
                <a:cs typeface="Calibri"/>
              </a:rPr>
              <a:t>fewer </a:t>
            </a:r>
            <a:r>
              <a:rPr sz="2400" spc="-10" dirty="0">
                <a:latin typeface="Calibri"/>
                <a:cs typeface="Calibri"/>
              </a:rPr>
              <a:t>debates </a:t>
            </a:r>
            <a:r>
              <a:rPr sz="2400" dirty="0">
                <a:latin typeface="Calibri"/>
                <a:cs typeface="Calibri"/>
              </a:rPr>
              <a:t>about </a:t>
            </a:r>
            <a:r>
              <a:rPr sz="2400" spc="-10" dirty="0">
                <a:latin typeface="Calibri"/>
                <a:cs typeface="Calibri"/>
              </a:rPr>
              <a:t>accuracy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reduced </a:t>
            </a:r>
            <a:r>
              <a:rPr sz="2400" spc="-20" dirty="0">
                <a:latin typeface="Calibri"/>
                <a:cs typeface="Calibri"/>
              </a:rPr>
              <a:t>data  </a:t>
            </a:r>
            <a:r>
              <a:rPr sz="2400" spc="-10" dirty="0">
                <a:latin typeface="Calibri"/>
                <a:cs typeface="Calibri"/>
              </a:rPr>
              <a:t>reconciliation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effort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ts val="2785"/>
              </a:lnSpc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Eliminate </a:t>
            </a:r>
            <a:r>
              <a:rPr sz="2400" spc="-5" dirty="0">
                <a:latin typeface="Calibri"/>
                <a:cs typeface="Calibri"/>
              </a:rPr>
              <a:t>inefficiencies </a:t>
            </a:r>
            <a:r>
              <a:rPr sz="2400" spc="-10" dirty="0">
                <a:latin typeface="Calibri"/>
                <a:cs typeface="Calibri"/>
              </a:rPr>
              <a:t>by providing </a:t>
            </a:r>
            <a:r>
              <a:rPr sz="2400" spc="-5" dirty="0">
                <a:latin typeface="Calibri"/>
                <a:cs typeface="Calibri"/>
              </a:rPr>
              <a:t>one </a:t>
            </a:r>
            <a:r>
              <a:rPr sz="2400" spc="-15" dirty="0">
                <a:latin typeface="Calibri"/>
                <a:cs typeface="Calibri"/>
              </a:rPr>
              <a:t>version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ts val="2800"/>
              </a:lnSpc>
              <a:buFont typeface="Arial"/>
              <a:buChar char="•"/>
              <a:tabLst>
                <a:tab pos="1156335" algn="l"/>
              </a:tabLst>
            </a:pPr>
            <a:r>
              <a:rPr sz="2400" spc="-20" dirty="0">
                <a:latin typeface="Calibri"/>
                <a:cs typeface="Calibri"/>
              </a:rPr>
              <a:t>Faster </a:t>
            </a:r>
            <a:r>
              <a:rPr sz="2400" spc="-5" dirty="0">
                <a:latin typeface="Calibri"/>
                <a:cs typeface="Calibri"/>
              </a:rPr>
              <a:t>response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changing</a:t>
            </a:r>
            <a:r>
              <a:rPr sz="2400" spc="-10" dirty="0">
                <a:latin typeface="Calibri"/>
                <a:cs typeface="Calibri"/>
              </a:rPr>
              <a:t> conditions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ts val="2805"/>
              </a:lnSpc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Enhanced </a:t>
            </a:r>
            <a:r>
              <a:rPr sz="2400" dirty="0">
                <a:latin typeface="Calibri"/>
                <a:cs typeface="Calibri"/>
              </a:rPr>
              <a:t>ability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analyze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alternatives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ts val="2810"/>
              </a:lnSpc>
              <a:buFont typeface="Arial"/>
              <a:buChar char="•"/>
              <a:tabLst>
                <a:tab pos="1156335" algn="l"/>
              </a:tabLst>
            </a:pPr>
            <a:r>
              <a:rPr sz="2400" spc="-15" dirty="0">
                <a:latin typeface="Calibri"/>
                <a:cs typeface="Calibri"/>
              </a:rPr>
              <a:t>Improved </a:t>
            </a:r>
            <a:r>
              <a:rPr sz="2400" spc="-5" dirty="0">
                <a:latin typeface="Calibri"/>
                <a:cs typeface="Calibri"/>
              </a:rPr>
              <a:t>employee </a:t>
            </a:r>
            <a:r>
              <a:rPr sz="2400" spc="-10" dirty="0">
                <a:latin typeface="Calibri"/>
                <a:cs typeface="Calibri"/>
              </a:rPr>
              <a:t>satisfaction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morale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ts val="2800"/>
              </a:lnSpc>
              <a:buFont typeface="Arial"/>
              <a:buChar char="•"/>
              <a:tabLst>
                <a:tab pos="1156335" algn="l"/>
              </a:tabLst>
            </a:pPr>
            <a:r>
              <a:rPr sz="2400" spc="-15" dirty="0">
                <a:latin typeface="Calibri"/>
                <a:cs typeface="Calibri"/>
              </a:rPr>
              <a:t>Improved </a:t>
            </a:r>
            <a:r>
              <a:rPr sz="2400" spc="-10" dirty="0">
                <a:latin typeface="Calibri"/>
                <a:cs typeface="Calibri"/>
              </a:rPr>
              <a:t>customer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satisfaction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ts val="2840"/>
              </a:lnSpc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DW/BI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15" dirty="0">
                <a:latin typeface="Calibri"/>
                <a:cs typeface="Calibri"/>
              </a:rPr>
              <a:t>strategic </a:t>
            </a:r>
            <a:r>
              <a:rPr sz="2400" spc="-5" dirty="0">
                <a:latin typeface="Calibri"/>
                <a:cs typeface="Calibri"/>
              </a:rPr>
              <a:t>necessity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remain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competitive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0" y="0"/>
            <a:ext cx="1371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</a:t>
            </a:r>
            <a:r>
              <a:rPr spc="-45" dirty="0"/>
              <a:t>n</a:t>
            </a:r>
            <a:r>
              <a:rPr spc="-5" dirty="0"/>
              <a:t>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1272" y="1175344"/>
            <a:ext cx="10133330" cy="268414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241300" algn="l"/>
              </a:tabLst>
            </a:pPr>
            <a:r>
              <a:rPr sz="3000" b="1" spc="-10" dirty="0">
                <a:latin typeface="Calibri"/>
                <a:cs typeface="Calibri"/>
              </a:rPr>
              <a:t>Combine </a:t>
            </a:r>
            <a:r>
              <a:rPr sz="3000" b="1" dirty="0">
                <a:latin typeface="Calibri"/>
                <a:cs typeface="Calibri"/>
              </a:rPr>
              <a:t>the </a:t>
            </a:r>
            <a:r>
              <a:rPr sz="3000" b="1" spc="-15" dirty="0">
                <a:latin typeface="Calibri"/>
                <a:cs typeface="Calibri"/>
              </a:rPr>
              <a:t>investments </a:t>
            </a:r>
            <a:r>
              <a:rPr sz="3000" b="1" spc="-5" dirty="0">
                <a:latin typeface="Calibri"/>
                <a:cs typeface="Calibri"/>
              </a:rPr>
              <a:t>and </a:t>
            </a:r>
            <a:r>
              <a:rPr sz="3000" b="1" spc="-10" dirty="0">
                <a:latin typeface="Calibri"/>
                <a:cs typeface="Calibri"/>
              </a:rPr>
              <a:t>returns </a:t>
            </a:r>
            <a:r>
              <a:rPr sz="3000" b="1" spc="-15" dirty="0">
                <a:latin typeface="Calibri"/>
                <a:cs typeface="Calibri"/>
              </a:rPr>
              <a:t>to calculate</a:t>
            </a:r>
            <a:r>
              <a:rPr sz="3000" b="1" spc="35" dirty="0">
                <a:latin typeface="Calibri"/>
                <a:cs typeface="Calibri"/>
              </a:rPr>
              <a:t> </a:t>
            </a:r>
            <a:r>
              <a:rPr sz="3000" b="1" spc="-15" dirty="0">
                <a:latin typeface="Calibri"/>
                <a:cs typeface="Calibri"/>
              </a:rPr>
              <a:t>ROI</a:t>
            </a:r>
            <a:endParaRPr sz="3000">
              <a:latin typeface="Calibri"/>
              <a:cs typeface="Calibri"/>
            </a:endParaRPr>
          </a:p>
          <a:p>
            <a:pPr marL="1155065" marR="5080" lvl="1" indent="-228600">
              <a:lnSpc>
                <a:spcPts val="3020"/>
              </a:lnSpc>
              <a:spcBef>
                <a:spcPts val="565"/>
              </a:spcBef>
              <a:buFont typeface="Arial"/>
              <a:buChar char="•"/>
              <a:tabLst>
                <a:tab pos="1155700" algn="l"/>
                <a:tab pos="1929764" algn="l"/>
                <a:tab pos="3780154" algn="l"/>
                <a:tab pos="4563745" algn="l"/>
                <a:tab pos="5852795" algn="l"/>
                <a:tab pos="7069455" algn="l"/>
                <a:tab pos="7773670" algn="l"/>
                <a:tab pos="9144000" algn="l"/>
                <a:tab pos="9949815" algn="l"/>
              </a:tabLst>
            </a:pPr>
            <a:r>
              <a:rPr sz="2800" spc="-10" dirty="0">
                <a:latin typeface="Calibri"/>
                <a:cs typeface="Calibri"/>
              </a:rPr>
              <a:t>Th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65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v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tme</a:t>
            </a:r>
            <a:r>
              <a:rPr sz="2800" spc="-4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urn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fig</a:t>
            </a:r>
            <a:r>
              <a:rPr sz="2800" spc="-15" dirty="0">
                <a:latin typeface="Calibri"/>
                <a:cs typeface="Calibri"/>
              </a:rPr>
              <a:t>u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nt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  financial model </a:t>
            </a:r>
            <a:r>
              <a:rPr sz="2800" spc="-15" dirty="0">
                <a:latin typeface="Calibri"/>
                <a:cs typeface="Calibri"/>
              </a:rPr>
              <a:t>to calculate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return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investment</a:t>
            </a:r>
            <a:endParaRPr sz="2800">
              <a:latin typeface="Calibri"/>
              <a:cs typeface="Calibri"/>
            </a:endParaRPr>
          </a:p>
          <a:p>
            <a:pPr marL="1155065" lvl="1" indent="-22923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1155700" algn="l"/>
              </a:tabLst>
            </a:pPr>
            <a:r>
              <a:rPr sz="2800" spc="-15" dirty="0">
                <a:latin typeface="Calibri"/>
                <a:cs typeface="Calibri"/>
              </a:rPr>
              <a:t>Justification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also </a:t>
            </a:r>
            <a:r>
              <a:rPr sz="2800" spc="-10" dirty="0">
                <a:latin typeface="Calibri"/>
                <a:cs typeface="Calibri"/>
              </a:rPr>
              <a:t>be </a:t>
            </a:r>
            <a:r>
              <a:rPr sz="2800" spc="-20" dirty="0">
                <a:latin typeface="Calibri"/>
                <a:cs typeface="Calibri"/>
              </a:rPr>
              <a:t>looked </a:t>
            </a:r>
            <a:r>
              <a:rPr sz="2800" spc="-10" dirty="0">
                <a:latin typeface="Calibri"/>
                <a:cs typeface="Calibri"/>
              </a:rPr>
              <a:t>in terms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opportunity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cost</a:t>
            </a:r>
            <a:endParaRPr sz="2800">
              <a:latin typeface="Calibri"/>
              <a:cs typeface="Calibri"/>
            </a:endParaRPr>
          </a:p>
          <a:p>
            <a:pPr marL="1155065" lvl="1" indent="-229235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1155700" algn="l"/>
              </a:tabLst>
            </a:pPr>
            <a:r>
              <a:rPr sz="2800" spc="-15" dirty="0">
                <a:latin typeface="Calibri"/>
                <a:cs typeface="Calibri"/>
              </a:rPr>
              <a:t>There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need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5" dirty="0">
                <a:latin typeface="Calibri"/>
                <a:cs typeface="Calibri"/>
              </a:rPr>
              <a:t>post-implementation </a:t>
            </a:r>
            <a:r>
              <a:rPr sz="2800" spc="-10" dirty="0">
                <a:latin typeface="Calibri"/>
                <a:cs typeface="Calibri"/>
              </a:rPr>
              <a:t>monitoring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ROI</a:t>
            </a:r>
            <a:endParaRPr sz="2800">
              <a:latin typeface="Calibri"/>
              <a:cs typeface="Calibri"/>
            </a:endParaRPr>
          </a:p>
          <a:p>
            <a:pPr marL="1155065" lvl="1" indent="-229235">
              <a:lnSpc>
                <a:spcPct val="100000"/>
              </a:lnSpc>
              <a:spcBef>
                <a:spcPts val="160"/>
              </a:spcBef>
              <a:buFont typeface="Arial"/>
              <a:buChar char="•"/>
              <a:tabLst>
                <a:tab pos="1155700" algn="l"/>
              </a:tabLst>
            </a:pPr>
            <a:r>
              <a:rPr sz="2800" spc="-15" dirty="0">
                <a:latin typeface="Calibri"/>
                <a:cs typeface="Calibri"/>
              </a:rPr>
              <a:t>Improved </a:t>
            </a:r>
            <a:r>
              <a:rPr sz="2800" spc="-10" dirty="0">
                <a:latin typeface="Calibri"/>
                <a:cs typeface="Calibri"/>
              </a:rPr>
              <a:t>business decisions depend </a:t>
            </a:r>
            <a:r>
              <a:rPr sz="2800" spc="-5" dirty="0">
                <a:latin typeface="Calibri"/>
                <a:cs typeface="Calibri"/>
              </a:rPr>
              <a:t>on </a:t>
            </a:r>
            <a:r>
              <a:rPr sz="2800" spc="-10" dirty="0">
                <a:latin typeface="Calibri"/>
                <a:cs typeface="Calibri"/>
              </a:rPr>
              <a:t>people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9682" y="0"/>
            <a:ext cx="6505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Team </a:t>
            </a:r>
            <a:r>
              <a:rPr spc="-15" dirty="0"/>
              <a:t>roles </a:t>
            </a:r>
            <a:r>
              <a:rPr spc="-5" dirty="0"/>
              <a:t>and</a:t>
            </a:r>
            <a:r>
              <a:rPr spc="105" dirty="0"/>
              <a:t> </a:t>
            </a:r>
            <a:r>
              <a:rPr spc="-10" dirty="0"/>
              <a:t>responsibilities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6568" y="618236"/>
            <a:ext cx="11730355" cy="542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9235" marR="5978525" indent="-229235" algn="r">
              <a:lnSpc>
                <a:spcPts val="3765"/>
              </a:lnSpc>
              <a:spcBef>
                <a:spcPts val="105"/>
              </a:spcBef>
              <a:buFont typeface="Arial"/>
              <a:buChar char="•"/>
              <a:tabLst>
                <a:tab pos="229235" algn="l"/>
              </a:tabLst>
            </a:pPr>
            <a:r>
              <a:rPr sz="3200" spc="-20" dirty="0">
                <a:latin typeface="Calibri"/>
                <a:cs typeface="Calibri"/>
              </a:rPr>
              <a:t>Front </a:t>
            </a:r>
            <a:r>
              <a:rPr sz="3200" spc="-10" dirty="0">
                <a:latin typeface="Calibri"/>
                <a:cs typeface="Calibri"/>
              </a:rPr>
              <a:t>office: </a:t>
            </a:r>
            <a:r>
              <a:rPr sz="3200" spc="-15" dirty="0">
                <a:latin typeface="Calibri"/>
                <a:cs typeface="Calibri"/>
              </a:rPr>
              <a:t>sponsors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drivers</a:t>
            </a:r>
            <a:endParaRPr sz="3200">
              <a:latin typeface="Calibri"/>
              <a:cs typeface="Calibri"/>
            </a:endParaRPr>
          </a:p>
          <a:p>
            <a:pPr marL="228600" marR="6024245" lvl="1" indent="-228600" algn="r">
              <a:lnSpc>
                <a:spcPts val="3250"/>
              </a:lnSpc>
              <a:buFont typeface="Arial"/>
              <a:buChar char="•"/>
              <a:tabLst>
                <a:tab pos="228600" algn="l"/>
              </a:tabLst>
            </a:pPr>
            <a:r>
              <a:rPr sz="2800" spc="-10" dirty="0">
                <a:latin typeface="Calibri"/>
                <a:cs typeface="Calibri"/>
              </a:rPr>
              <a:t>Business </a:t>
            </a:r>
            <a:r>
              <a:rPr sz="2800" spc="-15" dirty="0">
                <a:latin typeface="Calibri"/>
                <a:cs typeface="Calibri"/>
              </a:rPr>
              <a:t>sponsors/ </a:t>
            </a:r>
            <a:r>
              <a:rPr sz="2800" spc="-10" dirty="0">
                <a:latin typeface="Calibri"/>
                <a:cs typeface="Calibri"/>
              </a:rPr>
              <a:t>business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driver</a:t>
            </a:r>
            <a:endParaRPr sz="2800">
              <a:latin typeface="Calibri"/>
              <a:cs typeface="Calibri"/>
            </a:endParaRPr>
          </a:p>
          <a:p>
            <a:pPr marL="1155700" lvl="2" indent="-229235">
              <a:lnSpc>
                <a:spcPts val="2810"/>
              </a:lnSpc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They </a:t>
            </a:r>
            <a:r>
              <a:rPr sz="2400" spc="-5" dirty="0">
                <a:latin typeface="Calibri"/>
                <a:cs typeface="Calibri"/>
              </a:rPr>
              <a:t>business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owners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ts val="2810"/>
              </a:lnSpc>
              <a:buFont typeface="Arial"/>
              <a:buChar char="•"/>
              <a:tabLst>
                <a:tab pos="1156335" algn="l"/>
              </a:tabLst>
            </a:pP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" dirty="0">
                <a:latin typeface="Calibri"/>
                <a:cs typeface="Calibri"/>
              </a:rPr>
              <a:t>financial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responsibility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ts val="2800"/>
              </a:lnSpc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Determine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support </a:t>
            </a:r>
            <a:r>
              <a:rPr sz="2400" spc="-10" dirty="0">
                <a:latin typeface="Calibri"/>
                <a:cs typeface="Calibri"/>
              </a:rPr>
              <a:t>prioritization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scope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decisions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ts val="2830"/>
              </a:lnSpc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The business </a:t>
            </a:r>
            <a:r>
              <a:rPr sz="2400" spc="-10" dirty="0">
                <a:latin typeface="Calibri"/>
                <a:cs typeface="Calibri"/>
              </a:rPr>
              <a:t>driver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designated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tactically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serve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the place of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sponsor</a:t>
            </a:r>
            <a:endParaRPr sz="2400">
              <a:latin typeface="Calibri"/>
              <a:cs typeface="Calibri"/>
            </a:endParaRPr>
          </a:p>
          <a:p>
            <a:pPr marL="1612900" lvl="3" indent="-229235">
              <a:lnSpc>
                <a:spcPts val="2620"/>
              </a:lnSpc>
              <a:buFont typeface="Arial"/>
              <a:buChar char="•"/>
              <a:tabLst>
                <a:tab pos="1612900" algn="l"/>
                <a:tab pos="1613535" algn="l"/>
              </a:tabLst>
            </a:pPr>
            <a:r>
              <a:rPr sz="2200" spc="-5" dirty="0">
                <a:latin typeface="Calibri"/>
                <a:cs typeface="Calibri"/>
              </a:rPr>
              <a:t>should </a:t>
            </a:r>
            <a:r>
              <a:rPr sz="2200" spc="-15" dirty="0">
                <a:latin typeface="Calibri"/>
                <a:cs typeface="Calibri"/>
              </a:rPr>
              <a:t>exemplify </a:t>
            </a:r>
            <a:r>
              <a:rPr sz="2200" spc="-10" dirty="0">
                <a:latin typeface="Calibri"/>
                <a:cs typeface="Calibri"/>
              </a:rPr>
              <a:t>characteristics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best </a:t>
            </a:r>
            <a:r>
              <a:rPr sz="2200" spc="-10" dirty="0">
                <a:latin typeface="Calibri"/>
                <a:cs typeface="Calibri"/>
              </a:rPr>
              <a:t>business</a:t>
            </a:r>
            <a:r>
              <a:rPr sz="2200" spc="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sponsors</a:t>
            </a:r>
            <a:endParaRPr sz="2200">
              <a:latin typeface="Calibri"/>
              <a:cs typeface="Calibri"/>
            </a:endParaRPr>
          </a:p>
          <a:p>
            <a:pPr marL="1612900" lvl="3" indent="-229235">
              <a:lnSpc>
                <a:spcPts val="2525"/>
              </a:lnSpc>
              <a:buFont typeface="Arial"/>
              <a:buChar char="•"/>
              <a:tabLst>
                <a:tab pos="1612900" algn="l"/>
                <a:tab pos="1613535" algn="l"/>
              </a:tabLst>
            </a:pPr>
            <a:r>
              <a:rPr sz="2200" spc="-10" dirty="0">
                <a:latin typeface="Calibri"/>
                <a:cs typeface="Calibri"/>
              </a:rPr>
              <a:t>Should </a:t>
            </a:r>
            <a:r>
              <a:rPr sz="2200" spc="-5" dirty="0">
                <a:latin typeface="Calibri"/>
                <a:cs typeface="Calibri"/>
              </a:rPr>
              <a:t>be </a:t>
            </a:r>
            <a:r>
              <a:rPr sz="2200" spc="-10" dirty="0">
                <a:latin typeface="Calibri"/>
                <a:cs typeface="Calibri"/>
              </a:rPr>
              <a:t>acceptable, </a:t>
            </a:r>
            <a:r>
              <a:rPr sz="2200" spc="-15" dirty="0">
                <a:latin typeface="Calibri"/>
                <a:cs typeface="Calibri"/>
              </a:rPr>
              <a:t>engaged,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empowered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resolve</a:t>
            </a:r>
            <a:r>
              <a:rPr sz="2200" spc="1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issues</a:t>
            </a:r>
            <a:endParaRPr sz="2200">
              <a:latin typeface="Calibri"/>
              <a:cs typeface="Calibri"/>
            </a:endParaRPr>
          </a:p>
          <a:p>
            <a:pPr marL="698500" lvl="1" indent="-229235">
              <a:lnSpc>
                <a:spcPts val="3229"/>
              </a:lnSpc>
              <a:buFont typeface="Arial"/>
              <a:buChar char="•"/>
              <a:tabLst>
                <a:tab pos="699135" algn="l"/>
              </a:tabLst>
            </a:pPr>
            <a:r>
              <a:rPr sz="2800" spc="-10" dirty="0">
                <a:latin typeface="Calibri"/>
                <a:cs typeface="Calibri"/>
              </a:rPr>
              <a:t>DW/BI </a:t>
            </a:r>
            <a:r>
              <a:rPr sz="2800" spc="-20" dirty="0">
                <a:latin typeface="Calibri"/>
                <a:cs typeface="Calibri"/>
              </a:rPr>
              <a:t>director/program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manager</a:t>
            </a:r>
            <a:endParaRPr sz="2800">
              <a:latin typeface="Calibri"/>
              <a:cs typeface="Calibri"/>
            </a:endParaRPr>
          </a:p>
          <a:p>
            <a:pPr marL="1155700" lvl="2" indent="-229235">
              <a:lnSpc>
                <a:spcPts val="2815"/>
              </a:lnSpc>
              <a:buFont typeface="Arial"/>
              <a:buChar char="•"/>
              <a:tabLst>
                <a:tab pos="1156335" algn="l"/>
              </a:tabLst>
            </a:pPr>
            <a:r>
              <a:rPr sz="2400" spc="-30" dirty="0">
                <a:latin typeface="Calibri"/>
                <a:cs typeface="Calibri"/>
              </a:rPr>
              <a:t>Works </a:t>
            </a:r>
            <a:r>
              <a:rPr sz="2400" dirty="0">
                <a:latin typeface="Calibri"/>
                <a:cs typeface="Calibri"/>
              </a:rPr>
              <a:t>with the </a:t>
            </a:r>
            <a:r>
              <a:rPr sz="2400" spc="-5" dirty="0">
                <a:latin typeface="Calibri"/>
                <a:cs typeface="Calibri"/>
              </a:rPr>
              <a:t>business </a:t>
            </a:r>
            <a:r>
              <a:rPr sz="2400" spc="-10" dirty="0">
                <a:latin typeface="Calibri"/>
                <a:cs typeface="Calibri"/>
              </a:rPr>
              <a:t>sponsor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ensure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joint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success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ts val="2800"/>
              </a:lnSpc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Serves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primary </a:t>
            </a:r>
            <a:r>
              <a:rPr sz="2400" dirty="0">
                <a:latin typeface="Calibri"/>
                <a:cs typeface="Calibri"/>
              </a:rPr>
              <a:t>liaison </a:t>
            </a:r>
            <a:r>
              <a:rPr sz="2400" spc="-5" dirty="0">
                <a:latin typeface="Calibri"/>
                <a:cs typeface="Calibri"/>
              </a:rPr>
              <a:t>between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business </a:t>
            </a:r>
            <a:r>
              <a:rPr sz="2400" spc="-10" dirty="0">
                <a:latin typeface="Calibri"/>
                <a:cs typeface="Calibri"/>
              </a:rPr>
              <a:t>sponsor </a:t>
            </a:r>
            <a:r>
              <a:rPr sz="2400" dirty="0">
                <a:latin typeface="Calibri"/>
                <a:cs typeface="Calibri"/>
              </a:rPr>
              <a:t>and the </a:t>
            </a:r>
            <a:r>
              <a:rPr sz="2400" spc="-5" dirty="0">
                <a:latin typeface="Calibri"/>
                <a:cs typeface="Calibri"/>
              </a:rPr>
              <a:t>DW/BI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teams</a:t>
            </a:r>
            <a:endParaRPr sz="2400">
              <a:latin typeface="Calibri"/>
              <a:cs typeface="Calibri"/>
            </a:endParaRPr>
          </a:p>
          <a:p>
            <a:pPr marL="1155700" marR="5080" lvl="2" indent="-228600">
              <a:lnSpc>
                <a:spcPts val="2300"/>
              </a:lnSpc>
              <a:spcBef>
                <a:spcPts val="515"/>
              </a:spcBef>
              <a:buFont typeface="Arial"/>
              <a:buChar char="•"/>
              <a:tabLst>
                <a:tab pos="1156335" algn="l"/>
                <a:tab pos="2197735" algn="l"/>
                <a:tab pos="2701290" algn="l"/>
                <a:tab pos="3958590" algn="l"/>
                <a:tab pos="6061710" algn="l"/>
                <a:tab pos="6513195" algn="l"/>
                <a:tab pos="7849870" algn="l"/>
                <a:tab pos="8623935" algn="l"/>
                <a:tab pos="9582785" algn="l"/>
                <a:tab pos="10834370" algn="l"/>
                <a:tab pos="11492865" algn="l"/>
              </a:tabLst>
            </a:pPr>
            <a:r>
              <a:rPr sz="2400" spc="-5" dirty="0">
                <a:latin typeface="Calibri"/>
                <a:cs typeface="Calibri"/>
              </a:rPr>
              <a:t>Shoul</a:t>
            </a:r>
            <a:r>
              <a:rPr sz="2400" dirty="0">
                <a:latin typeface="Calibri"/>
                <a:cs typeface="Calibri"/>
              </a:rPr>
              <a:t>d	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f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ommuni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	i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flu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nc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5" dirty="0">
                <a:latin typeface="Calibri"/>
                <a:cs typeface="Calibri"/>
              </a:rPr>
              <a:t>bot</a:t>
            </a:r>
            <a:r>
              <a:rPr sz="2400" dirty="0">
                <a:latin typeface="Calibri"/>
                <a:cs typeface="Calibri"/>
              </a:rPr>
              <a:t>h	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enior	</a:t>
            </a:r>
            <a:r>
              <a:rPr sz="2400" spc="-5" dirty="0">
                <a:latin typeface="Calibri"/>
                <a:cs typeface="Calibri"/>
              </a:rPr>
              <a:t>busin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s	and	</a:t>
            </a:r>
            <a:r>
              <a:rPr sz="2400" spc="-5" dirty="0">
                <a:latin typeface="Calibri"/>
                <a:cs typeface="Calibri"/>
              </a:rPr>
              <a:t>IT  management</a:t>
            </a:r>
            <a:endParaRPr sz="2400">
              <a:latin typeface="Calibri"/>
              <a:cs typeface="Calibri"/>
            </a:endParaRPr>
          </a:p>
          <a:p>
            <a:pPr marL="1155700" marR="5080" lvl="2" indent="-228600">
              <a:lnSpc>
                <a:spcPts val="2300"/>
              </a:lnSpc>
              <a:spcBef>
                <a:spcPts val="51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director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responsible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overall </a:t>
            </a:r>
            <a:r>
              <a:rPr sz="2400" spc="-5" dirty="0">
                <a:latin typeface="Calibri"/>
                <a:cs typeface="Calibri"/>
              </a:rPr>
              <a:t>leadership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direction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initiative 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environment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0" y="0"/>
            <a:ext cx="1371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</a:t>
            </a:r>
            <a:r>
              <a:rPr spc="-45" dirty="0"/>
              <a:t>n</a:t>
            </a:r>
            <a:r>
              <a:rPr spc="-5" dirty="0"/>
              <a:t>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4072" y="645381"/>
            <a:ext cx="7345680" cy="52451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Coaches: </a:t>
            </a:r>
            <a:r>
              <a:rPr sz="2800" spc="-15" dirty="0">
                <a:latin typeface="Calibri"/>
                <a:cs typeface="Calibri"/>
              </a:rPr>
              <a:t>Project managers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Leads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Regular Lineup: </a:t>
            </a:r>
            <a:r>
              <a:rPr sz="2800" spc="-20" dirty="0">
                <a:latin typeface="Calibri"/>
                <a:cs typeface="Calibri"/>
              </a:rPr>
              <a:t>core </a:t>
            </a:r>
            <a:r>
              <a:rPr sz="2800" spc="-15" dirty="0">
                <a:latin typeface="Calibri"/>
                <a:cs typeface="Calibri"/>
              </a:rPr>
              <a:t>project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team</a:t>
            </a:r>
            <a:endParaRPr sz="280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Business</a:t>
            </a:r>
            <a:r>
              <a:rPr sz="2400" spc="-10" dirty="0">
                <a:latin typeface="Calibri"/>
                <a:cs typeface="Calibri"/>
              </a:rPr>
              <a:t> analyst</a:t>
            </a:r>
            <a:endParaRPr sz="240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20" dirty="0">
                <a:latin typeface="Calibri"/>
                <a:cs typeface="Calibri"/>
              </a:rPr>
              <a:t>steward/ </a:t>
            </a:r>
            <a:r>
              <a:rPr sz="2400" spc="-5" dirty="0">
                <a:latin typeface="Calibri"/>
                <a:cs typeface="Calibri"/>
              </a:rPr>
              <a:t>quality </a:t>
            </a:r>
            <a:r>
              <a:rPr sz="2400" spc="-10" dirty="0">
                <a:latin typeface="Calibri"/>
                <a:cs typeface="Calibri"/>
              </a:rPr>
              <a:t>assurance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analyst</a:t>
            </a:r>
            <a:endParaRPr sz="240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5" dirty="0">
                <a:latin typeface="Calibri"/>
                <a:cs typeface="Calibri"/>
              </a:rPr>
              <a:t>architect/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modeler/ </a:t>
            </a:r>
            <a:r>
              <a:rPr sz="2400" spc="-10" dirty="0">
                <a:latin typeface="Calibri"/>
                <a:cs typeface="Calibri"/>
              </a:rPr>
              <a:t>database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administrator</a:t>
            </a:r>
            <a:endParaRPr sz="240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Metadata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manager</a:t>
            </a:r>
            <a:endParaRPr sz="240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ETL architect/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developer</a:t>
            </a:r>
            <a:endParaRPr sz="240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BI </a:t>
            </a:r>
            <a:r>
              <a:rPr sz="2400" spc="-5" dirty="0">
                <a:latin typeface="Calibri"/>
                <a:cs typeface="Calibri"/>
              </a:rPr>
              <a:t>architect/ </a:t>
            </a:r>
            <a:r>
              <a:rPr sz="2400" dirty="0">
                <a:latin typeface="Calibri"/>
                <a:cs typeface="Calibri"/>
              </a:rPr>
              <a:t>BI </a:t>
            </a:r>
            <a:r>
              <a:rPr sz="2400" spc="-5" dirty="0">
                <a:latin typeface="Calibri"/>
                <a:cs typeface="Calibri"/>
              </a:rPr>
              <a:t>developer/ </a:t>
            </a:r>
            <a:r>
              <a:rPr sz="2400" dirty="0">
                <a:latin typeface="Calibri"/>
                <a:cs typeface="Calibri"/>
              </a:rPr>
              <a:t>BI </a:t>
            </a:r>
            <a:r>
              <a:rPr sz="2400" spc="-10" dirty="0">
                <a:latin typeface="Calibri"/>
                <a:cs typeface="Calibri"/>
              </a:rPr>
              <a:t>portal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developer</a:t>
            </a:r>
            <a:endParaRPr sz="240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30" dirty="0">
                <a:latin typeface="Calibri"/>
                <a:cs typeface="Calibri"/>
              </a:rPr>
              <a:t>Technical </a:t>
            </a:r>
            <a:r>
              <a:rPr sz="2400" spc="-10" dirty="0">
                <a:latin typeface="Calibri"/>
                <a:cs typeface="Calibri"/>
              </a:rPr>
              <a:t>architecture/ technical </a:t>
            </a:r>
            <a:r>
              <a:rPr sz="2400" spc="-5" dirty="0">
                <a:latin typeface="Calibri"/>
                <a:cs typeface="Calibri"/>
              </a:rPr>
              <a:t>support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specialist</a:t>
            </a:r>
            <a:endParaRPr sz="240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Security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manager</a:t>
            </a:r>
            <a:endParaRPr sz="240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Lead </a:t>
            </a:r>
            <a:r>
              <a:rPr sz="2400" spc="-15" dirty="0">
                <a:latin typeface="Calibri"/>
                <a:cs typeface="Calibri"/>
              </a:rPr>
              <a:t>tester</a:t>
            </a:r>
            <a:endParaRPr sz="240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10" dirty="0">
                <a:latin typeface="Calibri"/>
                <a:cs typeface="Calibri"/>
              </a:rPr>
              <a:t>mining/ </a:t>
            </a:r>
            <a:r>
              <a:rPr sz="2400" spc="-15" dirty="0">
                <a:latin typeface="Calibri"/>
                <a:cs typeface="Calibri"/>
              </a:rPr>
              <a:t>statistical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specialist</a:t>
            </a:r>
            <a:endParaRPr sz="240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20" dirty="0">
                <a:latin typeface="Calibri"/>
                <a:cs typeface="Calibri"/>
              </a:rPr>
              <a:t>Educator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177" y="0"/>
            <a:ext cx="9238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Project </a:t>
            </a:r>
            <a:r>
              <a:rPr spc="-5" dirty="0"/>
              <a:t>plan </a:t>
            </a:r>
            <a:r>
              <a:rPr spc="-10" dirty="0"/>
              <a:t>development </a:t>
            </a:r>
            <a:r>
              <a:rPr spc="-5" dirty="0"/>
              <a:t>and</a:t>
            </a:r>
            <a:r>
              <a:rPr spc="50" dirty="0"/>
              <a:t> </a:t>
            </a:r>
            <a:r>
              <a:rPr spc="-20" dirty="0"/>
              <a:t>maintenance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6568" y="625855"/>
            <a:ext cx="11730355" cy="574103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marR="6350" indent="-229235">
              <a:lnSpc>
                <a:spcPct val="80000"/>
              </a:lnSpc>
              <a:spcBef>
                <a:spcPts val="820"/>
              </a:spcBef>
              <a:buFont typeface="Arial"/>
              <a:buChar char="•"/>
              <a:tabLst>
                <a:tab pos="241935" algn="l"/>
                <a:tab pos="1414780" algn="l"/>
                <a:tab pos="2660015" algn="l"/>
                <a:tab pos="4080510" algn="l"/>
                <a:tab pos="4414520" algn="l"/>
                <a:tab pos="5914390" algn="l"/>
                <a:tab pos="7656195" algn="l"/>
                <a:tab pos="8476615" algn="l"/>
                <a:tab pos="9448800" algn="l"/>
                <a:tab pos="9962515" algn="l"/>
              </a:tabLst>
            </a:pPr>
            <a:r>
              <a:rPr sz="3000" spc="-25" dirty="0">
                <a:latin typeface="Calibri"/>
                <a:cs typeface="Calibri"/>
              </a:rPr>
              <a:t>D</a:t>
            </a:r>
            <a:r>
              <a:rPr sz="3000" dirty="0">
                <a:latin typeface="Calibri"/>
                <a:cs typeface="Calibri"/>
              </a:rPr>
              <a:t>W</a:t>
            </a:r>
            <a:r>
              <a:rPr sz="3000" spc="10" dirty="0">
                <a:latin typeface="Calibri"/>
                <a:cs typeface="Calibri"/>
              </a:rPr>
              <a:t>/</a:t>
            </a:r>
            <a:r>
              <a:rPr sz="3000" dirty="0">
                <a:latin typeface="Calibri"/>
                <a:cs typeface="Calibri"/>
              </a:rPr>
              <a:t>BI	</a:t>
            </a:r>
            <a:r>
              <a:rPr sz="3000" spc="-5" dirty="0">
                <a:latin typeface="Calibri"/>
                <a:cs typeface="Calibri"/>
              </a:rPr>
              <a:t>p</a:t>
            </a:r>
            <a:r>
              <a:rPr sz="3000" spc="-60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oje</a:t>
            </a:r>
            <a:r>
              <a:rPr sz="3000" spc="-10" dirty="0">
                <a:latin typeface="Calibri"/>
                <a:cs typeface="Calibri"/>
              </a:rPr>
              <a:t>c</a:t>
            </a:r>
            <a:r>
              <a:rPr sz="3000" dirty="0">
                <a:latin typeface="Calibri"/>
                <a:cs typeface="Calibri"/>
              </a:rPr>
              <a:t>t	</a:t>
            </a:r>
            <a:r>
              <a:rPr sz="3000" spc="-40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q</a:t>
            </a:r>
            <a:r>
              <a:rPr sz="3000" spc="-5" dirty="0">
                <a:latin typeface="Calibri"/>
                <a:cs typeface="Calibri"/>
              </a:rPr>
              <a:t>u</a:t>
            </a:r>
            <a:r>
              <a:rPr sz="3000" spc="-15" dirty="0">
                <a:latin typeface="Calibri"/>
                <a:cs typeface="Calibri"/>
              </a:rPr>
              <a:t>i</a:t>
            </a:r>
            <a:r>
              <a:rPr sz="3000" spc="-40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es	a	</a:t>
            </a:r>
            <a:r>
              <a:rPr sz="3000" spc="-20" dirty="0">
                <a:latin typeface="Calibri"/>
                <a:cs typeface="Calibri"/>
              </a:rPr>
              <a:t>de</a:t>
            </a:r>
            <a:r>
              <a:rPr sz="3000" spc="-3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ai</a:t>
            </a:r>
            <a:r>
              <a:rPr sz="3000" spc="-10" dirty="0">
                <a:latin typeface="Calibri"/>
                <a:cs typeface="Calibri"/>
              </a:rPr>
              <a:t>l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d</a:t>
            </a:r>
            <a:r>
              <a:rPr sz="3000" dirty="0">
                <a:latin typeface="Calibri"/>
                <a:cs typeface="Calibri"/>
              </a:rPr>
              <a:t>,	i</a:t>
            </a:r>
            <a:r>
              <a:rPr sz="3000" spc="-35" dirty="0">
                <a:latin typeface="Calibri"/>
                <a:cs typeface="Calibri"/>
              </a:rPr>
              <a:t>nt</a:t>
            </a:r>
            <a:r>
              <a:rPr sz="3000" dirty="0">
                <a:latin typeface="Calibri"/>
                <a:cs typeface="Calibri"/>
              </a:rPr>
              <a:t>eg</a:t>
            </a:r>
            <a:r>
              <a:rPr sz="3000" spc="-65" dirty="0">
                <a:latin typeface="Calibri"/>
                <a:cs typeface="Calibri"/>
              </a:rPr>
              <a:t>r</a:t>
            </a:r>
            <a:r>
              <a:rPr sz="3000" spc="-25" dirty="0">
                <a:latin typeface="Calibri"/>
                <a:cs typeface="Calibri"/>
              </a:rPr>
              <a:t>a</a:t>
            </a:r>
            <a:r>
              <a:rPr sz="3000" spc="-3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ed	</a:t>
            </a:r>
            <a:r>
              <a:rPr sz="3000" spc="-5" dirty="0">
                <a:latin typeface="Calibri"/>
                <a:cs typeface="Calibri"/>
              </a:rPr>
              <a:t>p</a:t>
            </a:r>
            <a:r>
              <a:rPr sz="3000" spc="-15" dirty="0">
                <a:latin typeface="Calibri"/>
                <a:cs typeface="Calibri"/>
              </a:rPr>
              <a:t>l</a:t>
            </a:r>
            <a:r>
              <a:rPr sz="3000" dirty="0">
                <a:latin typeface="Calibri"/>
                <a:cs typeface="Calibri"/>
              </a:rPr>
              <a:t>an	g</a:t>
            </a:r>
            <a:r>
              <a:rPr sz="3000" spc="-15" dirty="0">
                <a:latin typeface="Calibri"/>
                <a:cs typeface="Calibri"/>
              </a:rPr>
              <a:t>i</a:t>
            </a:r>
            <a:r>
              <a:rPr sz="3000" spc="-35" dirty="0">
                <a:latin typeface="Calibri"/>
                <a:cs typeface="Calibri"/>
              </a:rPr>
              <a:t>v</a:t>
            </a:r>
            <a:r>
              <a:rPr sz="3000" dirty="0">
                <a:latin typeface="Calibri"/>
                <a:cs typeface="Calibri"/>
              </a:rPr>
              <a:t>en	its	</a:t>
            </a:r>
            <a:r>
              <a:rPr sz="3000" spc="-25" dirty="0">
                <a:latin typeface="Calibri"/>
                <a:cs typeface="Calibri"/>
              </a:rPr>
              <a:t>c</a:t>
            </a:r>
            <a:r>
              <a:rPr sz="3000" spc="-10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mpl</a:t>
            </a:r>
            <a:r>
              <a:rPr sz="3000" spc="-60" dirty="0">
                <a:latin typeface="Calibri"/>
                <a:cs typeface="Calibri"/>
              </a:rPr>
              <a:t>e</a:t>
            </a:r>
            <a:r>
              <a:rPr sz="3000" spc="-5" dirty="0">
                <a:latin typeface="Calibri"/>
                <a:cs typeface="Calibri"/>
              </a:rPr>
              <a:t>xit</a:t>
            </a:r>
            <a:r>
              <a:rPr sz="3000" spc="-215" dirty="0">
                <a:latin typeface="Calibri"/>
                <a:cs typeface="Calibri"/>
              </a:rPr>
              <a:t>y</a:t>
            </a:r>
            <a:r>
              <a:rPr sz="3000" dirty="0">
                <a:latin typeface="Calibri"/>
                <a:cs typeface="Calibri"/>
              </a:rPr>
              <a:t>,  </a:t>
            </a:r>
            <a:r>
              <a:rPr sz="3000" spc="-5" dirty="0">
                <a:latin typeface="Calibri"/>
                <a:cs typeface="Calibri"/>
              </a:rPr>
              <a:t>both in </a:t>
            </a:r>
            <a:r>
              <a:rPr sz="3000" spc="-10" dirty="0">
                <a:latin typeface="Calibri"/>
                <a:cs typeface="Calibri"/>
              </a:rPr>
              <a:t>terms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10" dirty="0">
                <a:latin typeface="Calibri"/>
                <a:cs typeface="Calibri"/>
              </a:rPr>
              <a:t>tasks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players.</a:t>
            </a:r>
            <a:endParaRPr sz="3000">
              <a:latin typeface="Calibri"/>
              <a:cs typeface="Calibri"/>
            </a:endParaRPr>
          </a:p>
          <a:p>
            <a:pPr marL="241300" indent="-229235">
              <a:lnSpc>
                <a:spcPts val="3550"/>
              </a:lnSpc>
              <a:spcBef>
                <a:spcPts val="275"/>
              </a:spcBef>
              <a:buFont typeface="Arial"/>
              <a:buChar char="•"/>
              <a:tabLst>
                <a:tab pos="241935" algn="l"/>
              </a:tabLst>
            </a:pP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common challenge </a:t>
            </a:r>
            <a:r>
              <a:rPr sz="3000" spc="-5" dirty="0">
                <a:latin typeface="Calibri"/>
                <a:cs typeface="Calibri"/>
              </a:rPr>
              <a:t>in DW/BI </a:t>
            </a:r>
            <a:r>
              <a:rPr sz="3000" spc="-15" dirty="0">
                <a:latin typeface="Calibri"/>
                <a:cs typeface="Calibri"/>
              </a:rPr>
              <a:t>project </a:t>
            </a:r>
            <a:r>
              <a:rPr sz="3000" spc="-5" dirty="0">
                <a:latin typeface="Calibri"/>
                <a:cs typeface="Calibri"/>
              </a:rPr>
              <a:t>plans is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level </a:t>
            </a:r>
            <a:r>
              <a:rPr sz="3000" spc="-15" dirty="0">
                <a:latin typeface="Calibri"/>
                <a:cs typeface="Calibri"/>
              </a:rPr>
              <a:t>detail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tracked.</a:t>
            </a:r>
            <a:endParaRPr sz="3000">
              <a:latin typeface="Calibri"/>
              <a:cs typeface="Calibri"/>
            </a:endParaRPr>
          </a:p>
          <a:p>
            <a:pPr marL="698500" marR="5080" lvl="1" indent="-228600">
              <a:lnSpc>
                <a:spcPct val="80000"/>
              </a:lnSpc>
              <a:spcBef>
                <a:spcPts val="575"/>
              </a:spcBef>
              <a:buFont typeface="Arial"/>
              <a:buChar char="•"/>
              <a:tabLst>
                <a:tab pos="699135" algn="l"/>
                <a:tab pos="1364615" algn="l"/>
                <a:tab pos="2501265" algn="l"/>
                <a:tab pos="3588385" algn="l"/>
                <a:tab pos="4691380" algn="l"/>
                <a:tab pos="5429250" algn="l"/>
                <a:tab pos="6630670" algn="l"/>
                <a:tab pos="7574280" algn="l"/>
                <a:tab pos="7967345" algn="l"/>
                <a:tab pos="9149715" algn="l"/>
                <a:tab pos="10130155" algn="l"/>
                <a:tab pos="10765790" algn="l"/>
              </a:tabLst>
            </a:pPr>
            <a:r>
              <a:rPr sz="2600" spc="-60" dirty="0">
                <a:latin typeface="Calibri"/>
                <a:cs typeface="Calibri"/>
              </a:rPr>
              <a:t>K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y	</a:t>
            </a:r>
            <a:r>
              <a:rPr sz="2600" spc="-5" dirty="0">
                <a:latin typeface="Calibri"/>
                <a:cs typeface="Calibri"/>
              </a:rPr>
              <a:t>pl</a:t>
            </a:r>
            <a:r>
              <a:rPr sz="2600" spc="-50" dirty="0">
                <a:latin typeface="Calibri"/>
                <a:cs typeface="Calibri"/>
              </a:rPr>
              <a:t>a</a:t>
            </a:r>
            <a:r>
              <a:rPr sz="2600" spc="-55" dirty="0">
                <a:latin typeface="Calibri"/>
                <a:cs typeface="Calibri"/>
              </a:rPr>
              <a:t>y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s	</a:t>
            </a:r>
            <a:r>
              <a:rPr sz="2600" spc="-5" dirty="0">
                <a:latin typeface="Calibri"/>
                <a:cs typeface="Calibri"/>
              </a:rPr>
              <a:t>shoul</a:t>
            </a:r>
            <a:r>
              <a:rPr sz="2600" dirty="0">
                <a:latin typeface="Calibri"/>
                <a:cs typeface="Calibri"/>
              </a:rPr>
              <a:t>d	e</a:t>
            </a:r>
            <a:r>
              <a:rPr sz="2600" spc="-15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su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	</a:t>
            </a:r>
            <a:r>
              <a:rPr sz="2600" spc="-1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h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	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noug</a:t>
            </a:r>
            <a:r>
              <a:rPr sz="2600" dirty="0">
                <a:latin typeface="Calibri"/>
                <a:cs typeface="Calibri"/>
              </a:rPr>
              <a:t>h	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ail	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s	</a:t>
            </a:r>
            <a:r>
              <a:rPr sz="2600" spc="-10" dirty="0">
                <a:latin typeface="Calibri"/>
                <a:cs typeface="Calibri"/>
              </a:rPr>
              <a:t>t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ac</a:t>
            </a:r>
            <a:r>
              <a:rPr sz="2600" spc="-80" dirty="0">
                <a:latin typeface="Calibri"/>
                <a:cs typeface="Calibri"/>
              </a:rPr>
              <a:t>k</a:t>
            </a:r>
            <a:r>
              <a:rPr sz="2600" dirty="0">
                <a:latin typeface="Calibri"/>
                <a:cs typeface="Calibri"/>
              </a:rPr>
              <a:t>ed	about	the	</a:t>
            </a:r>
            <a:r>
              <a:rPr sz="2600" spc="-5" dirty="0">
                <a:latin typeface="Calibri"/>
                <a:cs typeface="Calibri"/>
              </a:rPr>
              <a:t>p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oject  </a:t>
            </a:r>
            <a:r>
              <a:rPr sz="2600" spc="-10" dirty="0">
                <a:latin typeface="Calibri"/>
                <a:cs typeface="Calibri"/>
              </a:rPr>
              <a:t>progress. </a:t>
            </a:r>
            <a:r>
              <a:rPr sz="2600" spc="-5" dirty="0">
                <a:latin typeface="Calibri"/>
                <a:cs typeface="Calibri"/>
              </a:rPr>
              <a:t>This should help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identify issues </a:t>
            </a:r>
            <a:r>
              <a:rPr sz="2600" spc="-5" dirty="0">
                <a:latin typeface="Calibri"/>
                <a:cs typeface="Calibri"/>
              </a:rPr>
              <a:t>or </a:t>
            </a:r>
            <a:r>
              <a:rPr sz="2600" spc="-15" dirty="0">
                <a:latin typeface="Calibri"/>
                <a:cs typeface="Calibri"/>
              </a:rPr>
              <a:t>delays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5" dirty="0">
                <a:latin typeface="Calibri"/>
                <a:cs typeface="Calibri"/>
              </a:rPr>
              <a:t>soon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possible.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ts val="2995"/>
              </a:lnSpc>
              <a:buFont typeface="Arial"/>
              <a:buChar char="•"/>
              <a:tabLst>
                <a:tab pos="699135" algn="l"/>
              </a:tabLst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commonly </a:t>
            </a:r>
            <a:r>
              <a:rPr sz="2600" spc="-20" dirty="0">
                <a:latin typeface="Calibri"/>
                <a:cs typeface="Calibri"/>
              </a:rPr>
              <a:t>tracked </a:t>
            </a:r>
            <a:r>
              <a:rPr sz="2600" spc="-10" dirty="0">
                <a:latin typeface="Calibri"/>
                <a:cs typeface="Calibri"/>
              </a:rPr>
              <a:t>information </a:t>
            </a:r>
            <a:r>
              <a:rPr sz="2600" dirty="0">
                <a:latin typeface="Calibri"/>
                <a:cs typeface="Calibri"/>
              </a:rPr>
              <a:t>include the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following: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ts val="262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spc="-15" dirty="0">
                <a:latin typeface="Calibri"/>
                <a:cs typeface="Calibri"/>
              </a:rPr>
              <a:t>Resources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ts val="2615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latin typeface="Calibri"/>
                <a:cs typeface="Calibri"/>
              </a:rPr>
              <a:t>Original </a:t>
            </a:r>
            <a:r>
              <a:rPr sz="2200" spc="-15" dirty="0">
                <a:latin typeface="Calibri"/>
                <a:cs typeface="Calibri"/>
              </a:rPr>
              <a:t>estimated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effort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ts val="261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latin typeface="Calibri"/>
                <a:cs typeface="Calibri"/>
              </a:rPr>
              <a:t>Original </a:t>
            </a:r>
            <a:r>
              <a:rPr sz="2200" spc="-15" dirty="0">
                <a:latin typeface="Calibri"/>
                <a:cs typeface="Calibri"/>
              </a:rPr>
              <a:t>estimated start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date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ts val="261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latin typeface="Calibri"/>
                <a:cs typeface="Calibri"/>
              </a:rPr>
              <a:t>Original </a:t>
            </a:r>
            <a:r>
              <a:rPr sz="2200" spc="-15" dirty="0">
                <a:latin typeface="Calibri"/>
                <a:cs typeface="Calibri"/>
              </a:rPr>
              <a:t>estimated </a:t>
            </a:r>
            <a:r>
              <a:rPr sz="2200" spc="-10" dirty="0">
                <a:latin typeface="Calibri"/>
                <a:cs typeface="Calibri"/>
              </a:rPr>
              <a:t>completion</a:t>
            </a:r>
            <a:r>
              <a:rPr sz="2200" spc="6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date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ts val="2615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spc="-15" dirty="0">
                <a:latin typeface="Calibri"/>
                <a:cs typeface="Calibri"/>
              </a:rPr>
              <a:t>Status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ts val="261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spc="-15" dirty="0">
                <a:latin typeface="Calibri"/>
                <a:cs typeface="Calibri"/>
              </a:rPr>
              <a:t>Updated start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date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ts val="261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spc="-30" dirty="0">
                <a:latin typeface="Calibri"/>
                <a:cs typeface="Calibri"/>
              </a:rPr>
              <a:t>Effort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finish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ts val="2615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spc="-20" dirty="0">
                <a:latin typeface="Calibri"/>
                <a:cs typeface="Calibri"/>
              </a:rPr>
              <a:t>Late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delays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ts val="261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latin typeface="Calibri"/>
                <a:cs typeface="Calibri"/>
              </a:rPr>
              <a:t>%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completed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ts val="262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latin typeface="Calibri"/>
                <a:cs typeface="Calibri"/>
              </a:rPr>
              <a:t>dependencies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</a:t>
            </a:r>
            <a:r>
              <a:rPr spc="-45" dirty="0"/>
              <a:t>n</a:t>
            </a:r>
            <a:r>
              <a:rPr spc="-5" dirty="0"/>
              <a:t>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97683" y="576833"/>
            <a:ext cx="8164830" cy="514413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3600" b="1" i="1" spc="-5" dirty="0">
                <a:latin typeface="Calibri"/>
                <a:cs typeface="Calibri"/>
              </a:rPr>
              <a:t>Project</a:t>
            </a:r>
            <a:r>
              <a:rPr sz="3600" b="1" i="1" dirty="0">
                <a:latin typeface="Calibri"/>
                <a:cs typeface="Calibri"/>
              </a:rPr>
              <a:t> plan</a:t>
            </a:r>
            <a:endParaRPr sz="3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65"/>
              </a:spcBef>
              <a:buFont typeface="Arial"/>
              <a:buChar char="•"/>
              <a:tabLst>
                <a:tab pos="241935" algn="l"/>
              </a:tabLst>
            </a:pPr>
            <a:r>
              <a:rPr sz="3600" spc="-15" dirty="0">
                <a:latin typeface="Calibri"/>
                <a:cs typeface="Calibri"/>
              </a:rPr>
              <a:t>Establish </a:t>
            </a:r>
            <a:r>
              <a:rPr sz="3600" dirty="0">
                <a:latin typeface="Calibri"/>
                <a:cs typeface="Calibri"/>
              </a:rPr>
              <a:t>the </a:t>
            </a:r>
            <a:r>
              <a:rPr sz="3600" spc="-15" dirty="0">
                <a:latin typeface="Calibri"/>
                <a:cs typeface="Calibri"/>
              </a:rPr>
              <a:t>project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identity</a:t>
            </a:r>
            <a:endParaRPr sz="3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65"/>
              </a:spcBef>
              <a:buFont typeface="Arial"/>
              <a:buChar char="•"/>
              <a:tabLst>
                <a:tab pos="241935" algn="l"/>
              </a:tabLst>
            </a:pPr>
            <a:r>
              <a:rPr sz="3600" spc="-25" dirty="0">
                <a:latin typeface="Calibri"/>
                <a:cs typeface="Calibri"/>
              </a:rPr>
              <a:t>Staff </a:t>
            </a:r>
            <a:r>
              <a:rPr sz="3600" dirty="0">
                <a:latin typeface="Calibri"/>
                <a:cs typeface="Calibri"/>
              </a:rPr>
              <a:t>the </a:t>
            </a:r>
            <a:r>
              <a:rPr sz="3600" spc="-15" dirty="0">
                <a:latin typeface="Calibri"/>
                <a:cs typeface="Calibri"/>
              </a:rPr>
              <a:t>project</a:t>
            </a:r>
            <a:endParaRPr sz="3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1935" algn="l"/>
              </a:tabLst>
            </a:pPr>
            <a:r>
              <a:rPr sz="3600" spc="-10" dirty="0">
                <a:latin typeface="Calibri"/>
                <a:cs typeface="Calibri"/>
              </a:rPr>
              <a:t>Develop </a:t>
            </a:r>
            <a:r>
              <a:rPr sz="3600" spc="-15" dirty="0">
                <a:latin typeface="Calibri"/>
                <a:cs typeface="Calibri"/>
              </a:rPr>
              <a:t>project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plan</a:t>
            </a:r>
            <a:endParaRPr sz="3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65"/>
              </a:spcBef>
              <a:buFont typeface="Arial"/>
              <a:buChar char="•"/>
              <a:tabLst>
                <a:tab pos="241935" algn="l"/>
              </a:tabLst>
            </a:pPr>
            <a:r>
              <a:rPr sz="3600" spc="-10" dirty="0">
                <a:latin typeface="Calibri"/>
                <a:cs typeface="Calibri"/>
              </a:rPr>
              <a:t>Develop communication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plan</a:t>
            </a:r>
            <a:endParaRPr sz="3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699135" algn="l"/>
              </a:tabLst>
            </a:pPr>
            <a:r>
              <a:rPr sz="3200" spc="-10" dirty="0">
                <a:latin typeface="Calibri"/>
                <a:cs typeface="Calibri"/>
              </a:rPr>
              <a:t>Project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team</a:t>
            </a:r>
            <a:endParaRPr sz="3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699135" algn="l"/>
              </a:tabLst>
            </a:pPr>
            <a:r>
              <a:rPr sz="3200" spc="-5" dirty="0">
                <a:latin typeface="Calibri"/>
                <a:cs typeface="Calibri"/>
              </a:rPr>
              <a:t>Sponsor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driver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briefings</a:t>
            </a:r>
            <a:endParaRPr sz="3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9135" algn="l"/>
              </a:tabLst>
            </a:pPr>
            <a:r>
              <a:rPr sz="3200" spc="-5" dirty="0">
                <a:latin typeface="Calibri"/>
                <a:cs typeface="Calibri"/>
              </a:rPr>
              <a:t>Business </a:t>
            </a:r>
            <a:r>
              <a:rPr sz="3200" spc="-10" dirty="0">
                <a:latin typeface="Calibri"/>
                <a:cs typeface="Calibri"/>
              </a:rPr>
              <a:t>community</a:t>
            </a:r>
            <a:endParaRPr sz="3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699135" algn="l"/>
              </a:tabLst>
            </a:pPr>
            <a:r>
              <a:rPr sz="3200" spc="-10" dirty="0">
                <a:latin typeface="Calibri"/>
                <a:cs typeface="Calibri"/>
              </a:rPr>
              <a:t>Communication </a:t>
            </a:r>
            <a:r>
              <a:rPr sz="3200" dirty="0">
                <a:latin typeface="Calibri"/>
                <a:cs typeface="Calibri"/>
              </a:rPr>
              <a:t>with </a:t>
            </a:r>
            <a:r>
              <a:rPr sz="3200" spc="-5" dirty="0">
                <a:latin typeface="Calibri"/>
                <a:cs typeface="Calibri"/>
              </a:rPr>
              <a:t>other </a:t>
            </a:r>
            <a:r>
              <a:rPr sz="3200" spc="-20" dirty="0">
                <a:latin typeface="Calibri"/>
                <a:cs typeface="Calibri"/>
              </a:rPr>
              <a:t>interested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parties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0" y="0"/>
            <a:ext cx="1371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</a:t>
            </a:r>
            <a:r>
              <a:rPr spc="-45" dirty="0"/>
              <a:t>n</a:t>
            </a:r>
            <a:r>
              <a:rPr spc="-5" dirty="0"/>
              <a:t>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4222" y="590215"/>
            <a:ext cx="6708775" cy="532130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3200" b="1" i="1" spc="-5" dirty="0">
                <a:latin typeface="Calibri"/>
                <a:cs typeface="Calibri"/>
              </a:rPr>
              <a:t>Project</a:t>
            </a:r>
            <a:r>
              <a:rPr sz="3200" b="1" i="1" spc="-25" dirty="0">
                <a:latin typeface="Calibri"/>
                <a:cs typeface="Calibri"/>
              </a:rPr>
              <a:t> </a:t>
            </a:r>
            <a:r>
              <a:rPr sz="3200" b="1" i="1" dirty="0">
                <a:latin typeface="Calibri"/>
                <a:cs typeface="Calibri"/>
              </a:rPr>
              <a:t>plan…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ts val="3765"/>
              </a:lnSpc>
              <a:spcBef>
                <a:spcPts val="225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latin typeface="Calibri"/>
                <a:cs typeface="Calibri"/>
              </a:rPr>
              <a:t>Manage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project</a:t>
            </a:r>
            <a:endParaRPr sz="3200">
              <a:latin typeface="Calibri"/>
              <a:cs typeface="Calibri"/>
            </a:endParaRPr>
          </a:p>
          <a:p>
            <a:pPr marL="698500" lvl="1" indent="-229235">
              <a:lnSpc>
                <a:spcPts val="3200"/>
              </a:lnSpc>
              <a:buFont typeface="Arial"/>
              <a:buChar char="•"/>
              <a:tabLst>
                <a:tab pos="699135" algn="l"/>
              </a:tabLst>
            </a:pPr>
            <a:r>
              <a:rPr sz="2800" spc="-10" dirty="0">
                <a:latin typeface="Calibri"/>
                <a:cs typeface="Calibri"/>
              </a:rPr>
              <a:t>Conduct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project </a:t>
            </a:r>
            <a:r>
              <a:rPr sz="2800" spc="-10" dirty="0">
                <a:latin typeface="Calibri"/>
                <a:cs typeface="Calibri"/>
              </a:rPr>
              <a:t>team </a:t>
            </a:r>
            <a:r>
              <a:rPr sz="2800" spc="-25" dirty="0">
                <a:latin typeface="Calibri"/>
                <a:cs typeface="Calibri"/>
              </a:rPr>
              <a:t>kickoff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meeting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ts val="3240"/>
              </a:lnSpc>
              <a:buFont typeface="Arial"/>
              <a:buChar char="•"/>
              <a:tabLst>
                <a:tab pos="699135" algn="l"/>
              </a:tabLst>
            </a:pPr>
            <a:r>
              <a:rPr sz="2800" spc="-10" dirty="0">
                <a:latin typeface="Calibri"/>
                <a:cs typeface="Calibri"/>
              </a:rPr>
              <a:t>Monitor </a:t>
            </a:r>
            <a:r>
              <a:rPr sz="2800" spc="-15" dirty="0">
                <a:latin typeface="Calibri"/>
                <a:cs typeface="Calibri"/>
              </a:rPr>
              <a:t>project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status</a:t>
            </a:r>
            <a:endParaRPr sz="2800">
              <a:latin typeface="Calibri"/>
              <a:cs typeface="Calibri"/>
            </a:endParaRPr>
          </a:p>
          <a:p>
            <a:pPr marL="1155700" lvl="2" indent="-229235">
              <a:lnSpc>
                <a:spcPts val="2810"/>
              </a:lnSpc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spc="-15" dirty="0">
                <a:latin typeface="Calibri"/>
                <a:cs typeface="Calibri"/>
              </a:rPr>
              <a:t>status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meetings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ts val="2755"/>
              </a:lnSpc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spc="-15" dirty="0">
                <a:latin typeface="Calibri"/>
                <a:cs typeface="Calibri"/>
              </a:rPr>
              <a:t>status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reports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ts val="3180"/>
              </a:lnSpc>
              <a:buFont typeface="Arial"/>
              <a:buChar char="•"/>
              <a:tabLst>
                <a:tab pos="699135" algn="l"/>
              </a:tabLst>
            </a:pPr>
            <a:r>
              <a:rPr sz="2800" spc="-15" dirty="0">
                <a:latin typeface="Calibri"/>
                <a:cs typeface="Calibri"/>
              </a:rPr>
              <a:t>Maintain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project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plan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ts val="3185"/>
              </a:lnSpc>
              <a:buFont typeface="Arial"/>
              <a:buChar char="•"/>
              <a:tabLst>
                <a:tab pos="699135" algn="l"/>
              </a:tabLst>
            </a:pPr>
            <a:r>
              <a:rPr sz="2800" spc="-15" dirty="0">
                <a:latin typeface="Calibri"/>
                <a:cs typeface="Calibri"/>
              </a:rPr>
              <a:t>Consolidate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project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documentation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ts val="3250"/>
              </a:lnSpc>
              <a:buFont typeface="Arial"/>
              <a:buChar char="•"/>
              <a:tabLst>
                <a:tab pos="699135" algn="l"/>
              </a:tabLst>
            </a:pPr>
            <a:r>
              <a:rPr sz="2800" spc="-10" dirty="0">
                <a:latin typeface="Calibri"/>
                <a:cs typeface="Calibri"/>
              </a:rPr>
              <a:t>Manage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scope</a:t>
            </a:r>
            <a:endParaRPr sz="2800">
              <a:latin typeface="Calibri"/>
              <a:cs typeface="Calibri"/>
            </a:endParaRPr>
          </a:p>
          <a:p>
            <a:pPr marL="1155700" lvl="2" indent="-229235">
              <a:lnSpc>
                <a:spcPts val="2810"/>
              </a:lnSpc>
              <a:buFont typeface="Arial"/>
              <a:buChar char="•"/>
              <a:tabLst>
                <a:tab pos="1156335" algn="l"/>
              </a:tabLst>
            </a:pPr>
            <a:r>
              <a:rPr sz="2400" spc="-40" dirty="0">
                <a:latin typeface="Calibri"/>
                <a:cs typeface="Calibri"/>
              </a:rPr>
              <a:t>Track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scope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ts val="2745"/>
              </a:lnSpc>
              <a:buFont typeface="Arial"/>
              <a:buChar char="•"/>
              <a:tabLst>
                <a:tab pos="1156335" algn="l"/>
              </a:tabLst>
            </a:pPr>
            <a:r>
              <a:rPr sz="2400" spc="-15" dirty="0">
                <a:latin typeface="Calibri"/>
                <a:cs typeface="Calibri"/>
              </a:rPr>
              <a:t>Control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changes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ts val="3185"/>
              </a:lnSpc>
              <a:buFont typeface="Arial"/>
              <a:buChar char="•"/>
              <a:tabLst>
                <a:tab pos="699135" algn="l"/>
              </a:tabLst>
            </a:pPr>
            <a:r>
              <a:rPr sz="2800" spc="-10" dirty="0">
                <a:latin typeface="Calibri"/>
                <a:cs typeface="Calibri"/>
              </a:rPr>
              <a:t>Manage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expectations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ts val="3275"/>
              </a:lnSpc>
              <a:buFont typeface="Arial"/>
              <a:buChar char="•"/>
              <a:tabLst>
                <a:tab pos="699135" algn="l"/>
              </a:tabLst>
            </a:pPr>
            <a:r>
              <a:rPr sz="2800" spc="-20" dirty="0">
                <a:latin typeface="Calibri"/>
                <a:cs typeface="Calibri"/>
              </a:rPr>
              <a:t>Recognize </a:t>
            </a:r>
            <a:r>
              <a:rPr sz="2800" spc="-15" dirty="0">
                <a:latin typeface="Calibri"/>
                <a:cs typeface="Calibri"/>
              </a:rPr>
              <a:t>project trouble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signs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592" y="73609"/>
            <a:ext cx="102539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Program/Project </a:t>
            </a:r>
            <a:r>
              <a:rPr sz="4400" spc="-5" dirty="0"/>
              <a:t>Planning </a:t>
            </a:r>
            <a:r>
              <a:rPr sz="4400" dirty="0"/>
              <a:t>and</a:t>
            </a:r>
            <a:r>
              <a:rPr sz="4400" spc="-80" dirty="0"/>
              <a:t> </a:t>
            </a:r>
            <a:r>
              <a:rPr sz="4400" spc="-10" dirty="0"/>
              <a:t>Management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598422" y="1165721"/>
            <a:ext cx="9265285" cy="407987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1300" algn="l"/>
              </a:tabLst>
            </a:pPr>
            <a:r>
              <a:rPr sz="4000" spc="-10" dirty="0">
                <a:latin typeface="Calibri"/>
                <a:cs typeface="Calibri"/>
              </a:rPr>
              <a:t>Readiness</a:t>
            </a:r>
            <a:r>
              <a:rPr sz="4000" spc="-30" dirty="0">
                <a:latin typeface="Calibri"/>
                <a:cs typeface="Calibri"/>
              </a:rPr>
              <a:t> factors</a:t>
            </a:r>
            <a:endParaRPr sz="4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241300" algn="l"/>
              </a:tabLst>
            </a:pPr>
            <a:r>
              <a:rPr sz="4000" spc="-5" dirty="0">
                <a:latin typeface="Calibri"/>
                <a:cs typeface="Calibri"/>
              </a:rPr>
              <a:t>Risk assessment and </a:t>
            </a:r>
            <a:r>
              <a:rPr sz="4000" spc="-15" dirty="0">
                <a:latin typeface="Calibri"/>
                <a:cs typeface="Calibri"/>
              </a:rPr>
              <a:t>mitigation</a:t>
            </a:r>
            <a:r>
              <a:rPr sz="4000" spc="-4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plans</a:t>
            </a:r>
            <a:endParaRPr sz="4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241300" algn="l"/>
              </a:tabLst>
            </a:pPr>
            <a:r>
              <a:rPr sz="4000" spc="-15" dirty="0">
                <a:latin typeface="Calibri"/>
                <a:cs typeface="Calibri"/>
              </a:rPr>
              <a:t>Scoping </a:t>
            </a:r>
            <a:r>
              <a:rPr sz="4000" spc="-5" dirty="0">
                <a:latin typeface="Calibri"/>
                <a:cs typeface="Calibri"/>
              </a:rPr>
              <a:t>and </a:t>
            </a:r>
            <a:r>
              <a:rPr sz="4000" spc="-10" dirty="0">
                <a:latin typeface="Calibri"/>
                <a:cs typeface="Calibri"/>
              </a:rPr>
              <a:t>business</a:t>
            </a:r>
            <a:r>
              <a:rPr sz="4000" spc="30" dirty="0">
                <a:latin typeface="Calibri"/>
                <a:cs typeface="Calibri"/>
              </a:rPr>
              <a:t> </a:t>
            </a:r>
            <a:r>
              <a:rPr sz="4000" spc="-15" dirty="0">
                <a:latin typeface="Calibri"/>
                <a:cs typeface="Calibri"/>
              </a:rPr>
              <a:t>justification</a:t>
            </a:r>
            <a:endParaRPr sz="4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241300" algn="l"/>
              </a:tabLst>
            </a:pPr>
            <a:r>
              <a:rPr sz="4000" spc="-95" dirty="0">
                <a:latin typeface="Calibri"/>
                <a:cs typeface="Calibri"/>
              </a:rPr>
              <a:t>Team </a:t>
            </a:r>
            <a:r>
              <a:rPr sz="4000" spc="-20" dirty="0">
                <a:latin typeface="Calibri"/>
                <a:cs typeface="Calibri"/>
              </a:rPr>
              <a:t>roles </a:t>
            </a:r>
            <a:r>
              <a:rPr sz="4000" spc="-5" dirty="0">
                <a:latin typeface="Calibri"/>
                <a:cs typeface="Calibri"/>
              </a:rPr>
              <a:t>and</a:t>
            </a:r>
            <a:r>
              <a:rPr sz="4000" spc="10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responsibilities</a:t>
            </a:r>
            <a:endParaRPr sz="4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241300" algn="l"/>
              </a:tabLst>
            </a:pPr>
            <a:r>
              <a:rPr sz="4000" spc="-15" dirty="0">
                <a:latin typeface="Calibri"/>
                <a:cs typeface="Calibri"/>
              </a:rPr>
              <a:t>Project </a:t>
            </a:r>
            <a:r>
              <a:rPr sz="4000" spc="-10" dirty="0">
                <a:latin typeface="Calibri"/>
                <a:cs typeface="Calibri"/>
              </a:rPr>
              <a:t>plan </a:t>
            </a:r>
            <a:r>
              <a:rPr sz="4000" spc="-15" dirty="0">
                <a:latin typeface="Calibri"/>
                <a:cs typeface="Calibri"/>
              </a:rPr>
              <a:t>development </a:t>
            </a:r>
            <a:r>
              <a:rPr sz="4000" spc="-5" dirty="0">
                <a:latin typeface="Calibri"/>
                <a:cs typeface="Calibri"/>
              </a:rPr>
              <a:t>and</a:t>
            </a:r>
            <a:r>
              <a:rPr sz="4000" spc="2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maintenance</a:t>
            </a:r>
            <a:endParaRPr sz="4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241300" algn="l"/>
              </a:tabLst>
            </a:pPr>
            <a:r>
              <a:rPr sz="4000" spc="-25" dirty="0">
                <a:latin typeface="Calibri"/>
                <a:cs typeface="Calibri"/>
              </a:rPr>
              <a:t>Program</a:t>
            </a:r>
            <a:r>
              <a:rPr sz="4000" spc="1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management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4523" y="0"/>
            <a:ext cx="4721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Program</a:t>
            </a:r>
            <a:r>
              <a:rPr spc="-50" dirty="0"/>
              <a:t> </a:t>
            </a:r>
            <a:r>
              <a:rPr spc="-15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5622" y="1145593"/>
            <a:ext cx="8546465" cy="342265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3200" b="1" i="1" spc="-5" dirty="0">
                <a:latin typeface="Calibri"/>
                <a:cs typeface="Calibri"/>
              </a:rPr>
              <a:t>Manage </a:t>
            </a:r>
            <a:r>
              <a:rPr sz="3200" b="1" i="1" dirty="0">
                <a:latin typeface="Calibri"/>
                <a:cs typeface="Calibri"/>
              </a:rPr>
              <a:t>the</a:t>
            </a:r>
            <a:r>
              <a:rPr sz="3200" b="1" i="1" spc="-20" dirty="0">
                <a:latin typeface="Calibri"/>
                <a:cs typeface="Calibri"/>
              </a:rPr>
              <a:t> </a:t>
            </a:r>
            <a:r>
              <a:rPr sz="3200" b="1" i="1" dirty="0">
                <a:latin typeface="Calibri"/>
                <a:cs typeface="Calibri"/>
              </a:rPr>
              <a:t>program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5" dirty="0">
                <a:latin typeface="Calibri"/>
                <a:cs typeface="Calibri"/>
              </a:rPr>
              <a:t>Establish </a:t>
            </a:r>
            <a:r>
              <a:rPr sz="3200" spc="-10" dirty="0">
                <a:latin typeface="Calibri"/>
                <a:cs typeface="Calibri"/>
              </a:rPr>
              <a:t>governance </a:t>
            </a:r>
            <a:r>
              <a:rPr sz="3200" spc="-5" dirty="0">
                <a:latin typeface="Calibri"/>
                <a:cs typeface="Calibri"/>
              </a:rPr>
              <a:t>responsibility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processes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20" dirty="0">
                <a:latin typeface="Calibri"/>
                <a:cs typeface="Calibri"/>
              </a:rPr>
              <a:t>Elevate data stewardship to </a:t>
            </a:r>
            <a:r>
              <a:rPr sz="3200" spc="-10" dirty="0">
                <a:latin typeface="Calibri"/>
                <a:cs typeface="Calibri"/>
              </a:rPr>
              <a:t>enterprise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level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5" dirty="0">
                <a:latin typeface="Calibri"/>
                <a:cs typeface="Calibri"/>
              </a:rPr>
              <a:t>Leverage </a:t>
            </a:r>
            <a:r>
              <a:rPr sz="3200" spc="-5" dirty="0">
                <a:latin typeface="Calibri"/>
                <a:cs typeface="Calibri"/>
              </a:rPr>
              <a:t>methods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5" dirty="0">
                <a:latin typeface="Calibri"/>
                <a:cs typeface="Calibri"/>
              </a:rPr>
              <a:t>architectural best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practices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latin typeface="Calibri"/>
                <a:cs typeface="Calibri"/>
              </a:rPr>
              <a:t>Conduct periodic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assessments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0" dirty="0">
                <a:latin typeface="Calibri"/>
                <a:cs typeface="Calibri"/>
              </a:rPr>
              <a:t>Continuous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Communication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662676" y="609676"/>
            <a:ext cx="8724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30" dirty="0">
                <a:latin typeface="Calibri Light"/>
                <a:cs typeface="Calibri Light"/>
              </a:rPr>
              <a:t>E</a:t>
            </a:r>
            <a:r>
              <a:rPr sz="4400" b="0" spc="-35" dirty="0">
                <a:latin typeface="Calibri Light"/>
                <a:cs typeface="Calibri Light"/>
              </a:rPr>
              <a:t>n</a:t>
            </a:r>
            <a:r>
              <a:rPr sz="4400" b="0" dirty="0">
                <a:latin typeface="Calibri Light"/>
                <a:cs typeface="Calibri Light"/>
              </a:rPr>
              <a:t>d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89575" y="3791788"/>
            <a:ext cx="28517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i="1" spc="-5" dirty="0">
                <a:latin typeface="Calibri"/>
                <a:cs typeface="Calibri"/>
              </a:rPr>
              <a:t>Thank</a:t>
            </a:r>
            <a:r>
              <a:rPr sz="4800" i="1" spc="-75" dirty="0">
                <a:latin typeface="Calibri"/>
                <a:cs typeface="Calibri"/>
              </a:rPr>
              <a:t> </a:t>
            </a:r>
            <a:r>
              <a:rPr sz="4800" i="1" spc="-5" dirty="0">
                <a:latin typeface="Calibri"/>
                <a:cs typeface="Calibri"/>
              </a:rPr>
              <a:t>you!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5541" y="0"/>
            <a:ext cx="5820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Calibri"/>
                <a:cs typeface="Calibri"/>
              </a:rPr>
              <a:t>(3) </a:t>
            </a:r>
            <a:r>
              <a:rPr b="0" spc="-10" dirty="0">
                <a:latin typeface="Calibri"/>
                <a:cs typeface="Calibri"/>
              </a:rPr>
              <a:t>Critical Readiness</a:t>
            </a:r>
            <a:r>
              <a:rPr b="0" spc="-75" dirty="0">
                <a:latin typeface="Calibri"/>
                <a:cs typeface="Calibri"/>
              </a:rPr>
              <a:t> </a:t>
            </a:r>
            <a:r>
              <a:rPr b="0" spc="-30" dirty="0">
                <a:latin typeface="Calibri"/>
                <a:cs typeface="Calibri"/>
              </a:rPr>
              <a:t>factors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0284" y="435609"/>
            <a:ext cx="11718925" cy="5802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9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spc="-5" dirty="0">
                <a:latin typeface="Calibri"/>
                <a:cs typeface="Calibri"/>
              </a:rPr>
              <a:t>Strong </a:t>
            </a:r>
            <a:r>
              <a:rPr sz="2600" b="1" dirty="0">
                <a:latin typeface="Calibri"/>
                <a:cs typeface="Calibri"/>
              </a:rPr>
              <a:t>Senior Business </a:t>
            </a:r>
            <a:r>
              <a:rPr sz="2600" b="1" spc="-10" dirty="0">
                <a:latin typeface="Calibri"/>
                <a:cs typeface="Calibri"/>
              </a:rPr>
              <a:t>Management</a:t>
            </a:r>
            <a:r>
              <a:rPr sz="2600" b="1" spc="-5" dirty="0">
                <a:latin typeface="Calibri"/>
                <a:cs typeface="Calibri"/>
              </a:rPr>
              <a:t> Sponsors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ts val="2790"/>
              </a:lnSpc>
              <a:buFont typeface="Arial"/>
              <a:buChar char="•"/>
              <a:tabLst>
                <a:tab pos="698500" algn="l"/>
              </a:tabLst>
            </a:pPr>
            <a:r>
              <a:rPr sz="2600" spc="-5" dirty="0">
                <a:latin typeface="Calibri"/>
                <a:cs typeface="Calibri"/>
              </a:rPr>
              <a:t>Characteristics of </a:t>
            </a:r>
            <a:r>
              <a:rPr sz="2600" spc="-15" dirty="0">
                <a:latin typeface="Calibri"/>
                <a:cs typeface="Calibri"/>
              </a:rPr>
              <a:t>effective </a:t>
            </a:r>
            <a:r>
              <a:rPr sz="2600" spc="-5" dirty="0">
                <a:latin typeface="Calibri"/>
                <a:cs typeface="Calibri"/>
              </a:rPr>
              <a:t>business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sponsors:</a:t>
            </a:r>
            <a:endParaRPr sz="2600">
              <a:latin typeface="Calibri"/>
              <a:cs typeface="Calibri"/>
            </a:endParaRPr>
          </a:p>
          <a:p>
            <a:pPr marL="1155700" lvl="2" indent="-228600">
              <a:lnSpc>
                <a:spcPts val="2185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Calibri"/>
                <a:cs typeface="Calibri"/>
              </a:rPr>
              <a:t>They </a:t>
            </a:r>
            <a:r>
              <a:rPr sz="2000" spc="-20" dirty="0">
                <a:latin typeface="Calibri"/>
                <a:cs typeface="Calibri"/>
              </a:rPr>
              <a:t>have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vision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potential impact of </a:t>
            </a:r>
            <a:r>
              <a:rPr sz="2000" dirty="0">
                <a:latin typeface="Calibri"/>
                <a:cs typeface="Calibri"/>
              </a:rPr>
              <a:t>a DW/BI</a:t>
            </a:r>
            <a:r>
              <a:rPr sz="2000" spc="-5" dirty="0">
                <a:latin typeface="Calibri"/>
                <a:cs typeface="Calibri"/>
              </a:rPr>
              <a:t> solution.</a:t>
            </a:r>
            <a:endParaRPr sz="2000">
              <a:latin typeface="Calibri"/>
              <a:cs typeface="Calibri"/>
            </a:endParaRPr>
          </a:p>
          <a:p>
            <a:pPr marL="1155700" marR="5080" lvl="2" indent="-228600">
              <a:lnSpc>
                <a:spcPct val="70000"/>
              </a:lnSpc>
              <a:spcBef>
                <a:spcPts val="610"/>
              </a:spcBef>
              <a:buFont typeface="Arial"/>
              <a:buChar char="•"/>
              <a:tabLst>
                <a:tab pos="1155065" algn="l"/>
                <a:tab pos="1155700" algn="l"/>
                <a:tab pos="1781810" algn="l"/>
                <a:tab pos="2272665" algn="l"/>
                <a:tab pos="3264535" algn="l"/>
                <a:tab pos="3842385" algn="l"/>
                <a:tab pos="4953635" algn="l"/>
                <a:tab pos="5748020" algn="l"/>
                <a:tab pos="6093460" algn="l"/>
                <a:tab pos="7440930" algn="l"/>
                <a:tab pos="7926070" algn="l"/>
                <a:tab pos="8644890" algn="l"/>
                <a:tab pos="8968105" algn="l"/>
                <a:tab pos="10333990" algn="l"/>
                <a:tab pos="11015345" algn="l"/>
                <a:tab pos="11359515" algn="l"/>
              </a:tabLst>
            </a:pPr>
            <a:r>
              <a:rPr sz="2000" spc="-5" dirty="0">
                <a:latin typeface="Calibri"/>
                <a:cs typeface="Calibri"/>
              </a:rPr>
              <a:t>Th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y	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	v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e	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w	i</a:t>
            </a:r>
            <a:r>
              <a:rPr sz="2000" spc="-10" dirty="0">
                <a:latin typeface="Calibri"/>
                <a:cs typeface="Calibri"/>
              </a:rPr>
              <a:t>mp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ed	ac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ess	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	i</a:t>
            </a:r>
            <a:r>
              <a:rPr sz="2000" spc="-1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ion	</a:t>
            </a:r>
            <a:r>
              <a:rPr sz="2000" spc="-5" dirty="0">
                <a:latin typeface="Calibri"/>
                <a:cs typeface="Calibri"/>
              </a:rPr>
              <a:t>wil</a:t>
            </a:r>
            <a:r>
              <a:rPr sz="2000" dirty="0">
                <a:latin typeface="Calibri"/>
                <a:cs typeface="Calibri"/>
              </a:rPr>
              <a:t>l	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esult	</a:t>
            </a:r>
            <a:r>
              <a:rPr sz="2000" spc="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	inc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al	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alue	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	the  </a:t>
            </a:r>
            <a:r>
              <a:rPr sz="2000" spc="-5" dirty="0">
                <a:latin typeface="Calibri"/>
                <a:cs typeface="Calibri"/>
              </a:rPr>
              <a:t>business.</a:t>
            </a:r>
            <a:endParaRPr sz="2000">
              <a:latin typeface="Calibri"/>
              <a:cs typeface="Calibri"/>
            </a:endParaRPr>
          </a:p>
          <a:p>
            <a:pPr marL="1155700" lvl="2" indent="-228600">
              <a:lnSpc>
                <a:spcPts val="1825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Calibri"/>
                <a:cs typeface="Calibri"/>
              </a:rPr>
              <a:t>They possess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personal conviction </a:t>
            </a:r>
            <a:r>
              <a:rPr sz="2000" spc="-5" dirty="0">
                <a:latin typeface="Calibri"/>
                <a:cs typeface="Calibri"/>
              </a:rPr>
              <a:t>about their vision which is </a:t>
            </a:r>
            <a:r>
              <a:rPr sz="2000" spc="-10" dirty="0">
                <a:latin typeface="Calibri"/>
                <a:cs typeface="Calibri"/>
              </a:rPr>
              <a:t>demonstrated by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 willingness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be</a:t>
            </a:r>
            <a:endParaRPr sz="2000">
              <a:latin typeface="Calibri"/>
              <a:cs typeface="Calibri"/>
            </a:endParaRPr>
          </a:p>
          <a:p>
            <a:pPr marL="1155700">
              <a:lnSpc>
                <a:spcPts val="1925"/>
              </a:lnSpc>
            </a:pPr>
            <a:r>
              <a:rPr sz="2000" spc="-5" dirty="0">
                <a:latin typeface="Calibri"/>
                <a:cs typeface="Calibri"/>
              </a:rPr>
              <a:t>accountable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it.</a:t>
            </a:r>
            <a:endParaRPr sz="2000">
              <a:latin typeface="Calibri"/>
              <a:cs typeface="Calibri"/>
            </a:endParaRPr>
          </a:p>
          <a:p>
            <a:pPr marL="1155700" lvl="2" indent="-228600">
              <a:lnSpc>
                <a:spcPts val="2285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Calibri"/>
                <a:cs typeface="Calibri"/>
              </a:rPr>
              <a:t>They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influential leaders </a:t>
            </a:r>
            <a:r>
              <a:rPr sz="2000" dirty="0">
                <a:latin typeface="Calibri"/>
                <a:cs typeface="Calibri"/>
              </a:rPr>
              <a:t>within the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organization.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ts val="2980"/>
              </a:lnSpc>
              <a:spcBef>
                <a:spcPts val="60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spc="-5" dirty="0">
                <a:latin typeface="Calibri"/>
                <a:cs typeface="Calibri"/>
              </a:rPr>
              <a:t>Compelling Business</a:t>
            </a:r>
            <a:r>
              <a:rPr sz="2600" b="1" spc="2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Motivation</a:t>
            </a:r>
            <a:endParaRPr sz="2600">
              <a:latin typeface="Calibri"/>
              <a:cs typeface="Calibri"/>
            </a:endParaRPr>
          </a:p>
          <a:p>
            <a:pPr marL="698500" lvl="1" indent="-245110">
              <a:lnSpc>
                <a:spcPts val="2105"/>
              </a:lnSpc>
              <a:buFont typeface="Arial"/>
              <a:buChar char="•"/>
              <a:tabLst>
                <a:tab pos="681355" algn="l"/>
                <a:tab pos="698500" algn="l"/>
              </a:tabLst>
            </a:pPr>
            <a:r>
              <a:rPr sz="2200" spc="-15" dirty="0">
                <a:latin typeface="Calibri"/>
                <a:cs typeface="Calibri"/>
              </a:rPr>
              <a:t>Organizations </a:t>
            </a:r>
            <a:r>
              <a:rPr sz="2200" spc="-10" dirty="0">
                <a:latin typeface="Calibri"/>
                <a:cs typeface="Calibri"/>
              </a:rPr>
              <a:t>that successfully </a:t>
            </a:r>
            <a:r>
              <a:rPr sz="2200" spc="-5" dirty="0">
                <a:latin typeface="Calibri"/>
                <a:cs typeface="Calibri"/>
              </a:rPr>
              <a:t>implement DW/BI solutions typically </a:t>
            </a:r>
            <a:r>
              <a:rPr sz="2200" spc="-20" dirty="0">
                <a:latin typeface="Calibri"/>
                <a:cs typeface="Calibri"/>
              </a:rPr>
              <a:t>have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spc="-1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powerful </a:t>
            </a:r>
            <a:r>
              <a:rPr sz="2200" dirty="0">
                <a:latin typeface="Calibri"/>
                <a:cs typeface="Calibri"/>
              </a:rPr>
              <a:t>sense </a:t>
            </a:r>
            <a:r>
              <a:rPr sz="2200" spc="-5" dirty="0">
                <a:latin typeface="Calibri"/>
                <a:cs typeface="Calibri"/>
              </a:rPr>
              <a:t>of</a:t>
            </a:r>
            <a:endParaRPr sz="2200">
              <a:latin typeface="Calibri"/>
              <a:cs typeface="Calibri"/>
            </a:endParaRPr>
          </a:p>
          <a:p>
            <a:pPr marL="410209" algn="ctr">
              <a:lnSpc>
                <a:spcPts val="2100"/>
              </a:lnSpc>
            </a:pPr>
            <a:r>
              <a:rPr sz="2200" spc="-15" dirty="0">
                <a:latin typeface="Calibri"/>
                <a:cs typeface="Calibri"/>
              </a:rPr>
              <a:t>urgency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15" dirty="0">
                <a:latin typeface="Calibri"/>
                <a:cs typeface="Calibri"/>
              </a:rPr>
              <a:t>improved </a:t>
            </a:r>
            <a:r>
              <a:rPr sz="2200" spc="-5" dirty="0">
                <a:latin typeface="Calibri"/>
                <a:cs typeface="Calibri"/>
              </a:rPr>
              <a:t>access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information caused by </a:t>
            </a:r>
            <a:r>
              <a:rPr sz="2200" spc="-5" dirty="0">
                <a:latin typeface="Calibri"/>
                <a:cs typeface="Calibri"/>
              </a:rPr>
              <a:t>one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10" dirty="0">
                <a:latin typeface="Calibri"/>
                <a:cs typeface="Calibri"/>
              </a:rPr>
              <a:t>compelling business</a:t>
            </a:r>
            <a:r>
              <a:rPr sz="2200" spc="2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motivations.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40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10" dirty="0">
                <a:latin typeface="Calibri"/>
                <a:cs typeface="Calibri"/>
              </a:rPr>
              <a:t>Motivations </a:t>
            </a:r>
            <a:r>
              <a:rPr sz="2200" spc="-15" dirty="0">
                <a:latin typeface="Calibri"/>
                <a:cs typeface="Calibri"/>
              </a:rPr>
              <a:t>may </a:t>
            </a:r>
            <a:r>
              <a:rPr sz="2200" spc="-10" dirty="0">
                <a:latin typeface="Calibri"/>
                <a:cs typeface="Calibri"/>
              </a:rPr>
              <a:t>come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from:</a:t>
            </a:r>
            <a:endParaRPr sz="2200">
              <a:latin typeface="Calibri"/>
              <a:cs typeface="Calibri"/>
            </a:endParaRPr>
          </a:p>
          <a:p>
            <a:pPr marL="1155700" lvl="2" indent="-228600">
              <a:lnSpc>
                <a:spcPts val="2095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900" spc="-10" dirty="0">
                <a:latin typeface="Calibri"/>
                <a:cs typeface="Calibri"/>
              </a:rPr>
              <a:t>competition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0" dirty="0">
                <a:latin typeface="Calibri"/>
                <a:cs typeface="Calibri"/>
              </a:rPr>
              <a:t>changes </a:t>
            </a:r>
            <a:r>
              <a:rPr sz="1900" spc="-5" dirty="0">
                <a:latin typeface="Calibri"/>
                <a:cs typeface="Calibri"/>
              </a:rPr>
              <a:t>in the </a:t>
            </a:r>
            <a:r>
              <a:rPr sz="1900" spc="-10" dirty="0">
                <a:latin typeface="Calibri"/>
                <a:cs typeface="Calibri"/>
              </a:rPr>
              <a:t>external</a:t>
            </a:r>
            <a:r>
              <a:rPr sz="1900" spc="10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landscape.</a:t>
            </a:r>
            <a:endParaRPr sz="1900">
              <a:latin typeface="Calibri"/>
              <a:cs typeface="Calibri"/>
            </a:endParaRPr>
          </a:p>
          <a:p>
            <a:pPr marL="1155700" lvl="2" indent="-228600">
              <a:lnSpc>
                <a:spcPts val="2100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900" spc="-15" dirty="0">
                <a:latin typeface="Calibri"/>
                <a:cs typeface="Calibri"/>
              </a:rPr>
              <a:t>strong </a:t>
            </a:r>
            <a:r>
              <a:rPr sz="1900" spc="-10" dirty="0">
                <a:latin typeface="Calibri"/>
                <a:cs typeface="Calibri"/>
              </a:rPr>
              <a:t>internal </a:t>
            </a:r>
            <a:r>
              <a:rPr sz="1900" spc="-5" dirty="0">
                <a:latin typeface="Calibri"/>
                <a:cs typeface="Calibri"/>
              </a:rPr>
              <a:t>need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20" dirty="0">
                <a:latin typeface="Calibri"/>
                <a:cs typeface="Calibri"/>
              </a:rPr>
              <a:t>have </a:t>
            </a:r>
            <a:r>
              <a:rPr sz="1900" spc="-5" dirty="0">
                <a:latin typeface="Calibri"/>
                <a:cs typeface="Calibri"/>
              </a:rPr>
              <a:t>an </a:t>
            </a:r>
            <a:r>
              <a:rPr sz="1900" spc="-15" dirty="0">
                <a:latin typeface="Calibri"/>
                <a:cs typeface="Calibri"/>
              </a:rPr>
              <a:t>integrated environment </a:t>
            </a:r>
            <a:r>
              <a:rPr sz="1900" spc="-5" dirty="0">
                <a:latin typeface="Calibri"/>
                <a:cs typeface="Calibri"/>
              </a:rPr>
              <a:t>within an</a:t>
            </a:r>
            <a:r>
              <a:rPr sz="1900" spc="254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organization.</a:t>
            </a:r>
            <a:endParaRPr sz="1900">
              <a:latin typeface="Calibri"/>
              <a:cs typeface="Calibri"/>
            </a:endParaRPr>
          </a:p>
          <a:p>
            <a:pPr marL="1155700" lvl="2" indent="-228600">
              <a:lnSpc>
                <a:spcPts val="2190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900" spc="-15" dirty="0">
                <a:latin typeface="Calibri"/>
                <a:cs typeface="Calibri"/>
              </a:rPr>
              <a:t>strategic </a:t>
            </a:r>
            <a:r>
              <a:rPr sz="1900" spc="-5" dirty="0">
                <a:latin typeface="Calibri"/>
                <a:cs typeface="Calibri"/>
              </a:rPr>
              <a:t>vision </a:t>
            </a:r>
            <a:r>
              <a:rPr sz="1900" spc="-10" dirty="0">
                <a:latin typeface="Calibri"/>
                <a:cs typeface="Calibri"/>
              </a:rPr>
              <a:t>of potential </a:t>
            </a:r>
            <a:r>
              <a:rPr sz="1900" spc="-15" dirty="0">
                <a:latin typeface="Calibri"/>
                <a:cs typeface="Calibri"/>
              </a:rPr>
              <a:t>market </a:t>
            </a:r>
            <a:r>
              <a:rPr sz="1900" spc="-5" dirty="0">
                <a:latin typeface="Calibri"/>
                <a:cs typeface="Calibri"/>
              </a:rPr>
              <a:t>place</a:t>
            </a:r>
            <a:r>
              <a:rPr sz="1900" spc="8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opportunity.</a:t>
            </a:r>
            <a:endParaRPr sz="1900">
              <a:latin typeface="Calibri"/>
              <a:cs typeface="Calibri"/>
            </a:endParaRPr>
          </a:p>
          <a:p>
            <a:pPr marL="241300" indent="-228600">
              <a:lnSpc>
                <a:spcPts val="2980"/>
              </a:lnSpc>
              <a:spcBef>
                <a:spcPts val="55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spc="-10" dirty="0">
                <a:latin typeface="Calibri"/>
                <a:cs typeface="Calibri"/>
              </a:rPr>
              <a:t>Feasibility </a:t>
            </a:r>
            <a:r>
              <a:rPr sz="2600" b="1" dirty="0">
                <a:latin typeface="Calibri"/>
                <a:cs typeface="Calibri"/>
              </a:rPr>
              <a:t>(of </a:t>
            </a:r>
            <a:r>
              <a:rPr sz="2600" b="1" spc="-5" dirty="0">
                <a:latin typeface="Calibri"/>
                <a:cs typeface="Calibri"/>
              </a:rPr>
              <a:t>Quality</a:t>
            </a:r>
            <a:r>
              <a:rPr sz="2600" b="1" spc="25" dirty="0">
                <a:latin typeface="Calibri"/>
                <a:cs typeface="Calibri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Data)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ts val="210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10" dirty="0">
                <a:latin typeface="Calibri"/>
                <a:cs typeface="Calibri"/>
              </a:rPr>
              <a:t>Availability</a:t>
            </a:r>
            <a:r>
              <a:rPr sz="2200" spc="3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3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data.</a:t>
            </a:r>
            <a:r>
              <a:rPr sz="2200" spc="3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If</a:t>
            </a:r>
            <a:r>
              <a:rPr sz="2200" spc="3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3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data</a:t>
            </a:r>
            <a:r>
              <a:rPr sz="2200" spc="3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required</a:t>
            </a:r>
            <a:r>
              <a:rPr sz="2200" spc="3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3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support</a:t>
            </a:r>
            <a:r>
              <a:rPr sz="2200" spc="3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3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compelling</a:t>
            </a:r>
            <a:r>
              <a:rPr sz="2200" spc="3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business</a:t>
            </a:r>
            <a:r>
              <a:rPr sz="2200" spc="3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motivation</a:t>
            </a:r>
            <a:r>
              <a:rPr sz="2200" spc="3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3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too</a:t>
            </a:r>
            <a:endParaRPr sz="2200">
              <a:latin typeface="Calibri"/>
              <a:cs typeface="Calibri"/>
            </a:endParaRPr>
          </a:p>
          <a:p>
            <a:pPr marL="698500">
              <a:lnSpc>
                <a:spcPts val="1850"/>
              </a:lnSpc>
            </a:pPr>
            <a:r>
              <a:rPr sz="2200" spc="-35" dirty="0">
                <a:latin typeface="Calibri"/>
                <a:cs typeface="Calibri"/>
              </a:rPr>
              <a:t>filthy,</a:t>
            </a:r>
            <a:r>
              <a:rPr sz="2200" spc="1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overly</a:t>
            </a:r>
            <a:r>
              <a:rPr sz="2200" spc="18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complex</a:t>
            </a:r>
            <a:r>
              <a:rPr sz="2200" spc="19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18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initial</a:t>
            </a:r>
            <a:r>
              <a:rPr sz="2200" spc="18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effort,</a:t>
            </a:r>
            <a:r>
              <a:rPr sz="2200" spc="1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1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not</a:t>
            </a:r>
            <a:r>
              <a:rPr sz="2200" spc="1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even</a:t>
            </a:r>
            <a:r>
              <a:rPr sz="2200" spc="1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collected,</a:t>
            </a:r>
            <a:r>
              <a:rPr sz="2200" spc="1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then</a:t>
            </a:r>
            <a:r>
              <a:rPr sz="2200" spc="1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there</a:t>
            </a:r>
            <a:r>
              <a:rPr sz="2200" spc="18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1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significant</a:t>
            </a:r>
            <a:r>
              <a:rPr sz="2200" spc="18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(data)</a:t>
            </a:r>
            <a:endParaRPr sz="2200">
              <a:latin typeface="Calibri"/>
              <a:cs typeface="Calibri"/>
            </a:endParaRPr>
          </a:p>
          <a:p>
            <a:pPr marL="698500">
              <a:lnSpc>
                <a:spcPts val="2095"/>
              </a:lnSpc>
            </a:pPr>
            <a:r>
              <a:rPr sz="2200" spc="-10" dirty="0">
                <a:latin typeface="Calibri"/>
                <a:cs typeface="Calibri"/>
              </a:rPr>
              <a:t>feasibility</a:t>
            </a:r>
            <a:r>
              <a:rPr sz="2200" spc="-5" dirty="0">
                <a:latin typeface="Calibri"/>
                <a:cs typeface="Calibri"/>
              </a:rPr>
              <a:t> issue.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49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Calibri"/>
                <a:cs typeface="Calibri"/>
              </a:rPr>
              <a:t>An early </a:t>
            </a:r>
            <a:r>
              <a:rPr sz="2200" spc="-20" dirty="0">
                <a:latin typeface="Calibri"/>
                <a:cs typeface="Calibri"/>
              </a:rPr>
              <a:t>data </a:t>
            </a:r>
            <a:r>
              <a:rPr sz="2200" spc="-10" dirty="0">
                <a:latin typeface="Calibri"/>
                <a:cs typeface="Calibri"/>
              </a:rPr>
              <a:t>profiling assessment </a:t>
            </a:r>
            <a:r>
              <a:rPr sz="2200" spc="-5" dirty="0">
                <a:latin typeface="Calibri"/>
                <a:cs typeface="Calibri"/>
              </a:rPr>
              <a:t>should be </a:t>
            </a:r>
            <a:r>
              <a:rPr sz="2200" spc="-10" dirty="0">
                <a:latin typeface="Calibri"/>
                <a:cs typeface="Calibri"/>
              </a:rPr>
              <a:t>done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qualify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5" dirty="0">
                <a:latin typeface="Calibri"/>
                <a:cs typeface="Calibri"/>
              </a:rPr>
              <a:t>disqualify</a:t>
            </a:r>
            <a:r>
              <a:rPr sz="2200" spc="1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data.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315974" y="0"/>
            <a:ext cx="9257030" cy="575246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632460">
              <a:lnSpc>
                <a:spcPct val="100000"/>
              </a:lnSpc>
              <a:spcBef>
                <a:spcPts val="725"/>
              </a:spcBef>
            </a:pPr>
            <a:r>
              <a:rPr sz="4000" b="1" spc="-15" dirty="0">
                <a:latin typeface="Calibri"/>
                <a:cs typeface="Calibri"/>
              </a:rPr>
              <a:t>Challenges </a:t>
            </a:r>
            <a:r>
              <a:rPr sz="4000" b="1" spc="-25" dirty="0">
                <a:latin typeface="Calibri"/>
                <a:cs typeface="Calibri"/>
              </a:rPr>
              <a:t>to </a:t>
            </a:r>
            <a:r>
              <a:rPr sz="4000" b="1" spc="-15" dirty="0">
                <a:latin typeface="Calibri"/>
                <a:cs typeface="Calibri"/>
              </a:rPr>
              <a:t>DW/BI Project</a:t>
            </a:r>
            <a:r>
              <a:rPr sz="4000" b="1" spc="85" dirty="0">
                <a:latin typeface="Calibri"/>
                <a:cs typeface="Calibri"/>
              </a:rPr>
              <a:t> </a:t>
            </a:r>
            <a:r>
              <a:rPr sz="4000" b="1" spc="-15" dirty="0">
                <a:latin typeface="Calibri"/>
                <a:cs typeface="Calibri"/>
              </a:rPr>
              <a:t>Readiness</a:t>
            </a:r>
            <a:endParaRPr sz="4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935" algn="l"/>
              </a:tabLst>
            </a:pPr>
            <a:r>
              <a:rPr sz="4000" spc="-40" dirty="0">
                <a:latin typeface="Calibri"/>
                <a:cs typeface="Calibri"/>
              </a:rPr>
              <a:t>Weak </a:t>
            </a:r>
            <a:r>
              <a:rPr sz="4000" spc="-5" dirty="0">
                <a:latin typeface="Calibri"/>
                <a:cs typeface="Calibri"/>
              </a:rPr>
              <a:t>Business Sponsor or IT-only</a:t>
            </a:r>
            <a:r>
              <a:rPr sz="4000" spc="25" dirty="0">
                <a:latin typeface="Calibri"/>
                <a:cs typeface="Calibri"/>
              </a:rPr>
              <a:t> </a:t>
            </a:r>
            <a:r>
              <a:rPr sz="4000" spc="-55" dirty="0">
                <a:latin typeface="Calibri"/>
                <a:cs typeface="Calibri"/>
              </a:rPr>
              <a:t>sponsor.</a:t>
            </a:r>
            <a:endParaRPr sz="4000">
              <a:latin typeface="Calibri"/>
              <a:cs typeface="Calibri"/>
            </a:endParaRPr>
          </a:p>
          <a:p>
            <a:pPr marL="241300" marR="5080" indent="-229235">
              <a:lnSpc>
                <a:spcPts val="4320"/>
              </a:lnSpc>
              <a:spcBef>
                <a:spcPts val="1065"/>
              </a:spcBef>
              <a:buFont typeface="Arial"/>
              <a:buChar char="•"/>
              <a:tabLst>
                <a:tab pos="241935" algn="l"/>
                <a:tab pos="1166495" algn="l"/>
                <a:tab pos="2507615" algn="l"/>
                <a:tab pos="4396105" algn="l"/>
                <a:tab pos="5583555" algn="l"/>
                <a:tab pos="7480934" algn="l"/>
              </a:tabLst>
            </a:pPr>
            <a:r>
              <a:rPr sz="4000" spc="-370" dirty="0">
                <a:latin typeface="Calibri"/>
                <a:cs typeface="Calibri"/>
              </a:rPr>
              <a:t>T</a:t>
            </a:r>
            <a:r>
              <a:rPr sz="4000" spc="-10" dirty="0">
                <a:latin typeface="Calibri"/>
                <a:cs typeface="Calibri"/>
              </a:rPr>
              <a:t>o</a:t>
            </a:r>
            <a:r>
              <a:rPr sz="4000" spc="-5" dirty="0">
                <a:latin typeface="Calibri"/>
                <a:cs typeface="Calibri"/>
              </a:rPr>
              <a:t>o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5" dirty="0">
                <a:latin typeface="Calibri"/>
                <a:cs typeface="Calibri"/>
              </a:rPr>
              <a:t>m</a:t>
            </a:r>
            <a:r>
              <a:rPr sz="4000" dirty="0">
                <a:latin typeface="Calibri"/>
                <a:cs typeface="Calibri"/>
              </a:rPr>
              <a:t>u</a:t>
            </a:r>
            <a:r>
              <a:rPr sz="4000" spc="-5" dirty="0">
                <a:latin typeface="Calibri"/>
                <a:cs typeface="Calibri"/>
              </a:rPr>
              <a:t>ch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10" dirty="0">
                <a:latin typeface="Calibri"/>
                <a:cs typeface="Calibri"/>
              </a:rPr>
              <a:t>dem</a:t>
            </a:r>
            <a:r>
              <a:rPr sz="4000" spc="5" dirty="0">
                <a:latin typeface="Calibri"/>
                <a:cs typeface="Calibri"/>
              </a:rPr>
              <a:t>a</a:t>
            </a:r>
            <a:r>
              <a:rPr sz="4000" spc="-10" dirty="0">
                <a:latin typeface="Calibri"/>
                <a:cs typeface="Calibri"/>
              </a:rPr>
              <a:t>n</a:t>
            </a:r>
            <a:r>
              <a:rPr sz="4000" spc="-5" dirty="0">
                <a:latin typeface="Calibri"/>
                <a:cs typeface="Calibri"/>
              </a:rPr>
              <a:t>d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5" dirty="0">
                <a:latin typeface="Calibri"/>
                <a:cs typeface="Calibri"/>
              </a:rPr>
              <a:t>f</a:t>
            </a:r>
            <a:r>
              <a:rPr sz="4000" spc="-70" dirty="0">
                <a:latin typeface="Calibri"/>
                <a:cs typeface="Calibri"/>
              </a:rPr>
              <a:t>r</a:t>
            </a:r>
            <a:r>
              <a:rPr sz="4000" spc="-10" dirty="0">
                <a:latin typeface="Calibri"/>
                <a:cs typeface="Calibri"/>
              </a:rPr>
              <a:t>o</a:t>
            </a:r>
            <a:r>
              <a:rPr sz="4000" spc="-5" dirty="0">
                <a:latin typeface="Calibri"/>
                <a:cs typeface="Calibri"/>
              </a:rPr>
              <a:t>m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5" dirty="0">
                <a:latin typeface="Calibri"/>
                <a:cs typeface="Calibri"/>
              </a:rPr>
              <a:t>m</a:t>
            </a:r>
            <a:r>
              <a:rPr sz="4000" dirty="0">
                <a:latin typeface="Calibri"/>
                <a:cs typeface="Calibri"/>
              </a:rPr>
              <a:t>u</a:t>
            </a:r>
            <a:r>
              <a:rPr sz="4000" spc="-5" dirty="0">
                <a:latin typeface="Calibri"/>
                <a:cs typeface="Calibri"/>
              </a:rPr>
              <a:t>ltip</a:t>
            </a:r>
            <a:r>
              <a:rPr sz="4000" spc="-15" dirty="0">
                <a:latin typeface="Calibri"/>
                <a:cs typeface="Calibri"/>
              </a:rPr>
              <a:t>l</a:t>
            </a:r>
            <a:r>
              <a:rPr sz="4000" spc="-5" dirty="0">
                <a:latin typeface="Calibri"/>
                <a:cs typeface="Calibri"/>
              </a:rPr>
              <a:t>e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10" dirty="0">
                <a:latin typeface="Calibri"/>
                <a:cs typeface="Calibri"/>
              </a:rPr>
              <a:t>business  </a:t>
            </a:r>
            <a:r>
              <a:rPr sz="4000" spc="-15" dirty="0">
                <a:latin typeface="Calibri"/>
                <a:cs typeface="Calibri"/>
              </a:rPr>
              <a:t>sponsors.</a:t>
            </a:r>
            <a:endParaRPr sz="4000">
              <a:latin typeface="Calibri"/>
              <a:cs typeface="Calibri"/>
            </a:endParaRPr>
          </a:p>
          <a:p>
            <a:pPr marL="241300" marR="8255" indent="-229235">
              <a:lnSpc>
                <a:spcPts val="4320"/>
              </a:lnSpc>
              <a:spcBef>
                <a:spcPts val="1010"/>
              </a:spcBef>
              <a:buFont typeface="Arial"/>
              <a:buChar char="•"/>
              <a:tabLst>
                <a:tab pos="241935" algn="l"/>
                <a:tab pos="1670685" algn="l"/>
                <a:tab pos="4106545" algn="l"/>
                <a:tab pos="5322570" algn="l"/>
                <a:tab pos="7099934" algn="l"/>
              </a:tabLst>
            </a:pPr>
            <a:r>
              <a:rPr sz="4000" spc="-155" dirty="0">
                <a:latin typeface="Calibri"/>
                <a:cs typeface="Calibri"/>
              </a:rPr>
              <a:t>W</a:t>
            </a:r>
            <a:r>
              <a:rPr sz="4000" spc="-5" dirty="0">
                <a:latin typeface="Calibri"/>
                <a:cs typeface="Calibri"/>
              </a:rPr>
              <a:t>ell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5" dirty="0">
                <a:latin typeface="Calibri"/>
                <a:cs typeface="Calibri"/>
              </a:rPr>
              <a:t>meanin</a:t>
            </a:r>
            <a:r>
              <a:rPr sz="4000" spc="45" dirty="0">
                <a:latin typeface="Calibri"/>
                <a:cs typeface="Calibri"/>
              </a:rPr>
              <a:t>g</a:t>
            </a:r>
            <a:r>
              <a:rPr sz="4000" spc="-5" dirty="0">
                <a:latin typeface="Calibri"/>
                <a:cs typeface="Calibri"/>
              </a:rPr>
              <a:t>,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5" dirty="0">
                <a:latin typeface="Calibri"/>
                <a:cs typeface="Calibri"/>
              </a:rPr>
              <a:t>but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10" dirty="0">
                <a:latin typeface="Calibri"/>
                <a:cs typeface="Calibri"/>
              </a:rPr>
              <a:t>o</a:t>
            </a:r>
            <a:r>
              <a:rPr sz="4000" spc="-55" dirty="0">
                <a:latin typeface="Calibri"/>
                <a:cs typeface="Calibri"/>
              </a:rPr>
              <a:t>v</a:t>
            </a:r>
            <a:r>
              <a:rPr sz="4000" spc="-5" dirty="0">
                <a:latin typeface="Calibri"/>
                <a:cs typeface="Calibri"/>
              </a:rPr>
              <a:t>e</a:t>
            </a:r>
            <a:r>
              <a:rPr sz="4000" spc="-20" dirty="0">
                <a:latin typeface="Calibri"/>
                <a:cs typeface="Calibri"/>
              </a:rPr>
              <a:t>r</a:t>
            </a:r>
            <a:r>
              <a:rPr sz="4000" spc="-5" dirty="0">
                <a:latin typeface="Calibri"/>
                <a:cs typeface="Calibri"/>
              </a:rPr>
              <a:t>ly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5" dirty="0">
                <a:latin typeface="Calibri"/>
                <a:cs typeface="Calibri"/>
              </a:rPr>
              <a:t>a</a:t>
            </a:r>
            <a:r>
              <a:rPr sz="4000" spc="30" dirty="0">
                <a:latin typeface="Calibri"/>
                <a:cs typeface="Calibri"/>
              </a:rPr>
              <a:t>g</a:t>
            </a:r>
            <a:r>
              <a:rPr sz="4000" spc="-5" dirty="0">
                <a:latin typeface="Calibri"/>
                <a:cs typeface="Calibri"/>
              </a:rPr>
              <a:t>g</a:t>
            </a:r>
            <a:r>
              <a:rPr sz="4000" spc="-55" dirty="0">
                <a:latin typeface="Calibri"/>
                <a:cs typeface="Calibri"/>
              </a:rPr>
              <a:t>r</a:t>
            </a:r>
            <a:r>
              <a:rPr sz="4000" spc="-5" dirty="0">
                <a:latin typeface="Calibri"/>
                <a:cs typeface="Calibri"/>
              </a:rPr>
              <a:t>essi</a:t>
            </a:r>
            <a:r>
              <a:rPr sz="4000" spc="-45" dirty="0">
                <a:latin typeface="Calibri"/>
                <a:cs typeface="Calibri"/>
              </a:rPr>
              <a:t>v</a:t>
            </a:r>
            <a:r>
              <a:rPr sz="4000" spc="-5" dirty="0">
                <a:latin typeface="Calibri"/>
                <a:cs typeface="Calibri"/>
              </a:rPr>
              <a:t>e  </a:t>
            </a:r>
            <a:r>
              <a:rPr sz="4000" spc="-10" dirty="0">
                <a:latin typeface="Calibri"/>
                <a:cs typeface="Calibri"/>
              </a:rPr>
              <a:t>business </a:t>
            </a:r>
            <a:r>
              <a:rPr sz="4000" spc="-15" dirty="0">
                <a:latin typeface="Calibri"/>
                <a:cs typeface="Calibri"/>
              </a:rPr>
              <a:t>sponsors.</a:t>
            </a:r>
            <a:endParaRPr sz="4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935" algn="l"/>
              </a:tabLst>
            </a:pPr>
            <a:r>
              <a:rPr sz="4000" spc="-25" dirty="0">
                <a:latin typeface="Calibri"/>
                <a:cs typeface="Calibri"/>
              </a:rPr>
              <a:t>Poor </a:t>
            </a:r>
            <a:r>
              <a:rPr sz="4000" spc="-10" dirty="0">
                <a:latin typeface="Calibri"/>
                <a:cs typeface="Calibri"/>
              </a:rPr>
              <a:t>quality</a:t>
            </a:r>
            <a:r>
              <a:rPr sz="4000" spc="30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data.</a:t>
            </a:r>
            <a:endParaRPr sz="4000">
              <a:latin typeface="Calibri"/>
              <a:cs typeface="Calibri"/>
            </a:endParaRPr>
          </a:p>
          <a:p>
            <a:pPr marL="241300" marR="6985" indent="-229235">
              <a:lnSpc>
                <a:spcPts val="4320"/>
              </a:lnSpc>
              <a:spcBef>
                <a:spcPts val="1060"/>
              </a:spcBef>
              <a:buFont typeface="Arial"/>
              <a:buChar char="•"/>
              <a:tabLst>
                <a:tab pos="241935" algn="l"/>
                <a:tab pos="1870075" algn="l"/>
                <a:tab pos="2539365" algn="l"/>
                <a:tab pos="6464300" algn="l"/>
                <a:tab pos="8331200" algn="l"/>
              </a:tabLst>
            </a:pPr>
            <a:r>
              <a:rPr sz="4000" spc="-10" dirty="0">
                <a:latin typeface="Calibri"/>
                <a:cs typeface="Calibri"/>
              </a:rPr>
              <a:t>Le</a:t>
            </a:r>
            <a:r>
              <a:rPr sz="4000" spc="-75" dirty="0">
                <a:latin typeface="Calibri"/>
                <a:cs typeface="Calibri"/>
              </a:rPr>
              <a:t>g</a:t>
            </a:r>
            <a:r>
              <a:rPr sz="4000" spc="-5" dirty="0">
                <a:latin typeface="Calibri"/>
                <a:cs typeface="Calibri"/>
              </a:rPr>
              <a:t>acy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5" dirty="0">
                <a:latin typeface="Calibri"/>
                <a:cs typeface="Calibri"/>
              </a:rPr>
              <a:t>of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10" dirty="0">
                <a:latin typeface="Calibri"/>
                <a:cs typeface="Calibri"/>
              </a:rPr>
              <a:t>und</a:t>
            </a:r>
            <a:r>
              <a:rPr sz="4000" dirty="0">
                <a:latin typeface="Calibri"/>
                <a:cs typeface="Calibri"/>
              </a:rPr>
              <a:t>e</a:t>
            </a:r>
            <a:r>
              <a:rPr sz="4000" spc="-5" dirty="0">
                <a:latin typeface="Calibri"/>
                <a:cs typeface="Calibri"/>
              </a:rPr>
              <a:t>rper</a:t>
            </a:r>
            <a:r>
              <a:rPr sz="4000" spc="-70" dirty="0">
                <a:latin typeface="Calibri"/>
                <a:cs typeface="Calibri"/>
              </a:rPr>
              <a:t>f</a:t>
            </a:r>
            <a:r>
              <a:rPr sz="4000" spc="-10" dirty="0">
                <a:latin typeface="Calibri"/>
                <a:cs typeface="Calibri"/>
              </a:rPr>
              <a:t>ormin</a:t>
            </a:r>
            <a:r>
              <a:rPr sz="4000" spc="50" dirty="0">
                <a:latin typeface="Calibri"/>
                <a:cs typeface="Calibri"/>
              </a:rPr>
              <a:t>g</a:t>
            </a:r>
            <a:r>
              <a:rPr sz="4000" spc="-5" dirty="0">
                <a:latin typeface="Calibri"/>
                <a:cs typeface="Calibri"/>
              </a:rPr>
              <a:t>,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5" dirty="0">
                <a:latin typeface="Calibri"/>
                <a:cs typeface="Calibri"/>
              </a:rPr>
              <a:t>iso</a:t>
            </a:r>
            <a:r>
              <a:rPr sz="4000" spc="-15" dirty="0">
                <a:latin typeface="Calibri"/>
                <a:cs typeface="Calibri"/>
              </a:rPr>
              <a:t>l</a:t>
            </a:r>
            <a:r>
              <a:rPr sz="4000" spc="-40" dirty="0">
                <a:latin typeface="Calibri"/>
                <a:cs typeface="Calibri"/>
              </a:rPr>
              <a:t>a</a:t>
            </a:r>
            <a:r>
              <a:rPr sz="4000" spc="-50" dirty="0">
                <a:latin typeface="Calibri"/>
                <a:cs typeface="Calibri"/>
              </a:rPr>
              <a:t>t</a:t>
            </a:r>
            <a:r>
              <a:rPr sz="4000" spc="-5" dirty="0">
                <a:latin typeface="Calibri"/>
                <a:cs typeface="Calibri"/>
              </a:rPr>
              <a:t>ed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10" dirty="0">
                <a:latin typeface="Calibri"/>
                <a:cs typeface="Calibri"/>
              </a:rPr>
              <a:t>d</a:t>
            </a:r>
            <a:r>
              <a:rPr sz="4000" spc="-55" dirty="0">
                <a:latin typeface="Calibri"/>
                <a:cs typeface="Calibri"/>
              </a:rPr>
              <a:t>a</a:t>
            </a:r>
            <a:r>
              <a:rPr sz="4000" spc="-65" dirty="0">
                <a:latin typeface="Calibri"/>
                <a:cs typeface="Calibri"/>
              </a:rPr>
              <a:t>t</a:t>
            </a:r>
            <a:r>
              <a:rPr sz="4000" spc="-5" dirty="0">
                <a:latin typeface="Calibri"/>
                <a:cs typeface="Calibri"/>
              </a:rPr>
              <a:t>a  </a:t>
            </a:r>
            <a:r>
              <a:rPr sz="4000" spc="-10" dirty="0">
                <a:latin typeface="Calibri"/>
                <a:cs typeface="Calibri"/>
              </a:rPr>
              <a:t>silos.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1877" y="0"/>
            <a:ext cx="79451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Risk Assessment and </a:t>
            </a:r>
            <a:r>
              <a:rPr spc="-20" dirty="0"/>
              <a:t>Mitigation</a:t>
            </a:r>
            <a:r>
              <a:rPr spc="60" dirty="0"/>
              <a:t> </a:t>
            </a:r>
            <a:r>
              <a:rPr spc="-10" dirty="0"/>
              <a:t>Plans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558799"/>
            <a:ext cx="11923395" cy="4002404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241300" marR="5080" indent="-228600" algn="just">
              <a:lnSpc>
                <a:spcPct val="70000"/>
              </a:lnSpc>
              <a:spcBef>
                <a:spcPts val="1425"/>
              </a:spcBef>
              <a:buFont typeface="Arial"/>
              <a:buChar char="•"/>
              <a:tabLst>
                <a:tab pos="241300" algn="l"/>
              </a:tabLst>
            </a:pPr>
            <a:r>
              <a:rPr sz="3700" spc="-5" dirty="0">
                <a:latin typeface="Calibri"/>
                <a:cs typeface="Calibri"/>
              </a:rPr>
              <a:t>Risk </a:t>
            </a:r>
            <a:r>
              <a:rPr sz="3700" spc="5" dirty="0">
                <a:latin typeface="Calibri"/>
                <a:cs typeface="Calibri"/>
              </a:rPr>
              <a:t>is </a:t>
            </a:r>
            <a:r>
              <a:rPr sz="3700" spc="-10" dirty="0">
                <a:latin typeface="Calibri"/>
                <a:cs typeface="Calibri"/>
              </a:rPr>
              <a:t>reduced by </a:t>
            </a:r>
            <a:r>
              <a:rPr sz="3700" spc="-5" dirty="0">
                <a:latin typeface="Calibri"/>
                <a:cs typeface="Calibri"/>
              </a:rPr>
              <a:t>assessing whether </a:t>
            </a:r>
            <a:r>
              <a:rPr sz="3700" spc="-15" dirty="0">
                <a:latin typeface="Calibri"/>
                <a:cs typeface="Calibri"/>
              </a:rPr>
              <a:t>your </a:t>
            </a:r>
            <a:r>
              <a:rPr sz="3700" spc="-20" dirty="0">
                <a:latin typeface="Calibri"/>
                <a:cs typeface="Calibri"/>
              </a:rPr>
              <a:t>organization </a:t>
            </a:r>
            <a:r>
              <a:rPr sz="3700" spc="10" dirty="0">
                <a:latin typeface="Calibri"/>
                <a:cs typeface="Calibri"/>
              </a:rPr>
              <a:t>is  </a:t>
            </a:r>
            <a:r>
              <a:rPr sz="3700" spc="-15" dirty="0">
                <a:latin typeface="Calibri"/>
                <a:cs typeface="Calibri"/>
              </a:rPr>
              <a:t>ready </a:t>
            </a:r>
            <a:r>
              <a:rPr sz="3700" spc="-30" dirty="0">
                <a:latin typeface="Calibri"/>
                <a:cs typeface="Calibri"/>
              </a:rPr>
              <a:t>for </a:t>
            </a:r>
            <a:r>
              <a:rPr sz="3700" spc="-5" dirty="0">
                <a:latin typeface="Calibri"/>
                <a:cs typeface="Calibri"/>
              </a:rPr>
              <a:t>a DW/BI </a:t>
            </a:r>
            <a:r>
              <a:rPr sz="3700" spc="-10" dirty="0">
                <a:latin typeface="Calibri"/>
                <a:cs typeface="Calibri"/>
              </a:rPr>
              <a:t>initiative. </a:t>
            </a:r>
            <a:r>
              <a:rPr sz="3700" spc="-5" dirty="0">
                <a:latin typeface="Calibri"/>
                <a:cs typeface="Calibri"/>
              </a:rPr>
              <a:t>An </a:t>
            </a:r>
            <a:r>
              <a:rPr sz="3700" spc="-10" dirty="0">
                <a:latin typeface="Calibri"/>
                <a:cs typeface="Calibri"/>
              </a:rPr>
              <a:t>honest appraisal of </a:t>
            </a:r>
            <a:r>
              <a:rPr sz="3700" spc="-5" dirty="0">
                <a:latin typeface="Calibri"/>
                <a:cs typeface="Calibri"/>
              </a:rPr>
              <a:t>the  business </a:t>
            </a:r>
            <a:r>
              <a:rPr sz="3700" spc="-10" dirty="0">
                <a:latin typeface="Calibri"/>
                <a:cs typeface="Calibri"/>
              </a:rPr>
              <a:t>sponsorship, </a:t>
            </a:r>
            <a:r>
              <a:rPr sz="3700" spc="-15" dirty="0">
                <a:latin typeface="Calibri"/>
                <a:cs typeface="Calibri"/>
              </a:rPr>
              <a:t>problem set, </a:t>
            </a:r>
            <a:r>
              <a:rPr sz="3700" spc="-10" dirty="0">
                <a:latin typeface="Calibri"/>
                <a:cs typeface="Calibri"/>
              </a:rPr>
              <a:t>skilled </a:t>
            </a:r>
            <a:r>
              <a:rPr sz="3700" spc="-20" dirty="0">
                <a:latin typeface="Calibri"/>
                <a:cs typeface="Calibri"/>
              </a:rPr>
              <a:t>resource  </a:t>
            </a:r>
            <a:r>
              <a:rPr sz="3700" spc="-35" dirty="0">
                <a:latin typeface="Calibri"/>
                <a:cs typeface="Calibri"/>
              </a:rPr>
              <a:t>availability, </a:t>
            </a:r>
            <a:r>
              <a:rPr sz="3700" spc="-5" dirty="0">
                <a:latin typeface="Calibri"/>
                <a:cs typeface="Calibri"/>
              </a:rPr>
              <a:t>and underlying </a:t>
            </a:r>
            <a:r>
              <a:rPr sz="3700" spc="-25" dirty="0">
                <a:latin typeface="Calibri"/>
                <a:cs typeface="Calibri"/>
              </a:rPr>
              <a:t>data </a:t>
            </a:r>
            <a:r>
              <a:rPr sz="3700" spc="-10" dirty="0">
                <a:latin typeface="Calibri"/>
                <a:cs typeface="Calibri"/>
              </a:rPr>
              <a:t>feasibility </a:t>
            </a:r>
            <a:r>
              <a:rPr sz="3700" spc="-20" dirty="0">
                <a:latin typeface="Calibri"/>
                <a:cs typeface="Calibri"/>
              </a:rPr>
              <a:t>gets </a:t>
            </a:r>
            <a:r>
              <a:rPr sz="3700" dirty="0">
                <a:latin typeface="Calibri"/>
                <a:cs typeface="Calibri"/>
              </a:rPr>
              <a:t>the </a:t>
            </a:r>
            <a:r>
              <a:rPr sz="3700" spc="-20" dirty="0">
                <a:latin typeface="Calibri"/>
                <a:cs typeface="Calibri"/>
              </a:rPr>
              <a:t>project  </a:t>
            </a:r>
            <a:r>
              <a:rPr sz="3700" spc="-10" dirty="0">
                <a:latin typeface="Calibri"/>
                <a:cs typeface="Calibri"/>
              </a:rPr>
              <a:t>on </a:t>
            </a:r>
            <a:r>
              <a:rPr sz="3700" spc="-20" dirty="0">
                <a:latin typeface="Calibri"/>
                <a:cs typeface="Calibri"/>
              </a:rPr>
              <a:t>stable footing </a:t>
            </a:r>
            <a:r>
              <a:rPr sz="3700" spc="-15" dirty="0">
                <a:latin typeface="Calibri"/>
                <a:cs typeface="Calibri"/>
              </a:rPr>
              <a:t>ground </a:t>
            </a:r>
            <a:r>
              <a:rPr sz="3700" spc="-25" dirty="0">
                <a:latin typeface="Calibri"/>
                <a:cs typeface="Calibri"/>
              </a:rPr>
              <a:t>from</a:t>
            </a:r>
            <a:r>
              <a:rPr sz="3700" spc="120" dirty="0">
                <a:latin typeface="Calibri"/>
                <a:cs typeface="Calibri"/>
              </a:rPr>
              <a:t> </a:t>
            </a:r>
            <a:r>
              <a:rPr sz="3700" spc="-5" dirty="0">
                <a:latin typeface="Calibri"/>
                <a:cs typeface="Calibri"/>
              </a:rPr>
              <a:t>beginning.</a:t>
            </a:r>
            <a:endParaRPr sz="3700">
              <a:latin typeface="Calibri"/>
              <a:cs typeface="Calibri"/>
            </a:endParaRPr>
          </a:p>
          <a:p>
            <a:pPr marL="241300" marR="9525" indent="-228600" algn="just">
              <a:lnSpc>
                <a:spcPct val="7000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3700" spc="-5" dirty="0">
                <a:latin typeface="Calibri"/>
                <a:cs typeface="Calibri"/>
              </a:rPr>
              <a:t>Risk </a:t>
            </a:r>
            <a:r>
              <a:rPr sz="3700" spc="5" dirty="0">
                <a:latin typeface="Calibri"/>
                <a:cs typeface="Calibri"/>
              </a:rPr>
              <a:t>is </a:t>
            </a:r>
            <a:r>
              <a:rPr sz="3700" spc="-20" dirty="0">
                <a:latin typeface="Calibri"/>
                <a:cs typeface="Calibri"/>
              </a:rPr>
              <a:t>mitigated </a:t>
            </a:r>
            <a:r>
              <a:rPr sz="3700" spc="-10" dirty="0">
                <a:latin typeface="Calibri"/>
                <a:cs typeface="Calibri"/>
              </a:rPr>
              <a:t>by </a:t>
            </a:r>
            <a:r>
              <a:rPr sz="3700" spc="-5" dirty="0">
                <a:latin typeface="Calibri"/>
                <a:cs typeface="Calibri"/>
              </a:rPr>
              <a:t>biting </a:t>
            </a:r>
            <a:r>
              <a:rPr sz="3700" spc="-20" dirty="0">
                <a:latin typeface="Calibri"/>
                <a:cs typeface="Calibri"/>
              </a:rPr>
              <a:t>off </a:t>
            </a:r>
            <a:r>
              <a:rPr sz="3700" spc="-10" dirty="0">
                <a:latin typeface="Calibri"/>
                <a:cs typeface="Calibri"/>
              </a:rPr>
              <a:t>small, </a:t>
            </a:r>
            <a:r>
              <a:rPr sz="3700" spc="-5" dirty="0">
                <a:latin typeface="Calibri"/>
                <a:cs typeface="Calibri"/>
              </a:rPr>
              <a:t>manageable chunks </a:t>
            </a:r>
            <a:r>
              <a:rPr sz="3700" spc="-15" dirty="0">
                <a:latin typeface="Calibri"/>
                <a:cs typeface="Calibri"/>
              </a:rPr>
              <a:t>of  </a:t>
            </a:r>
            <a:r>
              <a:rPr sz="3700" spc="-30" dirty="0">
                <a:latin typeface="Calibri"/>
                <a:cs typeface="Calibri"/>
              </a:rPr>
              <a:t>effort, </a:t>
            </a:r>
            <a:r>
              <a:rPr sz="3700" spc="-5" dirty="0">
                <a:latin typeface="Calibri"/>
                <a:cs typeface="Calibri"/>
              </a:rPr>
              <a:t>while </a:t>
            </a:r>
            <a:r>
              <a:rPr sz="3700" spc="-15" dirty="0">
                <a:latin typeface="Calibri"/>
                <a:cs typeface="Calibri"/>
              </a:rPr>
              <a:t>still </a:t>
            </a:r>
            <a:r>
              <a:rPr sz="3700" spc="-5" dirty="0">
                <a:latin typeface="Calibri"/>
                <a:cs typeface="Calibri"/>
              </a:rPr>
              <a:t>ensuring </a:t>
            </a:r>
            <a:r>
              <a:rPr sz="3700" spc="-10" dirty="0">
                <a:latin typeface="Calibri"/>
                <a:cs typeface="Calibri"/>
              </a:rPr>
              <a:t>business</a:t>
            </a:r>
            <a:r>
              <a:rPr sz="3700" spc="155" dirty="0">
                <a:latin typeface="Calibri"/>
                <a:cs typeface="Calibri"/>
              </a:rPr>
              <a:t> </a:t>
            </a:r>
            <a:r>
              <a:rPr sz="3700" spc="-5" dirty="0">
                <a:latin typeface="Calibri"/>
                <a:cs typeface="Calibri"/>
              </a:rPr>
              <a:t>alignment.</a:t>
            </a:r>
            <a:endParaRPr sz="3700">
              <a:latin typeface="Calibri"/>
              <a:cs typeface="Calibri"/>
            </a:endParaRPr>
          </a:p>
          <a:p>
            <a:pPr marL="241300" marR="11430" indent="-228600" algn="just">
              <a:lnSpc>
                <a:spcPct val="70000"/>
              </a:lnSpc>
              <a:spcBef>
                <a:spcPts val="995"/>
              </a:spcBef>
              <a:buFont typeface="Arial"/>
              <a:buChar char="•"/>
              <a:tabLst>
                <a:tab pos="241300" algn="l"/>
              </a:tabLst>
            </a:pPr>
            <a:r>
              <a:rPr sz="3700" spc="-50" dirty="0">
                <a:latin typeface="Calibri"/>
                <a:cs typeface="Calibri"/>
              </a:rPr>
              <a:t>Regular, </a:t>
            </a:r>
            <a:r>
              <a:rPr sz="3700" spc="-15" dirty="0">
                <a:latin typeface="Calibri"/>
                <a:cs typeface="Calibri"/>
              </a:rPr>
              <a:t>frequent </a:t>
            </a:r>
            <a:r>
              <a:rPr sz="3700" spc="-10" dirty="0">
                <a:latin typeface="Calibri"/>
                <a:cs typeface="Calibri"/>
              </a:rPr>
              <a:t>monitoring of </a:t>
            </a:r>
            <a:r>
              <a:rPr sz="3700" spc="-20" dirty="0">
                <a:latin typeface="Calibri"/>
                <a:cs typeface="Calibri"/>
              </a:rPr>
              <a:t>progress </a:t>
            </a:r>
            <a:r>
              <a:rPr sz="3700" spc="-5" dirty="0">
                <a:latin typeface="Calibri"/>
                <a:cs typeface="Calibri"/>
              </a:rPr>
              <a:t>and </a:t>
            </a:r>
            <a:r>
              <a:rPr sz="3700" spc="-15" dirty="0">
                <a:latin typeface="Calibri"/>
                <a:cs typeface="Calibri"/>
              </a:rPr>
              <a:t>proactive  communication </a:t>
            </a:r>
            <a:r>
              <a:rPr sz="3700" spc="-5" dirty="0">
                <a:latin typeface="Calibri"/>
                <a:cs typeface="Calibri"/>
              </a:rPr>
              <a:t>and </a:t>
            </a:r>
            <a:r>
              <a:rPr sz="3700" spc="-20" dirty="0">
                <a:latin typeface="Calibri"/>
                <a:cs typeface="Calibri"/>
              </a:rPr>
              <a:t>involvement </a:t>
            </a:r>
            <a:r>
              <a:rPr sz="3700" spc="-5" dirty="0">
                <a:latin typeface="Calibri"/>
                <a:cs typeface="Calibri"/>
              </a:rPr>
              <a:t>with the business</a:t>
            </a:r>
            <a:r>
              <a:rPr sz="3700" spc="665" dirty="0">
                <a:latin typeface="Calibri"/>
                <a:cs typeface="Calibri"/>
              </a:rPr>
              <a:t> </a:t>
            </a:r>
            <a:r>
              <a:rPr sz="3700" spc="-15" dirty="0">
                <a:latin typeface="Calibri"/>
                <a:cs typeface="Calibri"/>
              </a:rPr>
              <a:t>boosts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4366640"/>
            <a:ext cx="11920220" cy="1709420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241300" marR="7620">
              <a:lnSpc>
                <a:spcPct val="70000"/>
              </a:lnSpc>
              <a:spcBef>
                <a:spcPts val="1425"/>
              </a:spcBef>
            </a:pPr>
            <a:r>
              <a:rPr sz="3700" spc="-5" dirty="0">
                <a:latin typeface="Calibri"/>
                <a:cs typeface="Calibri"/>
              </a:rPr>
              <a:t>the </a:t>
            </a:r>
            <a:r>
              <a:rPr sz="3700" spc="-15" dirty="0">
                <a:latin typeface="Calibri"/>
                <a:cs typeface="Calibri"/>
              </a:rPr>
              <a:t>likelihood </a:t>
            </a:r>
            <a:r>
              <a:rPr sz="3700" dirty="0">
                <a:latin typeface="Calibri"/>
                <a:cs typeface="Calibri"/>
              </a:rPr>
              <a:t>of an </a:t>
            </a:r>
            <a:r>
              <a:rPr sz="3700" spc="-5" dirty="0">
                <a:latin typeface="Calibri"/>
                <a:cs typeface="Calibri"/>
              </a:rPr>
              <a:t>on-time </a:t>
            </a:r>
            <a:r>
              <a:rPr sz="3700" spc="-10" dirty="0">
                <a:latin typeface="Calibri"/>
                <a:cs typeface="Calibri"/>
              </a:rPr>
              <a:t>delivery </a:t>
            </a:r>
            <a:r>
              <a:rPr sz="3700" dirty="0">
                <a:latin typeface="Calibri"/>
                <a:cs typeface="Calibri"/>
              </a:rPr>
              <a:t>of </a:t>
            </a:r>
            <a:r>
              <a:rPr sz="3700" spc="-5" dirty="0">
                <a:latin typeface="Calibri"/>
                <a:cs typeface="Calibri"/>
              </a:rPr>
              <a:t>capabilities </a:t>
            </a:r>
            <a:r>
              <a:rPr sz="3700" spc="-10" dirty="0">
                <a:latin typeface="Calibri"/>
                <a:cs typeface="Calibri"/>
              </a:rPr>
              <a:t>that </a:t>
            </a:r>
            <a:r>
              <a:rPr sz="3700" dirty="0">
                <a:latin typeface="Calibri"/>
                <a:cs typeface="Calibri"/>
              </a:rPr>
              <a:t>the  </a:t>
            </a:r>
            <a:r>
              <a:rPr sz="3700" spc="-10" dirty="0">
                <a:latin typeface="Calibri"/>
                <a:cs typeface="Calibri"/>
              </a:rPr>
              <a:t>business </a:t>
            </a:r>
            <a:r>
              <a:rPr sz="3700" spc="-5" dirty="0">
                <a:latin typeface="Calibri"/>
                <a:cs typeface="Calibri"/>
              </a:rPr>
              <a:t>is clamoring</a:t>
            </a:r>
            <a:r>
              <a:rPr sz="3700" spc="65" dirty="0">
                <a:latin typeface="Calibri"/>
                <a:cs typeface="Calibri"/>
              </a:rPr>
              <a:t> </a:t>
            </a:r>
            <a:r>
              <a:rPr sz="3700" spc="-120" dirty="0">
                <a:latin typeface="Calibri"/>
                <a:cs typeface="Calibri"/>
              </a:rPr>
              <a:t>for.</a:t>
            </a:r>
            <a:endParaRPr sz="3700">
              <a:latin typeface="Calibri"/>
              <a:cs typeface="Calibri"/>
            </a:endParaRPr>
          </a:p>
          <a:p>
            <a:pPr marL="241300" marR="5080" indent="-228600">
              <a:lnSpc>
                <a:spcPct val="7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0" dirty="0">
                <a:latin typeface="Calibri"/>
                <a:cs typeface="Calibri"/>
              </a:rPr>
              <a:t>Note: </a:t>
            </a:r>
            <a:r>
              <a:rPr sz="2800" spc="-5" dirty="0">
                <a:latin typeface="Calibri"/>
                <a:cs typeface="Calibri"/>
              </a:rPr>
              <a:t>Visit the </a:t>
            </a:r>
            <a:r>
              <a:rPr sz="2800" b="1" i="1" spc="-10" dirty="0">
                <a:latin typeface="Calibri"/>
                <a:cs typeface="Calibri"/>
              </a:rPr>
              <a:t>PMP </a:t>
            </a:r>
            <a:r>
              <a:rPr sz="2800" b="1" i="1" dirty="0">
                <a:latin typeface="Calibri"/>
                <a:cs typeface="Calibri"/>
              </a:rPr>
              <a:t>Book </a:t>
            </a:r>
            <a:r>
              <a:rPr sz="2800" b="1" i="1" spc="-5" dirty="0">
                <a:latin typeface="Calibri"/>
                <a:cs typeface="Calibri"/>
              </a:rPr>
              <a:t>5 </a:t>
            </a:r>
            <a:r>
              <a:rPr sz="2800" spc="-20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detailed explanation </a:t>
            </a:r>
            <a:r>
              <a:rPr sz="2800" dirty="0">
                <a:latin typeface="Calibri"/>
                <a:cs typeface="Calibri"/>
              </a:rPr>
              <a:t>on </a:t>
            </a:r>
            <a:r>
              <a:rPr sz="2800" spc="-5" dirty="0">
                <a:latin typeface="Calibri"/>
                <a:cs typeface="Calibri"/>
              </a:rPr>
              <a:t>risk </a:t>
            </a:r>
            <a:r>
              <a:rPr sz="2800" spc="-10" dirty="0">
                <a:latin typeface="Calibri"/>
                <a:cs typeface="Calibri"/>
              </a:rPr>
              <a:t>management </a:t>
            </a:r>
            <a:r>
              <a:rPr sz="2800" spc="10" dirty="0">
                <a:latin typeface="Calibri"/>
                <a:cs typeface="Calibri"/>
              </a:rPr>
              <a:t>in </a:t>
            </a:r>
            <a:r>
              <a:rPr sz="2800" spc="6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projects.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216144" y="0"/>
            <a:ext cx="1657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S</a:t>
            </a:r>
            <a:r>
              <a:rPr sz="4000" b="1" spc="-40" dirty="0">
                <a:latin typeface="Calibri"/>
                <a:cs typeface="Calibri"/>
              </a:rPr>
              <a:t>c</a:t>
            </a:r>
            <a:r>
              <a:rPr sz="4000" b="1" spc="-5" dirty="0">
                <a:latin typeface="Calibri"/>
                <a:cs typeface="Calibri"/>
              </a:rPr>
              <a:t>oping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5300" y="2485136"/>
            <a:ext cx="6122035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  <a:tabLst>
                <a:tab pos="1975485" algn="l"/>
                <a:tab pos="3429635" algn="l"/>
                <a:tab pos="4015104" algn="l"/>
                <a:tab pos="5604510" algn="l"/>
              </a:tabLst>
            </a:pPr>
            <a:r>
              <a:rPr sz="4000" b="1" i="1" spc="-10" dirty="0">
                <a:latin typeface="Calibri"/>
                <a:cs typeface="Calibri"/>
              </a:rPr>
              <a:t>“Proje</a:t>
            </a:r>
            <a:r>
              <a:rPr sz="4000" b="1" i="1" spc="10" dirty="0">
                <a:latin typeface="Calibri"/>
                <a:cs typeface="Calibri"/>
              </a:rPr>
              <a:t>c</a:t>
            </a:r>
            <a:r>
              <a:rPr sz="4000" b="1" i="1" spc="-5" dirty="0">
                <a:latin typeface="Calibri"/>
                <a:cs typeface="Calibri"/>
              </a:rPr>
              <a:t>t</a:t>
            </a:r>
            <a:r>
              <a:rPr sz="4000" b="1" i="1" dirty="0">
                <a:latin typeface="Calibri"/>
                <a:cs typeface="Calibri"/>
              </a:rPr>
              <a:t>	</a:t>
            </a:r>
            <a:r>
              <a:rPr sz="4000" b="1" i="1" spc="-10" dirty="0">
                <a:latin typeface="Calibri"/>
                <a:cs typeface="Calibri"/>
              </a:rPr>
              <a:t>s</a:t>
            </a:r>
            <a:r>
              <a:rPr sz="4000" b="1" i="1" spc="-35" dirty="0">
                <a:latin typeface="Calibri"/>
                <a:cs typeface="Calibri"/>
              </a:rPr>
              <a:t>c</a:t>
            </a:r>
            <a:r>
              <a:rPr sz="4000" b="1" i="1" spc="-10" dirty="0">
                <a:latin typeface="Calibri"/>
                <a:cs typeface="Calibri"/>
              </a:rPr>
              <a:t>o</a:t>
            </a:r>
            <a:r>
              <a:rPr sz="4000" b="1" i="1" spc="5" dirty="0">
                <a:latin typeface="Calibri"/>
                <a:cs typeface="Calibri"/>
              </a:rPr>
              <a:t>p</a:t>
            </a:r>
            <a:r>
              <a:rPr sz="4000" b="1" i="1" spc="-5" dirty="0">
                <a:latin typeface="Calibri"/>
                <a:cs typeface="Calibri"/>
              </a:rPr>
              <a:t>e</a:t>
            </a:r>
            <a:r>
              <a:rPr sz="4000" b="1" i="1" dirty="0">
                <a:latin typeface="Calibri"/>
                <a:cs typeface="Calibri"/>
              </a:rPr>
              <a:t>	</a:t>
            </a:r>
            <a:r>
              <a:rPr sz="4000" b="1" i="1" spc="-5" dirty="0">
                <a:latin typeface="Calibri"/>
                <a:cs typeface="Calibri"/>
              </a:rPr>
              <a:t>is</a:t>
            </a:r>
            <a:r>
              <a:rPr sz="4000" b="1" i="1" dirty="0">
                <a:latin typeface="Calibri"/>
                <a:cs typeface="Calibri"/>
              </a:rPr>
              <a:t>	</a:t>
            </a:r>
            <a:r>
              <a:rPr sz="4000" b="1" i="1" spc="-5" dirty="0">
                <a:latin typeface="Calibri"/>
                <a:cs typeface="Calibri"/>
              </a:rPr>
              <a:t>dr</a:t>
            </a:r>
            <a:r>
              <a:rPr sz="4000" b="1" i="1" dirty="0">
                <a:latin typeface="Calibri"/>
                <a:cs typeface="Calibri"/>
              </a:rPr>
              <a:t>i</a:t>
            </a:r>
            <a:r>
              <a:rPr sz="4000" b="1" i="1" spc="-10" dirty="0">
                <a:latin typeface="Calibri"/>
                <a:cs typeface="Calibri"/>
              </a:rPr>
              <a:t>ve</a:t>
            </a:r>
            <a:r>
              <a:rPr sz="4000" b="1" i="1" spc="-5" dirty="0">
                <a:latin typeface="Calibri"/>
                <a:cs typeface="Calibri"/>
              </a:rPr>
              <a:t>n</a:t>
            </a:r>
            <a:r>
              <a:rPr sz="4000" b="1" i="1" dirty="0">
                <a:latin typeface="Calibri"/>
                <a:cs typeface="Calibri"/>
              </a:rPr>
              <a:t>	</a:t>
            </a:r>
            <a:r>
              <a:rPr sz="4000" b="1" i="1" spc="-15" dirty="0">
                <a:latin typeface="Calibri"/>
                <a:cs typeface="Calibri"/>
              </a:rPr>
              <a:t>by  </a:t>
            </a:r>
            <a:r>
              <a:rPr sz="4000" b="1" i="1" spc="-5" dirty="0">
                <a:latin typeface="Calibri"/>
                <a:cs typeface="Calibri"/>
              </a:rPr>
              <a:t>the business </a:t>
            </a:r>
            <a:r>
              <a:rPr sz="4000" b="1" i="1" spc="-10" dirty="0">
                <a:latin typeface="Calibri"/>
                <a:cs typeface="Calibri"/>
              </a:rPr>
              <a:t>requirements”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6144" y="0"/>
            <a:ext cx="1657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</a:t>
            </a:r>
            <a:r>
              <a:rPr spc="-40" dirty="0"/>
              <a:t>c</a:t>
            </a:r>
            <a:r>
              <a:rPr spc="-5" dirty="0"/>
              <a:t>oping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3427" y="1273290"/>
            <a:ext cx="8185784" cy="272796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984375">
              <a:lnSpc>
                <a:spcPct val="100000"/>
              </a:lnSpc>
              <a:spcBef>
                <a:spcPts val="615"/>
              </a:spcBef>
            </a:pPr>
            <a:r>
              <a:rPr sz="4000" spc="-10" dirty="0">
                <a:latin typeface="Calibri"/>
                <a:cs typeface="Calibri"/>
              </a:rPr>
              <a:t>Areas </a:t>
            </a:r>
            <a:r>
              <a:rPr sz="4000" spc="-5" dirty="0">
                <a:latin typeface="Calibri"/>
                <a:cs typeface="Calibri"/>
              </a:rPr>
              <a:t>of </a:t>
            </a:r>
            <a:r>
              <a:rPr sz="4000" spc="-20" dirty="0">
                <a:latin typeface="Calibri"/>
                <a:cs typeface="Calibri"/>
              </a:rPr>
              <a:t>focus </a:t>
            </a:r>
            <a:r>
              <a:rPr sz="4000" spc="-5" dirty="0">
                <a:latin typeface="Calibri"/>
                <a:cs typeface="Calibri"/>
              </a:rPr>
              <a:t>include:</a:t>
            </a:r>
            <a:endParaRPr sz="4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241300" algn="l"/>
              </a:tabLst>
            </a:pPr>
            <a:r>
              <a:rPr sz="4000" spc="-20" dirty="0">
                <a:latin typeface="Calibri"/>
                <a:cs typeface="Calibri"/>
              </a:rPr>
              <a:t>Focus </a:t>
            </a:r>
            <a:r>
              <a:rPr sz="4000" spc="-5" dirty="0">
                <a:latin typeface="Calibri"/>
                <a:cs typeface="Calibri"/>
              </a:rPr>
              <a:t>on a </a:t>
            </a:r>
            <a:r>
              <a:rPr sz="4000" spc="-10" dirty="0">
                <a:latin typeface="Calibri"/>
                <a:cs typeface="Calibri"/>
              </a:rPr>
              <a:t>single business</a:t>
            </a:r>
            <a:r>
              <a:rPr sz="4000" spc="10" dirty="0">
                <a:latin typeface="Calibri"/>
                <a:cs typeface="Calibri"/>
              </a:rPr>
              <a:t> </a:t>
            </a:r>
            <a:r>
              <a:rPr sz="4000" spc="-15" dirty="0">
                <a:latin typeface="Calibri"/>
                <a:cs typeface="Calibri"/>
              </a:rPr>
              <a:t>process</a:t>
            </a:r>
            <a:endParaRPr sz="4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241300" algn="l"/>
              </a:tabLst>
            </a:pPr>
            <a:r>
              <a:rPr sz="4000" spc="-10" dirty="0">
                <a:latin typeface="Calibri"/>
                <a:cs typeface="Calibri"/>
              </a:rPr>
              <a:t>The </a:t>
            </a:r>
            <a:r>
              <a:rPr sz="4000" spc="-25" dirty="0">
                <a:latin typeface="Calibri"/>
                <a:cs typeface="Calibri"/>
              </a:rPr>
              <a:t>role </a:t>
            </a:r>
            <a:r>
              <a:rPr sz="4000" dirty="0">
                <a:latin typeface="Calibri"/>
                <a:cs typeface="Calibri"/>
              </a:rPr>
              <a:t>of </a:t>
            </a:r>
            <a:r>
              <a:rPr sz="4000" spc="-20" dirty="0">
                <a:latin typeface="Calibri"/>
                <a:cs typeface="Calibri"/>
              </a:rPr>
              <a:t>rapid </a:t>
            </a:r>
            <a:r>
              <a:rPr sz="4000" spc="-15" dirty="0">
                <a:latin typeface="Calibri"/>
                <a:cs typeface="Calibri"/>
              </a:rPr>
              <a:t>development</a:t>
            </a:r>
            <a:r>
              <a:rPr sz="4000" spc="55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process</a:t>
            </a:r>
            <a:endParaRPr sz="4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241300" algn="l"/>
              </a:tabLst>
            </a:pPr>
            <a:r>
              <a:rPr sz="4000" spc="-10" dirty="0">
                <a:latin typeface="Calibri"/>
                <a:cs typeface="Calibri"/>
              </a:rPr>
              <a:t>Document </a:t>
            </a:r>
            <a:r>
              <a:rPr sz="4000" spc="-5" dirty="0">
                <a:latin typeface="Calibri"/>
                <a:cs typeface="Calibri"/>
              </a:rPr>
              <a:t>the </a:t>
            </a:r>
            <a:r>
              <a:rPr sz="4000" spc="-15" dirty="0">
                <a:latin typeface="Calibri"/>
                <a:cs typeface="Calibri"/>
              </a:rPr>
              <a:t>scope/</a:t>
            </a:r>
            <a:r>
              <a:rPr sz="4000" spc="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charter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</a:t>
            </a:r>
            <a:r>
              <a:rPr spc="-45" dirty="0"/>
              <a:t>n</a:t>
            </a:r>
            <a:r>
              <a:rPr spc="-5" dirty="0"/>
              <a:t>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923" y="455070"/>
            <a:ext cx="11827510" cy="60579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0" dirty="0">
                <a:latin typeface="Calibri"/>
                <a:cs typeface="Calibri"/>
              </a:rPr>
              <a:t>Focus </a:t>
            </a:r>
            <a:r>
              <a:rPr sz="2800" b="1" spc="-5" dirty="0">
                <a:latin typeface="Calibri"/>
                <a:cs typeface="Calibri"/>
              </a:rPr>
              <a:t>on a single business </a:t>
            </a:r>
            <a:r>
              <a:rPr sz="2800" b="1" spc="-10" dirty="0">
                <a:latin typeface="Calibri"/>
                <a:cs typeface="Calibri"/>
              </a:rPr>
              <a:t>process </a:t>
            </a:r>
            <a:r>
              <a:rPr sz="2800" spc="-5" dirty="0">
                <a:latin typeface="Calibri"/>
                <a:cs typeface="Calibri"/>
              </a:rPr>
              <a:t>(A main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5" dirty="0">
                <a:latin typeface="Calibri"/>
                <a:cs typeface="Calibri"/>
              </a:rPr>
              <a:t>project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scoping)</a:t>
            </a:r>
            <a:endParaRPr sz="2800">
              <a:latin typeface="Calibri"/>
              <a:cs typeface="Calibri"/>
            </a:endParaRPr>
          </a:p>
          <a:p>
            <a:pPr marL="698500" marR="5080" lvl="1" indent="-228600" algn="just">
              <a:lnSpc>
                <a:spcPts val="2590"/>
              </a:lnSpc>
              <a:spcBef>
                <a:spcPts val="57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one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most </a:t>
            </a:r>
            <a:r>
              <a:rPr sz="2400" spc="-5" dirty="0">
                <a:latin typeface="Calibri"/>
                <a:cs typeface="Calibri"/>
              </a:rPr>
              <a:t>critical </a:t>
            </a:r>
            <a:r>
              <a:rPr sz="2400" spc="-10" dirty="0">
                <a:latin typeface="Calibri"/>
                <a:cs typeface="Calibri"/>
              </a:rPr>
              <a:t>scope </a:t>
            </a:r>
            <a:r>
              <a:rPr sz="2400" spc="-5" dirty="0">
                <a:latin typeface="Calibri"/>
                <a:cs typeface="Calibri"/>
              </a:rPr>
              <a:t>boundaries during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early </a:t>
            </a:r>
            <a:r>
              <a:rPr sz="2400" spc="-15" dirty="0">
                <a:latin typeface="Calibri"/>
                <a:cs typeface="Calibri"/>
              </a:rPr>
              <a:t>stages </a:t>
            </a:r>
            <a:r>
              <a:rPr sz="2400" spc="-5" dirty="0">
                <a:latin typeface="Calibri"/>
                <a:cs typeface="Calibri"/>
              </a:rPr>
              <a:t>of DW/BI  </a:t>
            </a:r>
            <a:r>
              <a:rPr sz="2400" spc="-15" dirty="0">
                <a:latin typeface="Calibri"/>
                <a:cs typeface="Calibri"/>
              </a:rPr>
              <a:t>program.</a:t>
            </a:r>
            <a:endParaRPr sz="2400">
              <a:latin typeface="Calibri"/>
              <a:cs typeface="Calibri"/>
            </a:endParaRPr>
          </a:p>
          <a:p>
            <a:pPr marL="698500" marR="6985" lvl="1" indent="-228600" algn="just">
              <a:lnSpc>
                <a:spcPts val="2590"/>
              </a:lnSpc>
              <a:spcBef>
                <a:spcPts val="50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Centering </a:t>
            </a:r>
            <a:r>
              <a:rPr sz="2400" spc="-10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single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5" dirty="0">
                <a:latin typeface="Calibri"/>
                <a:cs typeface="Calibri"/>
              </a:rPr>
              <a:t>helps </a:t>
            </a:r>
            <a:r>
              <a:rPr sz="2400" spc="-10" dirty="0">
                <a:latin typeface="Calibri"/>
                <a:cs typeface="Calibri"/>
              </a:rPr>
              <a:t>ensure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more </a:t>
            </a:r>
            <a:r>
              <a:rPr sz="2400" spc="-5" dirty="0">
                <a:latin typeface="Calibri"/>
                <a:cs typeface="Calibri"/>
              </a:rPr>
              <a:t>manageably </a:t>
            </a:r>
            <a:r>
              <a:rPr sz="2400" spc="-15" dirty="0">
                <a:latin typeface="Calibri"/>
                <a:cs typeface="Calibri"/>
              </a:rPr>
              <a:t>sized </a:t>
            </a:r>
            <a:r>
              <a:rPr sz="2400" spc="-5" dirty="0">
                <a:latin typeface="Calibri"/>
                <a:cs typeface="Calibri"/>
              </a:rPr>
              <a:t>design </a:t>
            </a:r>
            <a:r>
              <a:rPr sz="2400" dirty="0">
                <a:latin typeface="Calibri"/>
                <a:cs typeface="Calibri"/>
              </a:rPr>
              <a:t>and  </a:t>
            </a:r>
            <a:r>
              <a:rPr sz="2400" spc="-5" dirty="0">
                <a:latin typeface="Calibri"/>
                <a:cs typeface="Calibri"/>
              </a:rPr>
              <a:t>development </a:t>
            </a:r>
            <a:r>
              <a:rPr sz="2400" spc="-15" dirty="0">
                <a:latin typeface="Calibri"/>
                <a:cs typeface="Calibri"/>
              </a:rPr>
              <a:t>iteration </a:t>
            </a:r>
            <a:r>
              <a:rPr sz="2400" spc="-5" dirty="0">
                <a:latin typeface="Calibri"/>
                <a:cs typeface="Calibri"/>
              </a:rPr>
              <a:t>because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single business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typically </a:t>
            </a:r>
            <a:r>
              <a:rPr sz="2400" spc="-10" dirty="0">
                <a:latin typeface="Calibri"/>
                <a:cs typeface="Calibri"/>
              </a:rPr>
              <a:t>supported by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single  </a:t>
            </a:r>
            <a:r>
              <a:rPr sz="2400" spc="-10" dirty="0">
                <a:latin typeface="Calibri"/>
                <a:cs typeface="Calibri"/>
              </a:rPr>
              <a:t>source </a:t>
            </a:r>
            <a:r>
              <a:rPr sz="2400" spc="-25" dirty="0">
                <a:latin typeface="Calibri"/>
                <a:cs typeface="Calibri"/>
              </a:rPr>
              <a:t>system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module.</a:t>
            </a:r>
            <a:endParaRPr sz="2400">
              <a:latin typeface="Calibri"/>
              <a:cs typeface="Calibri"/>
            </a:endParaRPr>
          </a:p>
          <a:p>
            <a:pPr marL="698500" marR="5715" lvl="1" indent="-228600" algn="just">
              <a:lnSpc>
                <a:spcPct val="90100"/>
              </a:lnSpc>
              <a:spcBef>
                <a:spcPts val="45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It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reasonable </a:t>
            </a:r>
            <a:r>
              <a:rPr sz="2400" spc="-15" dirty="0">
                <a:latin typeface="Calibri"/>
                <a:cs typeface="Calibri"/>
              </a:rPr>
              <a:t>to extract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20" dirty="0">
                <a:latin typeface="Calibri"/>
                <a:cs typeface="Calibri"/>
              </a:rPr>
              <a:t>transform </a:t>
            </a:r>
            <a:r>
              <a:rPr sz="2400" spc="-15" dirty="0">
                <a:latin typeface="Calibri"/>
                <a:cs typeface="Calibri"/>
              </a:rPr>
              <a:t>data from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single </a:t>
            </a:r>
            <a:r>
              <a:rPr sz="2400" spc="-10" dirty="0">
                <a:latin typeface="Calibri"/>
                <a:cs typeface="Calibri"/>
              </a:rPr>
              <a:t>source </a:t>
            </a:r>
            <a:r>
              <a:rPr sz="2400" dirty="0">
                <a:latin typeface="Calibri"/>
                <a:cs typeface="Calibri"/>
              </a:rPr>
              <a:t>in the early </a:t>
            </a:r>
            <a:r>
              <a:rPr sz="2400" spc="-15" dirty="0">
                <a:latin typeface="Calibri"/>
                <a:cs typeface="Calibri"/>
              </a:rPr>
              <a:t>formative  stages rather </a:t>
            </a:r>
            <a:r>
              <a:rPr sz="2400" dirty="0">
                <a:latin typeface="Calibri"/>
                <a:cs typeface="Calibri"/>
              </a:rPr>
              <a:t>than </a:t>
            </a:r>
            <a:r>
              <a:rPr sz="2400" spc="-5" dirty="0">
                <a:latin typeface="Calibri"/>
                <a:cs typeface="Calibri"/>
              </a:rPr>
              <a:t>initially </a:t>
            </a:r>
            <a:r>
              <a:rPr sz="2400" spc="-15" dirty="0">
                <a:latin typeface="Calibri"/>
                <a:cs typeface="Calibri"/>
              </a:rPr>
              <a:t>attempting to extract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20" dirty="0">
                <a:latin typeface="Calibri"/>
                <a:cs typeface="Calibri"/>
              </a:rPr>
              <a:t>integrate </a:t>
            </a:r>
            <a:r>
              <a:rPr sz="2400" spc="-15" dirty="0">
                <a:latin typeface="Calibri"/>
                <a:cs typeface="Calibri"/>
              </a:rPr>
              <a:t>information </a:t>
            </a:r>
            <a:r>
              <a:rPr sz="2400" spc="-20" dirty="0">
                <a:latin typeface="Calibri"/>
                <a:cs typeface="Calibri"/>
              </a:rPr>
              <a:t>from </a:t>
            </a:r>
            <a:r>
              <a:rPr sz="2400" spc="-15" dirty="0">
                <a:latin typeface="Calibri"/>
                <a:cs typeface="Calibri"/>
              </a:rPr>
              <a:t>fro  </a:t>
            </a:r>
            <a:r>
              <a:rPr sz="2400" dirty="0">
                <a:latin typeface="Calibri"/>
                <a:cs typeface="Calibri"/>
              </a:rPr>
              <a:t>multiple </a:t>
            </a:r>
            <a:r>
              <a:rPr sz="2400" spc="-10" dirty="0">
                <a:latin typeface="Calibri"/>
                <a:cs typeface="Calibri"/>
              </a:rPr>
              <a:t>processes </a:t>
            </a:r>
            <a:r>
              <a:rPr sz="2400" spc="-15" dirty="0">
                <a:latin typeface="Calibri"/>
                <a:cs typeface="Calibri"/>
              </a:rPr>
              <a:t>generated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multiple </a:t>
            </a:r>
            <a:r>
              <a:rPr sz="2400" spc="-10" dirty="0">
                <a:latin typeface="Calibri"/>
                <a:cs typeface="Calibri"/>
              </a:rPr>
              <a:t>source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systems.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Calibri"/>
                <a:cs typeface="Calibri"/>
              </a:rPr>
              <a:t>Additional </a:t>
            </a:r>
            <a:r>
              <a:rPr sz="2800" b="1" spc="-10" dirty="0">
                <a:latin typeface="Calibri"/>
                <a:cs typeface="Calibri"/>
              </a:rPr>
              <a:t>guidelines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developing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preliminary DW/BI </a:t>
            </a:r>
            <a:r>
              <a:rPr sz="2800" spc="-15" dirty="0">
                <a:latin typeface="Calibri"/>
                <a:cs typeface="Calibri"/>
              </a:rPr>
              <a:t>project </a:t>
            </a:r>
            <a:r>
              <a:rPr sz="2800" spc="-10" dirty="0">
                <a:latin typeface="Calibri"/>
                <a:cs typeface="Calibri"/>
              </a:rPr>
              <a:t>scope</a:t>
            </a:r>
            <a:r>
              <a:rPr sz="2800" spc="2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include: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The DW/BI </a:t>
            </a: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spc="-5" dirty="0">
                <a:latin typeface="Calibri"/>
                <a:cs typeface="Calibri"/>
              </a:rPr>
              <a:t>should be </a:t>
            </a:r>
            <a:r>
              <a:rPr sz="2400" dirty="0">
                <a:latin typeface="Calibri"/>
                <a:cs typeface="Calibri"/>
              </a:rPr>
              <a:t>meaningful, </a:t>
            </a:r>
            <a:r>
              <a:rPr sz="2400" spc="-10" dirty="0">
                <a:latin typeface="Calibri"/>
                <a:cs typeface="Calibri"/>
              </a:rPr>
              <a:t>yet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manageable.</a:t>
            </a:r>
            <a:endParaRPr sz="2400">
              <a:latin typeface="Calibri"/>
              <a:cs typeface="Calibri"/>
            </a:endParaRPr>
          </a:p>
          <a:p>
            <a:pPr marL="698500" marR="8255" lvl="1" indent="-228600">
              <a:lnSpc>
                <a:spcPts val="2590"/>
              </a:lnSpc>
              <a:spcBef>
                <a:spcPts val="545"/>
              </a:spcBef>
              <a:buFont typeface="Arial"/>
              <a:buChar char="•"/>
              <a:tabLst>
                <a:tab pos="698500" algn="l"/>
                <a:tab pos="1983105" algn="l"/>
                <a:tab pos="2952115" algn="l"/>
                <a:tab pos="4034790" algn="l"/>
                <a:tab pos="4598670" algn="l"/>
                <a:tab pos="5156200" algn="l"/>
                <a:tab pos="6404610" algn="l"/>
                <a:tab pos="7983855" algn="l"/>
                <a:tab pos="9006840" algn="l"/>
                <a:tab pos="9555480" algn="l"/>
                <a:tab pos="10030460" algn="l"/>
                <a:tab pos="10748645" algn="l"/>
              </a:tabLst>
            </a:pP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finin</a:t>
            </a:r>
            <a:r>
              <a:rPr sz="2400" dirty="0">
                <a:latin typeface="Calibri"/>
                <a:cs typeface="Calibri"/>
              </a:rPr>
              <a:t>g	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op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5" dirty="0">
                <a:latin typeface="Calibri"/>
                <a:cs typeface="Calibri"/>
              </a:rPr>
              <a:t>sh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ul</a:t>
            </a:r>
            <a:r>
              <a:rPr sz="2400" dirty="0">
                <a:latin typeface="Calibri"/>
                <a:cs typeface="Calibri"/>
              </a:rPr>
              <a:t>d	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e	an	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cise	</a:t>
            </a:r>
            <a:r>
              <a:rPr sz="2400" spc="-5" dirty="0">
                <a:latin typeface="Calibri"/>
                <a:cs typeface="Calibri"/>
              </a:rPr>
              <a:t>per</a:t>
            </a:r>
            <a:r>
              <a:rPr sz="2400" spc="-5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orme</a:t>
            </a:r>
            <a:r>
              <a:rPr sz="2400" dirty="0">
                <a:latin typeface="Calibri"/>
                <a:cs typeface="Calibri"/>
              </a:rPr>
              <a:t>d	</a:t>
            </a:r>
            <a:r>
              <a:rPr sz="2400" spc="-5" dirty="0">
                <a:latin typeface="Calibri"/>
                <a:cs typeface="Calibri"/>
              </a:rPr>
              <a:t>joi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tly	</a:t>
            </a:r>
            <a:r>
              <a:rPr sz="2400" spc="-1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y	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T	and	</a:t>
            </a:r>
            <a:r>
              <a:rPr sz="2400" spc="-5" dirty="0">
                <a:latin typeface="Calibri"/>
                <a:cs typeface="Calibri"/>
              </a:rPr>
              <a:t>bus</a:t>
            </a:r>
            <a:r>
              <a:rPr sz="2400" spc="1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5" dirty="0">
                <a:latin typeface="Calibri"/>
                <a:cs typeface="Calibri"/>
              </a:rPr>
              <a:t>es</a:t>
            </a:r>
            <a:r>
              <a:rPr sz="2400" dirty="0">
                <a:latin typeface="Calibri"/>
                <a:cs typeface="Calibri"/>
              </a:rPr>
              <a:t>s  </a:t>
            </a:r>
            <a:r>
              <a:rPr sz="2400" spc="-10" dirty="0">
                <a:latin typeface="Calibri"/>
                <a:cs typeface="Calibri"/>
              </a:rPr>
              <a:t>representatives.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0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Scope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driven by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20" dirty="0">
                <a:latin typeface="Calibri"/>
                <a:cs typeface="Calibri"/>
              </a:rPr>
              <a:t>target </a:t>
            </a:r>
            <a:r>
              <a:rPr sz="2400" spc="-5" dirty="0">
                <a:latin typeface="Calibri"/>
                <a:cs typeface="Calibri"/>
              </a:rPr>
              <a:t>delivery </a:t>
            </a:r>
            <a:r>
              <a:rPr sz="2400" spc="-15" dirty="0">
                <a:latin typeface="Calibri"/>
                <a:cs typeface="Calibri"/>
              </a:rPr>
              <a:t>date, </a:t>
            </a:r>
            <a:r>
              <a:rPr sz="2400" dirty="0">
                <a:latin typeface="Calibri"/>
                <a:cs typeface="Calibri"/>
              </a:rPr>
              <a:t>and the </a:t>
            </a:r>
            <a:r>
              <a:rPr sz="2400" spc="-10" dirty="0">
                <a:latin typeface="Calibri"/>
                <a:cs typeface="Calibri"/>
              </a:rPr>
              <a:t>deliverable </a:t>
            </a:r>
            <a:r>
              <a:rPr sz="2400" spc="-5" dirty="0">
                <a:latin typeface="Calibri"/>
                <a:cs typeface="Calibri"/>
              </a:rPr>
              <a:t>should be managed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meet  </a:t>
            </a:r>
            <a:r>
              <a:rPr sz="2400" spc="-5" dirty="0">
                <a:latin typeface="Calibri"/>
                <a:cs typeface="Calibri"/>
              </a:rPr>
              <a:t>the delivery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date.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Success criteria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spc="-5" dirty="0">
                <a:latin typeface="Calibri"/>
                <a:cs typeface="Calibri"/>
              </a:rPr>
              <a:t>should be established </a:t>
            </a:r>
            <a:r>
              <a:rPr sz="2400" dirty="0">
                <a:latin typeface="Calibri"/>
                <a:cs typeface="Calibri"/>
              </a:rPr>
              <a:t>while the </a:t>
            </a:r>
            <a:r>
              <a:rPr sz="2400" spc="-10" dirty="0">
                <a:latin typeface="Calibri"/>
                <a:cs typeface="Calibri"/>
              </a:rPr>
              <a:t>scope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being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defined.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0" y="0"/>
            <a:ext cx="1371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</a:t>
            </a:r>
            <a:r>
              <a:rPr spc="-45" dirty="0"/>
              <a:t>n</a:t>
            </a:r>
            <a:r>
              <a:rPr spc="-5" dirty="0"/>
              <a:t>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6568" y="601472"/>
            <a:ext cx="11410315" cy="5738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54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The </a:t>
            </a:r>
            <a:r>
              <a:rPr sz="2800" b="1" spc="-15" dirty="0">
                <a:latin typeface="Calibri"/>
                <a:cs typeface="Calibri"/>
              </a:rPr>
              <a:t>role </a:t>
            </a:r>
            <a:r>
              <a:rPr sz="2800" b="1" spc="-5" dirty="0">
                <a:latin typeface="Calibri"/>
                <a:cs typeface="Calibri"/>
              </a:rPr>
              <a:t>of </a:t>
            </a:r>
            <a:r>
              <a:rPr sz="2800" b="1" spc="-15" dirty="0">
                <a:latin typeface="Calibri"/>
                <a:cs typeface="Calibri"/>
              </a:rPr>
              <a:t>rapid development</a:t>
            </a:r>
            <a:r>
              <a:rPr sz="2800" b="1" spc="10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process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ts val="3155"/>
              </a:lnSpc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Rapid </a:t>
            </a:r>
            <a:r>
              <a:rPr sz="2800" spc="-15" dirty="0">
                <a:latin typeface="Calibri"/>
                <a:cs typeface="Calibri"/>
              </a:rPr>
              <a:t>development movements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include: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ts val="2605"/>
              </a:lnSpc>
              <a:buFont typeface="Arial"/>
              <a:buChar char="•"/>
              <a:tabLst>
                <a:tab pos="699135" algn="l"/>
              </a:tabLst>
            </a:pPr>
            <a:r>
              <a:rPr sz="2500" spc="-5" dirty="0">
                <a:latin typeface="Calibri"/>
                <a:cs typeface="Calibri"/>
              </a:rPr>
              <a:t>Agile</a:t>
            </a:r>
            <a:endParaRPr sz="2500">
              <a:latin typeface="Calibri"/>
              <a:cs typeface="Calibri"/>
            </a:endParaRPr>
          </a:p>
          <a:p>
            <a:pPr marL="698500" lvl="1" indent="-229235">
              <a:lnSpc>
                <a:spcPts val="2795"/>
              </a:lnSpc>
              <a:buFont typeface="Arial"/>
              <a:buChar char="•"/>
              <a:tabLst>
                <a:tab pos="699135" algn="l"/>
              </a:tabLst>
            </a:pPr>
            <a:r>
              <a:rPr sz="2500" spc="-10" dirty="0">
                <a:latin typeface="Calibri"/>
                <a:cs typeface="Calibri"/>
              </a:rPr>
              <a:t>Extreme programming,</a:t>
            </a:r>
            <a:r>
              <a:rPr sz="2500" spc="4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etc.</a:t>
            </a:r>
            <a:endParaRPr sz="2500">
              <a:latin typeface="Calibri"/>
              <a:cs typeface="Calibri"/>
            </a:endParaRPr>
          </a:p>
          <a:p>
            <a:pPr marL="241300" indent="-229235">
              <a:lnSpc>
                <a:spcPts val="2850"/>
              </a:lnSpc>
              <a:buFont typeface="Arial"/>
              <a:buChar char="•"/>
              <a:tabLst>
                <a:tab pos="241935" algn="l"/>
                <a:tab pos="1190625" algn="l"/>
                <a:tab pos="1621790" algn="l"/>
                <a:tab pos="2555875" algn="l"/>
                <a:tab pos="4399280" algn="l"/>
                <a:tab pos="5328920" algn="l"/>
                <a:tab pos="6739890" algn="l"/>
                <a:tab pos="7644130" algn="l"/>
                <a:tab pos="8153400" algn="l"/>
                <a:tab pos="9479280" algn="l"/>
              </a:tabLst>
            </a:pPr>
            <a:r>
              <a:rPr sz="2800" spc="-20" dirty="0">
                <a:latin typeface="Calibri"/>
                <a:cs typeface="Calibri"/>
              </a:rPr>
              <a:t>Many	</a:t>
            </a:r>
            <a:r>
              <a:rPr sz="2800" spc="-5" dirty="0">
                <a:latin typeface="Calibri"/>
                <a:cs typeface="Calibri"/>
              </a:rPr>
              <a:t>of	these	</a:t>
            </a:r>
            <a:r>
              <a:rPr sz="2800" spc="-10" dirty="0">
                <a:latin typeface="Calibri"/>
                <a:cs typeface="Calibri"/>
              </a:rPr>
              <a:t>movements	share	common	</a:t>
            </a:r>
            <a:r>
              <a:rPr sz="2800" spc="-15" dirty="0">
                <a:latin typeface="Calibri"/>
                <a:cs typeface="Calibri"/>
              </a:rPr>
              <a:t>focus	</a:t>
            </a:r>
            <a:r>
              <a:rPr sz="2800" spc="-5" dirty="0">
                <a:latin typeface="Calibri"/>
                <a:cs typeface="Calibri"/>
              </a:rPr>
              <a:t>on	</a:t>
            </a:r>
            <a:r>
              <a:rPr sz="2800" spc="-20" dirty="0">
                <a:latin typeface="Calibri"/>
                <a:cs typeface="Calibri"/>
              </a:rPr>
              <a:t>iterative	</a:t>
            </a:r>
            <a:r>
              <a:rPr sz="2800" spc="-10" dirty="0">
                <a:latin typeface="Calibri"/>
                <a:cs typeface="Calibri"/>
              </a:rPr>
              <a:t>development</a:t>
            </a:r>
            <a:endParaRPr sz="2800">
              <a:latin typeface="Calibri"/>
              <a:cs typeface="Calibri"/>
            </a:endParaRPr>
          </a:p>
          <a:p>
            <a:pPr marL="241300" marR="5080">
              <a:lnSpc>
                <a:spcPct val="70100"/>
              </a:lnSpc>
              <a:spcBef>
                <a:spcPts val="500"/>
              </a:spcBef>
              <a:tabLst>
                <a:tab pos="919480" algn="l"/>
                <a:tab pos="1562735" algn="l"/>
                <a:tab pos="3571240" algn="l"/>
                <a:tab pos="4053204" algn="l"/>
                <a:tab pos="5606415" algn="l"/>
                <a:tab pos="6356350" algn="l"/>
                <a:tab pos="8310245" algn="l"/>
                <a:tab pos="8714105" algn="l"/>
                <a:tab pos="9605645" algn="l"/>
                <a:tab pos="10403205" algn="l"/>
              </a:tabLst>
            </a:pPr>
            <a:r>
              <a:rPr sz="2800" spc="-5" dirty="0">
                <a:latin typeface="Calibri"/>
                <a:cs typeface="Calibri"/>
              </a:rPr>
              <a:t>and	risk	m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nim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60" dirty="0">
                <a:latin typeface="Calibri"/>
                <a:cs typeface="Calibri"/>
              </a:rPr>
              <a:t>z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tion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de</a:t>
            </a:r>
            <a:r>
              <a:rPr sz="2800" spc="-25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er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w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functi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na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	i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	s</a:t>
            </a:r>
            <a:r>
              <a:rPr sz="2800" spc="-10" dirty="0">
                <a:latin typeface="Calibri"/>
                <a:cs typeface="Calibri"/>
              </a:rPr>
              <a:t>ho</a:t>
            </a:r>
            <a:r>
              <a:rPr sz="2800" spc="-1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me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ames  </a:t>
            </a:r>
            <a:r>
              <a:rPr sz="2800" spc="-10" dirty="0">
                <a:latin typeface="Calibri"/>
                <a:cs typeface="Calibri"/>
              </a:rPr>
              <a:t>(often measured in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weeks)</a:t>
            </a:r>
            <a:endParaRPr sz="2800">
              <a:latin typeface="Calibri"/>
              <a:cs typeface="Calibri"/>
            </a:endParaRPr>
          </a:p>
          <a:p>
            <a:pPr marL="241300" marR="8255" indent="-229235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Below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principals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5" dirty="0">
                <a:latin typeface="Calibri"/>
                <a:cs typeface="Calibri"/>
              </a:rPr>
              <a:t>tenets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rapid development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15" dirty="0">
                <a:latin typeface="Calibri"/>
                <a:cs typeface="Calibri"/>
              </a:rPr>
              <a:t>resonate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tightly  </a:t>
            </a:r>
            <a:r>
              <a:rPr sz="2800" spc="-5" dirty="0">
                <a:latin typeface="Calibri"/>
                <a:cs typeface="Calibri"/>
              </a:rPr>
              <a:t>align with the Kimball </a:t>
            </a:r>
            <a:r>
              <a:rPr sz="2800" spc="-30" dirty="0">
                <a:latin typeface="Calibri"/>
                <a:cs typeface="Calibri"/>
              </a:rPr>
              <a:t>method’s </a:t>
            </a:r>
            <a:r>
              <a:rPr sz="2800" spc="-20" dirty="0">
                <a:latin typeface="Calibri"/>
                <a:cs typeface="Calibri"/>
              </a:rPr>
              <a:t>standard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technique: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ts val="2405"/>
              </a:lnSpc>
              <a:buFont typeface="Arial"/>
              <a:buChar char="•"/>
              <a:tabLst>
                <a:tab pos="699135" algn="l"/>
              </a:tabLst>
            </a:pPr>
            <a:r>
              <a:rPr sz="2500" spc="-15" dirty="0">
                <a:latin typeface="Calibri"/>
                <a:cs typeface="Calibri"/>
              </a:rPr>
              <a:t>Focus </a:t>
            </a:r>
            <a:r>
              <a:rPr sz="2500" spc="-5" dirty="0">
                <a:latin typeface="Calibri"/>
                <a:cs typeface="Calibri"/>
              </a:rPr>
              <a:t>on primary </a:t>
            </a:r>
            <a:r>
              <a:rPr sz="2500" spc="-10" dirty="0">
                <a:latin typeface="Calibri"/>
                <a:cs typeface="Calibri"/>
              </a:rPr>
              <a:t>objective </a:t>
            </a:r>
            <a:r>
              <a:rPr sz="2500" spc="-5" dirty="0">
                <a:latin typeface="Calibri"/>
                <a:cs typeface="Calibri"/>
              </a:rPr>
              <a:t>of delivering </a:t>
            </a:r>
            <a:r>
              <a:rPr sz="2500" b="1" i="1" spc="-5" dirty="0">
                <a:latin typeface="Calibri"/>
                <a:cs typeface="Calibri"/>
              </a:rPr>
              <a:t>business</a:t>
            </a:r>
            <a:r>
              <a:rPr sz="2500" b="1" i="1" spc="55" dirty="0">
                <a:latin typeface="Calibri"/>
                <a:cs typeface="Calibri"/>
              </a:rPr>
              <a:t> </a:t>
            </a:r>
            <a:r>
              <a:rPr sz="2500" b="1" i="1" spc="-5" dirty="0">
                <a:latin typeface="Calibri"/>
                <a:cs typeface="Calibri"/>
              </a:rPr>
              <a:t>value</a:t>
            </a:r>
            <a:r>
              <a:rPr sz="2500" spc="-5" dirty="0">
                <a:latin typeface="Calibri"/>
                <a:cs typeface="Calibri"/>
              </a:rPr>
              <a:t>.</a:t>
            </a:r>
            <a:endParaRPr sz="2500">
              <a:latin typeface="Calibri"/>
              <a:cs typeface="Calibri"/>
            </a:endParaRPr>
          </a:p>
          <a:p>
            <a:pPr marL="698500" marR="6350" lvl="1" indent="-228600">
              <a:lnSpc>
                <a:spcPct val="70000"/>
              </a:lnSpc>
              <a:spcBef>
                <a:spcPts val="705"/>
              </a:spcBef>
              <a:buFont typeface="Arial"/>
              <a:buChar char="•"/>
              <a:tabLst>
                <a:tab pos="699135" algn="l"/>
              </a:tabLst>
            </a:pPr>
            <a:r>
              <a:rPr sz="2500" spc="-35" dirty="0">
                <a:latin typeface="Calibri"/>
                <a:cs typeface="Calibri"/>
              </a:rPr>
              <a:t>Value </a:t>
            </a:r>
            <a:r>
              <a:rPr sz="2500" b="1" i="1" spc="-10" dirty="0">
                <a:latin typeface="Calibri"/>
                <a:cs typeface="Calibri"/>
              </a:rPr>
              <a:t>collaboration </a:t>
            </a:r>
            <a:r>
              <a:rPr sz="2500" spc="-10" dirty="0">
                <a:latin typeface="Calibri"/>
                <a:cs typeface="Calibri"/>
              </a:rPr>
              <a:t>between </a:t>
            </a:r>
            <a:r>
              <a:rPr sz="2500" spc="-5" dirty="0">
                <a:latin typeface="Calibri"/>
                <a:cs typeface="Calibri"/>
              </a:rPr>
              <a:t>the </a:t>
            </a:r>
            <a:r>
              <a:rPr sz="2500" spc="-10" dirty="0">
                <a:latin typeface="Calibri"/>
                <a:cs typeface="Calibri"/>
              </a:rPr>
              <a:t>development team </a:t>
            </a:r>
            <a:r>
              <a:rPr sz="2500" spc="-5" dirty="0">
                <a:latin typeface="Calibri"/>
                <a:cs typeface="Calibri"/>
              </a:rPr>
              <a:t>and </a:t>
            </a:r>
            <a:r>
              <a:rPr sz="2500" spc="-20" dirty="0">
                <a:latin typeface="Calibri"/>
                <a:cs typeface="Calibri"/>
              </a:rPr>
              <a:t>stakeholders, </a:t>
            </a:r>
            <a:r>
              <a:rPr sz="2500" dirty="0">
                <a:latin typeface="Calibri"/>
                <a:cs typeface="Calibri"/>
              </a:rPr>
              <a:t>especially  </a:t>
            </a:r>
            <a:r>
              <a:rPr sz="2500" spc="-5" dirty="0">
                <a:latin typeface="Calibri"/>
                <a:cs typeface="Calibri"/>
              </a:rPr>
              <a:t>business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representatives.</a:t>
            </a:r>
            <a:endParaRPr sz="2500">
              <a:latin typeface="Calibri"/>
              <a:cs typeface="Calibri"/>
            </a:endParaRPr>
          </a:p>
          <a:p>
            <a:pPr marL="698500" marR="5715" lvl="1" indent="-228600">
              <a:lnSpc>
                <a:spcPct val="70000"/>
              </a:lnSpc>
              <a:spcBef>
                <a:spcPts val="505"/>
              </a:spcBef>
              <a:buFont typeface="Arial"/>
              <a:buChar char="•"/>
              <a:tabLst>
                <a:tab pos="699135" algn="l"/>
                <a:tab pos="1616075" algn="l"/>
                <a:tab pos="2199640" algn="l"/>
                <a:tab pos="3839845" algn="l"/>
                <a:tab pos="4255770" algn="l"/>
                <a:tab pos="5443220" algn="l"/>
                <a:tab pos="6130290" algn="l"/>
                <a:tab pos="6554470" algn="l"/>
                <a:tab pos="7241540" algn="l"/>
                <a:tab pos="9507855" algn="l"/>
                <a:tab pos="10910570" algn="l"/>
              </a:tabLst>
            </a:pPr>
            <a:r>
              <a:rPr sz="2500" spc="-10" dirty="0">
                <a:latin typeface="Calibri"/>
                <a:cs typeface="Calibri"/>
              </a:rPr>
              <a:t>S</a:t>
            </a:r>
            <a:r>
              <a:rPr sz="2500" dirty="0">
                <a:latin typeface="Calibri"/>
                <a:cs typeface="Calibri"/>
              </a:rPr>
              <a:t>t</a:t>
            </a:r>
            <a:r>
              <a:rPr sz="2500" spc="-35" dirty="0">
                <a:latin typeface="Calibri"/>
                <a:cs typeface="Calibri"/>
              </a:rPr>
              <a:t>r</a:t>
            </a:r>
            <a:r>
              <a:rPr sz="2500" spc="-5" dirty="0">
                <a:latin typeface="Calibri"/>
                <a:cs typeface="Calibri"/>
              </a:rPr>
              <a:t>ess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5" dirty="0">
                <a:latin typeface="Calibri"/>
                <a:cs typeface="Calibri"/>
              </a:rPr>
              <a:t>impor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5" dirty="0">
                <a:latin typeface="Calibri"/>
                <a:cs typeface="Calibri"/>
              </a:rPr>
              <a:t>an</a:t>
            </a:r>
            <a:r>
              <a:rPr sz="2500" spc="5" dirty="0">
                <a:latin typeface="Calibri"/>
                <a:cs typeface="Calibri"/>
              </a:rPr>
              <a:t>c</a:t>
            </a:r>
            <a:r>
              <a:rPr sz="2500" spc="-5" dirty="0">
                <a:latin typeface="Calibri"/>
                <a:cs typeface="Calibri"/>
              </a:rPr>
              <a:t>e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o</a:t>
            </a:r>
            <a:r>
              <a:rPr sz="2500" spc="-20" dirty="0">
                <a:latin typeface="Calibri"/>
                <a:cs typeface="Calibri"/>
              </a:rPr>
              <a:t>ng</a:t>
            </a:r>
            <a:r>
              <a:rPr sz="2500" spc="-10" dirty="0">
                <a:latin typeface="Calibri"/>
                <a:cs typeface="Calibri"/>
              </a:rPr>
              <a:t>oi</a:t>
            </a:r>
            <a:r>
              <a:rPr sz="2500" spc="-15" dirty="0">
                <a:latin typeface="Calibri"/>
                <a:cs typeface="Calibri"/>
              </a:rPr>
              <a:t>n</a:t>
            </a:r>
            <a:r>
              <a:rPr sz="2500" spc="-5" dirty="0">
                <a:latin typeface="Calibri"/>
                <a:cs typeface="Calibri"/>
              </a:rPr>
              <a:t>g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60" dirty="0">
                <a:latin typeface="Calibri"/>
                <a:cs typeface="Calibri"/>
              </a:rPr>
              <a:t>f</a:t>
            </a:r>
            <a:r>
              <a:rPr sz="2500" spc="-5" dirty="0">
                <a:latin typeface="Calibri"/>
                <a:cs typeface="Calibri"/>
              </a:rPr>
              <a:t>ace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5" dirty="0">
                <a:latin typeface="Calibri"/>
                <a:cs typeface="Calibri"/>
              </a:rPr>
              <a:t>o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60" dirty="0">
                <a:latin typeface="Calibri"/>
                <a:cs typeface="Calibri"/>
              </a:rPr>
              <a:t>f</a:t>
            </a:r>
            <a:r>
              <a:rPr sz="2500" spc="-5" dirty="0">
                <a:latin typeface="Calibri"/>
                <a:cs typeface="Calibri"/>
              </a:rPr>
              <a:t>ace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b="1" i="1" spc="-25" dirty="0">
                <a:latin typeface="Calibri"/>
                <a:cs typeface="Calibri"/>
              </a:rPr>
              <a:t>c</a:t>
            </a:r>
            <a:r>
              <a:rPr sz="2500" b="1" i="1" spc="-10" dirty="0">
                <a:latin typeface="Calibri"/>
                <a:cs typeface="Calibri"/>
              </a:rPr>
              <a:t>om</a:t>
            </a:r>
            <a:r>
              <a:rPr sz="2500" b="1" i="1" spc="5" dirty="0">
                <a:latin typeface="Calibri"/>
                <a:cs typeface="Calibri"/>
              </a:rPr>
              <a:t>m</a:t>
            </a:r>
            <a:r>
              <a:rPr sz="2500" b="1" i="1" spc="-10" dirty="0">
                <a:latin typeface="Calibri"/>
                <a:cs typeface="Calibri"/>
              </a:rPr>
              <a:t>u</a:t>
            </a:r>
            <a:r>
              <a:rPr sz="2500" b="1" i="1" spc="5" dirty="0">
                <a:latin typeface="Calibri"/>
                <a:cs typeface="Calibri"/>
              </a:rPr>
              <a:t>n</a:t>
            </a:r>
            <a:r>
              <a:rPr sz="2500" b="1" i="1" spc="-5" dirty="0">
                <a:latin typeface="Calibri"/>
                <a:cs typeface="Calibri"/>
              </a:rPr>
              <a:t>i</a:t>
            </a:r>
            <a:r>
              <a:rPr sz="2500" b="1" i="1" spc="-30" dirty="0">
                <a:latin typeface="Calibri"/>
                <a:cs typeface="Calibri"/>
              </a:rPr>
              <a:t>c</a:t>
            </a:r>
            <a:r>
              <a:rPr sz="2500" b="1" i="1" spc="-5" dirty="0">
                <a:latin typeface="Calibri"/>
                <a:cs typeface="Calibri"/>
              </a:rPr>
              <a:t>at</a:t>
            </a:r>
            <a:r>
              <a:rPr sz="2500" b="1" i="1" spc="-20" dirty="0">
                <a:latin typeface="Calibri"/>
                <a:cs typeface="Calibri"/>
              </a:rPr>
              <a:t>i</a:t>
            </a:r>
            <a:r>
              <a:rPr sz="2500" b="1" i="1" spc="-10" dirty="0">
                <a:latin typeface="Calibri"/>
                <a:cs typeface="Calibri"/>
              </a:rPr>
              <a:t>o</a:t>
            </a:r>
            <a:r>
              <a:rPr sz="2500" b="1" i="1" dirty="0">
                <a:latin typeface="Calibri"/>
                <a:cs typeface="Calibri"/>
              </a:rPr>
              <a:t>n</a:t>
            </a:r>
            <a:r>
              <a:rPr sz="2500" spc="-5" dirty="0">
                <a:latin typeface="Calibri"/>
                <a:cs typeface="Calibri"/>
              </a:rPr>
              <a:t>,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75" dirty="0">
                <a:latin typeface="Calibri"/>
                <a:cs typeface="Calibri"/>
              </a:rPr>
              <a:t>f</a:t>
            </a:r>
            <a:r>
              <a:rPr sz="2500" spc="-5" dirty="0">
                <a:latin typeface="Calibri"/>
                <a:cs typeface="Calibri"/>
              </a:rPr>
              <a:t>e</a:t>
            </a:r>
            <a:r>
              <a:rPr sz="2500" dirty="0">
                <a:latin typeface="Calibri"/>
                <a:cs typeface="Calibri"/>
              </a:rPr>
              <a:t>e</a:t>
            </a:r>
            <a:r>
              <a:rPr sz="2500" spc="-10" dirty="0">
                <a:latin typeface="Calibri"/>
                <a:cs typeface="Calibri"/>
              </a:rPr>
              <a:t>db</a:t>
            </a:r>
            <a:r>
              <a:rPr sz="2500" dirty="0">
                <a:latin typeface="Calibri"/>
                <a:cs typeface="Calibri"/>
              </a:rPr>
              <a:t>a</a:t>
            </a:r>
            <a:r>
              <a:rPr sz="2500" spc="-5" dirty="0">
                <a:latin typeface="Calibri"/>
                <a:cs typeface="Calibri"/>
              </a:rPr>
              <a:t>ck,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5" dirty="0">
                <a:latin typeface="Calibri"/>
                <a:cs typeface="Calibri"/>
              </a:rPr>
              <a:t>and  </a:t>
            </a:r>
            <a:r>
              <a:rPr sz="2500" spc="-10" dirty="0">
                <a:latin typeface="Calibri"/>
                <a:cs typeface="Calibri"/>
              </a:rPr>
              <a:t>prioritization </a:t>
            </a:r>
            <a:r>
              <a:rPr sz="2500" dirty="0">
                <a:latin typeface="Calibri"/>
                <a:cs typeface="Calibri"/>
              </a:rPr>
              <a:t>with </a:t>
            </a:r>
            <a:r>
              <a:rPr sz="2500" spc="-5" dirty="0">
                <a:latin typeface="Calibri"/>
                <a:cs typeface="Calibri"/>
              </a:rPr>
              <a:t>the business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stakeholders.</a:t>
            </a:r>
            <a:endParaRPr sz="2500">
              <a:latin typeface="Calibri"/>
              <a:cs typeface="Calibri"/>
            </a:endParaRPr>
          </a:p>
          <a:p>
            <a:pPr marL="698500" lvl="1" indent="-229235">
              <a:lnSpc>
                <a:spcPts val="2395"/>
              </a:lnSpc>
              <a:buFont typeface="Arial"/>
              <a:buChar char="•"/>
              <a:tabLst>
                <a:tab pos="699135" algn="l"/>
              </a:tabLst>
            </a:pPr>
            <a:r>
              <a:rPr sz="2500" spc="-10" dirty="0">
                <a:latin typeface="Calibri"/>
                <a:cs typeface="Calibri"/>
              </a:rPr>
              <a:t>Adapt quickly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10" dirty="0">
                <a:latin typeface="Calibri"/>
                <a:cs typeface="Calibri"/>
              </a:rPr>
              <a:t>evolving requirements. </a:t>
            </a:r>
            <a:r>
              <a:rPr sz="2500" b="1" i="1" spc="-5" dirty="0">
                <a:latin typeface="Calibri"/>
                <a:cs typeface="Calibri"/>
              </a:rPr>
              <a:t>Change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9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inevitable.</a:t>
            </a:r>
            <a:endParaRPr sz="2500">
              <a:latin typeface="Calibri"/>
              <a:cs typeface="Calibri"/>
            </a:endParaRPr>
          </a:p>
          <a:p>
            <a:pPr marL="698500" marR="6350" lvl="1" indent="-228600">
              <a:lnSpc>
                <a:spcPct val="70000"/>
              </a:lnSpc>
              <a:spcBef>
                <a:spcPts val="700"/>
              </a:spcBef>
              <a:buFont typeface="Arial"/>
              <a:buChar char="•"/>
              <a:tabLst>
                <a:tab pos="699135" algn="l"/>
              </a:tabLst>
            </a:pPr>
            <a:r>
              <a:rPr sz="2500" spc="-35" dirty="0">
                <a:latin typeface="Calibri"/>
                <a:cs typeface="Calibri"/>
              </a:rPr>
              <a:t>Tackle </a:t>
            </a:r>
            <a:r>
              <a:rPr sz="2500" spc="-10" dirty="0">
                <a:latin typeface="Calibri"/>
                <a:cs typeface="Calibri"/>
              </a:rPr>
              <a:t>development </a:t>
            </a:r>
            <a:r>
              <a:rPr sz="2500" spc="-5" dirty="0">
                <a:latin typeface="Calibri"/>
                <a:cs typeface="Calibri"/>
              </a:rPr>
              <a:t>of </a:t>
            </a:r>
            <a:r>
              <a:rPr sz="2500" b="1" i="1" spc="-10" dirty="0">
                <a:latin typeface="Calibri"/>
                <a:cs typeface="Calibri"/>
              </a:rPr>
              <a:t>reusable </a:t>
            </a:r>
            <a:r>
              <a:rPr sz="2500" spc="-10" dirty="0">
                <a:latin typeface="Calibri"/>
                <a:cs typeface="Calibri"/>
              </a:rPr>
              <a:t>software </a:t>
            </a:r>
            <a:r>
              <a:rPr sz="2500" spc="-5" dirty="0">
                <a:latin typeface="Calibri"/>
                <a:cs typeface="Calibri"/>
              </a:rPr>
              <a:t>in an </a:t>
            </a:r>
            <a:r>
              <a:rPr sz="2500" spc="-15" dirty="0">
                <a:latin typeface="Calibri"/>
                <a:cs typeface="Calibri"/>
              </a:rPr>
              <a:t>iterative, incremental </a:t>
            </a:r>
            <a:r>
              <a:rPr sz="2500" spc="-5" dirty="0">
                <a:latin typeface="Calibri"/>
                <a:cs typeface="Calibri"/>
              </a:rPr>
              <a:t>manner with  </a:t>
            </a:r>
            <a:r>
              <a:rPr sz="2500" spc="-15" dirty="0">
                <a:latin typeface="Calibri"/>
                <a:cs typeface="Calibri"/>
              </a:rPr>
              <a:t>concurrent </a:t>
            </a:r>
            <a:r>
              <a:rPr sz="2500" spc="-5" dirty="0">
                <a:latin typeface="Calibri"/>
                <a:cs typeface="Calibri"/>
              </a:rPr>
              <a:t>and overlapping</a:t>
            </a:r>
            <a:r>
              <a:rPr sz="2500" spc="3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tasks.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815</Words>
  <Application>Microsoft Office PowerPoint</Application>
  <PresentationFormat>Widescreen</PresentationFormat>
  <Paragraphs>239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Muni University</vt:lpstr>
      <vt:lpstr>Program/Project Planning and Management</vt:lpstr>
      <vt:lpstr>(3) Critical Readiness factors</vt:lpstr>
      <vt:lpstr>PowerPoint Presentation</vt:lpstr>
      <vt:lpstr>Risk Assessment and Mitigation Plans</vt:lpstr>
      <vt:lpstr>PowerPoint Presentation</vt:lpstr>
      <vt:lpstr>Scoping</vt:lpstr>
      <vt:lpstr>Cont…</vt:lpstr>
      <vt:lpstr>Cont…</vt:lpstr>
      <vt:lpstr>Cont…</vt:lpstr>
      <vt:lpstr>Business Justification</vt:lpstr>
      <vt:lpstr>Cont…</vt:lpstr>
      <vt:lpstr>Cont…</vt:lpstr>
      <vt:lpstr>Cont…</vt:lpstr>
      <vt:lpstr>Team roles and responsibilities</vt:lpstr>
      <vt:lpstr>Cont…</vt:lpstr>
      <vt:lpstr>Project plan development and maintenance</vt:lpstr>
      <vt:lpstr>Cont…</vt:lpstr>
      <vt:lpstr>Cont…</vt:lpstr>
      <vt:lpstr>Program management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MUNI University  BACHELOR OF INFORMATION SYSTEMS DEGREE</dc:title>
  <dc:creator>Pota</dc:creator>
  <cp:lastModifiedBy>Ocen Samuel</cp:lastModifiedBy>
  <cp:revision>2</cp:revision>
  <dcterms:created xsi:type="dcterms:W3CDTF">2020-01-27T08:51:47Z</dcterms:created>
  <dcterms:modified xsi:type="dcterms:W3CDTF">2020-01-27T08:54:59Z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2020-01-27T00:00:00Z</vt:filetime>
  </property>
</Properties>
</file>