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spc="-5" dirty="0"/>
              <a:t>February </a:t>
            </a:r>
            <a:r>
              <a:rPr dirty="0"/>
              <a:t>05,</a:t>
            </a:r>
            <a:r>
              <a:rPr spc="-70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spc="-5" dirty="0"/>
              <a:t>February </a:t>
            </a:r>
            <a:r>
              <a:rPr dirty="0"/>
              <a:t>05,</a:t>
            </a:r>
            <a:r>
              <a:rPr spc="-70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spc="-5" dirty="0"/>
              <a:t>February </a:t>
            </a:r>
            <a:r>
              <a:rPr dirty="0"/>
              <a:t>05,</a:t>
            </a:r>
            <a:r>
              <a:rPr spc="-70" dirty="0"/>
              <a:t> </a:t>
            </a:r>
            <a:r>
              <a:rPr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spc="-5" dirty="0"/>
              <a:t>February </a:t>
            </a:r>
            <a:r>
              <a:rPr dirty="0"/>
              <a:t>05,</a:t>
            </a:r>
            <a:r>
              <a:rPr spc="-70" dirty="0"/>
              <a:t> </a:t>
            </a:r>
            <a:r>
              <a:rPr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spc="-5" dirty="0"/>
              <a:t>February </a:t>
            </a:r>
            <a:r>
              <a:rPr dirty="0"/>
              <a:t>05,</a:t>
            </a:r>
            <a:r>
              <a:rPr spc="-70" dirty="0"/>
              <a:t> </a:t>
            </a:r>
            <a:r>
              <a:rPr dirty="0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64658" y="73609"/>
            <a:ext cx="166268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1128" y="1107694"/>
            <a:ext cx="10634345" cy="4547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64985"/>
            <a:ext cx="171894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spc="-5" dirty="0"/>
              <a:t>February </a:t>
            </a:r>
            <a:r>
              <a:rPr dirty="0"/>
              <a:t>05,</a:t>
            </a:r>
            <a:r>
              <a:rPr spc="-70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1511" y="6464985"/>
            <a:ext cx="2063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714" y="577088"/>
            <a:ext cx="45758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Muni</a:t>
            </a:r>
            <a:r>
              <a:rPr sz="5400" spc="-20" dirty="0"/>
              <a:t> </a:t>
            </a:r>
            <a:r>
              <a:rPr sz="5400" spc="-15" dirty="0"/>
              <a:t>University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931289" y="2110486"/>
            <a:ext cx="8329930" cy="43736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4471C4"/>
                </a:solidFill>
                <a:latin typeface="Calibri"/>
                <a:cs typeface="Calibri"/>
              </a:rPr>
              <a:t>BACHELOR </a:t>
            </a:r>
            <a:r>
              <a:rPr sz="3200" spc="-5" dirty="0">
                <a:solidFill>
                  <a:srgbClr val="4471C4"/>
                </a:solidFill>
                <a:latin typeface="Calibri"/>
                <a:cs typeface="Calibri"/>
              </a:rPr>
              <a:t>OF </a:t>
            </a:r>
            <a:r>
              <a:rPr sz="3200" spc="-30" dirty="0">
                <a:solidFill>
                  <a:srgbClr val="4471C4"/>
                </a:solidFill>
                <a:latin typeface="Calibri"/>
                <a:cs typeface="Calibri"/>
              </a:rPr>
              <a:t>INFORMATION </a:t>
            </a:r>
            <a:r>
              <a:rPr sz="3200" spc="-15" dirty="0">
                <a:solidFill>
                  <a:srgbClr val="4471C4"/>
                </a:solidFill>
                <a:latin typeface="Calibri"/>
                <a:cs typeface="Calibri"/>
              </a:rPr>
              <a:t>SYSTEMS</a:t>
            </a:r>
            <a:r>
              <a:rPr sz="3200" spc="10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alibri"/>
                <a:cs typeface="Calibri"/>
              </a:rPr>
              <a:t>DEGREE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2235"/>
              </a:spcBef>
            </a:pPr>
            <a:r>
              <a:rPr sz="2400" spc="-45" dirty="0">
                <a:latin typeface="Calibri"/>
                <a:cs typeface="Calibri"/>
              </a:rPr>
              <a:t>Year </a:t>
            </a:r>
            <a:r>
              <a:rPr sz="2400" dirty="0">
                <a:latin typeface="Calibri"/>
                <a:cs typeface="Calibri"/>
              </a:rPr>
              <a:t>3, </a:t>
            </a:r>
            <a:r>
              <a:rPr sz="2400" spc="-10" dirty="0">
                <a:latin typeface="Calibri"/>
                <a:cs typeface="Calibri"/>
              </a:rPr>
              <a:t>Semester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sz="2400" spc="-10" dirty="0">
                <a:latin typeface="Calibri"/>
                <a:cs typeface="Calibri"/>
              </a:rPr>
              <a:t>Course </a:t>
            </a:r>
            <a:r>
              <a:rPr sz="2400" dirty="0">
                <a:latin typeface="Calibri"/>
                <a:cs typeface="Calibri"/>
              </a:rPr>
              <a:t>Name: </a:t>
            </a:r>
            <a:r>
              <a:rPr sz="2800" b="1" spc="-20" dirty="0">
                <a:latin typeface="Calibri"/>
                <a:cs typeface="Calibri"/>
              </a:rPr>
              <a:t>Data Warehousing </a:t>
            </a:r>
            <a:r>
              <a:rPr sz="2800" b="1" spc="-5" dirty="0">
                <a:latin typeface="Calibri"/>
                <a:cs typeface="Calibri"/>
              </a:rPr>
              <a:t>and Business</a:t>
            </a:r>
            <a:r>
              <a:rPr sz="2800" b="1" spc="7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Intelligence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Course </a:t>
            </a:r>
            <a:r>
              <a:rPr sz="2400" spc="-5" dirty="0">
                <a:latin typeface="Calibri"/>
                <a:cs typeface="Calibri"/>
              </a:rPr>
              <a:t>Code: </a:t>
            </a:r>
            <a:r>
              <a:rPr sz="2400" b="1" dirty="0">
                <a:latin typeface="Calibri"/>
                <a:cs typeface="Calibri"/>
              </a:rPr>
              <a:t>ISM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3203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800" b="1" spc="-10" dirty="0" smtClean="0">
                <a:solidFill>
                  <a:srgbClr val="4471C4"/>
                </a:solidFill>
                <a:latin typeface="Calibri"/>
                <a:cs typeface="Calibri"/>
              </a:rPr>
              <a:t>Samuel OCEN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6113" y="0"/>
            <a:ext cx="1371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</a:t>
            </a:r>
            <a:r>
              <a:rPr sz="4000" spc="-45" dirty="0"/>
              <a:t>n</a:t>
            </a:r>
            <a:r>
              <a:rPr sz="4000" spc="-5" dirty="0"/>
              <a:t>t…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18744" y="591312"/>
            <a:ext cx="10919460" cy="5541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4701" y="6157976"/>
            <a:ext cx="7624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Fig. 1: </a:t>
            </a:r>
            <a:r>
              <a:rPr sz="1800" b="1" spc="-10" dirty="0">
                <a:latin typeface="Calibri"/>
                <a:cs typeface="Calibri"/>
              </a:rPr>
              <a:t>Differences </a:t>
            </a:r>
            <a:r>
              <a:rPr sz="1800" b="1" spc="-5" dirty="0">
                <a:latin typeface="Calibri"/>
                <a:cs typeface="Calibri"/>
              </a:rPr>
              <a:t>between </a:t>
            </a:r>
            <a:r>
              <a:rPr sz="1800" b="1" spc="-10" dirty="0">
                <a:latin typeface="Calibri"/>
                <a:cs typeface="Calibri"/>
              </a:rPr>
              <a:t>Program </a:t>
            </a:r>
            <a:r>
              <a:rPr sz="1800" b="1" dirty="0">
                <a:latin typeface="Calibri"/>
                <a:cs typeface="Calibri"/>
              </a:rPr>
              <a:t>and </a:t>
            </a:r>
            <a:r>
              <a:rPr sz="1800" b="1" spc="-5" dirty="0">
                <a:latin typeface="Calibri"/>
                <a:cs typeface="Calibri"/>
              </a:rPr>
              <a:t>Project </a:t>
            </a:r>
            <a:r>
              <a:rPr sz="1800" b="1" spc="-10" dirty="0">
                <a:latin typeface="Calibri"/>
                <a:cs typeface="Calibri"/>
              </a:rPr>
              <a:t>Requirements </a:t>
            </a:r>
            <a:r>
              <a:rPr sz="1800" b="1" spc="-5" dirty="0">
                <a:latin typeface="Calibri"/>
                <a:cs typeface="Calibri"/>
              </a:rPr>
              <a:t>Definition</a:t>
            </a:r>
            <a:r>
              <a:rPr sz="1800" b="1" spc="-1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Efforts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6113" y="0"/>
            <a:ext cx="1371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</a:t>
            </a:r>
            <a:r>
              <a:rPr sz="4000" spc="-45" dirty="0"/>
              <a:t>n</a:t>
            </a:r>
            <a:r>
              <a:rPr sz="4000" spc="-5" dirty="0"/>
              <a:t>t…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51687" y="591312"/>
            <a:ext cx="11295888" cy="5585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5427" y="6196380"/>
            <a:ext cx="7624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Fig. 1: </a:t>
            </a:r>
            <a:r>
              <a:rPr sz="1800" b="1" spc="-10" dirty="0">
                <a:latin typeface="Calibri"/>
                <a:cs typeface="Calibri"/>
              </a:rPr>
              <a:t>Differences </a:t>
            </a:r>
            <a:r>
              <a:rPr sz="1800" b="1" spc="-5" dirty="0">
                <a:latin typeface="Calibri"/>
                <a:cs typeface="Calibri"/>
              </a:rPr>
              <a:t>between </a:t>
            </a:r>
            <a:r>
              <a:rPr sz="1800" b="1" spc="-10" dirty="0">
                <a:latin typeface="Calibri"/>
                <a:cs typeface="Calibri"/>
              </a:rPr>
              <a:t>Program </a:t>
            </a:r>
            <a:r>
              <a:rPr sz="1800" b="1" dirty="0">
                <a:latin typeface="Calibri"/>
                <a:cs typeface="Calibri"/>
              </a:rPr>
              <a:t>and </a:t>
            </a:r>
            <a:r>
              <a:rPr sz="1800" b="1" spc="-5" dirty="0">
                <a:latin typeface="Calibri"/>
                <a:cs typeface="Calibri"/>
              </a:rPr>
              <a:t>Project </a:t>
            </a:r>
            <a:r>
              <a:rPr sz="1800" b="1" spc="-10" dirty="0">
                <a:latin typeface="Calibri"/>
                <a:cs typeface="Calibri"/>
              </a:rPr>
              <a:t>Requirements </a:t>
            </a:r>
            <a:r>
              <a:rPr sz="1800" b="1" spc="-5" dirty="0">
                <a:latin typeface="Calibri"/>
                <a:cs typeface="Calibri"/>
              </a:rPr>
              <a:t>Definition</a:t>
            </a:r>
            <a:r>
              <a:rPr sz="1800" b="1" spc="-1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Efforts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319" y="73609"/>
            <a:ext cx="8491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Requirements gathering</a:t>
            </a:r>
            <a:r>
              <a:rPr spc="-80" dirty="0"/>
              <a:t> </a:t>
            </a:r>
            <a:r>
              <a:rPr spc="-5" dirty="0"/>
              <a:t>participants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878" y="935481"/>
            <a:ext cx="11448415" cy="2508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41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3700" b="1" spc="-15" dirty="0">
                <a:latin typeface="Calibri"/>
                <a:cs typeface="Calibri"/>
              </a:rPr>
              <a:t>Interview</a:t>
            </a:r>
            <a:r>
              <a:rPr sz="3700" b="1" spc="15" dirty="0">
                <a:latin typeface="Calibri"/>
                <a:cs typeface="Calibri"/>
              </a:rPr>
              <a:t> </a:t>
            </a:r>
            <a:r>
              <a:rPr sz="3700" b="1" spc="-15" dirty="0">
                <a:latin typeface="Calibri"/>
                <a:cs typeface="Calibri"/>
              </a:rPr>
              <a:t>team</a:t>
            </a:r>
            <a:r>
              <a:rPr sz="3700" spc="-15" dirty="0">
                <a:latin typeface="Calibri"/>
                <a:cs typeface="Calibri"/>
              </a:rPr>
              <a:t>:</a:t>
            </a:r>
            <a:endParaRPr sz="3700">
              <a:latin typeface="Calibri"/>
              <a:cs typeface="Calibri"/>
            </a:endParaRPr>
          </a:p>
          <a:p>
            <a:pPr marL="698500" lvl="1" indent="-228600">
              <a:lnSpc>
                <a:spcPts val="3329"/>
              </a:lnSpc>
              <a:buFont typeface="Arial"/>
              <a:buChar char="•"/>
              <a:tabLst>
                <a:tab pos="698500" algn="l"/>
              </a:tabLst>
            </a:pPr>
            <a:r>
              <a:rPr sz="3300" b="1" dirty="0">
                <a:latin typeface="Calibri"/>
                <a:cs typeface="Calibri"/>
              </a:rPr>
              <a:t>Lead </a:t>
            </a:r>
            <a:r>
              <a:rPr sz="3300" b="1" spc="-10" dirty="0">
                <a:latin typeface="Calibri"/>
                <a:cs typeface="Calibri"/>
              </a:rPr>
              <a:t>interviewer</a:t>
            </a:r>
            <a:r>
              <a:rPr sz="3300" spc="-10" dirty="0">
                <a:latin typeface="Calibri"/>
                <a:cs typeface="Calibri"/>
              </a:rPr>
              <a:t>; </a:t>
            </a:r>
            <a:r>
              <a:rPr sz="3300" spc="-5" dirty="0">
                <a:latin typeface="Calibri"/>
                <a:cs typeface="Calibri"/>
              </a:rPr>
              <a:t>responsible </a:t>
            </a:r>
            <a:r>
              <a:rPr sz="3300" spc="-25" dirty="0">
                <a:latin typeface="Calibri"/>
                <a:cs typeface="Calibri"/>
              </a:rPr>
              <a:t>for </a:t>
            </a:r>
            <a:r>
              <a:rPr sz="3300" spc="-10" dirty="0">
                <a:latin typeface="Calibri"/>
                <a:cs typeface="Calibri"/>
              </a:rPr>
              <a:t>directing </a:t>
            </a:r>
            <a:r>
              <a:rPr sz="3300" dirty="0">
                <a:latin typeface="Calibri"/>
                <a:cs typeface="Calibri"/>
              </a:rPr>
              <a:t>the</a:t>
            </a:r>
            <a:r>
              <a:rPr sz="3300" spc="9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questioning.</a:t>
            </a:r>
            <a:endParaRPr sz="3300">
              <a:latin typeface="Calibri"/>
              <a:cs typeface="Calibri"/>
            </a:endParaRPr>
          </a:p>
          <a:p>
            <a:pPr marL="1155065" marR="5080" lvl="2" indent="-228600">
              <a:lnSpc>
                <a:spcPct val="70100"/>
              </a:lnSpc>
              <a:spcBef>
                <a:spcPts val="790"/>
              </a:spcBef>
              <a:buFont typeface="Arial"/>
              <a:buChar char="•"/>
              <a:tabLst>
                <a:tab pos="1155700" algn="l"/>
                <a:tab pos="1935480" algn="l"/>
                <a:tab pos="2800350" algn="l"/>
                <a:tab pos="5016500" algn="l"/>
                <a:tab pos="7058659" algn="l"/>
                <a:tab pos="7951470" algn="l"/>
                <a:tab pos="10131425" algn="l"/>
                <a:tab pos="10919460" algn="l"/>
              </a:tabLst>
            </a:pPr>
            <a:r>
              <a:rPr sz="3000" spc="-5" dirty="0">
                <a:latin typeface="Calibri"/>
                <a:cs typeface="Calibri"/>
              </a:rPr>
              <a:t>Th</a:t>
            </a:r>
            <a:r>
              <a:rPr sz="3000" dirty="0">
                <a:latin typeface="Calibri"/>
                <a:cs typeface="Calibri"/>
              </a:rPr>
              <a:t>e	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ad	i</a:t>
            </a:r>
            <a:r>
              <a:rPr sz="3000" spc="-35" dirty="0">
                <a:latin typeface="Calibri"/>
                <a:cs typeface="Calibri"/>
              </a:rPr>
              <a:t>nt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1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vi</a:t>
            </a:r>
            <a:r>
              <a:rPr sz="3000" spc="-25" dirty="0">
                <a:latin typeface="Calibri"/>
                <a:cs typeface="Calibri"/>
              </a:rPr>
              <a:t>ew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35" dirty="0">
                <a:latin typeface="Calibri"/>
                <a:cs typeface="Calibri"/>
              </a:rPr>
              <a:t>r</a:t>
            </a:r>
            <a:r>
              <a:rPr sz="3000" spc="-80" dirty="0">
                <a:latin typeface="Calibri"/>
                <a:cs typeface="Calibri"/>
              </a:rPr>
              <a:t>‘</a:t>
            </a:r>
            <a:r>
              <a:rPr sz="3000" dirty="0">
                <a:latin typeface="Calibri"/>
                <a:cs typeface="Calibri"/>
              </a:rPr>
              <a:t>s	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el</a:t>
            </a:r>
            <a:r>
              <a:rPr sz="3000" spc="-20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tionsh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p	with	i</a:t>
            </a:r>
            <a:r>
              <a:rPr sz="3000" spc="-35" dirty="0">
                <a:latin typeface="Calibri"/>
                <a:cs typeface="Calibri"/>
              </a:rPr>
              <a:t>n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1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vi</a:t>
            </a:r>
            <a:r>
              <a:rPr sz="3000" spc="-25" dirty="0">
                <a:latin typeface="Calibri"/>
                <a:cs typeface="Calibri"/>
              </a:rPr>
              <a:t>ew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	and	t</a:t>
            </a:r>
            <a:r>
              <a:rPr sz="3000" spc="-15" dirty="0">
                <a:latin typeface="Calibri"/>
                <a:cs typeface="Calibri"/>
              </a:rPr>
              <a:t>h</a:t>
            </a:r>
            <a:r>
              <a:rPr sz="3000" dirty="0">
                <a:latin typeface="Calibri"/>
                <a:cs typeface="Calibri"/>
              </a:rPr>
              <a:t>e  </a:t>
            </a:r>
            <a:r>
              <a:rPr sz="3000" spc="-10" dirty="0">
                <a:latin typeface="Calibri"/>
                <a:cs typeface="Calibri"/>
              </a:rPr>
              <a:t>business community </a:t>
            </a:r>
            <a:r>
              <a:rPr sz="3000" spc="-5" dirty="0">
                <a:latin typeface="Calibri"/>
                <a:cs typeface="Calibri"/>
              </a:rPr>
              <a:t>should be </a:t>
            </a:r>
            <a:r>
              <a:rPr sz="3000" spc="-25" dirty="0">
                <a:latin typeface="Calibri"/>
                <a:cs typeface="Calibri"/>
              </a:rPr>
              <a:t>taken </a:t>
            </a:r>
            <a:r>
              <a:rPr sz="3000" spc="-15" dirty="0">
                <a:latin typeface="Calibri"/>
                <a:cs typeface="Calibri"/>
              </a:rPr>
              <a:t>into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consideration.</a:t>
            </a:r>
            <a:endParaRPr sz="3000">
              <a:latin typeface="Calibri"/>
              <a:cs typeface="Calibri"/>
            </a:endParaRPr>
          </a:p>
          <a:p>
            <a:pPr marL="1155065" lvl="2" indent="-229235">
              <a:lnSpc>
                <a:spcPts val="2675"/>
              </a:lnSpc>
              <a:buFont typeface="Arial"/>
              <a:buChar char="•"/>
              <a:tabLst>
                <a:tab pos="1155700" algn="l"/>
              </a:tabLst>
            </a:pPr>
            <a:r>
              <a:rPr sz="3000" spc="-5" dirty="0">
                <a:latin typeface="Calibri"/>
                <a:cs typeface="Calibri"/>
              </a:rPr>
              <a:t>The position </a:t>
            </a:r>
            <a:r>
              <a:rPr sz="3000" spc="-15" dirty="0">
                <a:latin typeface="Calibri"/>
                <a:cs typeface="Calibri"/>
              </a:rPr>
              <a:t>requires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person to </a:t>
            </a:r>
            <a:r>
              <a:rPr sz="3000" spc="-5" dirty="0">
                <a:latin typeface="Calibri"/>
                <a:cs typeface="Calibri"/>
              </a:rPr>
              <a:t>be open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honest.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3610"/>
              </a:lnSpc>
              <a:buFont typeface="Arial"/>
              <a:buChar char="•"/>
              <a:tabLst>
                <a:tab pos="698500" algn="l"/>
                <a:tab pos="2178050" algn="l"/>
                <a:tab pos="4443095" algn="l"/>
                <a:tab pos="5234305" algn="l"/>
                <a:tab pos="6579870" algn="l"/>
                <a:tab pos="8204834" algn="l"/>
                <a:tab pos="9457690" algn="l"/>
                <a:tab pos="10864215" algn="l"/>
              </a:tabLst>
            </a:pPr>
            <a:r>
              <a:rPr sz="3300" b="1" dirty="0">
                <a:latin typeface="Calibri"/>
                <a:cs typeface="Calibri"/>
              </a:rPr>
              <a:t>Scri</a:t>
            </a:r>
            <a:r>
              <a:rPr sz="3300" b="1" spc="10" dirty="0">
                <a:latin typeface="Calibri"/>
                <a:cs typeface="Calibri"/>
              </a:rPr>
              <a:t>b</a:t>
            </a:r>
            <a:r>
              <a:rPr sz="3300" b="1" spc="-10" dirty="0">
                <a:latin typeface="Calibri"/>
                <a:cs typeface="Calibri"/>
              </a:rPr>
              <a:t>e</a:t>
            </a:r>
            <a:r>
              <a:rPr sz="3300" dirty="0">
                <a:latin typeface="Calibri"/>
                <a:cs typeface="Calibri"/>
              </a:rPr>
              <a:t>;	</a:t>
            </a:r>
            <a:r>
              <a:rPr sz="3300" spc="-45" dirty="0">
                <a:latin typeface="Calibri"/>
                <a:cs typeface="Calibri"/>
              </a:rPr>
              <a:t>r</a:t>
            </a:r>
            <a:r>
              <a:rPr sz="3300" dirty="0">
                <a:latin typeface="Calibri"/>
                <a:cs typeface="Calibri"/>
              </a:rPr>
              <a:t>e</a:t>
            </a:r>
            <a:r>
              <a:rPr sz="3300" spc="5" dirty="0">
                <a:latin typeface="Calibri"/>
                <a:cs typeface="Calibri"/>
              </a:rPr>
              <a:t>s</a:t>
            </a:r>
            <a:r>
              <a:rPr sz="3300" spc="-5" dirty="0">
                <a:latin typeface="Calibri"/>
                <a:cs typeface="Calibri"/>
              </a:rPr>
              <a:t>ponsibl</a:t>
            </a:r>
            <a:r>
              <a:rPr sz="3300" dirty="0">
                <a:latin typeface="Calibri"/>
                <a:cs typeface="Calibri"/>
              </a:rPr>
              <a:t>e	</a:t>
            </a:r>
            <a:r>
              <a:rPr sz="3300" spc="-70" dirty="0">
                <a:latin typeface="Calibri"/>
                <a:cs typeface="Calibri"/>
              </a:rPr>
              <a:t>f</a:t>
            </a:r>
            <a:r>
              <a:rPr sz="3300" spc="-5" dirty="0">
                <a:latin typeface="Calibri"/>
                <a:cs typeface="Calibri"/>
              </a:rPr>
              <a:t>o</a:t>
            </a:r>
            <a:r>
              <a:rPr sz="3300" dirty="0">
                <a:latin typeface="Calibri"/>
                <a:cs typeface="Calibri"/>
              </a:rPr>
              <a:t>r	</a:t>
            </a:r>
            <a:r>
              <a:rPr sz="3300" spc="-40" dirty="0">
                <a:latin typeface="Calibri"/>
                <a:cs typeface="Calibri"/>
              </a:rPr>
              <a:t>t</a:t>
            </a:r>
            <a:r>
              <a:rPr sz="3300" dirty="0">
                <a:latin typeface="Calibri"/>
                <a:cs typeface="Calibri"/>
              </a:rPr>
              <a:t>aking	</a:t>
            </a:r>
            <a:r>
              <a:rPr sz="3300" spc="-30" dirty="0">
                <a:latin typeface="Calibri"/>
                <a:cs typeface="Calibri"/>
              </a:rPr>
              <a:t>c</a:t>
            </a:r>
            <a:r>
              <a:rPr sz="3300" spc="-5" dirty="0">
                <a:latin typeface="Calibri"/>
                <a:cs typeface="Calibri"/>
              </a:rPr>
              <a:t>opi</a:t>
            </a:r>
            <a:r>
              <a:rPr sz="3300" spc="15" dirty="0">
                <a:latin typeface="Calibri"/>
                <a:cs typeface="Calibri"/>
              </a:rPr>
              <a:t>o</a:t>
            </a:r>
            <a:r>
              <a:rPr sz="3300" spc="-5" dirty="0">
                <a:latin typeface="Calibri"/>
                <a:cs typeface="Calibri"/>
              </a:rPr>
              <a:t>u</a:t>
            </a:r>
            <a:r>
              <a:rPr sz="3300" dirty="0">
                <a:latin typeface="Calibri"/>
                <a:cs typeface="Calibri"/>
              </a:rPr>
              <a:t>s	</a:t>
            </a:r>
            <a:r>
              <a:rPr sz="3300" spc="-5" dirty="0">
                <a:latin typeface="Calibri"/>
                <a:cs typeface="Calibri"/>
              </a:rPr>
              <a:t>no</a:t>
            </a:r>
            <a:r>
              <a:rPr sz="3300" spc="-45" dirty="0">
                <a:latin typeface="Calibri"/>
                <a:cs typeface="Calibri"/>
              </a:rPr>
              <a:t>t</a:t>
            </a:r>
            <a:r>
              <a:rPr sz="3300" dirty="0">
                <a:latin typeface="Calibri"/>
                <a:cs typeface="Calibri"/>
              </a:rPr>
              <a:t>es	</a:t>
            </a:r>
            <a:r>
              <a:rPr sz="3300" spc="-5" dirty="0">
                <a:latin typeface="Calibri"/>
                <a:cs typeface="Calibri"/>
              </a:rPr>
              <a:t>dur</a:t>
            </a:r>
            <a:r>
              <a:rPr sz="3300" spc="5" dirty="0">
                <a:latin typeface="Calibri"/>
                <a:cs typeface="Calibri"/>
              </a:rPr>
              <a:t>i</a:t>
            </a:r>
            <a:r>
              <a:rPr sz="3300" spc="-5" dirty="0">
                <a:latin typeface="Calibri"/>
                <a:cs typeface="Calibri"/>
              </a:rPr>
              <a:t>n</a:t>
            </a:r>
            <a:r>
              <a:rPr sz="3300" dirty="0">
                <a:latin typeface="Calibri"/>
                <a:cs typeface="Calibri"/>
              </a:rPr>
              <a:t>g	the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3678" y="3267278"/>
            <a:ext cx="1076325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1355" algn="l"/>
                <a:tab pos="3837940" algn="l"/>
                <a:tab pos="4475480" algn="l"/>
                <a:tab pos="5703570" algn="l"/>
                <a:tab pos="7573645" algn="l"/>
                <a:tab pos="9159240" algn="l"/>
                <a:tab pos="10384155" algn="l"/>
              </a:tabLst>
            </a:pPr>
            <a:r>
              <a:rPr sz="3300" dirty="0">
                <a:latin typeface="Calibri"/>
                <a:cs typeface="Calibri"/>
              </a:rPr>
              <a:t>i</a:t>
            </a:r>
            <a:r>
              <a:rPr sz="3300" spc="-35" dirty="0">
                <a:latin typeface="Calibri"/>
                <a:cs typeface="Calibri"/>
              </a:rPr>
              <a:t>n</a:t>
            </a:r>
            <a:r>
              <a:rPr sz="3300" spc="-40" dirty="0">
                <a:latin typeface="Calibri"/>
                <a:cs typeface="Calibri"/>
              </a:rPr>
              <a:t>t</a:t>
            </a:r>
            <a:r>
              <a:rPr sz="3300" dirty="0">
                <a:latin typeface="Calibri"/>
                <a:cs typeface="Calibri"/>
              </a:rPr>
              <a:t>e</a:t>
            </a:r>
            <a:r>
              <a:rPr sz="3300" spc="30" dirty="0">
                <a:latin typeface="Calibri"/>
                <a:cs typeface="Calibri"/>
              </a:rPr>
              <a:t>r</a:t>
            </a:r>
            <a:r>
              <a:rPr sz="3300" dirty="0">
                <a:latin typeface="Calibri"/>
                <a:cs typeface="Calibri"/>
              </a:rPr>
              <a:t>vi</a:t>
            </a:r>
            <a:r>
              <a:rPr sz="3300" spc="-35" dirty="0">
                <a:latin typeface="Calibri"/>
                <a:cs typeface="Calibri"/>
              </a:rPr>
              <a:t>e</a:t>
            </a:r>
            <a:r>
              <a:rPr sz="3300" spc="-285" dirty="0">
                <a:latin typeface="Calibri"/>
                <a:cs typeface="Calibri"/>
              </a:rPr>
              <a:t>w</a:t>
            </a:r>
            <a:r>
              <a:rPr sz="3300" dirty="0">
                <a:latin typeface="Calibri"/>
                <a:cs typeface="Calibri"/>
              </a:rPr>
              <a:t>,	</a:t>
            </a:r>
            <a:r>
              <a:rPr sz="3300" spc="-30" dirty="0">
                <a:latin typeface="Calibri"/>
                <a:cs typeface="Calibri"/>
              </a:rPr>
              <a:t>c</a:t>
            </a:r>
            <a:r>
              <a:rPr sz="3300" dirty="0">
                <a:latin typeface="Calibri"/>
                <a:cs typeface="Calibri"/>
              </a:rPr>
              <a:t>a</a:t>
            </a:r>
            <a:r>
              <a:rPr sz="3300" spc="-20" dirty="0">
                <a:latin typeface="Calibri"/>
                <a:cs typeface="Calibri"/>
              </a:rPr>
              <a:t>p</a:t>
            </a:r>
            <a:r>
              <a:rPr sz="3300" dirty="0">
                <a:latin typeface="Calibri"/>
                <a:cs typeface="Calibri"/>
              </a:rPr>
              <a:t>tur</a:t>
            </a:r>
            <a:r>
              <a:rPr sz="3300" spc="10" dirty="0">
                <a:latin typeface="Calibri"/>
                <a:cs typeface="Calibri"/>
              </a:rPr>
              <a:t>i</a:t>
            </a:r>
            <a:r>
              <a:rPr sz="3300" spc="-5" dirty="0">
                <a:latin typeface="Calibri"/>
                <a:cs typeface="Calibri"/>
              </a:rPr>
              <a:t>n</a:t>
            </a:r>
            <a:r>
              <a:rPr sz="3300" dirty="0">
                <a:latin typeface="Calibri"/>
                <a:cs typeface="Calibri"/>
              </a:rPr>
              <a:t>g	as	mu</a:t>
            </a:r>
            <a:r>
              <a:rPr sz="3300" spc="10" dirty="0">
                <a:latin typeface="Calibri"/>
                <a:cs typeface="Calibri"/>
              </a:rPr>
              <a:t>c</a:t>
            </a:r>
            <a:r>
              <a:rPr sz="3300" dirty="0">
                <a:latin typeface="Calibri"/>
                <a:cs typeface="Calibri"/>
              </a:rPr>
              <a:t>h	i</a:t>
            </a:r>
            <a:r>
              <a:rPr sz="3300" spc="-35" dirty="0">
                <a:latin typeface="Calibri"/>
                <a:cs typeface="Calibri"/>
              </a:rPr>
              <a:t>n</a:t>
            </a:r>
            <a:r>
              <a:rPr sz="3300" spc="-40" dirty="0">
                <a:latin typeface="Calibri"/>
                <a:cs typeface="Calibri"/>
              </a:rPr>
              <a:t>t</a:t>
            </a:r>
            <a:r>
              <a:rPr sz="3300" dirty="0">
                <a:latin typeface="Calibri"/>
                <a:cs typeface="Calibri"/>
              </a:rPr>
              <a:t>e</a:t>
            </a:r>
            <a:r>
              <a:rPr sz="3300" spc="30" dirty="0">
                <a:latin typeface="Calibri"/>
                <a:cs typeface="Calibri"/>
              </a:rPr>
              <a:t>r</a:t>
            </a:r>
            <a:r>
              <a:rPr sz="3300" dirty="0">
                <a:latin typeface="Calibri"/>
                <a:cs typeface="Calibri"/>
              </a:rPr>
              <a:t>vi</a:t>
            </a:r>
            <a:r>
              <a:rPr sz="3300" spc="-35" dirty="0">
                <a:latin typeface="Calibri"/>
                <a:cs typeface="Calibri"/>
              </a:rPr>
              <a:t>e</a:t>
            </a:r>
            <a:r>
              <a:rPr sz="3300" dirty="0">
                <a:latin typeface="Calibri"/>
                <a:cs typeface="Calibri"/>
              </a:rPr>
              <a:t>w	</a:t>
            </a:r>
            <a:r>
              <a:rPr sz="3300" spc="-30" dirty="0">
                <a:latin typeface="Calibri"/>
                <a:cs typeface="Calibri"/>
              </a:rPr>
              <a:t>c</a:t>
            </a:r>
            <a:r>
              <a:rPr sz="3300" spc="5" dirty="0">
                <a:latin typeface="Calibri"/>
                <a:cs typeface="Calibri"/>
              </a:rPr>
              <a:t>o</a:t>
            </a:r>
            <a:r>
              <a:rPr sz="3300" spc="-45" dirty="0">
                <a:latin typeface="Calibri"/>
                <a:cs typeface="Calibri"/>
              </a:rPr>
              <a:t>n</a:t>
            </a:r>
            <a:r>
              <a:rPr sz="3300" spc="-40" dirty="0">
                <a:latin typeface="Calibri"/>
                <a:cs typeface="Calibri"/>
              </a:rPr>
              <a:t>t</a:t>
            </a:r>
            <a:r>
              <a:rPr sz="3300" dirty="0">
                <a:latin typeface="Calibri"/>
                <a:cs typeface="Calibri"/>
              </a:rPr>
              <a:t>e</a:t>
            </a:r>
            <a:r>
              <a:rPr sz="3300" spc="-45" dirty="0">
                <a:latin typeface="Calibri"/>
                <a:cs typeface="Calibri"/>
              </a:rPr>
              <a:t>n</a:t>
            </a:r>
            <a:r>
              <a:rPr sz="3300" dirty="0">
                <a:latin typeface="Calibri"/>
                <a:cs typeface="Calibri"/>
              </a:rPr>
              <a:t>t	</a:t>
            </a:r>
            <a:r>
              <a:rPr sz="3300" spc="-5" dirty="0">
                <a:latin typeface="Calibri"/>
                <a:cs typeface="Calibri"/>
              </a:rPr>
              <a:t>d</a:t>
            </a:r>
            <a:r>
              <a:rPr sz="3300" spc="-25" dirty="0">
                <a:latin typeface="Calibri"/>
                <a:cs typeface="Calibri"/>
              </a:rPr>
              <a:t>e</a:t>
            </a:r>
            <a:r>
              <a:rPr sz="3300" spc="-50" dirty="0">
                <a:latin typeface="Calibri"/>
                <a:cs typeface="Calibri"/>
              </a:rPr>
              <a:t>t</a:t>
            </a:r>
            <a:r>
              <a:rPr sz="3300" dirty="0">
                <a:latin typeface="Calibri"/>
                <a:cs typeface="Calibri"/>
              </a:rPr>
              <a:t>ail	as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078" y="3619880"/>
            <a:ext cx="1099121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3620"/>
              </a:lnSpc>
              <a:spcBef>
                <a:spcPts val="100"/>
              </a:spcBef>
            </a:pPr>
            <a:r>
              <a:rPr sz="3300" spc="-5" dirty="0">
                <a:latin typeface="Calibri"/>
                <a:cs typeface="Calibri"/>
              </a:rPr>
              <a:t>possible, </a:t>
            </a:r>
            <a:r>
              <a:rPr sz="3300" spc="-20" dirty="0">
                <a:latin typeface="Calibri"/>
                <a:cs typeface="Calibri"/>
              </a:rPr>
              <a:t>regardless </a:t>
            </a:r>
            <a:r>
              <a:rPr sz="3300" spc="-5" dirty="0">
                <a:latin typeface="Calibri"/>
                <a:cs typeface="Calibri"/>
              </a:rPr>
              <a:t>of </a:t>
            </a:r>
            <a:r>
              <a:rPr sz="3300" dirty="0">
                <a:latin typeface="Calibri"/>
                <a:cs typeface="Calibri"/>
              </a:rPr>
              <a:t>whether </a:t>
            </a:r>
            <a:r>
              <a:rPr sz="3300" spc="-5" dirty="0">
                <a:latin typeface="Calibri"/>
                <a:cs typeface="Calibri"/>
              </a:rPr>
              <a:t>it is </a:t>
            </a:r>
            <a:r>
              <a:rPr sz="3300" spc="-15" dirty="0">
                <a:latin typeface="Calibri"/>
                <a:cs typeface="Calibri"/>
              </a:rPr>
              <a:t>news </a:t>
            </a:r>
            <a:r>
              <a:rPr sz="3300" spc="-20" dirty="0">
                <a:latin typeface="Calibri"/>
                <a:cs typeface="Calibri"/>
              </a:rPr>
              <a:t>to</a:t>
            </a:r>
            <a:r>
              <a:rPr sz="3300" spc="4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them.</a:t>
            </a:r>
            <a:endParaRPr sz="330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buFont typeface="Arial"/>
              <a:buChar char="•"/>
              <a:tabLst>
                <a:tab pos="241300" algn="l"/>
              </a:tabLst>
            </a:pPr>
            <a:r>
              <a:rPr sz="3300" b="1" spc="-10" dirty="0">
                <a:latin typeface="Calibri"/>
                <a:cs typeface="Calibri"/>
              </a:rPr>
              <a:t>Observers</a:t>
            </a:r>
            <a:r>
              <a:rPr sz="3300" spc="-10" dirty="0">
                <a:latin typeface="Calibri"/>
                <a:cs typeface="Calibri"/>
              </a:rPr>
              <a:t>; </a:t>
            </a:r>
            <a:r>
              <a:rPr sz="3300" spc="-15" dirty="0">
                <a:latin typeface="Calibri"/>
                <a:cs typeface="Calibri"/>
              </a:rPr>
              <a:t>are </a:t>
            </a:r>
            <a:r>
              <a:rPr sz="3300" dirty="0">
                <a:latin typeface="Calibri"/>
                <a:cs typeface="Calibri"/>
              </a:rPr>
              <a:t>an </a:t>
            </a:r>
            <a:r>
              <a:rPr sz="3300" spc="-5" dirty="0">
                <a:latin typeface="Calibri"/>
                <a:cs typeface="Calibri"/>
              </a:rPr>
              <a:t>optional part of </a:t>
            </a:r>
            <a:r>
              <a:rPr sz="3300" dirty="0">
                <a:latin typeface="Calibri"/>
                <a:cs typeface="Calibri"/>
              </a:rPr>
              <a:t>the </a:t>
            </a:r>
            <a:r>
              <a:rPr sz="3300" spc="-10" dirty="0">
                <a:latin typeface="Calibri"/>
                <a:cs typeface="Calibri"/>
              </a:rPr>
              <a:t>interview</a:t>
            </a:r>
            <a:r>
              <a:rPr sz="3300" spc="3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team</a:t>
            </a:r>
            <a:endParaRPr sz="3300">
              <a:latin typeface="Calibri"/>
              <a:cs typeface="Calibri"/>
            </a:endParaRPr>
          </a:p>
          <a:p>
            <a:pPr marL="697865" marR="5080" lvl="1" indent="-228600">
              <a:lnSpc>
                <a:spcPct val="70100"/>
              </a:lnSpc>
              <a:spcBef>
                <a:spcPts val="785"/>
              </a:spcBef>
              <a:buFont typeface="Arial"/>
              <a:buChar char="•"/>
              <a:tabLst>
                <a:tab pos="698500" algn="l"/>
              </a:tabLst>
            </a:pPr>
            <a:r>
              <a:rPr sz="3000" spc="-5" dirty="0">
                <a:latin typeface="Calibri"/>
                <a:cs typeface="Calibri"/>
              </a:rPr>
              <a:t>These </a:t>
            </a:r>
            <a:r>
              <a:rPr sz="3000" spc="-20" dirty="0">
                <a:latin typeface="Calibri"/>
                <a:cs typeface="Calibri"/>
              </a:rPr>
              <a:t>may </a:t>
            </a:r>
            <a:r>
              <a:rPr sz="3000" spc="-5" dirty="0">
                <a:latin typeface="Calibri"/>
                <a:cs typeface="Calibri"/>
              </a:rPr>
              <a:t>include; </a:t>
            </a:r>
            <a:r>
              <a:rPr sz="3000" spc="-10" dirty="0">
                <a:latin typeface="Calibri"/>
                <a:cs typeface="Calibri"/>
              </a:rPr>
              <a:t>modelers, </a:t>
            </a:r>
            <a:r>
              <a:rPr sz="3000" spc="-5" dirty="0">
                <a:latin typeface="Calibri"/>
                <a:cs typeface="Calibri"/>
              </a:rPr>
              <a:t>DBAs, </a:t>
            </a:r>
            <a:r>
              <a:rPr sz="3000" dirty="0">
                <a:latin typeface="Calibri"/>
                <a:cs typeface="Calibri"/>
              </a:rPr>
              <a:t>BI </a:t>
            </a:r>
            <a:r>
              <a:rPr sz="3000" spc="-10" dirty="0">
                <a:latin typeface="Calibri"/>
                <a:cs typeface="Calibri"/>
              </a:rPr>
              <a:t>application </a:t>
            </a:r>
            <a:r>
              <a:rPr sz="3000" spc="-15" dirty="0">
                <a:latin typeface="Calibri"/>
                <a:cs typeface="Calibri"/>
              </a:rPr>
              <a:t>developers, </a:t>
            </a:r>
            <a:r>
              <a:rPr sz="3000" spc="10" dirty="0">
                <a:latin typeface="Calibri"/>
                <a:cs typeface="Calibri"/>
              </a:rPr>
              <a:t>or </a:t>
            </a:r>
            <a:r>
              <a:rPr sz="3000" spc="6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technical </a:t>
            </a:r>
            <a:r>
              <a:rPr sz="3000" spc="-5" dirty="0">
                <a:latin typeface="Calibri"/>
                <a:cs typeface="Calibri"/>
              </a:rPr>
              <a:t>support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specialist.</a:t>
            </a:r>
            <a:endParaRPr sz="3000">
              <a:latin typeface="Calibri"/>
              <a:cs typeface="Calibri"/>
            </a:endParaRPr>
          </a:p>
          <a:p>
            <a:pPr marL="697865" marR="5715" lvl="1" indent="-228600">
              <a:lnSpc>
                <a:spcPct val="70000"/>
              </a:lnSpc>
              <a:spcBef>
                <a:spcPts val="495"/>
              </a:spcBef>
              <a:buFont typeface="Arial"/>
              <a:buChar char="•"/>
              <a:tabLst>
                <a:tab pos="698500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number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observers </a:t>
            </a:r>
            <a:r>
              <a:rPr sz="3000" spc="-10" dirty="0">
                <a:latin typeface="Calibri"/>
                <a:cs typeface="Calibri"/>
              </a:rPr>
              <a:t>should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0" dirty="0">
                <a:latin typeface="Calibri"/>
                <a:cs typeface="Calibri"/>
              </a:rPr>
              <a:t>limited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maximum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two  observers.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7533" y="73609"/>
            <a:ext cx="1509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878" y="1016254"/>
            <a:ext cx="11450320" cy="274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4000" b="1" spc="-15" dirty="0">
                <a:latin typeface="Calibri"/>
                <a:cs typeface="Calibri"/>
              </a:rPr>
              <a:t>Interviewees;</a:t>
            </a:r>
            <a:endParaRPr sz="4000">
              <a:latin typeface="Calibri"/>
              <a:cs typeface="Calibri"/>
            </a:endParaRPr>
          </a:p>
          <a:p>
            <a:pPr marL="698500" marR="5080" lvl="1" indent="-228600">
              <a:lnSpc>
                <a:spcPts val="389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  <a:tab pos="2627630" algn="l"/>
                <a:tab pos="5487035" algn="l"/>
                <a:tab pos="6599555" algn="l"/>
                <a:tab pos="8239759" algn="l"/>
                <a:tab pos="9681845" algn="l"/>
              </a:tabLst>
            </a:pPr>
            <a:r>
              <a:rPr sz="3600" b="1" dirty="0">
                <a:latin typeface="Calibri"/>
                <a:cs typeface="Calibri"/>
              </a:rPr>
              <a:t>Business	i</a:t>
            </a:r>
            <a:r>
              <a:rPr sz="3600" b="1" spc="-35" dirty="0">
                <a:latin typeface="Calibri"/>
                <a:cs typeface="Calibri"/>
              </a:rPr>
              <a:t>n</a:t>
            </a:r>
            <a:r>
              <a:rPr sz="3600" b="1" spc="-50" dirty="0">
                <a:latin typeface="Calibri"/>
                <a:cs typeface="Calibri"/>
              </a:rPr>
              <a:t>t</a:t>
            </a:r>
            <a:r>
              <a:rPr sz="3600" b="1" spc="-5" dirty="0">
                <a:latin typeface="Calibri"/>
                <a:cs typeface="Calibri"/>
              </a:rPr>
              <a:t>e</a:t>
            </a:r>
            <a:r>
              <a:rPr sz="3600" b="1" spc="35" dirty="0">
                <a:latin typeface="Calibri"/>
                <a:cs typeface="Calibri"/>
              </a:rPr>
              <a:t>r</a:t>
            </a:r>
            <a:r>
              <a:rPr sz="3600" b="1" spc="-5" dirty="0">
                <a:latin typeface="Calibri"/>
                <a:cs typeface="Calibri"/>
              </a:rPr>
              <a:t>vie</a:t>
            </a:r>
            <a:r>
              <a:rPr sz="3600" b="1" spc="-30" dirty="0">
                <a:latin typeface="Calibri"/>
                <a:cs typeface="Calibri"/>
              </a:rPr>
              <a:t>w</a:t>
            </a:r>
            <a:r>
              <a:rPr sz="3600" b="1" spc="-5" dirty="0">
                <a:latin typeface="Calibri"/>
                <a:cs typeface="Calibri"/>
              </a:rPr>
              <a:t>ee</a:t>
            </a:r>
            <a:r>
              <a:rPr sz="3600" b="1" dirty="0">
                <a:latin typeface="Calibri"/>
                <a:cs typeface="Calibri"/>
              </a:rPr>
              <a:t>s;	</a:t>
            </a:r>
            <a:r>
              <a:rPr sz="3600" spc="-20" dirty="0">
                <a:latin typeface="Calibri"/>
                <a:cs typeface="Calibri"/>
              </a:rPr>
              <a:t>t</a:t>
            </a:r>
            <a:r>
              <a:rPr sz="3600" spc="-5" dirty="0">
                <a:latin typeface="Calibri"/>
                <a:cs typeface="Calibri"/>
              </a:rPr>
              <a:t>h</a:t>
            </a:r>
            <a:r>
              <a:rPr sz="3600" spc="-25" dirty="0">
                <a:latin typeface="Calibri"/>
                <a:cs typeface="Calibri"/>
              </a:rPr>
              <a:t>e</a:t>
            </a:r>
            <a:r>
              <a:rPr sz="3600" dirty="0">
                <a:latin typeface="Calibri"/>
                <a:cs typeface="Calibri"/>
              </a:rPr>
              <a:t>y	include	</a:t>
            </a:r>
            <a:r>
              <a:rPr sz="3600" spc="-5" dirty="0">
                <a:latin typeface="Calibri"/>
                <a:cs typeface="Calibri"/>
              </a:rPr>
              <a:t>senio</a:t>
            </a:r>
            <a:r>
              <a:rPr sz="3600" dirty="0">
                <a:latin typeface="Calibri"/>
                <a:cs typeface="Calibri"/>
              </a:rPr>
              <a:t>r	</a:t>
            </a:r>
            <a:r>
              <a:rPr sz="3600" spc="-65" dirty="0">
                <a:latin typeface="Calibri"/>
                <a:cs typeface="Calibri"/>
              </a:rPr>
              <a:t>e</a:t>
            </a:r>
            <a:r>
              <a:rPr sz="3600" spc="-95" dirty="0">
                <a:latin typeface="Calibri"/>
                <a:cs typeface="Calibri"/>
              </a:rPr>
              <a:t>x</a:t>
            </a:r>
            <a:r>
              <a:rPr sz="3600" dirty="0">
                <a:latin typeface="Calibri"/>
                <a:cs typeface="Calibri"/>
              </a:rPr>
              <a:t>ecuti</a:t>
            </a:r>
            <a:r>
              <a:rPr sz="3600" spc="-35" dirty="0">
                <a:latin typeface="Calibri"/>
                <a:cs typeface="Calibri"/>
              </a:rPr>
              <a:t>v</a:t>
            </a:r>
            <a:r>
              <a:rPr sz="3600" dirty="0">
                <a:latin typeface="Calibri"/>
                <a:cs typeface="Calibri"/>
              </a:rPr>
              <a:t>e  </a:t>
            </a:r>
            <a:r>
              <a:rPr sz="3600" spc="-10" dirty="0">
                <a:latin typeface="Calibri"/>
                <a:cs typeface="Calibri"/>
              </a:rPr>
              <a:t>level, </a:t>
            </a:r>
            <a:r>
              <a:rPr sz="3600" dirty="0">
                <a:latin typeface="Calibri"/>
                <a:cs typeface="Calibri"/>
              </a:rPr>
              <a:t>middle </a:t>
            </a:r>
            <a:r>
              <a:rPr sz="3600" spc="-5" dirty="0">
                <a:latin typeface="Calibri"/>
                <a:cs typeface="Calibri"/>
              </a:rPr>
              <a:t>management, business </a:t>
            </a:r>
            <a:r>
              <a:rPr sz="3600" spc="-10" dirty="0">
                <a:latin typeface="Calibri"/>
                <a:cs typeface="Calibri"/>
              </a:rPr>
              <a:t>analysts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etc.</a:t>
            </a:r>
            <a:endParaRPr sz="3600">
              <a:latin typeface="Calibri"/>
              <a:cs typeface="Calibri"/>
            </a:endParaRPr>
          </a:p>
          <a:p>
            <a:pPr marL="698500" marR="6350" lvl="1" indent="-228600">
              <a:lnSpc>
                <a:spcPts val="389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3600" b="1" dirty="0">
                <a:latin typeface="Calibri"/>
                <a:cs typeface="Calibri"/>
              </a:rPr>
              <a:t>IT and </a:t>
            </a:r>
            <a:r>
              <a:rPr sz="3600" b="1" spc="-5" dirty="0">
                <a:latin typeface="Calibri"/>
                <a:cs typeface="Calibri"/>
              </a:rPr>
              <a:t>compliance/ </a:t>
            </a:r>
            <a:r>
              <a:rPr sz="3600" b="1" dirty="0">
                <a:latin typeface="Calibri"/>
                <a:cs typeface="Calibri"/>
              </a:rPr>
              <a:t>security </a:t>
            </a:r>
            <a:r>
              <a:rPr sz="3600" b="1" spc="-15" dirty="0">
                <a:latin typeface="Calibri"/>
                <a:cs typeface="Calibri"/>
              </a:rPr>
              <a:t>interviewers; </a:t>
            </a:r>
            <a:r>
              <a:rPr sz="3600" spc="-10" dirty="0">
                <a:latin typeface="Calibri"/>
                <a:cs typeface="Calibri"/>
              </a:rPr>
              <a:t>they include </a:t>
            </a:r>
            <a:r>
              <a:rPr sz="3600" spc="5" dirty="0">
                <a:latin typeface="Calibri"/>
                <a:cs typeface="Calibri"/>
              </a:rPr>
              <a:t>IT  </a:t>
            </a:r>
            <a:r>
              <a:rPr sz="3600" spc="-15" dirty="0">
                <a:latin typeface="Calibri"/>
                <a:cs typeface="Calibri"/>
              </a:rPr>
              <a:t>officers, </a:t>
            </a:r>
            <a:r>
              <a:rPr sz="3600" spc="-5" dirty="0">
                <a:latin typeface="Calibri"/>
                <a:cs typeface="Calibri"/>
              </a:rPr>
              <a:t>compliance/ security </a:t>
            </a:r>
            <a:r>
              <a:rPr sz="3600" spc="-15" dirty="0">
                <a:latin typeface="Calibri"/>
                <a:cs typeface="Calibri"/>
              </a:rPr>
              <a:t>officers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etc.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47878" y="0"/>
            <a:ext cx="11338560" cy="48742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846320" marR="5080" indent="-4528820">
              <a:lnSpc>
                <a:spcPts val="4320"/>
              </a:lnSpc>
              <a:spcBef>
                <a:spcPts val="640"/>
              </a:spcBef>
            </a:pPr>
            <a:r>
              <a:rPr sz="4000" b="1" spc="-40" dirty="0">
                <a:latin typeface="Calibri"/>
                <a:cs typeface="Calibri"/>
              </a:rPr>
              <a:t>Techniques </a:t>
            </a:r>
            <a:r>
              <a:rPr sz="4000" b="1" spc="-25" dirty="0">
                <a:latin typeface="Calibri"/>
                <a:cs typeface="Calibri"/>
              </a:rPr>
              <a:t>for </a:t>
            </a:r>
            <a:r>
              <a:rPr sz="4000" b="1" spc="-15" dirty="0">
                <a:latin typeface="Calibri"/>
                <a:cs typeface="Calibri"/>
              </a:rPr>
              <a:t>gathering requirements </a:t>
            </a:r>
            <a:r>
              <a:rPr sz="4000" b="1" spc="-5" dirty="0">
                <a:latin typeface="Calibri"/>
                <a:cs typeface="Calibri"/>
              </a:rPr>
              <a:t>and handling  </a:t>
            </a:r>
            <a:r>
              <a:rPr sz="4000" b="1" spc="-15" dirty="0">
                <a:latin typeface="Calibri"/>
                <a:cs typeface="Calibri"/>
              </a:rPr>
              <a:t>obstacles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40" dirty="0">
                <a:latin typeface="Calibri"/>
                <a:cs typeface="Calibri"/>
              </a:rPr>
              <a:t>Techniques </a:t>
            </a:r>
            <a:r>
              <a:rPr sz="4000" b="1" spc="-25" dirty="0">
                <a:latin typeface="Calibri"/>
                <a:cs typeface="Calibri"/>
              </a:rPr>
              <a:t>for </a:t>
            </a:r>
            <a:r>
              <a:rPr sz="4000" b="1" spc="-20" dirty="0">
                <a:latin typeface="Calibri"/>
                <a:cs typeface="Calibri"/>
              </a:rPr>
              <a:t>gathering</a:t>
            </a:r>
            <a:r>
              <a:rPr sz="4000" b="1" spc="13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requirements</a:t>
            </a:r>
            <a:endParaRPr sz="40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8500" algn="l"/>
              </a:tabLst>
            </a:pPr>
            <a:r>
              <a:rPr sz="4000" spc="-15" dirty="0">
                <a:latin typeface="Calibri"/>
                <a:cs typeface="Calibri"/>
              </a:rPr>
              <a:t>Interviews</a:t>
            </a:r>
            <a:endParaRPr sz="40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698500" algn="l"/>
              </a:tabLst>
            </a:pPr>
            <a:r>
              <a:rPr sz="4000" spc="-25" dirty="0">
                <a:latin typeface="Calibri"/>
                <a:cs typeface="Calibri"/>
              </a:rPr>
              <a:t>Facilitated </a:t>
            </a:r>
            <a:r>
              <a:rPr sz="4000" spc="-20" dirty="0">
                <a:latin typeface="Calibri"/>
                <a:cs typeface="Calibri"/>
              </a:rPr>
              <a:t>group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Sessions</a:t>
            </a:r>
            <a:endParaRPr sz="40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698500" algn="l"/>
              </a:tabLst>
            </a:pPr>
            <a:r>
              <a:rPr sz="4000" spc="-20" dirty="0">
                <a:latin typeface="Calibri"/>
                <a:cs typeface="Calibri"/>
              </a:rPr>
              <a:t>Face-to-face</a:t>
            </a:r>
            <a:endParaRPr sz="40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698500" algn="l"/>
              </a:tabLst>
            </a:pPr>
            <a:r>
              <a:rPr sz="4000" spc="-10" dirty="0">
                <a:latin typeface="Calibri"/>
                <a:cs typeface="Calibri"/>
              </a:rPr>
              <a:t>Hybrid </a:t>
            </a:r>
            <a:r>
              <a:rPr sz="4000" spc="-5" dirty="0">
                <a:latin typeface="Calibri"/>
                <a:cs typeface="Calibri"/>
              </a:rPr>
              <a:t>of </a:t>
            </a:r>
            <a:r>
              <a:rPr sz="4000" spc="-15" dirty="0">
                <a:latin typeface="Calibri"/>
                <a:cs typeface="Calibri"/>
              </a:rPr>
              <a:t>interviews </a:t>
            </a:r>
            <a:r>
              <a:rPr sz="4000" spc="-5" dirty="0">
                <a:latin typeface="Calibri"/>
                <a:cs typeface="Calibri"/>
              </a:rPr>
              <a:t>&amp; </a:t>
            </a:r>
            <a:r>
              <a:rPr sz="4000" spc="-25" dirty="0">
                <a:latin typeface="Calibri"/>
                <a:cs typeface="Calibri"/>
              </a:rPr>
              <a:t>facilitated </a:t>
            </a:r>
            <a:r>
              <a:rPr sz="4000" spc="-20" dirty="0">
                <a:latin typeface="Calibri"/>
                <a:cs typeface="Calibri"/>
              </a:rPr>
              <a:t>group</a:t>
            </a:r>
            <a:r>
              <a:rPr sz="4000" spc="3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sessions</a:t>
            </a:r>
            <a:endParaRPr sz="40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698500" algn="l"/>
              </a:tabLst>
            </a:pPr>
            <a:r>
              <a:rPr sz="4000" spc="-25" dirty="0">
                <a:latin typeface="Calibri"/>
                <a:cs typeface="Calibri"/>
              </a:rPr>
              <a:t>Review </a:t>
            </a:r>
            <a:r>
              <a:rPr sz="4000" spc="-5" dirty="0">
                <a:latin typeface="Calibri"/>
                <a:cs typeface="Calibri"/>
              </a:rPr>
              <a:t>of </a:t>
            </a:r>
            <a:r>
              <a:rPr sz="4000" spc="-20" dirty="0">
                <a:latin typeface="Calibri"/>
                <a:cs typeface="Calibri"/>
              </a:rPr>
              <a:t>existing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documentation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spc="5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483" y="1016254"/>
            <a:ext cx="10579735" cy="3569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40" dirty="0">
                <a:latin typeface="Calibri"/>
                <a:cs typeface="Calibri"/>
              </a:rPr>
              <a:t>Techniques </a:t>
            </a:r>
            <a:r>
              <a:rPr sz="4000" b="1" spc="-25" dirty="0">
                <a:latin typeface="Calibri"/>
                <a:cs typeface="Calibri"/>
              </a:rPr>
              <a:t>to avoid for </a:t>
            </a:r>
            <a:r>
              <a:rPr sz="4000" b="1" spc="-20" dirty="0">
                <a:latin typeface="Calibri"/>
                <a:cs typeface="Calibri"/>
              </a:rPr>
              <a:t>gathering</a:t>
            </a:r>
            <a:r>
              <a:rPr sz="4000" b="1" spc="19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requirements</a:t>
            </a:r>
            <a:endParaRPr sz="40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8500" algn="l"/>
              </a:tabLst>
            </a:pPr>
            <a:r>
              <a:rPr sz="4000" spc="-5" dirty="0">
                <a:latin typeface="Calibri"/>
                <a:cs typeface="Calibri"/>
              </a:rPr>
              <a:t>Sending out </a:t>
            </a:r>
            <a:r>
              <a:rPr sz="4000" spc="-15" dirty="0">
                <a:latin typeface="Calibri"/>
                <a:cs typeface="Calibri"/>
              </a:rPr>
              <a:t>surveys </a:t>
            </a:r>
            <a:r>
              <a:rPr sz="4000" spc="-5" dirty="0">
                <a:latin typeface="Calibri"/>
                <a:cs typeface="Calibri"/>
              </a:rPr>
              <a:t>or</a:t>
            </a:r>
            <a:r>
              <a:rPr sz="4000" spc="3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questionnaires</a:t>
            </a:r>
            <a:endParaRPr sz="4000">
              <a:latin typeface="Calibri"/>
              <a:cs typeface="Calibri"/>
            </a:endParaRPr>
          </a:p>
          <a:p>
            <a:pPr marL="698500" marR="10160" indent="-228600">
              <a:lnSpc>
                <a:spcPts val="43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  <a:tab pos="2987675" algn="l"/>
                <a:tab pos="3866515" algn="l"/>
                <a:tab pos="5622925" algn="l"/>
                <a:tab pos="7317740" algn="l"/>
                <a:tab pos="8623935" algn="l"/>
              </a:tabLst>
            </a:pPr>
            <a:r>
              <a:rPr sz="4000" spc="-75" dirty="0">
                <a:latin typeface="Calibri"/>
                <a:cs typeface="Calibri"/>
              </a:rPr>
              <a:t>R</a:t>
            </a:r>
            <a:r>
              <a:rPr sz="4000" spc="-30" dirty="0">
                <a:latin typeface="Calibri"/>
                <a:cs typeface="Calibri"/>
              </a:rPr>
              <a:t>e</a:t>
            </a:r>
            <a:r>
              <a:rPr sz="4000" spc="-5" dirty="0">
                <a:latin typeface="Calibri"/>
                <a:cs typeface="Calibri"/>
              </a:rPr>
              <a:t>v</a:t>
            </a:r>
            <a:r>
              <a:rPr sz="4000" spc="-20" dirty="0">
                <a:latin typeface="Calibri"/>
                <a:cs typeface="Calibri"/>
              </a:rPr>
              <a:t>i</a:t>
            </a:r>
            <a:r>
              <a:rPr sz="4000" spc="-5" dirty="0">
                <a:latin typeface="Calibri"/>
                <a:cs typeface="Calibri"/>
              </a:rPr>
              <a:t>ewing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the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65" dirty="0">
                <a:latin typeface="Calibri"/>
                <a:cs typeface="Calibri"/>
              </a:rPr>
              <a:t>e</a:t>
            </a:r>
            <a:r>
              <a:rPr sz="4000" spc="-10" dirty="0">
                <a:latin typeface="Calibri"/>
                <a:cs typeface="Calibri"/>
              </a:rPr>
              <a:t>xi</a:t>
            </a:r>
            <a:r>
              <a:rPr sz="4000" spc="-70" dirty="0">
                <a:latin typeface="Calibri"/>
                <a:cs typeface="Calibri"/>
              </a:rPr>
              <a:t>s</a:t>
            </a:r>
            <a:r>
              <a:rPr sz="4000" spc="-5" dirty="0">
                <a:latin typeface="Calibri"/>
                <a:cs typeface="Calibri"/>
              </a:rPr>
              <a:t>ting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60" dirty="0">
                <a:latin typeface="Calibri"/>
                <a:cs typeface="Calibri"/>
              </a:rPr>
              <a:t>r</a:t>
            </a:r>
            <a:r>
              <a:rPr sz="4000" spc="-5" dirty="0">
                <a:latin typeface="Calibri"/>
                <a:cs typeface="Calibri"/>
              </a:rPr>
              <a:t>epor</a:t>
            </a:r>
            <a:r>
              <a:rPr sz="4000" dirty="0">
                <a:latin typeface="Calibri"/>
                <a:cs typeface="Calibri"/>
              </a:rPr>
              <a:t>t</a:t>
            </a:r>
            <a:r>
              <a:rPr sz="4000" spc="-5" dirty="0">
                <a:latin typeface="Calibri"/>
                <a:cs typeface="Calibri"/>
              </a:rPr>
              <a:t>s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while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65" dirty="0">
                <a:latin typeface="Calibri"/>
                <a:cs typeface="Calibri"/>
              </a:rPr>
              <a:t>e</a:t>
            </a:r>
            <a:r>
              <a:rPr sz="4000" spc="-95" dirty="0">
                <a:latin typeface="Calibri"/>
                <a:cs typeface="Calibri"/>
              </a:rPr>
              <a:t>x</a:t>
            </a:r>
            <a:r>
              <a:rPr sz="4000" spc="-5" dirty="0">
                <a:latin typeface="Calibri"/>
                <a:cs typeface="Calibri"/>
              </a:rPr>
              <a:t>c</a:t>
            </a:r>
            <a:r>
              <a:rPr sz="4000" spc="-25" dirty="0">
                <a:latin typeface="Calibri"/>
                <a:cs typeface="Calibri"/>
              </a:rPr>
              <a:t>l</a:t>
            </a:r>
            <a:r>
              <a:rPr sz="4000" spc="-10" dirty="0">
                <a:latin typeface="Calibri"/>
                <a:cs typeface="Calibri"/>
              </a:rPr>
              <a:t>uding  </a:t>
            </a:r>
            <a:r>
              <a:rPr sz="4000" spc="-15" dirty="0">
                <a:latin typeface="Calibri"/>
                <a:cs typeface="Calibri"/>
              </a:rPr>
              <a:t>face-to-face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sessions</a:t>
            </a:r>
            <a:endParaRPr sz="4000">
              <a:latin typeface="Calibri"/>
              <a:cs typeface="Calibri"/>
            </a:endParaRPr>
          </a:p>
          <a:p>
            <a:pPr marL="698500" marR="5080" indent="-228600">
              <a:lnSpc>
                <a:spcPts val="432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  <a:tab pos="3362325" algn="l"/>
                <a:tab pos="4011295" algn="l"/>
                <a:tab pos="4481195" algn="l"/>
                <a:tab pos="5299710" algn="l"/>
                <a:tab pos="5948680" algn="l"/>
                <a:tab pos="7084695" algn="l"/>
                <a:tab pos="9218295" algn="l"/>
                <a:tab pos="9876790" algn="l"/>
              </a:tabLst>
            </a:pPr>
            <a:r>
              <a:rPr sz="4000" spc="-10" dirty="0">
                <a:latin typeface="Calibri"/>
                <a:cs typeface="Calibri"/>
              </a:rPr>
              <a:t>Di</a:t>
            </a:r>
            <a:r>
              <a:rPr sz="4000" spc="-65" dirty="0">
                <a:latin typeface="Calibri"/>
                <a:cs typeface="Calibri"/>
              </a:rPr>
              <a:t>s</a:t>
            </a:r>
            <a:r>
              <a:rPr sz="4000" spc="-5" dirty="0">
                <a:latin typeface="Calibri"/>
                <a:cs typeface="Calibri"/>
              </a:rPr>
              <a:t>tribu</a:t>
            </a:r>
            <a:r>
              <a:rPr sz="4000" spc="5" dirty="0">
                <a:latin typeface="Calibri"/>
                <a:cs typeface="Calibri"/>
              </a:rPr>
              <a:t>t</a:t>
            </a:r>
            <a:r>
              <a:rPr sz="4000" spc="-5" dirty="0">
                <a:latin typeface="Calibri"/>
                <a:cs typeface="Calibri"/>
              </a:rPr>
              <a:t>ion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of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a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l</a:t>
            </a:r>
            <a:r>
              <a:rPr sz="4000" spc="-20" dirty="0">
                <a:latin typeface="Calibri"/>
                <a:cs typeface="Calibri"/>
              </a:rPr>
              <a:t>i</a:t>
            </a:r>
            <a:r>
              <a:rPr sz="4000" spc="-70" dirty="0">
                <a:latin typeface="Calibri"/>
                <a:cs typeface="Calibri"/>
              </a:rPr>
              <a:t>s</a:t>
            </a:r>
            <a:r>
              <a:rPr sz="4000" spc="-5" dirty="0">
                <a:latin typeface="Calibri"/>
                <a:cs typeface="Calibri"/>
              </a:rPr>
              <a:t>t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of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d</a:t>
            </a:r>
            <a:r>
              <a:rPr sz="4000" spc="-60" dirty="0">
                <a:latin typeface="Calibri"/>
                <a:cs typeface="Calibri"/>
              </a:rPr>
              <a:t>a</a:t>
            </a:r>
            <a:r>
              <a:rPr sz="4000" spc="-50" dirty="0">
                <a:latin typeface="Calibri"/>
                <a:cs typeface="Calibri"/>
              </a:rPr>
              <a:t>t</a:t>
            </a:r>
            <a:r>
              <a:rPr sz="4000" spc="-5" dirty="0">
                <a:latin typeface="Calibri"/>
                <a:cs typeface="Calibri"/>
              </a:rPr>
              <a:t>a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el</a:t>
            </a:r>
            <a:r>
              <a:rPr sz="4000" spc="-20" dirty="0">
                <a:latin typeface="Calibri"/>
                <a:cs typeface="Calibri"/>
              </a:rPr>
              <a:t>e</a:t>
            </a:r>
            <a:r>
              <a:rPr sz="4000" spc="-5" dirty="0">
                <a:latin typeface="Calibri"/>
                <a:cs typeface="Calibri"/>
              </a:rPr>
              <a:t>me</a:t>
            </a:r>
            <a:r>
              <a:rPr sz="4000" spc="-40" dirty="0">
                <a:latin typeface="Calibri"/>
                <a:cs typeface="Calibri"/>
              </a:rPr>
              <a:t>n</a:t>
            </a:r>
            <a:r>
              <a:rPr sz="4000" spc="-5" dirty="0">
                <a:latin typeface="Calibri"/>
                <a:cs typeface="Calibri"/>
              </a:rPr>
              <a:t>ts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40" dirty="0">
                <a:latin typeface="Calibri"/>
                <a:cs typeface="Calibri"/>
              </a:rPr>
              <a:t>t</a:t>
            </a:r>
            <a:r>
              <a:rPr sz="4000" spc="-5" dirty="0">
                <a:latin typeface="Calibri"/>
                <a:cs typeface="Calibri"/>
              </a:rPr>
              <a:t>o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the  </a:t>
            </a:r>
            <a:r>
              <a:rPr sz="4000" spc="-10" dirty="0">
                <a:latin typeface="Calibri"/>
                <a:cs typeface="Calibri"/>
              </a:rPr>
              <a:t>business.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spc="5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878" y="967486"/>
            <a:ext cx="11449050" cy="5263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libri"/>
                <a:cs typeface="Calibri"/>
              </a:rPr>
              <a:t>Obstacles </a:t>
            </a:r>
            <a:r>
              <a:rPr sz="4000" b="1" spc="-5" dirty="0">
                <a:latin typeface="Calibri"/>
                <a:cs typeface="Calibri"/>
              </a:rPr>
              <a:t>and </a:t>
            </a:r>
            <a:r>
              <a:rPr sz="4000" b="1" spc="-40" dirty="0">
                <a:latin typeface="Calibri"/>
                <a:cs typeface="Calibri"/>
              </a:rPr>
              <a:t>Techniques </a:t>
            </a:r>
            <a:r>
              <a:rPr sz="4000" b="1" spc="-25" dirty="0">
                <a:latin typeface="Calibri"/>
                <a:cs typeface="Calibri"/>
              </a:rPr>
              <a:t>for </a:t>
            </a:r>
            <a:r>
              <a:rPr sz="4000" b="1" spc="-5" dirty="0">
                <a:latin typeface="Calibri"/>
                <a:cs typeface="Calibri"/>
              </a:rPr>
              <a:t>handling</a:t>
            </a:r>
            <a:r>
              <a:rPr sz="4000" b="1" spc="195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obstacles</a:t>
            </a:r>
            <a:endParaRPr sz="40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5" dirty="0">
                <a:latin typeface="Calibri"/>
                <a:cs typeface="Calibri"/>
              </a:rPr>
              <a:t>The </a:t>
            </a:r>
            <a:r>
              <a:rPr sz="4000" spc="-20" dirty="0">
                <a:latin typeface="Calibri"/>
                <a:cs typeface="Calibri"/>
              </a:rPr>
              <a:t>are </a:t>
            </a:r>
            <a:r>
              <a:rPr sz="4000" spc="-25" dirty="0">
                <a:latin typeface="Calibri"/>
                <a:cs typeface="Calibri"/>
              </a:rPr>
              <a:t>several </a:t>
            </a:r>
            <a:r>
              <a:rPr sz="4000" spc="-15" dirty="0">
                <a:latin typeface="Calibri"/>
                <a:cs typeface="Calibri"/>
              </a:rPr>
              <a:t>common </a:t>
            </a:r>
            <a:r>
              <a:rPr sz="4000" spc="-10" dirty="0">
                <a:latin typeface="Calibri"/>
                <a:cs typeface="Calibri"/>
              </a:rPr>
              <a:t>interviewing </a:t>
            </a:r>
            <a:r>
              <a:rPr sz="4000" spc="-20" dirty="0">
                <a:latin typeface="Calibri"/>
                <a:cs typeface="Calibri"/>
              </a:rPr>
              <a:t>obstacles </a:t>
            </a:r>
            <a:r>
              <a:rPr sz="4000" spc="-15" dirty="0">
                <a:latin typeface="Calibri"/>
                <a:cs typeface="Calibri"/>
              </a:rPr>
              <a:t>that  </a:t>
            </a:r>
            <a:r>
              <a:rPr sz="4000" spc="-10" dirty="0">
                <a:latin typeface="Calibri"/>
                <a:cs typeface="Calibri"/>
              </a:rPr>
              <a:t>one might </a:t>
            </a:r>
            <a:r>
              <a:rPr sz="4000" spc="-5" dirty="0">
                <a:latin typeface="Calibri"/>
                <a:cs typeface="Calibri"/>
              </a:rPr>
              <a:t>run </a:t>
            </a:r>
            <a:r>
              <a:rPr sz="4000" spc="-25" dirty="0">
                <a:latin typeface="Calibri"/>
                <a:cs typeface="Calibri"/>
              </a:rPr>
              <a:t>into </a:t>
            </a:r>
            <a:r>
              <a:rPr sz="4000" spc="-10" dirty="0">
                <a:latin typeface="Calibri"/>
                <a:cs typeface="Calibri"/>
              </a:rPr>
              <a:t>during </a:t>
            </a:r>
            <a:r>
              <a:rPr sz="4000" spc="-5" dirty="0">
                <a:latin typeface="Calibri"/>
                <a:cs typeface="Calibri"/>
              </a:rPr>
              <a:t>the </a:t>
            </a:r>
            <a:r>
              <a:rPr sz="4000" spc="-10" dirty="0">
                <a:latin typeface="Calibri"/>
                <a:cs typeface="Calibri"/>
              </a:rPr>
              <a:t>business </a:t>
            </a:r>
            <a:r>
              <a:rPr sz="4000" spc="-15" dirty="0">
                <a:latin typeface="Calibri"/>
                <a:cs typeface="Calibri"/>
              </a:rPr>
              <a:t>requirement  gathering </a:t>
            </a:r>
            <a:r>
              <a:rPr sz="4000" spc="-20" dirty="0">
                <a:latin typeface="Calibri"/>
                <a:cs typeface="Calibri"/>
              </a:rPr>
              <a:t>at </a:t>
            </a:r>
            <a:r>
              <a:rPr sz="4000" spc="-5" dirty="0">
                <a:latin typeface="Calibri"/>
                <a:cs typeface="Calibri"/>
              </a:rPr>
              <a:t>either </a:t>
            </a:r>
            <a:r>
              <a:rPr sz="4000" spc="-30" dirty="0">
                <a:latin typeface="Calibri"/>
                <a:cs typeface="Calibri"/>
              </a:rPr>
              <a:t>program </a:t>
            </a:r>
            <a:r>
              <a:rPr sz="4000" spc="-5" dirty="0">
                <a:latin typeface="Calibri"/>
                <a:cs typeface="Calibri"/>
              </a:rPr>
              <a:t>or </a:t>
            </a:r>
            <a:r>
              <a:rPr sz="4000" spc="-15" dirty="0">
                <a:latin typeface="Calibri"/>
                <a:cs typeface="Calibri"/>
              </a:rPr>
              <a:t>project</a:t>
            </a:r>
            <a:r>
              <a:rPr sz="4000" spc="6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level.</a:t>
            </a:r>
            <a:endParaRPr sz="4000">
              <a:latin typeface="Calibri"/>
              <a:cs typeface="Calibri"/>
            </a:endParaRPr>
          </a:p>
          <a:p>
            <a:pPr marL="698500" lvl="1" indent="-228600" algn="just">
              <a:lnSpc>
                <a:spcPts val="3854"/>
              </a:lnSpc>
              <a:buFont typeface="Arial"/>
              <a:buChar char="•"/>
              <a:tabLst>
                <a:tab pos="698500" algn="l"/>
              </a:tabLst>
            </a:pPr>
            <a:r>
              <a:rPr sz="3600" b="1" dirty="0">
                <a:latin typeface="Calibri"/>
                <a:cs typeface="Calibri"/>
              </a:rPr>
              <a:t>Abused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user</a:t>
            </a:r>
            <a:endParaRPr sz="3600">
              <a:latin typeface="Calibri"/>
              <a:cs typeface="Calibri"/>
            </a:endParaRPr>
          </a:p>
          <a:p>
            <a:pPr marL="1155065" lvl="2" indent="-229235" algn="just">
              <a:lnSpc>
                <a:spcPts val="3335"/>
              </a:lnSpc>
              <a:buFont typeface="Arial"/>
              <a:buChar char="•"/>
              <a:tabLst>
                <a:tab pos="1155700" algn="l"/>
              </a:tabLst>
            </a:pPr>
            <a:r>
              <a:rPr sz="3200" spc="-5" dirty="0">
                <a:latin typeface="Calibri"/>
                <a:cs typeface="Calibri"/>
              </a:rPr>
              <a:t>This is </a:t>
            </a:r>
            <a:r>
              <a:rPr sz="3200" spc="-15" dirty="0">
                <a:latin typeface="Calibri"/>
                <a:cs typeface="Calibri"/>
              </a:rPr>
              <a:t>uncooperative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business </a:t>
            </a:r>
            <a:r>
              <a:rPr sz="3200" spc="-20" dirty="0">
                <a:latin typeface="Calibri"/>
                <a:cs typeface="Calibri"/>
              </a:rPr>
              <a:t>representative </a:t>
            </a:r>
            <a:r>
              <a:rPr sz="3200" spc="5" dirty="0">
                <a:latin typeface="Calibri"/>
                <a:cs typeface="Calibri"/>
              </a:rPr>
              <a:t>who</a:t>
            </a:r>
            <a:r>
              <a:rPr sz="3200" spc="3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claims,</a:t>
            </a:r>
            <a:endParaRPr sz="3200">
              <a:latin typeface="Calibri"/>
              <a:cs typeface="Calibri"/>
            </a:endParaRPr>
          </a:p>
          <a:p>
            <a:pPr marL="1155065" algn="just">
              <a:lnSpc>
                <a:spcPts val="3320"/>
              </a:lnSpc>
            </a:pPr>
            <a:r>
              <a:rPr sz="3200" b="1" spc="-10" dirty="0">
                <a:latin typeface="Calibri"/>
                <a:cs typeface="Calibri"/>
              </a:rPr>
              <a:t>“we </a:t>
            </a:r>
            <a:r>
              <a:rPr sz="3200" b="1" spc="-5" dirty="0">
                <a:latin typeface="Calibri"/>
                <a:cs typeface="Calibri"/>
              </a:rPr>
              <a:t>already </a:t>
            </a:r>
            <a:r>
              <a:rPr sz="3200" b="1" spc="-10" dirty="0">
                <a:latin typeface="Calibri"/>
                <a:cs typeface="Calibri"/>
              </a:rPr>
              <a:t>told </a:t>
            </a:r>
            <a:r>
              <a:rPr sz="3200" b="1" spc="-5" dirty="0">
                <a:latin typeface="Calibri"/>
                <a:cs typeface="Calibri"/>
              </a:rPr>
              <a:t>IT </a:t>
            </a:r>
            <a:r>
              <a:rPr sz="3200" b="1" spc="-10" dirty="0">
                <a:latin typeface="Calibri"/>
                <a:cs typeface="Calibri"/>
              </a:rPr>
              <a:t>what we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45" dirty="0">
                <a:latin typeface="Calibri"/>
                <a:cs typeface="Calibri"/>
              </a:rPr>
              <a:t>want”.</a:t>
            </a:r>
            <a:endParaRPr sz="3200">
              <a:latin typeface="Calibri"/>
              <a:cs typeface="Calibri"/>
            </a:endParaRPr>
          </a:p>
          <a:p>
            <a:pPr marL="1155065" marR="6350" lvl="2" indent="-228600" algn="just">
              <a:lnSpc>
                <a:spcPts val="3070"/>
              </a:lnSpc>
              <a:spcBef>
                <a:spcPts val="605"/>
              </a:spcBef>
              <a:buFont typeface="Arial"/>
              <a:buChar char="•"/>
              <a:tabLst>
                <a:tab pos="1155700" algn="l"/>
              </a:tabLst>
            </a:pPr>
            <a:r>
              <a:rPr sz="3200" spc="-5" dirty="0">
                <a:latin typeface="Calibri"/>
                <a:cs typeface="Calibri"/>
              </a:rPr>
              <a:t>These </a:t>
            </a:r>
            <a:r>
              <a:rPr sz="3200" spc="-15" dirty="0">
                <a:latin typeface="Calibri"/>
                <a:cs typeface="Calibri"/>
              </a:rPr>
              <a:t>users </a:t>
            </a:r>
            <a:r>
              <a:rPr sz="3200" spc="-25" dirty="0">
                <a:latin typeface="Calibri"/>
                <a:cs typeface="Calibri"/>
              </a:rPr>
              <a:t>have </a:t>
            </a:r>
            <a:r>
              <a:rPr sz="3200" spc="-5" dirty="0">
                <a:latin typeface="Calibri"/>
                <a:cs typeface="Calibri"/>
              </a:rPr>
              <a:t>been </a:t>
            </a:r>
            <a:r>
              <a:rPr sz="3200" spc="-10" dirty="0">
                <a:latin typeface="Calibri"/>
                <a:cs typeface="Calibri"/>
              </a:rPr>
              <a:t>interviewed </a:t>
            </a:r>
            <a:r>
              <a:rPr sz="3200" spc="-15" dirty="0">
                <a:latin typeface="Calibri"/>
                <a:cs typeface="Calibri"/>
              </a:rPr>
              <a:t>repeatedly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10" dirty="0">
                <a:latin typeface="Calibri"/>
                <a:cs typeface="Calibri"/>
              </a:rPr>
              <a:t>past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spc="-15" dirty="0">
                <a:latin typeface="Calibri"/>
                <a:cs typeface="Calibri"/>
              </a:rPr>
              <a:t>yet </a:t>
            </a:r>
            <a:r>
              <a:rPr sz="3200" spc="-5" dirty="0">
                <a:latin typeface="Calibri"/>
                <a:cs typeface="Calibri"/>
              </a:rPr>
              <a:t>seen </a:t>
            </a:r>
            <a:r>
              <a:rPr sz="3200" spc="-10" dirty="0">
                <a:latin typeface="Calibri"/>
                <a:cs typeface="Calibri"/>
              </a:rPr>
              <a:t>anything result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their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effort.</a:t>
            </a:r>
            <a:endParaRPr sz="3200">
              <a:latin typeface="Calibri"/>
              <a:cs typeface="Calibri"/>
            </a:endParaRPr>
          </a:p>
          <a:p>
            <a:pPr marL="1155065" marR="6985" lvl="2" indent="-228600" algn="just">
              <a:lnSpc>
                <a:spcPct val="80000"/>
              </a:lnSpc>
              <a:spcBef>
                <a:spcPts val="535"/>
              </a:spcBef>
              <a:buFont typeface="Arial"/>
              <a:buChar char="•"/>
              <a:tabLst>
                <a:tab pos="1155700" algn="l"/>
              </a:tabLst>
            </a:pPr>
            <a:r>
              <a:rPr sz="3200" spc="-10" dirty="0">
                <a:latin typeface="Calibri"/>
                <a:cs typeface="Calibri"/>
              </a:rPr>
              <a:t>They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20" dirty="0">
                <a:latin typeface="Calibri"/>
                <a:cs typeface="Calibri"/>
              </a:rPr>
              <a:t>frustrated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historical false starts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spc="-5" dirty="0">
                <a:latin typeface="Calibri"/>
                <a:cs typeface="Calibri"/>
              </a:rPr>
              <a:t>be  </a:t>
            </a:r>
            <a:r>
              <a:rPr sz="3200" spc="-15" dirty="0">
                <a:latin typeface="Calibri"/>
                <a:cs typeface="Calibri"/>
              </a:rPr>
              <a:t>refuse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meet with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interview team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again.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spc="5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5078" y="1031494"/>
            <a:ext cx="1099248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300" b="1" dirty="0">
                <a:latin typeface="Calibri"/>
                <a:cs typeface="Calibri"/>
              </a:rPr>
              <a:t>Solution </a:t>
            </a:r>
            <a:r>
              <a:rPr sz="3300" b="1" spc="-20" dirty="0">
                <a:latin typeface="Calibri"/>
                <a:cs typeface="Calibri"/>
              </a:rPr>
              <a:t>to </a:t>
            </a:r>
            <a:r>
              <a:rPr sz="3300" b="1" dirty="0">
                <a:latin typeface="Calibri"/>
                <a:cs typeface="Calibri"/>
              </a:rPr>
              <a:t>Abused user</a:t>
            </a:r>
            <a:r>
              <a:rPr sz="3300" b="1" spc="45" dirty="0">
                <a:latin typeface="Calibri"/>
                <a:cs typeface="Calibri"/>
              </a:rPr>
              <a:t> </a:t>
            </a:r>
            <a:r>
              <a:rPr sz="3300" b="1" spc="-5" dirty="0">
                <a:latin typeface="Calibri"/>
                <a:cs typeface="Calibri"/>
              </a:rPr>
              <a:t>challenge</a:t>
            </a:r>
            <a:endParaRPr sz="3300">
              <a:latin typeface="Calibri"/>
              <a:cs typeface="Calibri"/>
            </a:endParaRPr>
          </a:p>
          <a:p>
            <a:pPr marL="697865" marR="5715" lvl="1" indent="-228600" algn="just">
              <a:lnSpc>
                <a:spcPts val="324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3000" spc="-15" dirty="0">
                <a:latin typeface="Calibri"/>
                <a:cs typeface="Calibri"/>
              </a:rPr>
              <a:t>Proactively </a:t>
            </a:r>
            <a:r>
              <a:rPr sz="3000" spc="-10" dirty="0">
                <a:latin typeface="Calibri"/>
                <a:cs typeface="Calibri"/>
              </a:rPr>
              <a:t>determine </a:t>
            </a:r>
            <a:r>
              <a:rPr sz="3000" dirty="0">
                <a:latin typeface="Calibri"/>
                <a:cs typeface="Calibri"/>
              </a:rPr>
              <a:t>who </a:t>
            </a:r>
            <a:r>
              <a:rPr sz="3000" spc="-15" dirty="0">
                <a:latin typeface="Calibri"/>
                <a:cs typeface="Calibri"/>
              </a:rPr>
              <a:t>was </a:t>
            </a:r>
            <a:r>
              <a:rPr sz="3000" spc="-20" dirty="0">
                <a:latin typeface="Calibri"/>
                <a:cs typeface="Calibri"/>
              </a:rPr>
              <a:t>involved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5" dirty="0">
                <a:latin typeface="Calibri"/>
                <a:cs typeface="Calibri"/>
              </a:rPr>
              <a:t>interviewed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5" dirty="0">
                <a:latin typeface="Calibri"/>
                <a:cs typeface="Calibri"/>
              </a:rPr>
              <a:t>earlier </a:t>
            </a:r>
            <a:r>
              <a:rPr sz="3000" spc="-15" dirty="0">
                <a:latin typeface="Calibri"/>
                <a:cs typeface="Calibri"/>
              </a:rPr>
              <a:t>attempts at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15" dirty="0">
                <a:latin typeface="Calibri"/>
                <a:cs typeface="Calibri"/>
              </a:rPr>
              <a:t>warehousing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business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intelligence.</a:t>
            </a:r>
            <a:endParaRPr sz="3000">
              <a:latin typeface="Calibri"/>
              <a:cs typeface="Calibri"/>
            </a:endParaRPr>
          </a:p>
          <a:p>
            <a:pPr marL="697865" lvl="1" indent="-229235" algn="just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698500" algn="l"/>
              </a:tabLst>
            </a:pPr>
            <a:r>
              <a:rPr sz="3000" spc="-15" dirty="0">
                <a:latin typeface="Calibri"/>
                <a:cs typeface="Calibri"/>
              </a:rPr>
              <a:t>Review </a:t>
            </a:r>
            <a:r>
              <a:rPr sz="3000" spc="-20" dirty="0">
                <a:latin typeface="Calibri"/>
                <a:cs typeface="Calibri"/>
              </a:rPr>
              <a:t>any </a:t>
            </a:r>
            <a:r>
              <a:rPr sz="3000" spc="-15" dirty="0">
                <a:latin typeface="Calibri"/>
                <a:cs typeface="Calibri"/>
              </a:rPr>
              <a:t>requirements </a:t>
            </a:r>
            <a:r>
              <a:rPr sz="3000" spc="-10" dirty="0">
                <a:latin typeface="Calibri"/>
                <a:cs typeface="Calibri"/>
              </a:rPr>
              <a:t>documentation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prior</a:t>
            </a:r>
            <a:r>
              <a:rPr sz="3000" spc="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project.</a:t>
            </a:r>
            <a:endParaRPr sz="3000">
              <a:latin typeface="Calibri"/>
              <a:cs typeface="Calibri"/>
            </a:endParaRPr>
          </a:p>
          <a:p>
            <a:pPr marL="697865" marR="5080" lvl="1" indent="-228600" algn="just">
              <a:lnSpc>
                <a:spcPct val="9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3000" spc="-5" dirty="0">
                <a:latin typeface="Calibri"/>
                <a:cs typeface="Calibri"/>
              </a:rPr>
              <a:t>When scheduling meeting </a:t>
            </a:r>
            <a:r>
              <a:rPr sz="3000" spc="-10" dirty="0">
                <a:latin typeface="Calibri"/>
                <a:cs typeface="Calibri"/>
              </a:rPr>
              <a:t>with </a:t>
            </a:r>
            <a:r>
              <a:rPr sz="3000" dirty="0">
                <a:latin typeface="Calibri"/>
                <a:cs typeface="Calibri"/>
              </a:rPr>
              <a:t>these abused </a:t>
            </a:r>
            <a:r>
              <a:rPr sz="3000" spc="-15" dirty="0">
                <a:latin typeface="Calibri"/>
                <a:cs typeface="Calibri"/>
              </a:rPr>
              <a:t>users, </a:t>
            </a:r>
            <a:r>
              <a:rPr sz="3000" spc="-5" dirty="0">
                <a:latin typeface="Calibri"/>
                <a:cs typeface="Calibri"/>
              </a:rPr>
              <a:t>it is </a:t>
            </a:r>
            <a:r>
              <a:rPr sz="3000" spc="-15" dirty="0">
                <a:latin typeface="Calibri"/>
                <a:cs typeface="Calibri"/>
              </a:rPr>
              <a:t>helpful </a:t>
            </a:r>
            <a:r>
              <a:rPr sz="3000" spc="-10" dirty="0">
                <a:latin typeface="Calibri"/>
                <a:cs typeface="Calibri"/>
              </a:rPr>
              <a:t>to  </a:t>
            </a:r>
            <a:r>
              <a:rPr sz="3000" spc="-5" dirty="0">
                <a:latin typeface="Calibri"/>
                <a:cs typeface="Calibri"/>
              </a:rPr>
              <a:t>acknowledge their </a:t>
            </a:r>
            <a:r>
              <a:rPr sz="3000" spc="-10" dirty="0">
                <a:latin typeface="Calibri"/>
                <a:cs typeface="Calibri"/>
              </a:rPr>
              <a:t>participation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spc="-10" dirty="0">
                <a:latin typeface="Calibri"/>
                <a:cs typeface="Calibri"/>
              </a:rPr>
              <a:t>previous </a:t>
            </a:r>
            <a:r>
              <a:rPr sz="3000" spc="-25" dirty="0">
                <a:latin typeface="Calibri"/>
                <a:cs typeface="Calibri"/>
              </a:rPr>
              <a:t>efforts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let </a:t>
            </a:r>
            <a:r>
              <a:rPr sz="3000" spc="-5" dirty="0">
                <a:latin typeface="Calibri"/>
                <a:cs typeface="Calibri"/>
              </a:rPr>
              <a:t>them  know </a:t>
            </a:r>
            <a:r>
              <a:rPr sz="3000" spc="-15" dirty="0">
                <a:latin typeface="Calibri"/>
                <a:cs typeface="Calibri"/>
              </a:rPr>
              <a:t>you </a:t>
            </a:r>
            <a:r>
              <a:rPr sz="3000" spc="-10" dirty="0">
                <a:latin typeface="Calibri"/>
                <a:cs typeface="Calibri"/>
              </a:rPr>
              <a:t>already </a:t>
            </a:r>
            <a:r>
              <a:rPr sz="3000" spc="-15" dirty="0">
                <a:latin typeface="Calibri"/>
                <a:cs typeface="Calibri"/>
              </a:rPr>
              <a:t>reviewed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resulting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documentation.</a:t>
            </a:r>
            <a:endParaRPr sz="3000">
              <a:latin typeface="Calibri"/>
              <a:cs typeface="Calibri"/>
            </a:endParaRPr>
          </a:p>
          <a:p>
            <a:pPr marL="697865" marR="5080" lvl="1" indent="-228600" algn="just">
              <a:lnSpc>
                <a:spcPts val="324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new </a:t>
            </a:r>
            <a:r>
              <a:rPr sz="3000" spc="-5" dirty="0">
                <a:latin typeface="Calibri"/>
                <a:cs typeface="Calibri"/>
              </a:rPr>
              <a:t>session should be </a:t>
            </a:r>
            <a:r>
              <a:rPr sz="3000" spc="-15" dirty="0">
                <a:latin typeface="Calibri"/>
                <a:cs typeface="Calibri"/>
              </a:rPr>
              <a:t>presented </a:t>
            </a:r>
            <a:r>
              <a:rPr sz="3000" dirty="0">
                <a:latin typeface="Calibri"/>
                <a:cs typeface="Calibri"/>
              </a:rPr>
              <a:t>as a </a:t>
            </a:r>
            <a:r>
              <a:rPr sz="3000" spc="-10" dirty="0">
                <a:latin typeface="Calibri"/>
                <a:cs typeface="Calibri"/>
              </a:rPr>
              <a:t>validation </a:t>
            </a:r>
            <a:r>
              <a:rPr sz="3000" spc="-15" dirty="0">
                <a:latin typeface="Calibri"/>
                <a:cs typeface="Calibri"/>
              </a:rPr>
              <a:t>rather </a:t>
            </a:r>
            <a:r>
              <a:rPr sz="3000" dirty="0">
                <a:latin typeface="Calibri"/>
                <a:cs typeface="Calibri"/>
              </a:rPr>
              <a:t>than  </a:t>
            </a:r>
            <a:r>
              <a:rPr sz="3000" spc="-5" dirty="0">
                <a:latin typeface="Calibri"/>
                <a:cs typeface="Calibri"/>
              </a:rPr>
              <a:t>another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back-to-the-beginning.</a:t>
            </a:r>
            <a:endParaRPr sz="3000">
              <a:latin typeface="Calibri"/>
              <a:cs typeface="Calibri"/>
            </a:endParaRPr>
          </a:p>
          <a:p>
            <a:pPr marL="697865" marR="8255" lvl="1" indent="-228600" algn="just">
              <a:lnSpc>
                <a:spcPts val="3240"/>
              </a:lnSpc>
              <a:spcBef>
                <a:spcPts val="495"/>
              </a:spcBef>
              <a:buFont typeface="Arial"/>
              <a:buChar char="•"/>
              <a:tabLst>
                <a:tab pos="698500" algn="l"/>
              </a:tabLst>
            </a:pPr>
            <a:r>
              <a:rPr sz="3000" spc="-5" dirty="0">
                <a:latin typeface="Calibri"/>
                <a:cs typeface="Calibri"/>
              </a:rPr>
              <a:t>Consider choosing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15" dirty="0">
                <a:latin typeface="Calibri"/>
                <a:cs typeface="Calibri"/>
              </a:rPr>
              <a:t>alternative </a:t>
            </a:r>
            <a:r>
              <a:rPr sz="3000" spc="-20" dirty="0">
                <a:latin typeface="Calibri"/>
                <a:cs typeface="Calibri"/>
              </a:rPr>
              <a:t>forum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15" dirty="0">
                <a:latin typeface="Calibri"/>
                <a:cs typeface="Calibri"/>
              </a:rPr>
              <a:t>gathering  requirements.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spc="5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5078" y="1025397"/>
            <a:ext cx="10991850" cy="385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600" b="1" spc="-20" dirty="0">
                <a:latin typeface="Calibri"/>
                <a:cs typeface="Calibri"/>
              </a:rPr>
              <a:t>Overbooked </a:t>
            </a:r>
            <a:r>
              <a:rPr sz="3600" b="1" dirty="0">
                <a:latin typeface="Calibri"/>
                <a:cs typeface="Calibri"/>
              </a:rPr>
              <a:t>/ </a:t>
            </a:r>
            <a:r>
              <a:rPr sz="3600" b="1" spc="-10" dirty="0">
                <a:latin typeface="Calibri"/>
                <a:cs typeface="Calibri"/>
              </a:rPr>
              <a:t>substitute</a:t>
            </a:r>
            <a:r>
              <a:rPr sz="3600" b="1" spc="4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user</a:t>
            </a:r>
            <a:endParaRPr sz="3600">
              <a:latin typeface="Calibri"/>
              <a:cs typeface="Calibri"/>
            </a:endParaRPr>
          </a:p>
          <a:p>
            <a:pPr marL="697865" marR="5715" lvl="1" indent="-228600">
              <a:lnSpc>
                <a:spcPts val="3460"/>
              </a:lnSpc>
              <a:spcBef>
                <a:spcPts val="565"/>
              </a:spcBef>
              <a:buFont typeface="Arial"/>
              <a:buChar char="•"/>
              <a:tabLst>
                <a:tab pos="698500" algn="l"/>
              </a:tabLst>
            </a:pPr>
            <a:r>
              <a:rPr sz="3200" spc="-5" dirty="0">
                <a:latin typeface="Calibri"/>
                <a:cs typeface="Calibri"/>
              </a:rPr>
              <a:t>These </a:t>
            </a:r>
            <a:r>
              <a:rPr sz="3200" spc="-10" dirty="0">
                <a:latin typeface="Calibri"/>
                <a:cs typeface="Calibri"/>
              </a:rPr>
              <a:t>disengaged </a:t>
            </a:r>
            <a:r>
              <a:rPr sz="3200" spc="-5" dirty="0">
                <a:latin typeface="Calibri"/>
                <a:cs typeface="Calibri"/>
              </a:rPr>
              <a:t>business </a:t>
            </a:r>
            <a:r>
              <a:rPr sz="3200" spc="-20" dirty="0">
                <a:latin typeface="Calibri"/>
                <a:cs typeface="Calibri"/>
              </a:rPr>
              <a:t>users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simply </a:t>
            </a:r>
            <a:r>
              <a:rPr sz="3200" spc="-10" dirty="0">
                <a:latin typeface="Calibri"/>
                <a:cs typeface="Calibri"/>
              </a:rPr>
              <a:t>too </a:t>
            </a:r>
            <a:r>
              <a:rPr sz="3200" spc="-20" dirty="0">
                <a:latin typeface="Calibri"/>
                <a:cs typeface="Calibri"/>
              </a:rPr>
              <a:t>busy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meet  anytime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soon.</a:t>
            </a:r>
            <a:endParaRPr sz="3200">
              <a:latin typeface="Calibri"/>
              <a:cs typeface="Calibri"/>
            </a:endParaRPr>
          </a:p>
          <a:p>
            <a:pPr marL="697865" marR="8255" lvl="1" indent="-228600">
              <a:lnSpc>
                <a:spcPts val="3460"/>
              </a:lnSpc>
              <a:spcBef>
                <a:spcPts val="500"/>
              </a:spcBef>
              <a:buFont typeface="Arial"/>
              <a:buChar char="•"/>
              <a:tabLst>
                <a:tab pos="698500" algn="l"/>
                <a:tab pos="1703705" algn="l"/>
                <a:tab pos="2611120" algn="l"/>
                <a:tab pos="3747770" algn="l"/>
                <a:tab pos="4302760" algn="l"/>
                <a:tab pos="4708525" algn="l"/>
                <a:tab pos="6602730" algn="l"/>
                <a:tab pos="8362950" algn="l"/>
                <a:tab pos="9433560" algn="l"/>
                <a:tab pos="10208895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y	m</a:t>
            </a:r>
            <a:r>
              <a:rPr sz="3200" spc="-4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	ag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ee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a	</a:t>
            </a:r>
            <a:r>
              <a:rPr sz="3200" spc="-5" dirty="0">
                <a:latin typeface="Calibri"/>
                <a:cs typeface="Calibri"/>
              </a:rPr>
              <a:t>schedule</a:t>
            </a:r>
            <a:r>
              <a:rPr sz="3200" dirty="0">
                <a:latin typeface="Calibri"/>
                <a:cs typeface="Calibri"/>
              </a:rPr>
              <a:t>d	i</a:t>
            </a:r>
            <a:r>
              <a:rPr sz="3200" spc="-2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vi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w	time,	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	then  </a:t>
            </a:r>
            <a:r>
              <a:rPr sz="3200" spc="-10" dirty="0">
                <a:latin typeface="Calibri"/>
                <a:cs typeface="Calibri"/>
              </a:rPr>
              <a:t>subsequently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spc="-10" dirty="0">
                <a:latin typeface="Calibri"/>
                <a:cs typeface="Calibri"/>
              </a:rPr>
              <a:t>show </a:t>
            </a:r>
            <a:r>
              <a:rPr sz="3200" spc="-5" dirty="0">
                <a:latin typeface="Calibri"/>
                <a:cs typeface="Calibri"/>
              </a:rPr>
              <a:t>up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5" dirty="0">
                <a:latin typeface="Calibri"/>
                <a:cs typeface="Calibri"/>
              </a:rPr>
              <a:t>send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substitute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their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place.</a:t>
            </a:r>
            <a:endParaRPr sz="320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698500" algn="l"/>
              </a:tabLst>
            </a:pPr>
            <a:r>
              <a:rPr sz="3200" b="1" dirty="0">
                <a:latin typeface="Calibri"/>
                <a:cs typeface="Calibri"/>
              </a:rPr>
              <a:t>Solution:</a:t>
            </a:r>
            <a:endParaRPr sz="3200">
              <a:latin typeface="Calibri"/>
              <a:cs typeface="Calibri"/>
            </a:endParaRPr>
          </a:p>
          <a:p>
            <a:pPr marL="1155065" marR="5080" lvl="2" indent="-228600">
              <a:lnSpc>
                <a:spcPts val="3240"/>
              </a:lnSpc>
              <a:spcBef>
                <a:spcPts val="560"/>
              </a:spcBef>
              <a:buFont typeface="Arial"/>
              <a:buChar char="•"/>
              <a:tabLst>
                <a:tab pos="1155700" algn="l"/>
                <a:tab pos="1722120" algn="l"/>
                <a:tab pos="2717800" algn="l"/>
                <a:tab pos="3610610" algn="l"/>
                <a:tab pos="5077460" algn="l"/>
                <a:tab pos="6454775" algn="l"/>
                <a:tab pos="6924675" algn="l"/>
                <a:tab pos="7427595" algn="l"/>
                <a:tab pos="8088630" algn="l"/>
                <a:tab pos="10067290" algn="l"/>
              </a:tabLst>
            </a:pPr>
            <a:r>
              <a:rPr sz="3000" dirty="0">
                <a:latin typeface="Calibri"/>
                <a:cs typeface="Calibri"/>
              </a:rPr>
              <a:t>An	email	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m	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og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am	</a:t>
            </a:r>
            <a:r>
              <a:rPr sz="3000" spc="-5" dirty="0">
                <a:latin typeface="Calibri"/>
                <a:cs typeface="Calibri"/>
              </a:rPr>
              <a:t>s</a:t>
            </a:r>
            <a:r>
              <a:rPr sz="3000" spc="-15" dirty="0">
                <a:latin typeface="Calibri"/>
                <a:cs typeface="Calibri"/>
              </a:rPr>
              <a:t>p</a:t>
            </a:r>
            <a:r>
              <a:rPr sz="3000" spc="-5" dirty="0">
                <a:latin typeface="Calibri"/>
                <a:cs typeface="Calibri"/>
              </a:rPr>
              <a:t>onso</a:t>
            </a:r>
            <a:r>
              <a:rPr sz="3000" dirty="0">
                <a:latin typeface="Calibri"/>
                <a:cs typeface="Calibri"/>
              </a:rPr>
              <a:t>r	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	all	the	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rtic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pa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ts	about  </a:t>
            </a:r>
            <a:r>
              <a:rPr sz="3000" spc="-5" dirty="0">
                <a:latin typeface="Calibri"/>
                <a:cs typeface="Calibri"/>
              </a:rPr>
              <a:t>importance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initiative nips </a:t>
            </a:r>
            <a:r>
              <a:rPr sz="3000" dirty="0">
                <a:latin typeface="Calibri"/>
                <a:cs typeface="Calibri"/>
              </a:rPr>
              <a:t>this </a:t>
            </a:r>
            <a:r>
              <a:rPr sz="3000" spc="-15" dirty="0">
                <a:latin typeface="Calibri"/>
                <a:cs typeface="Calibri"/>
              </a:rPr>
              <a:t>disorder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bud.</a:t>
            </a:r>
            <a:endParaRPr sz="3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00402" y="4917208"/>
          <a:ext cx="10115549" cy="1263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373">
                <a:tc>
                  <a:txBody>
                    <a:bodyPr/>
                    <a:lstStyle/>
                    <a:p>
                      <a:pPr marL="260350" indent="-228600">
                        <a:lnSpc>
                          <a:spcPts val="3315"/>
                        </a:lnSpc>
                        <a:buFont typeface="Arial"/>
                        <a:buChar char="•"/>
                        <a:tabLst>
                          <a:tab pos="260350" algn="l"/>
                          <a:tab pos="1976120" algn="l"/>
                          <a:tab pos="3741420" algn="l"/>
                        </a:tabLst>
                      </a:pPr>
                      <a:r>
                        <a:rPr sz="3000" spc="-5" dirty="0">
                          <a:latin typeface="Calibri"/>
                          <a:cs typeface="Calibri"/>
                        </a:rPr>
                        <a:t>Consider	</a:t>
                      </a:r>
                      <a:r>
                        <a:rPr sz="3000" spc="-10" dirty="0">
                          <a:latin typeface="Calibri"/>
                          <a:cs typeface="Calibri"/>
                        </a:rPr>
                        <a:t>replacing	</a:t>
                      </a:r>
                      <a:r>
                        <a:rPr sz="3000" dirty="0">
                          <a:latin typeface="Calibri"/>
                          <a:cs typeface="Calibri"/>
                        </a:rPr>
                        <a:t>an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15"/>
                        </a:lnSpc>
                        <a:tabLst>
                          <a:tab pos="2194560" algn="l"/>
                        </a:tabLst>
                      </a:pPr>
                      <a:r>
                        <a:rPr sz="3000" spc="-20" dirty="0">
                          <a:latin typeface="Calibri"/>
                          <a:cs typeface="Calibri"/>
                        </a:rPr>
                        <a:t>overbooked	</a:t>
                      </a:r>
                      <a:r>
                        <a:rPr sz="3000" spc="-5" dirty="0">
                          <a:latin typeface="Calibri"/>
                          <a:cs typeface="Calibri"/>
                        </a:rPr>
                        <a:t>user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315"/>
                        </a:lnSpc>
                        <a:tabLst>
                          <a:tab pos="1036319" algn="l"/>
                        </a:tabLst>
                      </a:pPr>
                      <a:r>
                        <a:rPr sz="3000" dirty="0">
                          <a:latin typeface="Calibri"/>
                          <a:cs typeface="Calibri"/>
                        </a:rPr>
                        <a:t>with	a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15"/>
                        </a:lnSpc>
                      </a:pPr>
                      <a:r>
                        <a:rPr sz="3000" dirty="0">
                          <a:latin typeface="Calibri"/>
                          <a:cs typeface="Calibri"/>
                        </a:rPr>
                        <a:t>mo</a:t>
                      </a:r>
                      <a:r>
                        <a:rPr sz="30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000" dirty="0">
                          <a:latin typeface="Calibri"/>
                          <a:cs typeface="Calibri"/>
                        </a:rPr>
                        <a:t>e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340">
                <a:tc>
                  <a:txBody>
                    <a:bodyPr/>
                    <a:lstStyle/>
                    <a:p>
                      <a:pPr marL="260350">
                        <a:lnSpc>
                          <a:spcPts val="2970"/>
                        </a:lnSpc>
                        <a:tabLst>
                          <a:tab pos="2532380" algn="l"/>
                        </a:tabLst>
                      </a:pPr>
                      <a:r>
                        <a:rPr sz="3000" spc="-20" dirty="0">
                          <a:latin typeface="Calibri"/>
                          <a:cs typeface="Calibri"/>
                        </a:rPr>
                        <a:t>cooperative	</a:t>
                      </a:r>
                      <a:r>
                        <a:rPr sz="3000" spc="-10" dirty="0">
                          <a:latin typeface="Calibri"/>
                          <a:cs typeface="Calibri"/>
                        </a:rPr>
                        <a:t>business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  <a:tabLst>
                          <a:tab pos="1612265" algn="l"/>
                        </a:tabLst>
                      </a:pPr>
                      <a:r>
                        <a:rPr sz="3000" spc="-5" dirty="0">
                          <a:latin typeface="Calibri"/>
                          <a:cs typeface="Calibri"/>
                        </a:rPr>
                        <a:t>partner	</a:t>
                      </a:r>
                      <a:r>
                        <a:rPr sz="3000" spc="-10" dirty="0">
                          <a:latin typeface="Calibri"/>
                          <a:cs typeface="Calibri"/>
                        </a:rPr>
                        <a:t>elsewhere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970"/>
                        </a:lnSpc>
                      </a:pPr>
                      <a:r>
                        <a:rPr sz="3000" dirty="0">
                          <a:latin typeface="Calibri"/>
                          <a:cs typeface="Calibri"/>
                        </a:rPr>
                        <a:t>within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2970"/>
                        </a:lnSpc>
                      </a:pPr>
                      <a:r>
                        <a:rPr sz="3000" spc="-4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30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30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3000" dirty="0">
                          <a:latin typeface="Calibri"/>
                          <a:cs typeface="Calibri"/>
                        </a:rPr>
                        <a:t>r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30">
                <a:tc>
                  <a:txBody>
                    <a:bodyPr/>
                    <a:lstStyle/>
                    <a:p>
                      <a:pPr marL="260350">
                        <a:lnSpc>
                          <a:spcPts val="2970"/>
                        </a:lnSpc>
                      </a:pPr>
                      <a:r>
                        <a:rPr sz="3000" spc="-15" dirty="0">
                          <a:latin typeface="Calibri"/>
                          <a:cs typeface="Calibri"/>
                        </a:rPr>
                        <a:t>organization.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spc="5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5078" y="991870"/>
            <a:ext cx="10991215" cy="499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86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300" b="1" spc="-10" dirty="0">
                <a:latin typeface="Calibri"/>
                <a:cs typeface="Calibri"/>
              </a:rPr>
              <a:t>Comatose</a:t>
            </a:r>
            <a:r>
              <a:rPr sz="3300" b="1" spc="5" dirty="0">
                <a:latin typeface="Calibri"/>
                <a:cs typeface="Calibri"/>
              </a:rPr>
              <a:t> </a:t>
            </a:r>
            <a:r>
              <a:rPr sz="3300" b="1" spc="-10" dirty="0">
                <a:latin typeface="Calibri"/>
                <a:cs typeface="Calibri"/>
              </a:rPr>
              <a:t>users</a:t>
            </a:r>
            <a:endParaRPr sz="3300">
              <a:latin typeface="Calibri"/>
              <a:cs typeface="Calibri"/>
            </a:endParaRPr>
          </a:p>
          <a:p>
            <a:pPr marL="697865" marR="7620" lvl="1" indent="-228600">
              <a:lnSpc>
                <a:spcPct val="80000"/>
              </a:lnSpc>
              <a:spcBef>
                <a:spcPts val="615"/>
              </a:spcBef>
              <a:buFont typeface="Arial"/>
              <a:buChar char="•"/>
              <a:tabLst>
                <a:tab pos="698500" algn="l"/>
                <a:tab pos="1779905" algn="l"/>
                <a:tab pos="3272790" algn="l"/>
                <a:tab pos="4255770" algn="l"/>
                <a:tab pos="5691505" algn="l"/>
                <a:tab pos="6184900" algn="l"/>
                <a:tab pos="7425690" algn="l"/>
                <a:tab pos="9477375" algn="l"/>
              </a:tabLst>
            </a:pPr>
            <a:r>
              <a:rPr sz="3000" spc="-5" dirty="0">
                <a:latin typeface="Calibri"/>
                <a:cs typeface="Calibri"/>
              </a:rPr>
              <a:t>Thes</a:t>
            </a:r>
            <a:r>
              <a:rPr sz="3000" dirty="0">
                <a:latin typeface="Calibri"/>
                <a:cs typeface="Calibri"/>
              </a:rPr>
              <a:t>e	</a:t>
            </a:r>
            <a:r>
              <a:rPr sz="3000" spc="-5" dirty="0">
                <a:latin typeface="Calibri"/>
                <a:cs typeface="Calibri"/>
              </a:rPr>
              <a:t>busines</a:t>
            </a:r>
            <a:r>
              <a:rPr sz="3000" dirty="0">
                <a:latin typeface="Calibri"/>
                <a:cs typeface="Calibri"/>
              </a:rPr>
              <a:t>s	</a:t>
            </a:r>
            <a:r>
              <a:rPr sz="3000" spc="-5" dirty="0">
                <a:latin typeface="Calibri"/>
                <a:cs typeface="Calibri"/>
              </a:rPr>
              <a:t>use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s	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espond	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	cl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ssic</a:t>
            </a:r>
            <a:r>
              <a:rPr sz="3000" dirty="0">
                <a:latin typeface="Calibri"/>
                <a:cs typeface="Calibri"/>
              </a:rPr>
              <a:t>,	</a:t>
            </a:r>
            <a:r>
              <a:rPr sz="3000" spc="-5" dirty="0">
                <a:latin typeface="Calibri"/>
                <a:cs typeface="Calibri"/>
              </a:rPr>
              <a:t>ope</a:t>
            </a:r>
            <a:r>
              <a:rPr sz="3000" spc="-10" dirty="0">
                <a:latin typeface="Calibri"/>
                <a:cs typeface="Calibri"/>
              </a:rPr>
              <a:t>n</a:t>
            </a:r>
            <a:r>
              <a:rPr sz="3000" spc="5" dirty="0">
                <a:latin typeface="Calibri"/>
                <a:cs typeface="Calibri"/>
              </a:rPr>
              <a:t>-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	</a:t>
            </a:r>
            <a:r>
              <a:rPr sz="3000" spc="-5" dirty="0">
                <a:latin typeface="Calibri"/>
                <a:cs typeface="Calibri"/>
              </a:rPr>
              <a:t>qu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tions  with </a:t>
            </a:r>
            <a:r>
              <a:rPr sz="3000" spc="-5" dirty="0">
                <a:latin typeface="Calibri"/>
                <a:cs typeface="Calibri"/>
              </a:rPr>
              <a:t>monosyllabic, one </a:t>
            </a:r>
            <a:r>
              <a:rPr sz="3000" spc="-20" dirty="0">
                <a:latin typeface="Calibri"/>
                <a:cs typeface="Calibri"/>
              </a:rPr>
              <a:t>word</a:t>
            </a:r>
            <a:r>
              <a:rPr sz="3000" spc="-10" dirty="0">
                <a:latin typeface="Calibri"/>
                <a:cs typeface="Calibri"/>
              </a:rPr>
              <a:t> responses.</a:t>
            </a:r>
            <a:endParaRPr sz="3000">
              <a:latin typeface="Calibri"/>
              <a:cs typeface="Calibri"/>
            </a:endParaRPr>
          </a:p>
          <a:p>
            <a:pPr marL="697865" lvl="1" indent="-229235">
              <a:lnSpc>
                <a:spcPts val="3265"/>
              </a:lnSpc>
              <a:buFont typeface="Arial"/>
              <a:buChar char="•"/>
              <a:tabLst>
                <a:tab pos="698500" algn="l"/>
              </a:tabLst>
            </a:pPr>
            <a:r>
              <a:rPr sz="3000" spc="-10" dirty="0">
                <a:latin typeface="Calibri"/>
                <a:cs typeface="Calibri"/>
              </a:rPr>
              <a:t>Their responses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usually influenced by </a:t>
            </a:r>
            <a:r>
              <a:rPr sz="3000" spc="-15" dirty="0">
                <a:latin typeface="Calibri"/>
                <a:cs typeface="Calibri"/>
              </a:rPr>
              <a:t>external</a:t>
            </a:r>
            <a:r>
              <a:rPr sz="3000" spc="9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causes.</a:t>
            </a:r>
            <a:endParaRPr sz="3000">
              <a:latin typeface="Calibri"/>
              <a:cs typeface="Calibri"/>
            </a:endParaRPr>
          </a:p>
          <a:p>
            <a:pPr marL="697865" marR="6350" lvl="1" indent="-228600">
              <a:lnSpc>
                <a:spcPts val="2880"/>
              </a:lnSpc>
              <a:spcBef>
                <a:spcPts val="590"/>
              </a:spcBef>
              <a:buFont typeface="Arial"/>
              <a:buChar char="•"/>
              <a:tabLst>
                <a:tab pos="698500" algn="l"/>
                <a:tab pos="2684145" algn="l"/>
                <a:tab pos="6734175" algn="l"/>
                <a:tab pos="8617585" algn="l"/>
                <a:tab pos="10001885" algn="l"/>
              </a:tabLst>
            </a:pPr>
            <a:r>
              <a:rPr sz="3000" spc="-5" dirty="0">
                <a:latin typeface="Calibri"/>
                <a:cs typeface="Calibri"/>
              </a:rPr>
              <a:t>Thes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3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s	a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33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u</a:t>
            </a:r>
            <a:r>
              <a:rPr sz="3000" spc="-5" dirty="0">
                <a:latin typeface="Calibri"/>
                <a:cs typeface="Calibri"/>
              </a:rPr>
              <a:t>suall</a:t>
            </a:r>
            <a:r>
              <a:rPr sz="3000" dirty="0">
                <a:latin typeface="Calibri"/>
                <a:cs typeface="Calibri"/>
              </a:rPr>
              <a:t>y</a:t>
            </a:r>
            <a:r>
              <a:rPr sz="3000" spc="3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3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3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crit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35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al	</a:t>
            </a:r>
            <a:r>
              <a:rPr sz="3000" spc="-5" dirty="0">
                <a:latin typeface="Calibri"/>
                <a:cs typeface="Calibri"/>
              </a:rPr>
              <a:t>fu</a:t>
            </a:r>
            <a:r>
              <a:rPr sz="3000" spc="-1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ction</a:t>
            </a:r>
            <a:r>
              <a:rPr sz="3000" spc="3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	</a:t>
            </a:r>
            <a:r>
              <a:rPr sz="3000" spc="-5" dirty="0">
                <a:latin typeface="Calibri"/>
                <a:cs typeface="Calibri"/>
              </a:rPr>
              <a:t>positi</a:t>
            </a:r>
            <a:r>
              <a:rPr sz="3000" dirty="0">
                <a:latin typeface="Calibri"/>
                <a:cs typeface="Calibri"/>
              </a:rPr>
              <a:t>on	with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  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organization.</a:t>
            </a:r>
            <a:endParaRPr sz="3000">
              <a:latin typeface="Calibri"/>
              <a:cs typeface="Calibri"/>
            </a:endParaRPr>
          </a:p>
          <a:p>
            <a:pPr marL="697865" lvl="1" indent="-229235">
              <a:lnSpc>
                <a:spcPts val="3279"/>
              </a:lnSpc>
              <a:buFont typeface="Arial"/>
              <a:buChar char="•"/>
              <a:tabLst>
                <a:tab pos="698500" algn="l"/>
              </a:tabLst>
            </a:pPr>
            <a:r>
              <a:rPr sz="3000" b="1" spc="-5" dirty="0">
                <a:latin typeface="Calibri"/>
                <a:cs typeface="Calibri"/>
              </a:rPr>
              <a:t>Solution:</a:t>
            </a:r>
            <a:endParaRPr sz="3000">
              <a:latin typeface="Calibri"/>
              <a:cs typeface="Calibri"/>
            </a:endParaRPr>
          </a:p>
          <a:p>
            <a:pPr marL="1155065" marR="5080" lvl="2" indent="-228600" algn="just">
              <a:lnSpc>
                <a:spcPts val="2980"/>
              </a:lnSpc>
              <a:spcBef>
                <a:spcPts val="585"/>
              </a:spcBef>
              <a:buFont typeface="Arial"/>
              <a:buChar char="•"/>
              <a:tabLst>
                <a:tab pos="1155700" algn="l"/>
              </a:tabLst>
            </a:pPr>
            <a:r>
              <a:rPr sz="3100" spc="-10" dirty="0">
                <a:latin typeface="Calibri"/>
                <a:cs typeface="Calibri"/>
              </a:rPr>
              <a:t>Direct </a:t>
            </a:r>
            <a:r>
              <a:rPr sz="3100" spc="-5" dirty="0">
                <a:latin typeface="Calibri"/>
                <a:cs typeface="Calibri"/>
              </a:rPr>
              <a:t>their </a:t>
            </a:r>
            <a:r>
              <a:rPr sz="3100" spc="-10" dirty="0">
                <a:latin typeface="Calibri"/>
                <a:cs typeface="Calibri"/>
              </a:rPr>
              <a:t>questions </a:t>
            </a:r>
            <a:r>
              <a:rPr sz="3100" spc="-20" dirty="0">
                <a:latin typeface="Calibri"/>
                <a:cs typeface="Calibri"/>
              </a:rPr>
              <a:t>from </a:t>
            </a:r>
            <a:r>
              <a:rPr sz="3100" spc="-5" dirty="0">
                <a:latin typeface="Calibri"/>
                <a:cs typeface="Calibri"/>
              </a:rPr>
              <a:t>a </a:t>
            </a:r>
            <a:r>
              <a:rPr sz="3100" spc="-20" dirty="0">
                <a:latin typeface="Calibri"/>
                <a:cs typeface="Calibri"/>
              </a:rPr>
              <a:t>negative </a:t>
            </a:r>
            <a:r>
              <a:rPr sz="3100" spc="-10" dirty="0">
                <a:latin typeface="Calibri"/>
                <a:cs typeface="Calibri"/>
              </a:rPr>
              <a:t>sense </a:t>
            </a:r>
            <a:r>
              <a:rPr sz="3100" dirty="0">
                <a:latin typeface="Calibri"/>
                <a:cs typeface="Calibri"/>
              </a:rPr>
              <a:t>of </a:t>
            </a:r>
            <a:r>
              <a:rPr sz="3100" spc="-10" dirty="0">
                <a:latin typeface="Calibri"/>
                <a:cs typeface="Calibri"/>
              </a:rPr>
              <a:t>what </a:t>
            </a:r>
            <a:r>
              <a:rPr sz="3100" spc="-5" dirty="0">
                <a:latin typeface="Calibri"/>
                <a:cs typeface="Calibri"/>
              </a:rPr>
              <a:t>is inside  the</a:t>
            </a:r>
            <a:r>
              <a:rPr sz="3100" spc="-20" dirty="0">
                <a:latin typeface="Calibri"/>
                <a:cs typeface="Calibri"/>
              </a:rPr>
              <a:t> box.</a:t>
            </a:r>
            <a:endParaRPr sz="3100">
              <a:latin typeface="Calibri"/>
              <a:cs typeface="Calibri"/>
            </a:endParaRPr>
          </a:p>
          <a:p>
            <a:pPr marL="1155065" marR="5080" lvl="2" indent="-228600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1155700" algn="l"/>
              </a:tabLst>
            </a:pPr>
            <a:r>
              <a:rPr sz="3100" spc="-30" dirty="0">
                <a:latin typeface="Calibri"/>
                <a:cs typeface="Calibri"/>
              </a:rPr>
              <a:t>Make </a:t>
            </a:r>
            <a:r>
              <a:rPr sz="3100" spc="-20" dirty="0">
                <a:latin typeface="Calibri"/>
                <a:cs typeface="Calibri"/>
              </a:rPr>
              <a:t>several attempts </a:t>
            </a:r>
            <a:r>
              <a:rPr sz="3100" spc="-25" dirty="0">
                <a:latin typeface="Calibri"/>
                <a:cs typeface="Calibri"/>
              </a:rPr>
              <a:t>to </a:t>
            </a:r>
            <a:r>
              <a:rPr sz="3100" spc="-20" dirty="0">
                <a:latin typeface="Calibri"/>
                <a:cs typeface="Calibri"/>
              </a:rPr>
              <a:t>get </a:t>
            </a:r>
            <a:r>
              <a:rPr sz="3100" spc="-5" dirty="0">
                <a:latin typeface="Calibri"/>
                <a:cs typeface="Calibri"/>
              </a:rPr>
              <a:t>the </a:t>
            </a:r>
            <a:r>
              <a:rPr sz="3100" spc="-10" dirty="0">
                <a:latin typeface="Calibri"/>
                <a:cs typeface="Calibri"/>
              </a:rPr>
              <a:t>responses </a:t>
            </a:r>
            <a:r>
              <a:rPr sz="3100" spc="-20" dirty="0">
                <a:latin typeface="Calibri"/>
                <a:cs typeface="Calibri"/>
              </a:rPr>
              <a:t>from </a:t>
            </a:r>
            <a:r>
              <a:rPr sz="3100" spc="-5" dirty="0">
                <a:latin typeface="Calibri"/>
                <a:cs typeface="Calibri"/>
              </a:rPr>
              <a:t>them and  in </a:t>
            </a:r>
            <a:r>
              <a:rPr sz="3100" spc="-10" dirty="0">
                <a:latin typeface="Calibri"/>
                <a:cs typeface="Calibri"/>
              </a:rPr>
              <a:t>case </a:t>
            </a:r>
            <a:r>
              <a:rPr sz="3100" spc="-5" dirty="0">
                <a:latin typeface="Calibri"/>
                <a:cs typeface="Calibri"/>
              </a:rPr>
              <a:t>of </a:t>
            </a:r>
            <a:r>
              <a:rPr sz="3100" spc="-15" dirty="0">
                <a:latin typeface="Calibri"/>
                <a:cs typeface="Calibri"/>
              </a:rPr>
              <a:t>failure,  </a:t>
            </a:r>
            <a:r>
              <a:rPr sz="3100" spc="-10" dirty="0">
                <a:latin typeface="Calibri"/>
                <a:cs typeface="Calibri"/>
              </a:rPr>
              <a:t>consider replacing </a:t>
            </a:r>
            <a:r>
              <a:rPr sz="3100" spc="-5" dirty="0">
                <a:latin typeface="Calibri"/>
                <a:cs typeface="Calibri"/>
              </a:rPr>
              <a:t>the </a:t>
            </a:r>
            <a:r>
              <a:rPr sz="3100" spc="-10" dirty="0">
                <a:latin typeface="Calibri"/>
                <a:cs typeface="Calibri"/>
              </a:rPr>
              <a:t>user </a:t>
            </a:r>
            <a:r>
              <a:rPr sz="3100" spc="-5" dirty="0">
                <a:latin typeface="Calibri"/>
                <a:cs typeface="Calibri"/>
              </a:rPr>
              <a:t>with the  </a:t>
            </a:r>
            <a:r>
              <a:rPr sz="3100" spc="-20" dirty="0">
                <a:latin typeface="Calibri"/>
                <a:cs typeface="Calibri"/>
              </a:rPr>
              <a:t>representative.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4979" y="73609"/>
            <a:ext cx="7829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Business </a:t>
            </a:r>
            <a:r>
              <a:rPr spc="-15" dirty="0"/>
              <a:t>Requirements</a:t>
            </a:r>
            <a:r>
              <a:rPr spc="-85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252" y="1016254"/>
            <a:ext cx="9176385" cy="44348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marR="5080" indent="-228600">
              <a:lnSpc>
                <a:spcPts val="432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  <a:tab pos="2531745" algn="l"/>
                <a:tab pos="4377690" algn="l"/>
                <a:tab pos="6376035" algn="l"/>
              </a:tabLst>
            </a:pPr>
            <a:r>
              <a:rPr sz="4000" spc="-5" dirty="0">
                <a:latin typeface="Calibri"/>
                <a:cs typeface="Calibri"/>
              </a:rPr>
              <a:t>P</a:t>
            </a:r>
            <a:r>
              <a:rPr sz="4000" spc="-70" dirty="0">
                <a:latin typeface="Calibri"/>
                <a:cs typeface="Calibri"/>
              </a:rPr>
              <a:t>r</a:t>
            </a:r>
            <a:r>
              <a:rPr sz="4000" spc="-10" dirty="0">
                <a:latin typeface="Calibri"/>
                <a:cs typeface="Calibri"/>
              </a:rPr>
              <a:t>og</a:t>
            </a:r>
            <a:r>
              <a:rPr sz="4000" spc="-90" dirty="0">
                <a:latin typeface="Calibri"/>
                <a:cs typeface="Calibri"/>
              </a:rPr>
              <a:t>r</a:t>
            </a:r>
            <a:r>
              <a:rPr sz="4000" spc="5" dirty="0">
                <a:latin typeface="Calibri"/>
                <a:cs typeface="Calibri"/>
              </a:rPr>
              <a:t>a</a:t>
            </a:r>
            <a:r>
              <a:rPr sz="4000" spc="-5" dirty="0">
                <a:latin typeface="Calibri"/>
                <a:cs typeface="Calibri"/>
              </a:rPr>
              <a:t>m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0" dirty="0">
                <a:latin typeface="Calibri"/>
                <a:cs typeface="Calibri"/>
              </a:rPr>
              <a:t>v</a:t>
            </a:r>
            <a:r>
              <a:rPr sz="4000" spc="5" dirty="0">
                <a:latin typeface="Calibri"/>
                <a:cs typeface="Calibri"/>
              </a:rPr>
              <a:t>e</a:t>
            </a:r>
            <a:r>
              <a:rPr sz="4000" spc="-80" dirty="0">
                <a:latin typeface="Calibri"/>
                <a:cs typeface="Calibri"/>
              </a:rPr>
              <a:t>r</a:t>
            </a:r>
            <a:r>
              <a:rPr sz="4000" spc="-10" dirty="0">
                <a:latin typeface="Calibri"/>
                <a:cs typeface="Calibri"/>
              </a:rPr>
              <a:t>su</a:t>
            </a:r>
            <a:r>
              <a:rPr sz="4000" spc="-5" dirty="0">
                <a:latin typeface="Calibri"/>
                <a:cs typeface="Calibri"/>
              </a:rPr>
              <a:t>s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p</a:t>
            </a:r>
            <a:r>
              <a:rPr sz="4000" spc="-70" dirty="0">
                <a:latin typeface="Calibri"/>
                <a:cs typeface="Calibri"/>
              </a:rPr>
              <a:t>r</a:t>
            </a:r>
            <a:r>
              <a:rPr sz="4000" spc="-10" dirty="0">
                <a:latin typeface="Calibri"/>
                <a:cs typeface="Calibri"/>
              </a:rPr>
              <a:t>oj</a:t>
            </a:r>
            <a:r>
              <a:rPr sz="4000" dirty="0">
                <a:latin typeface="Calibri"/>
                <a:cs typeface="Calibri"/>
              </a:rPr>
              <a:t>e</a:t>
            </a:r>
            <a:r>
              <a:rPr sz="4000" spc="-5" dirty="0">
                <a:latin typeface="Calibri"/>
                <a:cs typeface="Calibri"/>
              </a:rPr>
              <a:t>ct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60" dirty="0">
                <a:latin typeface="Calibri"/>
                <a:cs typeface="Calibri"/>
              </a:rPr>
              <a:t>r</a:t>
            </a:r>
            <a:r>
              <a:rPr sz="4000" spc="-5" dirty="0">
                <a:latin typeface="Calibri"/>
                <a:cs typeface="Calibri"/>
              </a:rPr>
              <a:t>equi</a:t>
            </a:r>
            <a:r>
              <a:rPr sz="4000" spc="-60" dirty="0">
                <a:latin typeface="Calibri"/>
                <a:cs typeface="Calibri"/>
              </a:rPr>
              <a:t>r</a:t>
            </a:r>
            <a:r>
              <a:rPr sz="4000" spc="-5" dirty="0">
                <a:latin typeface="Calibri"/>
                <a:cs typeface="Calibri"/>
              </a:rPr>
              <a:t>eme</a:t>
            </a:r>
            <a:r>
              <a:rPr sz="4000" spc="-40" dirty="0">
                <a:latin typeface="Calibri"/>
                <a:cs typeface="Calibri"/>
              </a:rPr>
              <a:t>n</a:t>
            </a:r>
            <a:r>
              <a:rPr sz="4000" spc="-5" dirty="0">
                <a:latin typeface="Calibri"/>
                <a:cs typeface="Calibri"/>
              </a:rPr>
              <a:t>ts  </a:t>
            </a:r>
            <a:r>
              <a:rPr sz="4000" spc="-20" dirty="0">
                <a:latin typeface="Calibri"/>
                <a:cs typeface="Calibri"/>
              </a:rPr>
              <a:t>preparation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20" dirty="0">
                <a:latin typeface="Calibri"/>
                <a:cs typeface="Calibri"/>
              </a:rPr>
              <a:t>Requirements </a:t>
            </a:r>
            <a:r>
              <a:rPr sz="4000" spc="-15" dirty="0">
                <a:latin typeface="Calibri"/>
                <a:cs typeface="Calibri"/>
              </a:rPr>
              <a:t>gathering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participants</a:t>
            </a:r>
            <a:endParaRPr sz="4000">
              <a:latin typeface="Calibri"/>
              <a:cs typeface="Calibri"/>
            </a:endParaRPr>
          </a:p>
          <a:p>
            <a:pPr marL="241300" marR="5080" indent="-228600">
              <a:lnSpc>
                <a:spcPts val="4320"/>
              </a:lnSpc>
              <a:spcBef>
                <a:spcPts val="1070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40" dirty="0">
                <a:latin typeface="Calibri"/>
                <a:cs typeface="Calibri"/>
              </a:rPr>
              <a:t>Techniques </a:t>
            </a:r>
            <a:r>
              <a:rPr sz="4000" spc="-35" dirty="0">
                <a:latin typeface="Calibri"/>
                <a:cs typeface="Calibri"/>
              </a:rPr>
              <a:t>for </a:t>
            </a:r>
            <a:r>
              <a:rPr sz="4000" spc="-20" dirty="0">
                <a:latin typeface="Calibri"/>
                <a:cs typeface="Calibri"/>
              </a:rPr>
              <a:t>gathering </a:t>
            </a:r>
            <a:r>
              <a:rPr sz="4000" spc="-15" dirty="0">
                <a:latin typeface="Calibri"/>
                <a:cs typeface="Calibri"/>
              </a:rPr>
              <a:t>requirements </a:t>
            </a:r>
            <a:r>
              <a:rPr sz="4000" spc="-5" dirty="0">
                <a:latin typeface="Calibri"/>
                <a:cs typeface="Calibri"/>
              </a:rPr>
              <a:t>and  </a:t>
            </a:r>
            <a:r>
              <a:rPr sz="4000" spc="-10" dirty="0">
                <a:latin typeface="Calibri"/>
                <a:cs typeface="Calibri"/>
              </a:rPr>
              <a:t>handling</a:t>
            </a:r>
            <a:r>
              <a:rPr sz="4000" spc="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obstacles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20" dirty="0">
                <a:latin typeface="Calibri"/>
                <a:cs typeface="Calibri"/>
              </a:rPr>
              <a:t>Program/project </a:t>
            </a:r>
            <a:r>
              <a:rPr sz="4000" spc="-15" dirty="0">
                <a:latin typeface="Calibri"/>
                <a:cs typeface="Calibri"/>
              </a:rPr>
              <a:t>requirements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deliverables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20" dirty="0">
                <a:latin typeface="Calibri"/>
                <a:cs typeface="Calibri"/>
              </a:rPr>
              <a:t>Requirements </a:t>
            </a:r>
            <a:r>
              <a:rPr sz="4000" spc="-15" dirty="0">
                <a:latin typeface="Calibri"/>
                <a:cs typeface="Calibri"/>
              </a:rPr>
              <a:t>prioritization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spc="5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5078" y="981202"/>
            <a:ext cx="10992485" cy="5306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 algn="just">
              <a:lnSpc>
                <a:spcPts val="419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600" b="1" spc="-15" dirty="0">
                <a:latin typeface="Calibri"/>
                <a:cs typeface="Calibri"/>
              </a:rPr>
              <a:t>Overzealous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users</a:t>
            </a:r>
            <a:endParaRPr sz="3600">
              <a:latin typeface="Calibri"/>
              <a:cs typeface="Calibri"/>
            </a:endParaRPr>
          </a:p>
          <a:p>
            <a:pPr marL="697865" lvl="1" indent="-229235" algn="just">
              <a:lnSpc>
                <a:spcPts val="3579"/>
              </a:lnSpc>
              <a:buFont typeface="Arial"/>
              <a:buChar char="•"/>
              <a:tabLst>
                <a:tab pos="698500" algn="l"/>
              </a:tabLst>
            </a:pPr>
            <a:r>
              <a:rPr sz="3200" spc="-5" dirty="0">
                <a:latin typeface="Calibri"/>
                <a:cs typeface="Calibri"/>
              </a:rPr>
              <a:t>These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usually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opposite </a:t>
            </a:r>
            <a:r>
              <a:rPr sz="3200" dirty="0">
                <a:latin typeface="Calibri"/>
                <a:cs typeface="Calibri"/>
              </a:rPr>
              <a:t>end of the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spectrum.</a:t>
            </a:r>
            <a:endParaRPr sz="3200">
              <a:latin typeface="Calibri"/>
              <a:cs typeface="Calibri"/>
            </a:endParaRPr>
          </a:p>
          <a:p>
            <a:pPr marL="697865" marR="7620" lvl="1" indent="-228600" algn="just">
              <a:lnSpc>
                <a:spcPct val="80000"/>
              </a:lnSpc>
              <a:spcBef>
                <a:spcPts val="630"/>
              </a:spcBef>
              <a:buFont typeface="Arial"/>
              <a:buChar char="•"/>
              <a:tabLst>
                <a:tab pos="698500" algn="l"/>
              </a:tabLst>
            </a:pPr>
            <a:r>
              <a:rPr sz="3200" spc="-80" dirty="0">
                <a:latin typeface="Calibri"/>
                <a:cs typeface="Calibri"/>
              </a:rPr>
              <a:t>You </a:t>
            </a:r>
            <a:r>
              <a:rPr sz="3200" dirty="0">
                <a:latin typeface="Calibri"/>
                <a:cs typeface="Calibri"/>
              </a:rPr>
              <a:t>think </a:t>
            </a:r>
            <a:r>
              <a:rPr sz="3200" spc="-15" dirty="0">
                <a:latin typeface="Calibri"/>
                <a:cs typeface="Calibri"/>
              </a:rPr>
              <a:t>you are </a:t>
            </a:r>
            <a:r>
              <a:rPr sz="3200" spc="-5" dirty="0">
                <a:latin typeface="Calibri"/>
                <a:cs typeface="Calibri"/>
              </a:rPr>
              <a:t>interviewing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spc="-5" dirty="0">
                <a:latin typeface="Calibri"/>
                <a:cs typeface="Calibri"/>
              </a:rPr>
              <a:t>business </a:t>
            </a:r>
            <a:r>
              <a:rPr sz="3200" spc="-15" dirty="0">
                <a:latin typeface="Calibri"/>
                <a:cs typeface="Calibri"/>
              </a:rPr>
              <a:t>users, </a:t>
            </a:r>
            <a:r>
              <a:rPr sz="3200" spc="-5" dirty="0">
                <a:latin typeface="Calibri"/>
                <a:cs typeface="Calibri"/>
              </a:rPr>
              <a:t>but </a:t>
            </a:r>
            <a:r>
              <a:rPr sz="3200" spc="-15" dirty="0">
                <a:latin typeface="Calibri"/>
                <a:cs typeface="Calibri"/>
              </a:rPr>
              <a:t>seven  </a:t>
            </a:r>
            <a:r>
              <a:rPr sz="3200" spc="-5" dirty="0">
                <a:latin typeface="Calibri"/>
                <a:cs typeface="Calibri"/>
              </a:rPr>
              <a:t>people </a:t>
            </a:r>
            <a:r>
              <a:rPr sz="3200" spc="-10" dirty="0">
                <a:latin typeface="Calibri"/>
                <a:cs typeface="Calibri"/>
              </a:rPr>
              <a:t>arrive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designated </a:t>
            </a:r>
            <a:r>
              <a:rPr sz="3200" spc="-20" dirty="0">
                <a:latin typeface="Calibri"/>
                <a:cs typeface="Calibri"/>
              </a:rPr>
              <a:t>conference </a:t>
            </a:r>
            <a:r>
              <a:rPr sz="3200" spc="-15" dirty="0">
                <a:latin typeface="Calibri"/>
                <a:cs typeface="Calibri"/>
              </a:rPr>
              <a:t>room </a:t>
            </a:r>
            <a:r>
              <a:rPr sz="3200" spc="-10" dirty="0">
                <a:latin typeface="Calibri"/>
                <a:cs typeface="Calibri"/>
              </a:rPr>
              <a:t>instead;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20" dirty="0">
                <a:latin typeface="Calibri"/>
                <a:cs typeface="Calibri"/>
              </a:rPr>
              <a:t>users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25" dirty="0">
                <a:latin typeface="Calibri"/>
                <a:cs typeface="Calibri"/>
              </a:rPr>
              <a:t>excited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want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heard </a:t>
            </a:r>
            <a:r>
              <a:rPr sz="3200" spc="-5" dirty="0">
                <a:latin typeface="Calibri"/>
                <a:cs typeface="Calibri"/>
              </a:rPr>
              <a:t>directly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DW/BI  </a:t>
            </a:r>
            <a:r>
              <a:rPr sz="3200" spc="-10" dirty="0">
                <a:latin typeface="Calibri"/>
                <a:cs typeface="Calibri"/>
              </a:rPr>
              <a:t>team.</a:t>
            </a:r>
            <a:endParaRPr sz="3200">
              <a:latin typeface="Calibri"/>
              <a:cs typeface="Calibri"/>
            </a:endParaRPr>
          </a:p>
          <a:p>
            <a:pPr marL="697865" lvl="1" indent="-229235" algn="just">
              <a:lnSpc>
                <a:spcPts val="3420"/>
              </a:lnSpc>
              <a:buFont typeface="Arial"/>
              <a:buChar char="•"/>
              <a:tabLst>
                <a:tab pos="698500" algn="l"/>
              </a:tabLst>
            </a:pPr>
            <a:r>
              <a:rPr sz="3200" b="1" dirty="0">
                <a:latin typeface="Calibri"/>
                <a:cs typeface="Calibri"/>
              </a:rPr>
              <a:t>Solution:</a:t>
            </a:r>
            <a:endParaRPr sz="3200">
              <a:latin typeface="Calibri"/>
              <a:cs typeface="Calibri"/>
            </a:endParaRPr>
          </a:p>
          <a:p>
            <a:pPr marL="1155065" lvl="2" indent="-229235" algn="just">
              <a:lnSpc>
                <a:spcPts val="3760"/>
              </a:lnSpc>
              <a:buFont typeface="Arial"/>
              <a:buChar char="•"/>
              <a:tabLst>
                <a:tab pos="1155700" algn="l"/>
              </a:tabLst>
            </a:pPr>
            <a:r>
              <a:rPr sz="3400" spc="-5" dirty="0">
                <a:latin typeface="Calibri"/>
                <a:cs typeface="Calibri"/>
              </a:rPr>
              <a:t>Assess the </a:t>
            </a:r>
            <a:r>
              <a:rPr sz="3400" spc="-10" dirty="0">
                <a:latin typeface="Calibri"/>
                <a:cs typeface="Calibri"/>
              </a:rPr>
              <a:t>homogeneity </a:t>
            </a:r>
            <a:r>
              <a:rPr sz="3400" spc="-5" dirty="0">
                <a:latin typeface="Calibri"/>
                <a:cs typeface="Calibri"/>
              </a:rPr>
              <a:t>of the</a:t>
            </a:r>
            <a:r>
              <a:rPr sz="3400" spc="-55" dirty="0">
                <a:latin typeface="Calibri"/>
                <a:cs typeface="Calibri"/>
              </a:rPr>
              <a:t> </a:t>
            </a:r>
            <a:r>
              <a:rPr sz="3400" spc="-25" dirty="0">
                <a:latin typeface="Calibri"/>
                <a:cs typeface="Calibri"/>
              </a:rPr>
              <a:t>crowd</a:t>
            </a:r>
            <a:endParaRPr sz="3400">
              <a:latin typeface="Calibri"/>
              <a:cs typeface="Calibri"/>
            </a:endParaRPr>
          </a:p>
          <a:p>
            <a:pPr marL="1155065" marR="5080" lvl="2" indent="-228600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1155700" algn="l"/>
              </a:tabLst>
            </a:pPr>
            <a:r>
              <a:rPr sz="3400" spc="-15" dirty="0">
                <a:latin typeface="Calibri"/>
                <a:cs typeface="Calibri"/>
              </a:rPr>
              <a:t>Cluster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20" dirty="0">
                <a:latin typeface="Calibri"/>
                <a:cs typeface="Calibri"/>
              </a:rPr>
              <a:t>users </a:t>
            </a:r>
            <a:r>
              <a:rPr sz="3400" spc="-10" dirty="0">
                <a:latin typeface="Calibri"/>
                <a:cs typeface="Calibri"/>
              </a:rPr>
              <a:t>depending </a:t>
            </a:r>
            <a:r>
              <a:rPr sz="3400" spc="-5" dirty="0">
                <a:latin typeface="Calibri"/>
                <a:cs typeface="Calibri"/>
              </a:rPr>
              <a:t>on their </a:t>
            </a:r>
            <a:r>
              <a:rPr sz="3400" spc="-10" dirty="0">
                <a:latin typeface="Calibri"/>
                <a:cs typeface="Calibri"/>
              </a:rPr>
              <a:t>similarities </a:t>
            </a:r>
            <a:r>
              <a:rPr sz="3400" spc="-5" dirty="0">
                <a:latin typeface="Calibri"/>
                <a:cs typeface="Calibri"/>
              </a:rPr>
              <a:t>and  </a:t>
            </a:r>
            <a:r>
              <a:rPr sz="3400" spc="-20" dirty="0">
                <a:latin typeface="Calibri"/>
                <a:cs typeface="Calibri"/>
              </a:rPr>
              <a:t>differences </a:t>
            </a:r>
            <a:r>
              <a:rPr sz="3400" dirty="0">
                <a:latin typeface="Calibri"/>
                <a:cs typeface="Calibri"/>
              </a:rPr>
              <a:t>and </a:t>
            </a:r>
            <a:r>
              <a:rPr sz="3400" spc="-15" dirty="0">
                <a:latin typeface="Calibri"/>
                <a:cs typeface="Calibri"/>
              </a:rPr>
              <a:t>give </a:t>
            </a:r>
            <a:r>
              <a:rPr sz="3400" spc="-5" dirty="0">
                <a:latin typeface="Calibri"/>
                <a:cs typeface="Calibri"/>
              </a:rPr>
              <a:t>them </a:t>
            </a:r>
            <a:r>
              <a:rPr sz="3400" spc="-25" dirty="0">
                <a:latin typeface="Calibri"/>
                <a:cs typeface="Calibri"/>
              </a:rPr>
              <a:t>separate </a:t>
            </a:r>
            <a:r>
              <a:rPr sz="3400" spc="-5" dirty="0">
                <a:latin typeface="Calibri"/>
                <a:cs typeface="Calibri"/>
              </a:rPr>
              <a:t>time </a:t>
            </a:r>
            <a:r>
              <a:rPr sz="3400" spc="-10" dirty="0">
                <a:latin typeface="Calibri"/>
                <a:cs typeface="Calibri"/>
              </a:rPr>
              <a:t>slots on </a:t>
            </a:r>
            <a:r>
              <a:rPr sz="3400" spc="-5" dirty="0">
                <a:latin typeface="Calibri"/>
                <a:cs typeface="Calibri"/>
              </a:rPr>
              <a:t>the  </a:t>
            </a:r>
            <a:r>
              <a:rPr sz="3400" spc="-10" dirty="0">
                <a:latin typeface="Calibri"/>
                <a:cs typeface="Calibri"/>
              </a:rPr>
              <a:t>interview schedule. This </a:t>
            </a:r>
            <a:r>
              <a:rPr sz="3400" spc="-5" dirty="0">
                <a:latin typeface="Calibri"/>
                <a:cs typeface="Calibri"/>
              </a:rPr>
              <a:t>ensues </a:t>
            </a:r>
            <a:r>
              <a:rPr sz="3400" spc="-15" dirty="0">
                <a:latin typeface="Calibri"/>
                <a:cs typeface="Calibri"/>
              </a:rPr>
              <a:t>adequate </a:t>
            </a:r>
            <a:r>
              <a:rPr sz="3400" spc="-10" dirty="0">
                <a:latin typeface="Calibri"/>
                <a:cs typeface="Calibri"/>
              </a:rPr>
              <a:t>time </a:t>
            </a:r>
            <a:r>
              <a:rPr sz="3400" spc="-30" dirty="0">
                <a:latin typeface="Calibri"/>
                <a:cs typeface="Calibri"/>
              </a:rPr>
              <a:t>for </a:t>
            </a:r>
            <a:r>
              <a:rPr sz="3400" spc="-5" dirty="0">
                <a:latin typeface="Calibri"/>
                <a:cs typeface="Calibri"/>
              </a:rPr>
              <a:t>each  </a:t>
            </a:r>
            <a:r>
              <a:rPr sz="3400" spc="-10" dirty="0">
                <a:latin typeface="Calibri"/>
                <a:cs typeface="Calibri"/>
              </a:rPr>
              <a:t>meeting </a:t>
            </a:r>
            <a:r>
              <a:rPr sz="3400" spc="-5" dirty="0">
                <a:latin typeface="Calibri"/>
                <a:cs typeface="Calibri"/>
              </a:rPr>
              <a:t>ng </a:t>
            </a:r>
            <a:r>
              <a:rPr sz="3400" spc="-20" dirty="0">
                <a:latin typeface="Calibri"/>
                <a:cs typeface="Calibri"/>
              </a:rPr>
              <a:t>to gather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10" dirty="0">
                <a:latin typeface="Calibri"/>
                <a:cs typeface="Calibri"/>
              </a:rPr>
              <a:t>details </a:t>
            </a:r>
            <a:r>
              <a:rPr sz="3400" spc="-20" dirty="0">
                <a:latin typeface="Calibri"/>
                <a:cs typeface="Calibri"/>
              </a:rPr>
              <a:t>you</a:t>
            </a:r>
            <a:r>
              <a:rPr sz="3400" spc="-2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need.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spc="5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5078" y="981202"/>
            <a:ext cx="10990580" cy="487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419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600" b="1" spc="-10" dirty="0">
                <a:latin typeface="Calibri"/>
                <a:cs typeface="Calibri"/>
              </a:rPr>
              <a:t>Know-it-All</a:t>
            </a:r>
            <a:r>
              <a:rPr sz="3600" b="1" spc="1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users</a:t>
            </a:r>
            <a:endParaRPr sz="3600">
              <a:latin typeface="Calibri"/>
              <a:cs typeface="Calibri"/>
            </a:endParaRPr>
          </a:p>
          <a:p>
            <a:pPr marL="697865" marR="5080" lvl="1" indent="-228600" algn="just">
              <a:lnSpc>
                <a:spcPts val="3070"/>
              </a:lnSpc>
              <a:spcBef>
                <a:spcPts val="620"/>
              </a:spcBef>
              <a:buFont typeface="Arial"/>
              <a:buChar char="•"/>
              <a:tabLst>
                <a:tab pos="698500" algn="l"/>
              </a:tabLst>
            </a:pPr>
            <a:r>
              <a:rPr sz="3200" spc="-5" dirty="0">
                <a:latin typeface="Calibri"/>
                <a:cs typeface="Calibri"/>
              </a:rPr>
              <a:t>These </a:t>
            </a:r>
            <a:r>
              <a:rPr sz="3200" spc="-25" dirty="0">
                <a:latin typeface="Calibri"/>
                <a:cs typeface="Calibri"/>
              </a:rPr>
              <a:t>folks </a:t>
            </a:r>
            <a:r>
              <a:rPr sz="3200" spc="-10" dirty="0">
                <a:latin typeface="Calibri"/>
                <a:cs typeface="Calibri"/>
              </a:rPr>
              <a:t>sit between </a:t>
            </a:r>
            <a:r>
              <a:rPr sz="3200" spc="-5" dirty="0">
                <a:latin typeface="Calibri"/>
                <a:cs typeface="Calibri"/>
              </a:rPr>
              <a:t>IT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spc="-10" dirty="0">
                <a:latin typeface="Calibri"/>
                <a:cs typeface="Calibri"/>
              </a:rPr>
              <a:t>real ultimate </a:t>
            </a:r>
            <a:r>
              <a:rPr sz="3200" dirty="0">
                <a:latin typeface="Calibri"/>
                <a:cs typeface="Calibri"/>
              </a:rPr>
              <a:t>business </a:t>
            </a:r>
            <a:r>
              <a:rPr sz="3200" spc="-20" dirty="0">
                <a:latin typeface="Calibri"/>
                <a:cs typeface="Calibri"/>
              </a:rPr>
              <a:t>users  </a:t>
            </a:r>
            <a:r>
              <a:rPr sz="3200" dirty="0">
                <a:latin typeface="Calibri"/>
                <a:cs typeface="Calibri"/>
              </a:rPr>
              <a:t>&amp; </a:t>
            </a:r>
            <a:r>
              <a:rPr sz="3200" spc="-10" dirty="0">
                <a:latin typeface="Calibri"/>
                <a:cs typeface="Calibri"/>
              </a:rPr>
              <a:t>they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sometimes IT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wannabes.</a:t>
            </a:r>
            <a:endParaRPr sz="3200">
              <a:latin typeface="Calibri"/>
              <a:cs typeface="Calibri"/>
            </a:endParaRPr>
          </a:p>
          <a:p>
            <a:pPr marL="697865" marR="5080" lvl="1" indent="-228600" algn="just">
              <a:lnSpc>
                <a:spcPct val="8000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</a:tabLst>
            </a:pPr>
            <a:r>
              <a:rPr sz="3200" spc="-10" dirty="0">
                <a:latin typeface="Calibri"/>
                <a:cs typeface="Calibri"/>
              </a:rPr>
              <a:t>They </a:t>
            </a:r>
            <a:r>
              <a:rPr sz="3200" spc="-5" dirty="0">
                <a:latin typeface="Calibri"/>
                <a:cs typeface="Calibri"/>
              </a:rPr>
              <a:t>sometimes </a:t>
            </a:r>
            <a:r>
              <a:rPr sz="3200" dirty="0">
                <a:latin typeface="Calibri"/>
                <a:cs typeface="Calibri"/>
              </a:rPr>
              <a:t>act as </a:t>
            </a:r>
            <a:r>
              <a:rPr sz="3200" spc="-30" dirty="0">
                <a:latin typeface="Calibri"/>
                <a:cs typeface="Calibri"/>
              </a:rPr>
              <a:t>gatekeepers, </a:t>
            </a:r>
            <a:r>
              <a:rPr sz="3200" spc="-10" dirty="0">
                <a:latin typeface="Calibri"/>
                <a:cs typeface="Calibri"/>
              </a:rPr>
              <a:t>rationalizing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spc="-35" dirty="0">
                <a:latin typeface="Calibri"/>
                <a:cs typeface="Calibri"/>
              </a:rPr>
              <a:t>there’s  </a:t>
            </a:r>
            <a:r>
              <a:rPr sz="3200" spc="-5" dirty="0">
                <a:latin typeface="Calibri"/>
                <a:cs typeface="Calibri"/>
              </a:rPr>
              <a:t>no need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bother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other business </a:t>
            </a:r>
            <a:r>
              <a:rPr sz="3200" spc="-25" dirty="0">
                <a:latin typeface="Calibri"/>
                <a:cs typeface="Calibri"/>
              </a:rPr>
              <a:t>folks for </a:t>
            </a:r>
            <a:r>
              <a:rPr sz="3200" spc="-5" dirty="0">
                <a:latin typeface="Calibri"/>
                <a:cs typeface="Calibri"/>
              </a:rPr>
              <a:t>their  </a:t>
            </a:r>
            <a:r>
              <a:rPr sz="3200" spc="-10" dirty="0">
                <a:latin typeface="Calibri"/>
                <a:cs typeface="Calibri"/>
              </a:rPr>
              <a:t>requirements </a:t>
            </a: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5" dirty="0">
                <a:latin typeface="Calibri"/>
                <a:cs typeface="Calibri"/>
              </a:rPr>
              <a:t>they </a:t>
            </a:r>
            <a:r>
              <a:rPr sz="3200" spc="-10" dirty="0">
                <a:latin typeface="Calibri"/>
                <a:cs typeface="Calibri"/>
              </a:rPr>
              <a:t>already </a:t>
            </a:r>
            <a:r>
              <a:rPr sz="3200" spc="-20" dirty="0">
                <a:latin typeface="Calibri"/>
                <a:cs typeface="Calibri"/>
              </a:rPr>
              <a:t>have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through  </a:t>
            </a:r>
            <a:r>
              <a:rPr sz="3200" spc="-15" dirty="0">
                <a:latin typeface="Calibri"/>
                <a:cs typeface="Calibri"/>
              </a:rPr>
              <a:t>understanding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15" dirty="0">
                <a:latin typeface="Calibri"/>
                <a:cs typeface="Calibri"/>
              </a:rPr>
              <a:t>represent </a:t>
            </a:r>
            <a:r>
              <a:rPr sz="3200" spc="-5" dirty="0">
                <a:latin typeface="Calibri"/>
                <a:cs typeface="Calibri"/>
              </a:rPr>
              <a:t>their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needs.</a:t>
            </a:r>
            <a:endParaRPr sz="3200">
              <a:latin typeface="Calibri"/>
              <a:cs typeface="Calibri"/>
            </a:endParaRPr>
          </a:p>
          <a:p>
            <a:pPr marL="697865" lvl="1" indent="-229235" algn="just">
              <a:lnSpc>
                <a:spcPts val="3390"/>
              </a:lnSpc>
              <a:buFont typeface="Arial"/>
              <a:buChar char="•"/>
              <a:tabLst>
                <a:tab pos="698500" algn="l"/>
              </a:tabLst>
            </a:pPr>
            <a:r>
              <a:rPr sz="3200" b="1" dirty="0">
                <a:latin typeface="Calibri"/>
                <a:cs typeface="Calibri"/>
              </a:rPr>
              <a:t>Solution:</a:t>
            </a:r>
            <a:endParaRPr sz="3200">
              <a:latin typeface="Calibri"/>
              <a:cs typeface="Calibri"/>
            </a:endParaRPr>
          </a:p>
          <a:p>
            <a:pPr marL="1155065" marR="5715" lvl="2" indent="-228600" algn="just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1155700" algn="l"/>
              </a:tabLst>
            </a:pPr>
            <a:r>
              <a:rPr sz="3400" spc="-20" dirty="0">
                <a:latin typeface="Calibri"/>
                <a:cs typeface="Calibri"/>
              </a:rPr>
              <a:t>Engage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10" dirty="0">
                <a:latin typeface="Calibri"/>
                <a:cs typeface="Calibri"/>
              </a:rPr>
              <a:t>know-it-All </a:t>
            </a:r>
            <a:r>
              <a:rPr sz="3400" spc="-15" dirty="0">
                <a:latin typeface="Calibri"/>
                <a:cs typeface="Calibri"/>
              </a:rPr>
              <a:t>users </a:t>
            </a:r>
            <a:r>
              <a:rPr sz="3400" spc="-5" dirty="0">
                <a:latin typeface="Calibri"/>
                <a:cs typeface="Calibri"/>
              </a:rPr>
              <a:t>&amp; </a:t>
            </a:r>
            <a:r>
              <a:rPr sz="3600" spc="-20" dirty="0">
                <a:latin typeface="Calibri"/>
                <a:cs typeface="Calibri"/>
              </a:rPr>
              <a:t>even </a:t>
            </a:r>
            <a:r>
              <a:rPr sz="3600" spc="-25" dirty="0">
                <a:latin typeface="Calibri"/>
                <a:cs typeface="Calibri"/>
              </a:rPr>
              <a:t>elevate </a:t>
            </a:r>
            <a:r>
              <a:rPr sz="3600" spc="-5" dirty="0">
                <a:latin typeface="Calibri"/>
                <a:cs typeface="Calibri"/>
              </a:rPr>
              <a:t>their  </a:t>
            </a:r>
            <a:r>
              <a:rPr sz="3600" spc="-15" dirty="0">
                <a:latin typeface="Calibri"/>
                <a:cs typeface="Calibri"/>
              </a:rPr>
              <a:t>perceived </a:t>
            </a:r>
            <a:r>
              <a:rPr sz="3600" spc="-20" dirty="0">
                <a:latin typeface="Calibri"/>
                <a:cs typeface="Calibri"/>
              </a:rPr>
              <a:t>role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10" dirty="0">
                <a:latin typeface="Calibri"/>
                <a:cs typeface="Calibri"/>
              </a:rPr>
              <a:t>importance </a:t>
            </a:r>
            <a:r>
              <a:rPr sz="3600" dirty="0">
                <a:latin typeface="Calibri"/>
                <a:cs typeface="Calibri"/>
              </a:rPr>
              <a:t>all </a:t>
            </a:r>
            <a:r>
              <a:rPr sz="3600" spc="-5" dirty="0">
                <a:latin typeface="Calibri"/>
                <a:cs typeface="Calibri"/>
              </a:rPr>
              <a:t>so </a:t>
            </a:r>
            <a:r>
              <a:rPr sz="3600" dirty="0">
                <a:latin typeface="Calibri"/>
                <a:cs typeface="Calibri"/>
              </a:rPr>
              <a:t>long </a:t>
            </a:r>
            <a:r>
              <a:rPr sz="3600" spc="-5" dirty="0">
                <a:latin typeface="Calibri"/>
                <a:cs typeface="Calibri"/>
              </a:rPr>
              <a:t>as their  dependence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regulated.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spc="5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5078" y="1025397"/>
            <a:ext cx="10991850" cy="436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600" b="1" spc="-5" dirty="0">
                <a:latin typeface="Calibri"/>
                <a:cs typeface="Calibri"/>
              </a:rPr>
              <a:t>Clueless</a:t>
            </a:r>
            <a:r>
              <a:rPr sz="3600" b="1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users</a:t>
            </a:r>
            <a:endParaRPr sz="3600">
              <a:latin typeface="Calibri"/>
              <a:cs typeface="Calibri"/>
            </a:endParaRPr>
          </a:p>
          <a:p>
            <a:pPr marL="697865" marR="6350" lvl="1" indent="-228600" algn="just">
              <a:lnSpc>
                <a:spcPct val="9000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</a:tabLst>
            </a:pPr>
            <a:r>
              <a:rPr sz="3200" spc="-5" dirty="0">
                <a:latin typeface="Calibri"/>
                <a:cs typeface="Calibri"/>
              </a:rPr>
              <a:t>These don’t </a:t>
            </a:r>
            <a:r>
              <a:rPr sz="3200" spc="-15" dirty="0">
                <a:latin typeface="Calibri"/>
                <a:cs typeface="Calibri"/>
              </a:rPr>
              <a:t>get </a:t>
            </a:r>
            <a:r>
              <a:rPr sz="3200" spc="-5" dirty="0">
                <a:latin typeface="Calibri"/>
                <a:cs typeface="Calibri"/>
              </a:rPr>
              <a:t>it, </a:t>
            </a:r>
            <a:r>
              <a:rPr sz="3200" spc="-10" dirty="0">
                <a:latin typeface="Calibri"/>
                <a:cs typeface="Calibri"/>
              </a:rPr>
              <a:t>they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spc="-5" dirty="0">
                <a:latin typeface="Calibri"/>
                <a:cs typeface="Calibri"/>
              </a:rPr>
              <a:t>not be </a:t>
            </a:r>
            <a:r>
              <a:rPr sz="3200" dirty="0">
                <a:latin typeface="Calibri"/>
                <a:cs typeface="Calibri"/>
              </a:rPr>
              <a:t>able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articulate precisely 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15" dirty="0">
                <a:latin typeface="Calibri"/>
                <a:cs typeface="Calibri"/>
              </a:rPr>
              <a:t>data </a:t>
            </a:r>
            <a:r>
              <a:rPr sz="3200" spc="-5" dirty="0">
                <a:latin typeface="Calibri"/>
                <a:cs typeface="Calibri"/>
              </a:rPr>
              <a:t>elements </a:t>
            </a:r>
            <a:r>
              <a:rPr sz="3200" dirty="0">
                <a:latin typeface="Calibri"/>
                <a:cs typeface="Calibri"/>
              </a:rPr>
              <a:t>in which </a:t>
            </a:r>
            <a:r>
              <a:rPr sz="3200" spc="-10" dirty="0">
                <a:latin typeface="Calibri"/>
                <a:cs typeface="Calibri"/>
              </a:rPr>
              <a:t>source </a:t>
            </a:r>
            <a:r>
              <a:rPr sz="3200" spc="-25" dirty="0">
                <a:latin typeface="Calibri"/>
                <a:cs typeface="Calibri"/>
              </a:rPr>
              <a:t>systems </a:t>
            </a:r>
            <a:r>
              <a:rPr sz="3200" spc="-20" dirty="0">
                <a:latin typeface="Calibri"/>
                <a:cs typeface="Calibri"/>
              </a:rPr>
              <a:t>interest </a:t>
            </a:r>
            <a:r>
              <a:rPr sz="3200" dirty="0">
                <a:latin typeface="Calibri"/>
                <a:cs typeface="Calibri"/>
              </a:rPr>
              <a:t>them,  </a:t>
            </a:r>
            <a:r>
              <a:rPr sz="3200" spc="-5" dirty="0">
                <a:latin typeface="Calibri"/>
                <a:cs typeface="Calibri"/>
              </a:rPr>
              <a:t>but nearly </a:t>
            </a:r>
            <a:r>
              <a:rPr sz="3200" dirty="0">
                <a:latin typeface="Calibri"/>
                <a:cs typeface="Calibri"/>
              </a:rPr>
              <a:t>all the time, </a:t>
            </a:r>
            <a:r>
              <a:rPr sz="3200" spc="-5" dirty="0">
                <a:latin typeface="Calibri"/>
                <a:cs typeface="Calibri"/>
              </a:rPr>
              <a:t>they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clearly </a:t>
            </a:r>
            <a:r>
              <a:rPr sz="3200" spc="-5" dirty="0">
                <a:latin typeface="Calibri"/>
                <a:cs typeface="Calibri"/>
              </a:rPr>
              <a:t>describe what they  </a:t>
            </a:r>
            <a:r>
              <a:rPr sz="3200" spc="-20" dirty="0">
                <a:latin typeface="Calibri"/>
                <a:cs typeface="Calibri"/>
              </a:rPr>
              <a:t>do, </a:t>
            </a:r>
            <a:r>
              <a:rPr sz="3200" spc="-75" dirty="0">
                <a:latin typeface="Calibri"/>
                <a:cs typeface="Calibri"/>
              </a:rPr>
              <a:t>why,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what </a:t>
            </a:r>
            <a:r>
              <a:rPr sz="3200" spc="-10" dirty="0">
                <a:latin typeface="Calibri"/>
                <a:cs typeface="Calibri"/>
              </a:rPr>
              <a:t>they </a:t>
            </a:r>
            <a:r>
              <a:rPr sz="3200" spc="-15" dirty="0">
                <a:latin typeface="Calibri"/>
                <a:cs typeface="Calibri"/>
              </a:rPr>
              <a:t>want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be doing in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future.</a:t>
            </a:r>
            <a:endParaRPr sz="3200">
              <a:latin typeface="Calibri"/>
              <a:cs typeface="Calibri"/>
            </a:endParaRPr>
          </a:p>
          <a:p>
            <a:pPr marL="697865" lvl="1" indent="-229235" algn="just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3200" b="1" dirty="0">
                <a:latin typeface="Calibri"/>
                <a:cs typeface="Calibri"/>
              </a:rPr>
              <a:t>Solution:</a:t>
            </a:r>
            <a:endParaRPr sz="3200">
              <a:latin typeface="Calibri"/>
              <a:cs typeface="Calibri"/>
            </a:endParaRPr>
          </a:p>
          <a:p>
            <a:pPr marL="1155065" marR="5080" lvl="2" indent="-228600" algn="just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</a:tabLst>
            </a:pPr>
            <a:r>
              <a:rPr sz="3400" spc="-10" dirty="0">
                <a:latin typeface="Calibri"/>
                <a:cs typeface="Calibri"/>
              </a:rPr>
              <a:t>The </a:t>
            </a:r>
            <a:r>
              <a:rPr sz="3400" dirty="0">
                <a:latin typeface="Calibri"/>
                <a:cs typeface="Calibri"/>
              </a:rPr>
              <a:t>IT </a:t>
            </a:r>
            <a:r>
              <a:rPr sz="3400" spc="-15" dirty="0">
                <a:latin typeface="Calibri"/>
                <a:cs typeface="Calibri"/>
              </a:rPr>
              <a:t>professionals </a:t>
            </a:r>
            <a:r>
              <a:rPr sz="3400" spc="-10" dirty="0">
                <a:latin typeface="Calibri"/>
                <a:cs typeface="Calibri"/>
              </a:rPr>
              <a:t>should </a:t>
            </a:r>
            <a:r>
              <a:rPr sz="3400" spc="-20" dirty="0">
                <a:latin typeface="Calibri"/>
                <a:cs typeface="Calibri"/>
              </a:rPr>
              <a:t>translate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30" dirty="0">
                <a:latin typeface="Calibri"/>
                <a:cs typeface="Calibri"/>
              </a:rPr>
              <a:t>info </a:t>
            </a:r>
            <a:r>
              <a:rPr sz="3400" spc="-25" dirty="0">
                <a:latin typeface="Calibri"/>
                <a:cs typeface="Calibri"/>
              </a:rPr>
              <a:t>from  </a:t>
            </a:r>
            <a:r>
              <a:rPr sz="3400" spc="-5" dirty="0">
                <a:latin typeface="Calibri"/>
                <a:cs typeface="Calibri"/>
              </a:rPr>
              <a:t>clueless </a:t>
            </a:r>
            <a:r>
              <a:rPr sz="3400" spc="-15" dirty="0">
                <a:latin typeface="Calibri"/>
                <a:cs typeface="Calibri"/>
              </a:rPr>
              <a:t>users </a:t>
            </a:r>
            <a:r>
              <a:rPr sz="3400" spc="-25" dirty="0">
                <a:latin typeface="Calibri"/>
                <a:cs typeface="Calibri"/>
              </a:rPr>
              <a:t>into data </a:t>
            </a:r>
            <a:r>
              <a:rPr sz="3400" spc="-5" dirty="0">
                <a:latin typeface="Calibri"/>
                <a:cs typeface="Calibri"/>
              </a:rPr>
              <a:t>and </a:t>
            </a:r>
            <a:r>
              <a:rPr sz="3400" spc="-10" dirty="0">
                <a:latin typeface="Calibri"/>
                <a:cs typeface="Calibri"/>
              </a:rPr>
              <a:t>functional </a:t>
            </a:r>
            <a:r>
              <a:rPr sz="3400" spc="-15" dirty="0">
                <a:latin typeface="Calibri"/>
                <a:cs typeface="Calibri"/>
              </a:rPr>
              <a:t>specifications </a:t>
            </a:r>
            <a:r>
              <a:rPr sz="3400" spc="-35" dirty="0">
                <a:latin typeface="Calibri"/>
                <a:cs typeface="Calibri"/>
              </a:rPr>
              <a:t>for 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10" dirty="0">
                <a:latin typeface="Calibri"/>
                <a:cs typeface="Calibri"/>
              </a:rPr>
              <a:t>DW/BI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30" dirty="0">
                <a:latin typeface="Calibri"/>
                <a:cs typeface="Calibri"/>
              </a:rPr>
              <a:t>system.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spc="5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5078" y="991870"/>
            <a:ext cx="10992485" cy="489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 algn="just">
              <a:lnSpc>
                <a:spcPts val="386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300" b="1" spc="-20" dirty="0">
                <a:latin typeface="Calibri"/>
                <a:cs typeface="Calibri"/>
              </a:rPr>
              <a:t>Nonexistent</a:t>
            </a:r>
            <a:r>
              <a:rPr sz="3300" b="1" spc="15" dirty="0">
                <a:latin typeface="Calibri"/>
                <a:cs typeface="Calibri"/>
              </a:rPr>
              <a:t> </a:t>
            </a:r>
            <a:r>
              <a:rPr sz="3300" b="1" spc="-10" dirty="0">
                <a:latin typeface="Calibri"/>
                <a:cs typeface="Calibri"/>
              </a:rPr>
              <a:t>users</a:t>
            </a:r>
            <a:endParaRPr sz="3300">
              <a:latin typeface="Calibri"/>
              <a:cs typeface="Calibri"/>
            </a:endParaRPr>
          </a:p>
          <a:p>
            <a:pPr marL="697865" lvl="1" indent="-229235" algn="just">
              <a:lnSpc>
                <a:spcPts val="3385"/>
              </a:lnSpc>
              <a:buFont typeface="Arial"/>
              <a:buChar char="•"/>
              <a:tabLst>
                <a:tab pos="698500" algn="l"/>
              </a:tabLst>
            </a:pPr>
            <a:r>
              <a:rPr sz="3000" spc="-5" dirty="0">
                <a:latin typeface="Calibri"/>
                <a:cs typeface="Calibri"/>
              </a:rPr>
              <a:t>This is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5" dirty="0">
                <a:latin typeface="Calibri"/>
                <a:cs typeface="Calibri"/>
              </a:rPr>
              <a:t>fatal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DW/BI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initiative.</a:t>
            </a:r>
            <a:endParaRPr sz="3000">
              <a:latin typeface="Calibri"/>
              <a:cs typeface="Calibri"/>
            </a:endParaRPr>
          </a:p>
          <a:p>
            <a:pPr marL="697865" marR="5080" lvl="1" indent="-228600" algn="just">
              <a:lnSpc>
                <a:spcPct val="80000"/>
              </a:lnSpc>
              <a:spcBef>
                <a:spcPts val="605"/>
              </a:spcBef>
              <a:buFont typeface="Arial"/>
              <a:buChar char="•"/>
              <a:tabLst>
                <a:tab pos="698500" algn="l"/>
              </a:tabLst>
            </a:pPr>
            <a:r>
              <a:rPr sz="3000" spc="-5" dirty="0">
                <a:latin typeface="Calibri"/>
                <a:cs typeface="Calibri"/>
              </a:rPr>
              <a:t>This </a:t>
            </a:r>
            <a:r>
              <a:rPr sz="3000" spc="-10" dirty="0">
                <a:latin typeface="Calibri"/>
                <a:cs typeface="Calibri"/>
              </a:rPr>
              <a:t>condition results </a:t>
            </a:r>
            <a:r>
              <a:rPr sz="3000" dirty="0">
                <a:latin typeface="Calibri"/>
                <a:cs typeface="Calibri"/>
              </a:rPr>
              <a:t>when </a:t>
            </a:r>
            <a:r>
              <a:rPr sz="3000" spc="-10" dirty="0">
                <a:latin typeface="Calibri"/>
                <a:cs typeface="Calibri"/>
              </a:rPr>
              <a:t>members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IT </a:t>
            </a:r>
            <a:r>
              <a:rPr sz="3000" spc="-20" dirty="0">
                <a:latin typeface="Calibri"/>
                <a:cs typeface="Calibri"/>
              </a:rPr>
              <a:t>organization </a:t>
            </a:r>
            <a:r>
              <a:rPr sz="3000" spc="-25" dirty="0">
                <a:latin typeface="Calibri"/>
                <a:cs typeface="Calibri"/>
              </a:rPr>
              <a:t>say </a:t>
            </a:r>
            <a:r>
              <a:rPr sz="3000" spc="-10" dirty="0">
                <a:latin typeface="Calibri"/>
                <a:cs typeface="Calibri"/>
              </a:rPr>
              <a:t>they  </a:t>
            </a:r>
            <a:r>
              <a:rPr sz="3000" spc="-5" dirty="0">
                <a:latin typeface="Calibri"/>
                <a:cs typeface="Calibri"/>
              </a:rPr>
              <a:t>know </a:t>
            </a:r>
            <a:r>
              <a:rPr sz="3000" spc="-10" dirty="0">
                <a:latin typeface="Calibri"/>
                <a:cs typeface="Calibri"/>
              </a:rPr>
              <a:t>what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business </a:t>
            </a:r>
            <a:r>
              <a:rPr sz="3000" spc="-15" dirty="0">
                <a:latin typeface="Calibri"/>
                <a:cs typeface="Calibri"/>
              </a:rPr>
              <a:t>users </a:t>
            </a:r>
            <a:r>
              <a:rPr sz="3000" spc="-10" dirty="0">
                <a:latin typeface="Calibri"/>
                <a:cs typeface="Calibri"/>
              </a:rPr>
              <a:t>need, </a:t>
            </a:r>
            <a:r>
              <a:rPr sz="3000" dirty="0">
                <a:latin typeface="Calibri"/>
                <a:cs typeface="Calibri"/>
              </a:rPr>
              <a:t>&amp; </a:t>
            </a:r>
            <a:r>
              <a:rPr sz="3000" spc="-5" dirty="0">
                <a:latin typeface="Calibri"/>
                <a:cs typeface="Calibri"/>
              </a:rPr>
              <a:t>sometimes purport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be  knowing </a:t>
            </a:r>
            <a:r>
              <a:rPr sz="3000" spc="-10" dirty="0">
                <a:latin typeface="Calibri"/>
                <a:cs typeface="Calibri"/>
              </a:rPr>
              <a:t>more </a:t>
            </a:r>
            <a:r>
              <a:rPr sz="3000" dirty="0">
                <a:latin typeface="Calibri"/>
                <a:cs typeface="Calibri"/>
              </a:rPr>
              <a:t>than </a:t>
            </a:r>
            <a:r>
              <a:rPr sz="3000" spc="-10" dirty="0">
                <a:latin typeface="Calibri"/>
                <a:cs typeface="Calibri"/>
              </a:rPr>
              <a:t>what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business </a:t>
            </a:r>
            <a:r>
              <a:rPr sz="3000" spc="-15" dirty="0">
                <a:latin typeface="Calibri"/>
                <a:cs typeface="Calibri"/>
              </a:rPr>
              <a:t>users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know.</a:t>
            </a:r>
            <a:endParaRPr sz="3000">
              <a:latin typeface="Calibri"/>
              <a:cs typeface="Calibri"/>
            </a:endParaRPr>
          </a:p>
          <a:p>
            <a:pPr marL="697865" marR="5080" lvl="1" indent="-228600" algn="just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3000" spc="-5" dirty="0">
                <a:latin typeface="Calibri"/>
                <a:cs typeface="Calibri"/>
              </a:rPr>
              <a:t>These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-15" dirty="0">
                <a:latin typeface="Calibri"/>
                <a:cs typeface="Calibri"/>
              </a:rPr>
              <a:t>organizations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25" dirty="0">
                <a:latin typeface="Calibri"/>
                <a:cs typeface="Calibri"/>
              </a:rPr>
              <a:t>attempt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model </a:t>
            </a:r>
            <a:r>
              <a:rPr sz="3000" spc="-10" dirty="0">
                <a:latin typeface="Calibri"/>
                <a:cs typeface="Calibri"/>
              </a:rPr>
              <a:t>their </a:t>
            </a:r>
            <a:r>
              <a:rPr sz="3000" spc="-20" dirty="0">
                <a:latin typeface="Calibri"/>
                <a:cs typeface="Calibri"/>
              </a:rPr>
              <a:t>data  </a:t>
            </a:r>
            <a:r>
              <a:rPr sz="3000" spc="-10" dirty="0">
                <a:latin typeface="Calibri"/>
                <a:cs typeface="Calibri"/>
              </a:rPr>
              <a:t>warehouse </a:t>
            </a:r>
            <a:r>
              <a:rPr sz="3000" spc="-5" dirty="0">
                <a:latin typeface="Calibri"/>
                <a:cs typeface="Calibri"/>
              </a:rPr>
              <a:t>based </a:t>
            </a:r>
            <a:r>
              <a:rPr sz="3000" dirty="0">
                <a:latin typeface="Calibri"/>
                <a:cs typeface="Calibri"/>
              </a:rPr>
              <a:t>on </a:t>
            </a:r>
            <a:r>
              <a:rPr sz="3000" spc="-15" dirty="0">
                <a:latin typeface="Calibri"/>
                <a:cs typeface="Calibri"/>
              </a:rPr>
              <a:t>source </a:t>
            </a:r>
            <a:r>
              <a:rPr sz="3000" spc="-20" dirty="0">
                <a:latin typeface="Calibri"/>
                <a:cs typeface="Calibri"/>
              </a:rPr>
              <a:t>data layouts exclusively </a:t>
            </a:r>
            <a:r>
              <a:rPr sz="3000" spc="-5" dirty="0">
                <a:latin typeface="Calibri"/>
                <a:cs typeface="Calibri"/>
              </a:rPr>
              <a:t>and </a:t>
            </a:r>
            <a:r>
              <a:rPr sz="3000" dirty="0">
                <a:latin typeface="Calibri"/>
                <a:cs typeface="Calibri"/>
              </a:rPr>
              <a:t>then  </a:t>
            </a:r>
            <a:r>
              <a:rPr sz="3000" spc="-10" dirty="0">
                <a:latin typeface="Calibri"/>
                <a:cs typeface="Calibri"/>
              </a:rPr>
              <a:t>don’t </a:t>
            </a:r>
            <a:r>
              <a:rPr sz="3000" spc="-20" dirty="0">
                <a:latin typeface="Calibri"/>
                <a:cs typeface="Calibri"/>
              </a:rPr>
              <a:t>understand </a:t>
            </a:r>
            <a:r>
              <a:rPr sz="3000" spc="-25" dirty="0">
                <a:latin typeface="Calibri"/>
                <a:cs typeface="Calibri"/>
              </a:rPr>
              <a:t>why </a:t>
            </a:r>
            <a:r>
              <a:rPr sz="3000" spc="-10" dirty="0">
                <a:latin typeface="Calibri"/>
                <a:cs typeface="Calibri"/>
              </a:rPr>
              <a:t>business </a:t>
            </a:r>
            <a:r>
              <a:rPr sz="3000" spc="-15" dirty="0">
                <a:latin typeface="Calibri"/>
                <a:cs typeface="Calibri"/>
              </a:rPr>
              <a:t>users </a:t>
            </a:r>
            <a:r>
              <a:rPr sz="3000" spc="-10" dirty="0">
                <a:latin typeface="Calibri"/>
                <a:cs typeface="Calibri"/>
              </a:rPr>
              <a:t>aren’t </a:t>
            </a:r>
            <a:r>
              <a:rPr sz="3000" spc="-5" dirty="0">
                <a:latin typeface="Calibri"/>
                <a:cs typeface="Calibri"/>
              </a:rPr>
              <a:t>clamoring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use </a:t>
            </a:r>
            <a:r>
              <a:rPr sz="3000" spc="-20" dirty="0">
                <a:latin typeface="Calibri"/>
                <a:cs typeface="Calibri"/>
              </a:rPr>
              <a:t>data  </a:t>
            </a:r>
            <a:r>
              <a:rPr sz="3000" spc="-10" dirty="0">
                <a:latin typeface="Calibri"/>
                <a:cs typeface="Calibri"/>
              </a:rPr>
              <a:t>warehouse.</a:t>
            </a:r>
            <a:endParaRPr sz="3000">
              <a:latin typeface="Calibri"/>
              <a:cs typeface="Calibri"/>
            </a:endParaRPr>
          </a:p>
          <a:p>
            <a:pPr marL="697865" lvl="1" indent="-229235" algn="just">
              <a:lnSpc>
                <a:spcPts val="3254"/>
              </a:lnSpc>
              <a:buFont typeface="Arial"/>
              <a:buChar char="•"/>
              <a:tabLst>
                <a:tab pos="698500" algn="l"/>
              </a:tabLst>
            </a:pPr>
            <a:r>
              <a:rPr sz="3000" b="1" spc="-5" dirty="0">
                <a:latin typeface="Calibri"/>
                <a:cs typeface="Calibri"/>
              </a:rPr>
              <a:t>Solution:</a:t>
            </a:r>
            <a:endParaRPr sz="3000">
              <a:latin typeface="Calibri"/>
              <a:cs typeface="Calibri"/>
            </a:endParaRPr>
          </a:p>
          <a:p>
            <a:pPr marL="1155065" marR="14604" lvl="2" indent="-228600" algn="just">
              <a:lnSpc>
                <a:spcPct val="80000"/>
              </a:lnSpc>
              <a:spcBef>
                <a:spcPts val="615"/>
              </a:spcBef>
              <a:buFont typeface="Arial"/>
              <a:buChar char="•"/>
              <a:tabLst>
                <a:tab pos="1155700" algn="l"/>
              </a:tabLst>
            </a:pPr>
            <a:r>
              <a:rPr sz="3100" spc="-5" dirty="0">
                <a:latin typeface="Calibri"/>
                <a:cs typeface="Calibri"/>
              </a:rPr>
              <a:t>This </a:t>
            </a:r>
            <a:r>
              <a:rPr sz="3100" spc="-15" dirty="0">
                <a:latin typeface="Calibri"/>
                <a:cs typeface="Calibri"/>
              </a:rPr>
              <a:t>obstacle </a:t>
            </a:r>
            <a:r>
              <a:rPr sz="3100" spc="-5" dirty="0">
                <a:latin typeface="Calibri"/>
                <a:cs typeface="Calibri"/>
              </a:rPr>
              <a:t>is </a:t>
            </a:r>
            <a:r>
              <a:rPr sz="3100" spc="-15" dirty="0">
                <a:latin typeface="Calibri"/>
                <a:cs typeface="Calibri"/>
              </a:rPr>
              <a:t>totally </a:t>
            </a:r>
            <a:r>
              <a:rPr sz="3100" dirty="0">
                <a:latin typeface="Calibri"/>
                <a:cs typeface="Calibri"/>
              </a:rPr>
              <a:t>within </a:t>
            </a:r>
            <a:r>
              <a:rPr sz="3100" spc="-5" dirty="0">
                <a:latin typeface="Calibri"/>
                <a:cs typeface="Calibri"/>
              </a:rPr>
              <a:t>the ability of IT </a:t>
            </a:r>
            <a:r>
              <a:rPr sz="3100" spc="-20" dirty="0">
                <a:latin typeface="Calibri"/>
                <a:cs typeface="Calibri"/>
              </a:rPr>
              <a:t>organization </a:t>
            </a:r>
            <a:r>
              <a:rPr sz="3100" spc="-50" dirty="0">
                <a:latin typeface="Calibri"/>
                <a:cs typeface="Calibri"/>
              </a:rPr>
              <a:t>to  </a:t>
            </a:r>
            <a:r>
              <a:rPr sz="3100" spc="-10" dirty="0">
                <a:latin typeface="Calibri"/>
                <a:cs typeface="Calibri"/>
              </a:rPr>
              <a:t>deal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with.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272" y="73609"/>
            <a:ext cx="10068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Program/project requirements</a:t>
            </a:r>
            <a:r>
              <a:rPr spc="-100" dirty="0"/>
              <a:t> </a:t>
            </a:r>
            <a:r>
              <a:rPr spc="-10" dirty="0"/>
              <a:t>deliverables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878" y="748995"/>
            <a:ext cx="11449685" cy="5185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65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essential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write down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gathered</a:t>
            </a:r>
            <a:endParaRPr sz="2800">
              <a:latin typeface="Calibri"/>
              <a:cs typeface="Calibri"/>
            </a:endParaRPr>
          </a:p>
          <a:p>
            <a:pPr marL="698500" marR="8255" lvl="1" indent="-228600">
              <a:lnSpc>
                <a:spcPct val="70000"/>
              </a:lnSpc>
              <a:spcBef>
                <a:spcPts val="705"/>
              </a:spcBef>
              <a:buFont typeface="Arial"/>
              <a:buChar char="•"/>
              <a:tabLst>
                <a:tab pos="698500" algn="l"/>
              </a:tabLst>
            </a:pPr>
            <a:r>
              <a:rPr sz="2500" spc="-10" dirty="0">
                <a:latin typeface="Calibri"/>
                <a:cs typeface="Calibri"/>
              </a:rPr>
              <a:t>Documentation </a:t>
            </a:r>
            <a:r>
              <a:rPr sz="2500" spc="-5" dirty="0">
                <a:latin typeface="Calibri"/>
                <a:cs typeface="Calibri"/>
              </a:rPr>
              <a:t>acts an encyclopedia of </a:t>
            </a:r>
            <a:r>
              <a:rPr sz="2500" spc="-20" dirty="0">
                <a:latin typeface="Calibri"/>
                <a:cs typeface="Calibri"/>
              </a:rPr>
              <a:t>reference </a:t>
            </a:r>
            <a:r>
              <a:rPr sz="2500" spc="-5" dirty="0">
                <a:latin typeface="Calibri"/>
                <a:cs typeface="Calibri"/>
              </a:rPr>
              <a:t>material as </a:t>
            </a:r>
            <a:r>
              <a:rPr sz="2500" spc="-10" dirty="0">
                <a:latin typeface="Calibri"/>
                <a:cs typeface="Calibri"/>
              </a:rPr>
              <a:t>resources </a:t>
            </a:r>
            <a:r>
              <a:rPr sz="2500" spc="-15" dirty="0">
                <a:latin typeface="Calibri"/>
                <a:cs typeface="Calibri"/>
              </a:rPr>
              <a:t>are </a:t>
            </a:r>
            <a:r>
              <a:rPr sz="2500" dirty="0">
                <a:latin typeface="Calibri"/>
                <a:cs typeface="Calibri"/>
              </a:rPr>
              <a:t>added 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DW/BI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team.</a:t>
            </a:r>
            <a:endParaRPr sz="2500">
              <a:latin typeface="Calibri"/>
              <a:cs typeface="Calibri"/>
            </a:endParaRPr>
          </a:p>
          <a:p>
            <a:pPr marL="698500" marR="8255" lvl="1" indent="-228600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500" spc="-10" dirty="0">
                <a:latin typeface="Calibri"/>
                <a:cs typeface="Calibri"/>
              </a:rPr>
              <a:t>Critical information </a:t>
            </a:r>
            <a:r>
              <a:rPr sz="2500" spc="-15" dirty="0">
                <a:latin typeface="Calibri"/>
                <a:cs typeface="Calibri"/>
              </a:rPr>
              <a:t>may </a:t>
            </a:r>
            <a:r>
              <a:rPr sz="2500" spc="-5" dirty="0">
                <a:latin typeface="Calibri"/>
                <a:cs typeface="Calibri"/>
              </a:rPr>
              <a:t>be </a:t>
            </a:r>
            <a:r>
              <a:rPr sz="2500" spc="-10" dirty="0">
                <a:latin typeface="Calibri"/>
                <a:cs typeface="Calibri"/>
              </a:rPr>
              <a:t>lost </a:t>
            </a:r>
            <a:r>
              <a:rPr sz="2500" spc="-5" dirty="0">
                <a:latin typeface="Calibri"/>
                <a:cs typeface="Calibri"/>
              </a:rPr>
              <a:t>if </a:t>
            </a:r>
            <a:r>
              <a:rPr sz="2500" spc="-10" dirty="0">
                <a:latin typeface="Calibri"/>
                <a:cs typeface="Calibri"/>
              </a:rPr>
              <a:t>people </a:t>
            </a:r>
            <a:r>
              <a:rPr sz="2500" spc="-15" dirty="0">
                <a:latin typeface="Calibri"/>
                <a:cs typeface="Calibri"/>
              </a:rPr>
              <a:t>roll off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team </a:t>
            </a:r>
            <a:r>
              <a:rPr sz="2500" spc="-5" dirty="0">
                <a:latin typeface="Calibri"/>
                <a:cs typeface="Calibri"/>
              </a:rPr>
              <a:t>without </a:t>
            </a:r>
            <a:r>
              <a:rPr sz="2500" spc="-10" dirty="0">
                <a:latin typeface="Calibri"/>
                <a:cs typeface="Calibri"/>
              </a:rPr>
              <a:t>documenting  </a:t>
            </a:r>
            <a:r>
              <a:rPr sz="2500" spc="-5" dirty="0">
                <a:latin typeface="Calibri"/>
                <a:cs typeface="Calibri"/>
              </a:rPr>
              <a:t>their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findings.</a:t>
            </a:r>
            <a:endParaRPr sz="2500">
              <a:latin typeface="Calibri"/>
              <a:cs typeface="Calibri"/>
            </a:endParaRPr>
          </a:p>
          <a:p>
            <a:pPr marL="698500" marR="5080" lvl="1" indent="-228600">
              <a:lnSpc>
                <a:spcPct val="70000"/>
              </a:lnSpc>
              <a:spcBef>
                <a:spcPts val="495"/>
              </a:spcBef>
              <a:buFont typeface="Arial"/>
              <a:buChar char="•"/>
              <a:tabLst>
                <a:tab pos="698500" algn="l"/>
                <a:tab pos="2854960" algn="l"/>
                <a:tab pos="3691890" algn="l"/>
                <a:tab pos="4273550" algn="l"/>
                <a:tab pos="5092700" algn="l"/>
                <a:tab pos="6430645" algn="l"/>
                <a:tab pos="7067550" algn="l"/>
                <a:tab pos="8017509" algn="l"/>
                <a:tab pos="9640570" algn="l"/>
                <a:tab pos="10222865" algn="l"/>
              </a:tabLst>
            </a:pPr>
            <a:r>
              <a:rPr sz="2500" spc="-10" dirty="0">
                <a:latin typeface="Calibri"/>
                <a:cs typeface="Calibri"/>
              </a:rPr>
              <a:t>Docum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spc="-35" dirty="0">
                <a:latin typeface="Calibri"/>
                <a:cs typeface="Calibri"/>
              </a:rPr>
              <a:t>n</a:t>
            </a:r>
            <a:r>
              <a:rPr sz="2500" spc="-4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ti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hel</a:t>
            </a:r>
            <a:r>
              <a:rPr sz="2500" spc="-20" dirty="0">
                <a:latin typeface="Calibri"/>
                <a:cs typeface="Calibri"/>
              </a:rPr>
              <a:t>p</a:t>
            </a:r>
            <a:r>
              <a:rPr sz="2500" spc="-5" dirty="0">
                <a:latin typeface="Calibri"/>
                <a:cs typeface="Calibri"/>
              </a:rPr>
              <a:t>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m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5" dirty="0">
                <a:latin typeface="Calibri"/>
                <a:cs typeface="Calibri"/>
              </a:rPr>
              <a:t>c</a:t>
            </a:r>
            <a:r>
              <a:rPr sz="2500" spc="10" dirty="0">
                <a:latin typeface="Calibri"/>
                <a:cs typeface="Calibri"/>
              </a:rPr>
              <a:t>r</a:t>
            </a:r>
            <a:r>
              <a:rPr sz="2500" spc="-35" dirty="0">
                <a:latin typeface="Calibri"/>
                <a:cs typeface="Calibri"/>
              </a:rPr>
              <a:t>ys</a:t>
            </a:r>
            <a:r>
              <a:rPr sz="2500" spc="-4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al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55" dirty="0">
                <a:latin typeface="Calibri"/>
                <a:cs typeface="Calibri"/>
              </a:rPr>
              <a:t>z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d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b</a:t>
            </a:r>
            <a:r>
              <a:rPr sz="2500" spc="-20" dirty="0">
                <a:latin typeface="Calibri"/>
                <a:cs typeface="Calibri"/>
              </a:rPr>
              <a:t>e</a:t>
            </a:r>
            <a:r>
              <a:rPr sz="2500" spc="-40" dirty="0">
                <a:latin typeface="Calibri"/>
                <a:cs typeface="Calibri"/>
              </a:rPr>
              <a:t>t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er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unde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35" dirty="0">
                <a:latin typeface="Calibri"/>
                <a:cs typeface="Calibri"/>
              </a:rPr>
              <a:t>s</a:t>
            </a:r>
            <a:r>
              <a:rPr sz="2500" spc="-40" dirty="0">
                <a:latin typeface="Calibri"/>
                <a:cs typeface="Calibri"/>
              </a:rPr>
              <a:t>t</a:t>
            </a:r>
            <a:r>
              <a:rPr sz="2500" spc="10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d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30" dirty="0">
                <a:latin typeface="Calibri"/>
                <a:cs typeface="Calibri"/>
              </a:rPr>
              <a:t>n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2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view  </a:t>
            </a:r>
            <a:r>
              <a:rPr sz="2500" spc="-15" dirty="0">
                <a:latin typeface="Calibri"/>
                <a:cs typeface="Calibri"/>
              </a:rPr>
              <a:t>content.</a:t>
            </a:r>
            <a:endParaRPr sz="2500">
              <a:latin typeface="Calibri"/>
              <a:cs typeface="Calibri"/>
            </a:endParaRPr>
          </a:p>
          <a:p>
            <a:pPr marL="698500" marR="8890" lvl="1" indent="-228600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500" spc="-10" dirty="0">
                <a:latin typeface="Calibri"/>
                <a:cs typeface="Calibri"/>
              </a:rPr>
              <a:t>Documentation helps </a:t>
            </a:r>
            <a:r>
              <a:rPr sz="2500" spc="-20" dirty="0">
                <a:latin typeface="Calibri"/>
                <a:cs typeface="Calibri"/>
              </a:rPr>
              <a:t>to </a:t>
            </a:r>
            <a:r>
              <a:rPr sz="2500" spc="-15" dirty="0">
                <a:latin typeface="Calibri"/>
                <a:cs typeface="Calibri"/>
              </a:rPr>
              <a:t>validate </a:t>
            </a:r>
            <a:r>
              <a:rPr sz="2500" spc="-1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findings with </a:t>
            </a:r>
            <a:r>
              <a:rPr sz="2500" spc="-15" dirty="0">
                <a:latin typeface="Calibri"/>
                <a:cs typeface="Calibri"/>
              </a:rPr>
              <a:t>users. </a:t>
            </a:r>
            <a:r>
              <a:rPr sz="2500" spc="-5" dirty="0">
                <a:latin typeface="Calibri"/>
                <a:cs typeface="Calibri"/>
              </a:rPr>
              <a:t>It closes the loop with </a:t>
            </a:r>
            <a:r>
              <a:rPr sz="2500" spc="-10" dirty="0">
                <a:latin typeface="Calibri"/>
                <a:cs typeface="Calibri"/>
              </a:rPr>
              <a:t>the  </a:t>
            </a:r>
            <a:r>
              <a:rPr sz="2500" spc="-15" dirty="0">
                <a:latin typeface="Calibri"/>
                <a:cs typeface="Calibri"/>
              </a:rPr>
              <a:t>users by </a:t>
            </a:r>
            <a:r>
              <a:rPr sz="2500" spc="-10" dirty="0">
                <a:latin typeface="Calibri"/>
                <a:cs typeface="Calibri"/>
              </a:rPr>
              <a:t>confirming that what </a:t>
            </a:r>
            <a:r>
              <a:rPr sz="2500" spc="-5" dirty="0">
                <a:latin typeface="Calibri"/>
                <a:cs typeface="Calibri"/>
              </a:rPr>
              <a:t>they said </a:t>
            </a:r>
            <a:r>
              <a:rPr sz="2500" spc="-10" dirty="0">
                <a:latin typeface="Calibri"/>
                <a:cs typeface="Calibri"/>
              </a:rPr>
              <a:t>was accurately</a:t>
            </a:r>
            <a:r>
              <a:rPr sz="2500" spc="9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documented.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ts val="315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35" dirty="0">
                <a:latin typeface="Calibri"/>
                <a:cs typeface="Calibri"/>
              </a:rPr>
              <a:t>Key </a:t>
            </a:r>
            <a:r>
              <a:rPr sz="2800" b="1" spc="-15" dirty="0">
                <a:latin typeface="Calibri"/>
                <a:cs typeface="Calibri"/>
              </a:rPr>
              <a:t>deliverables </a:t>
            </a:r>
            <a:r>
              <a:rPr sz="2800" b="1" spc="-20" dirty="0">
                <a:latin typeface="Calibri"/>
                <a:cs typeface="Calibri"/>
              </a:rPr>
              <a:t>for </a:t>
            </a:r>
            <a:r>
              <a:rPr sz="2800" b="1" spc="-10" dirty="0">
                <a:latin typeface="Calibri"/>
                <a:cs typeface="Calibri"/>
              </a:rPr>
              <a:t>collecting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spc="-15" dirty="0">
                <a:latin typeface="Calibri"/>
                <a:cs typeface="Calibri"/>
              </a:rPr>
              <a:t>requirements</a:t>
            </a:r>
            <a:r>
              <a:rPr sz="2800" b="1" spc="2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include: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605"/>
              </a:lnSpc>
              <a:buFont typeface="Arial"/>
              <a:buChar char="•"/>
              <a:tabLst>
                <a:tab pos="698500" algn="l"/>
              </a:tabLst>
            </a:pPr>
            <a:r>
              <a:rPr sz="2500" spc="-5" dirty="0">
                <a:latin typeface="Calibri"/>
                <a:cs typeface="Calibri"/>
              </a:rPr>
              <a:t>Interview</a:t>
            </a:r>
            <a:r>
              <a:rPr sz="2500" spc="-10" dirty="0">
                <a:latin typeface="Calibri"/>
                <a:cs typeface="Calibri"/>
              </a:rPr>
              <a:t> questionnaire</a:t>
            </a:r>
            <a:endParaRPr sz="2500">
              <a:latin typeface="Calibri"/>
              <a:cs typeface="Calibri"/>
            </a:endParaRPr>
          </a:p>
          <a:p>
            <a:pPr marL="698500" lvl="1" indent="-228600">
              <a:lnSpc>
                <a:spcPts val="2600"/>
              </a:lnSpc>
              <a:buFont typeface="Arial"/>
              <a:buChar char="•"/>
              <a:tabLst>
                <a:tab pos="698500" algn="l"/>
              </a:tabLst>
            </a:pPr>
            <a:r>
              <a:rPr sz="2500" spc="-5" dirty="0">
                <a:latin typeface="Calibri"/>
                <a:cs typeface="Calibri"/>
              </a:rPr>
              <a:t>Business </a:t>
            </a:r>
            <a:r>
              <a:rPr sz="2500" spc="-10" dirty="0">
                <a:latin typeface="Calibri"/>
                <a:cs typeface="Calibri"/>
              </a:rPr>
              <a:t>user </a:t>
            </a:r>
            <a:r>
              <a:rPr sz="2500" spc="-20" dirty="0">
                <a:latin typeface="Calibri"/>
                <a:cs typeface="Calibri"/>
              </a:rPr>
              <a:t>kickoff </a:t>
            </a:r>
            <a:r>
              <a:rPr sz="2500" spc="-5" dirty="0">
                <a:latin typeface="Calibri"/>
                <a:cs typeface="Calibri"/>
              </a:rPr>
              <a:t>meeting</a:t>
            </a:r>
            <a:r>
              <a:rPr sz="2500" spc="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agenda</a:t>
            </a:r>
            <a:endParaRPr sz="2500">
              <a:latin typeface="Calibri"/>
              <a:cs typeface="Calibri"/>
            </a:endParaRPr>
          </a:p>
          <a:p>
            <a:pPr marL="698500" lvl="1" indent="-228600">
              <a:lnSpc>
                <a:spcPts val="2600"/>
              </a:lnSpc>
              <a:buFont typeface="Arial"/>
              <a:buChar char="•"/>
              <a:tabLst>
                <a:tab pos="698500" algn="l"/>
              </a:tabLst>
            </a:pPr>
            <a:r>
              <a:rPr sz="2500" spc="-10" dirty="0">
                <a:latin typeface="Calibri"/>
                <a:cs typeface="Calibri"/>
              </a:rPr>
              <a:t>Pre-interview briefing </a:t>
            </a:r>
            <a:r>
              <a:rPr sz="2500" spc="-15" dirty="0">
                <a:latin typeface="Calibri"/>
                <a:cs typeface="Calibri"/>
              </a:rPr>
              <a:t>letter </a:t>
            </a:r>
            <a:r>
              <a:rPr sz="2500" spc="-25" dirty="0">
                <a:latin typeface="Calibri"/>
                <a:cs typeface="Calibri"/>
              </a:rPr>
              <a:t>for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7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interviewees</a:t>
            </a:r>
            <a:endParaRPr sz="2500">
              <a:latin typeface="Calibri"/>
              <a:cs typeface="Calibri"/>
            </a:endParaRPr>
          </a:p>
          <a:p>
            <a:pPr marL="698500" lvl="1" indent="-228600">
              <a:lnSpc>
                <a:spcPts val="2605"/>
              </a:lnSpc>
              <a:buFont typeface="Arial"/>
              <a:buChar char="•"/>
              <a:tabLst>
                <a:tab pos="698500" algn="l"/>
              </a:tabLst>
            </a:pPr>
            <a:r>
              <a:rPr sz="2500" spc="-15" dirty="0">
                <a:latin typeface="Calibri"/>
                <a:cs typeface="Calibri"/>
              </a:rPr>
              <a:t>Program and/or </a:t>
            </a:r>
            <a:r>
              <a:rPr sz="2500" spc="-10" dirty="0">
                <a:latin typeface="Calibri"/>
                <a:cs typeface="Calibri"/>
              </a:rPr>
              <a:t>project </a:t>
            </a:r>
            <a:r>
              <a:rPr sz="2500" spc="-5" dirty="0">
                <a:latin typeface="Calibri"/>
                <a:cs typeface="Calibri"/>
              </a:rPr>
              <a:t>interview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write-ups</a:t>
            </a:r>
            <a:endParaRPr sz="2500">
              <a:latin typeface="Calibri"/>
              <a:cs typeface="Calibri"/>
            </a:endParaRPr>
          </a:p>
          <a:p>
            <a:pPr marL="698500" marR="9525" lvl="1" indent="-228600">
              <a:lnSpc>
                <a:spcPct val="70000"/>
              </a:lnSpc>
              <a:spcBef>
                <a:spcPts val="700"/>
              </a:spcBef>
              <a:buFont typeface="Arial"/>
              <a:buChar char="•"/>
              <a:tabLst>
                <a:tab pos="698500" algn="l"/>
                <a:tab pos="1947545" algn="l"/>
                <a:tab pos="3844290" algn="l"/>
                <a:tab pos="5011420" algn="l"/>
                <a:tab pos="6561455" algn="l"/>
                <a:tab pos="7884795" algn="l"/>
                <a:tab pos="8469630" algn="l"/>
                <a:tab pos="10104120" algn="l"/>
              </a:tabLst>
            </a:pPr>
            <a:r>
              <a:rPr sz="2500" spc="-5" dirty="0">
                <a:latin typeface="Calibri"/>
                <a:cs typeface="Calibri"/>
              </a:rPr>
              <a:t>P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og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am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equi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10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me</a:t>
            </a:r>
            <a:r>
              <a:rPr sz="2500" spc="-30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ts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fin</a:t>
            </a:r>
            <a:r>
              <a:rPr sz="2500" spc="-15" dirty="0">
                <a:latin typeface="Calibri"/>
                <a:cs typeface="Calibri"/>
              </a:rPr>
              <a:t>d</a:t>
            </a:r>
            <a:r>
              <a:rPr sz="2500" spc="5" dirty="0">
                <a:latin typeface="Calibri"/>
                <a:cs typeface="Calibri"/>
              </a:rPr>
              <a:t>i</a:t>
            </a:r>
            <a:r>
              <a:rPr sz="2500" spc="-10" dirty="0">
                <a:latin typeface="Calibri"/>
                <a:cs typeface="Calibri"/>
              </a:rPr>
              <a:t>ng</a:t>
            </a:r>
            <a:r>
              <a:rPr sz="2500" spc="-5" dirty="0">
                <a:latin typeface="Calibri"/>
                <a:cs typeface="Calibri"/>
              </a:rPr>
              <a:t>s</a:t>
            </a:r>
            <a:r>
              <a:rPr sz="2500" dirty="0">
                <a:latin typeface="Calibri"/>
                <a:cs typeface="Calibri"/>
              </a:rPr>
              <a:t>	d</a:t>
            </a:r>
            <a:r>
              <a:rPr sz="2500" spc="-10" dirty="0">
                <a:latin typeface="Calibri"/>
                <a:cs typeface="Calibri"/>
              </a:rPr>
              <a:t>ocum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spc="-35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t,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5" dirty="0">
                <a:latin typeface="Calibri"/>
                <a:cs typeface="Calibri"/>
              </a:rPr>
              <a:t>i</a:t>
            </a:r>
            <a:r>
              <a:rPr sz="2500" spc="-10" dirty="0">
                <a:latin typeface="Calibri"/>
                <a:cs typeface="Calibri"/>
              </a:rPr>
              <a:t>ncl</a:t>
            </a:r>
            <a:r>
              <a:rPr sz="2500" dirty="0">
                <a:latin typeface="Calibri"/>
                <a:cs typeface="Calibri"/>
              </a:rPr>
              <a:t>u</a:t>
            </a:r>
            <a:r>
              <a:rPr sz="2500" spc="-10" dirty="0">
                <a:latin typeface="Calibri"/>
                <a:cs typeface="Calibri"/>
              </a:rPr>
              <a:t>din</a:t>
            </a:r>
            <a:r>
              <a:rPr sz="2500" spc="-5" dirty="0">
                <a:latin typeface="Calibri"/>
                <a:cs typeface="Calibri"/>
              </a:rPr>
              <a:t>g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5" dirty="0">
                <a:latin typeface="Calibri"/>
                <a:cs typeface="Calibri"/>
              </a:rPr>
              <a:t>h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p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el</a:t>
            </a:r>
            <a:r>
              <a:rPr sz="2500" spc="10" dirty="0">
                <a:latin typeface="Calibri"/>
                <a:cs typeface="Calibri"/>
              </a:rPr>
              <a:t>i</a:t>
            </a:r>
            <a:r>
              <a:rPr sz="2500" spc="-5" dirty="0">
                <a:latin typeface="Calibri"/>
                <a:cs typeface="Calibri"/>
              </a:rPr>
              <a:t>min</a:t>
            </a:r>
            <a:r>
              <a:rPr sz="2500" spc="5" dirty="0">
                <a:latin typeface="Calibri"/>
                <a:cs typeface="Calibri"/>
              </a:rPr>
              <a:t>a</a:t>
            </a:r>
            <a:r>
              <a:rPr sz="2500" spc="1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y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30" dirty="0">
                <a:latin typeface="Calibri"/>
                <a:cs typeface="Calibri"/>
              </a:rPr>
              <a:t>n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pr</a:t>
            </a:r>
            <a:r>
              <a:rPr sz="2500" spc="5" dirty="0">
                <a:latin typeface="Calibri"/>
                <a:cs typeface="Calibri"/>
              </a:rPr>
              <a:t>i</a:t>
            </a:r>
            <a:r>
              <a:rPr sz="2500" spc="-10" dirty="0">
                <a:latin typeface="Calibri"/>
                <a:cs typeface="Calibri"/>
              </a:rPr>
              <a:t>se 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spc="-10" dirty="0">
                <a:latin typeface="Calibri"/>
                <a:cs typeface="Calibri"/>
              </a:rPr>
              <a:t>warehouse bus matrix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10" dirty="0">
                <a:latin typeface="Calibri"/>
                <a:cs typeface="Calibri"/>
              </a:rPr>
              <a:t>agreed-upon prioritization</a:t>
            </a:r>
            <a:r>
              <a:rPr sz="2500" spc="9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grid.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450" y="73609"/>
            <a:ext cx="6412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Requirements</a:t>
            </a:r>
            <a:r>
              <a:rPr spc="-120" dirty="0"/>
              <a:t> </a:t>
            </a:r>
            <a:r>
              <a:rPr spc="-10" dirty="0"/>
              <a:t>prioritization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568" y="964437"/>
            <a:ext cx="11772265" cy="520954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41300" marR="7620" indent="-229235" algn="just">
              <a:lnSpc>
                <a:spcPct val="70000"/>
              </a:lnSpc>
              <a:spcBef>
                <a:spcPts val="1210"/>
              </a:spcBef>
              <a:buFont typeface="Arial"/>
              <a:buChar char="•"/>
              <a:tabLst>
                <a:tab pos="241935" algn="l"/>
              </a:tabLst>
            </a:pPr>
            <a:r>
              <a:rPr sz="3100" spc="-10" dirty="0">
                <a:latin typeface="Calibri"/>
                <a:cs typeface="Calibri"/>
              </a:rPr>
              <a:t>One </a:t>
            </a:r>
            <a:r>
              <a:rPr sz="3100" spc="-5" dirty="0">
                <a:latin typeface="Calibri"/>
                <a:cs typeface="Calibri"/>
              </a:rPr>
              <a:t>of the </a:t>
            </a:r>
            <a:r>
              <a:rPr sz="3100" spc="-30" dirty="0">
                <a:latin typeface="Calibri"/>
                <a:cs typeface="Calibri"/>
              </a:rPr>
              <a:t>favorite </a:t>
            </a:r>
            <a:r>
              <a:rPr sz="3100" spc="-10" dirty="0">
                <a:latin typeface="Calibri"/>
                <a:cs typeface="Calibri"/>
              </a:rPr>
              <a:t>techniques </a:t>
            </a:r>
            <a:r>
              <a:rPr sz="3100" spc="-25" dirty="0">
                <a:latin typeface="Calibri"/>
                <a:cs typeface="Calibri"/>
              </a:rPr>
              <a:t>for </a:t>
            </a:r>
            <a:r>
              <a:rPr sz="3100" spc="-10" dirty="0">
                <a:latin typeface="Calibri"/>
                <a:cs typeface="Calibri"/>
              </a:rPr>
              <a:t>prioritizing </a:t>
            </a:r>
            <a:r>
              <a:rPr sz="3100" spc="-5" dirty="0">
                <a:latin typeface="Calibri"/>
                <a:cs typeface="Calibri"/>
              </a:rPr>
              <a:t>individual </a:t>
            </a:r>
            <a:r>
              <a:rPr sz="3100" spc="-15" dirty="0">
                <a:latin typeface="Calibri"/>
                <a:cs typeface="Calibri"/>
              </a:rPr>
              <a:t>projects </a:t>
            </a:r>
            <a:r>
              <a:rPr sz="3100" spc="-5" dirty="0">
                <a:latin typeface="Calibri"/>
                <a:cs typeface="Calibri"/>
              </a:rPr>
              <a:t>within  the </a:t>
            </a:r>
            <a:r>
              <a:rPr sz="3100" spc="-20" dirty="0">
                <a:latin typeface="Calibri"/>
                <a:cs typeface="Calibri"/>
              </a:rPr>
              <a:t>overall </a:t>
            </a:r>
            <a:r>
              <a:rPr sz="3100" spc="-25" dirty="0">
                <a:latin typeface="Calibri"/>
                <a:cs typeface="Calibri"/>
              </a:rPr>
              <a:t>program </a:t>
            </a:r>
            <a:r>
              <a:rPr sz="3100" spc="-5" dirty="0">
                <a:latin typeface="Calibri"/>
                <a:cs typeface="Calibri"/>
              </a:rPr>
              <a:t>is the </a:t>
            </a:r>
            <a:r>
              <a:rPr sz="3100" b="1" i="1" spc="-10" dirty="0">
                <a:latin typeface="Calibri"/>
                <a:cs typeface="Calibri"/>
              </a:rPr>
              <a:t>prioritization</a:t>
            </a:r>
            <a:r>
              <a:rPr sz="3100" b="1" i="1" spc="120" dirty="0">
                <a:latin typeface="Calibri"/>
                <a:cs typeface="Calibri"/>
              </a:rPr>
              <a:t> </a:t>
            </a:r>
            <a:r>
              <a:rPr sz="3100" b="1" i="1" spc="-5" dirty="0">
                <a:latin typeface="Calibri"/>
                <a:cs typeface="Calibri"/>
              </a:rPr>
              <a:t>grid</a:t>
            </a:r>
            <a:r>
              <a:rPr sz="3100" spc="-5" dirty="0">
                <a:latin typeface="Calibri"/>
                <a:cs typeface="Calibri"/>
              </a:rPr>
              <a:t>.</a:t>
            </a:r>
            <a:endParaRPr sz="31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3100" spc="-5" dirty="0">
                <a:latin typeface="Calibri"/>
                <a:cs typeface="Calibri"/>
              </a:rPr>
              <a:t>In this </a:t>
            </a:r>
            <a:r>
              <a:rPr sz="3100" spc="-10" dirty="0">
                <a:latin typeface="Calibri"/>
                <a:cs typeface="Calibri"/>
              </a:rPr>
              <a:t>setting, </a:t>
            </a:r>
            <a:r>
              <a:rPr sz="3100" spc="-20" dirty="0">
                <a:latin typeface="Calibri"/>
                <a:cs typeface="Calibri"/>
              </a:rPr>
              <a:t>gather approx. </a:t>
            </a:r>
            <a:r>
              <a:rPr sz="3100" dirty="0">
                <a:latin typeface="Calibri"/>
                <a:cs typeface="Calibri"/>
              </a:rPr>
              <a:t>10-12 </a:t>
            </a:r>
            <a:r>
              <a:rPr sz="3100" spc="-25" dirty="0">
                <a:latin typeface="Calibri"/>
                <a:cs typeface="Calibri"/>
              </a:rPr>
              <a:t>executive </a:t>
            </a:r>
            <a:r>
              <a:rPr sz="3100" spc="-20" dirty="0">
                <a:latin typeface="Calibri"/>
                <a:cs typeface="Calibri"/>
              </a:rPr>
              <a:t>representatives,  </a:t>
            </a:r>
            <a:r>
              <a:rPr sz="3100" spc="-25" dirty="0">
                <a:latin typeface="Calibri"/>
                <a:cs typeface="Calibri"/>
              </a:rPr>
              <a:t>preferably </a:t>
            </a:r>
            <a:r>
              <a:rPr sz="3100" spc="-20" dirty="0">
                <a:latin typeface="Calibri"/>
                <a:cs typeface="Calibri"/>
              </a:rPr>
              <a:t>from </a:t>
            </a:r>
            <a:r>
              <a:rPr sz="3100" spc="-5" dirty="0">
                <a:latin typeface="Calibri"/>
                <a:cs typeface="Calibri"/>
              </a:rPr>
              <a:t>among those who </a:t>
            </a:r>
            <a:r>
              <a:rPr sz="3100" spc="-25" dirty="0">
                <a:latin typeface="Calibri"/>
                <a:cs typeface="Calibri"/>
              </a:rPr>
              <a:t>have </a:t>
            </a:r>
            <a:r>
              <a:rPr sz="3100" spc="-15" dirty="0">
                <a:latin typeface="Calibri"/>
                <a:cs typeface="Calibri"/>
              </a:rPr>
              <a:t>participated </a:t>
            </a:r>
            <a:r>
              <a:rPr sz="3100" spc="-5" dirty="0">
                <a:latin typeface="Calibri"/>
                <a:cs typeface="Calibri"/>
              </a:rPr>
              <a:t>in the  </a:t>
            </a:r>
            <a:r>
              <a:rPr sz="3100" spc="-15" dirty="0">
                <a:latin typeface="Calibri"/>
                <a:cs typeface="Calibri"/>
              </a:rPr>
              <a:t>requirements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process.</a:t>
            </a:r>
            <a:endParaRPr sz="31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3100" spc="-5" dirty="0">
                <a:latin typeface="Calibri"/>
                <a:cs typeface="Calibri"/>
              </a:rPr>
              <a:t>The </a:t>
            </a:r>
            <a:r>
              <a:rPr sz="3100" spc="-20" dirty="0">
                <a:latin typeface="Calibri"/>
                <a:cs typeface="Calibri"/>
              </a:rPr>
              <a:t>review </a:t>
            </a:r>
            <a:r>
              <a:rPr sz="3100" spc="-5" dirty="0">
                <a:latin typeface="Calibri"/>
                <a:cs typeface="Calibri"/>
              </a:rPr>
              <a:t>and </a:t>
            </a:r>
            <a:r>
              <a:rPr sz="3100" spc="-10" dirty="0">
                <a:latin typeface="Calibri"/>
                <a:cs typeface="Calibri"/>
              </a:rPr>
              <a:t>prioritization begins </a:t>
            </a:r>
            <a:r>
              <a:rPr sz="3100" spc="-5" dirty="0">
                <a:latin typeface="Calibri"/>
                <a:cs typeface="Calibri"/>
              </a:rPr>
              <a:t>with a </a:t>
            </a:r>
            <a:r>
              <a:rPr sz="3100" spc="-15" dirty="0">
                <a:latin typeface="Calibri"/>
                <a:cs typeface="Calibri"/>
              </a:rPr>
              <a:t>presentation </a:t>
            </a:r>
            <a:r>
              <a:rPr sz="3100" spc="-5" dirty="0">
                <a:latin typeface="Calibri"/>
                <a:cs typeface="Calibri"/>
              </a:rPr>
              <a:t>of the </a:t>
            </a:r>
            <a:r>
              <a:rPr sz="3100" spc="-10" dirty="0">
                <a:latin typeface="Calibri"/>
                <a:cs typeface="Calibri"/>
              </a:rPr>
              <a:t>business  </a:t>
            </a:r>
            <a:r>
              <a:rPr sz="3100" spc="-15" dirty="0">
                <a:latin typeface="Calibri"/>
                <a:cs typeface="Calibri"/>
              </a:rPr>
              <a:t>requirements</a:t>
            </a:r>
            <a:r>
              <a:rPr sz="3100" spc="-5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findings.</a:t>
            </a:r>
            <a:endParaRPr sz="3100">
              <a:latin typeface="Calibri"/>
              <a:cs typeface="Calibri"/>
            </a:endParaRPr>
          </a:p>
          <a:p>
            <a:pPr marL="241300" marR="5715" indent="-229235" algn="just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sz="3100" spc="-5" dirty="0">
                <a:latin typeface="Calibri"/>
                <a:cs typeface="Calibri"/>
              </a:rPr>
              <a:t>The </a:t>
            </a:r>
            <a:r>
              <a:rPr sz="3100" spc="-15" dirty="0">
                <a:latin typeface="Calibri"/>
                <a:cs typeface="Calibri"/>
              </a:rPr>
              <a:t>requirements are </a:t>
            </a:r>
            <a:r>
              <a:rPr sz="3100" spc="-20" dirty="0">
                <a:latin typeface="Calibri"/>
                <a:cs typeface="Calibri"/>
              </a:rPr>
              <a:t>presented </a:t>
            </a:r>
            <a:r>
              <a:rPr sz="3100" spc="-5" dirty="0">
                <a:latin typeface="Calibri"/>
                <a:cs typeface="Calibri"/>
              </a:rPr>
              <a:t>with a </a:t>
            </a:r>
            <a:r>
              <a:rPr sz="3100" spc="-10" dirty="0">
                <a:latin typeface="Calibri"/>
                <a:cs typeface="Calibri"/>
              </a:rPr>
              <a:t>slide </a:t>
            </a:r>
            <a:r>
              <a:rPr sz="3100" spc="-5" dirty="0">
                <a:latin typeface="Calibri"/>
                <a:cs typeface="Calibri"/>
              </a:rPr>
              <a:t>or </a:t>
            </a:r>
            <a:r>
              <a:rPr sz="3100" spc="-15" dirty="0">
                <a:latin typeface="Calibri"/>
                <a:cs typeface="Calibri"/>
              </a:rPr>
              <a:t>two </a:t>
            </a:r>
            <a:r>
              <a:rPr sz="3100" spc="-20" dirty="0">
                <a:latin typeface="Calibri"/>
                <a:cs typeface="Calibri"/>
              </a:rPr>
              <a:t>for </a:t>
            </a:r>
            <a:r>
              <a:rPr sz="3100" spc="-5" dirty="0">
                <a:latin typeface="Calibri"/>
                <a:cs typeface="Calibri"/>
              </a:rPr>
              <a:t>each </a:t>
            </a:r>
            <a:r>
              <a:rPr sz="3100" spc="-10" dirty="0">
                <a:latin typeface="Calibri"/>
                <a:cs typeface="Calibri"/>
              </a:rPr>
              <a:t>business  </a:t>
            </a:r>
            <a:r>
              <a:rPr sz="3100" spc="-15" dirty="0">
                <a:latin typeface="Calibri"/>
                <a:cs typeface="Calibri"/>
              </a:rPr>
              <a:t>process, </a:t>
            </a:r>
            <a:r>
              <a:rPr sz="3100" spc="-10" dirty="0">
                <a:latin typeface="Calibri"/>
                <a:cs typeface="Calibri"/>
              </a:rPr>
              <a:t>describing what </a:t>
            </a:r>
            <a:r>
              <a:rPr sz="3100" spc="-5" dirty="0">
                <a:latin typeface="Calibri"/>
                <a:cs typeface="Calibri"/>
              </a:rPr>
              <a:t>it </a:t>
            </a:r>
            <a:r>
              <a:rPr sz="3100" spc="-35" dirty="0">
                <a:latin typeface="Calibri"/>
                <a:cs typeface="Calibri"/>
              </a:rPr>
              <a:t>refers to, </a:t>
            </a:r>
            <a:r>
              <a:rPr sz="3100" spc="-20" dirty="0">
                <a:latin typeface="Calibri"/>
                <a:cs typeface="Calibri"/>
              </a:rPr>
              <a:t>core </a:t>
            </a:r>
            <a:r>
              <a:rPr sz="3100" spc="-5" dirty="0">
                <a:latin typeface="Calibri"/>
                <a:cs typeface="Calibri"/>
              </a:rPr>
              <a:t>metrics, </a:t>
            </a:r>
            <a:r>
              <a:rPr sz="3100" spc="-15" dirty="0">
                <a:latin typeface="Calibri"/>
                <a:cs typeface="Calibri"/>
              </a:rPr>
              <a:t>perceived </a:t>
            </a:r>
            <a:r>
              <a:rPr sz="3100" spc="-10" dirty="0">
                <a:latin typeface="Calibri"/>
                <a:cs typeface="Calibri"/>
              </a:rPr>
              <a:t>business  value and/or support </a:t>
            </a:r>
            <a:r>
              <a:rPr sz="3100" spc="-25" dirty="0">
                <a:latin typeface="Calibri"/>
                <a:cs typeface="Calibri"/>
              </a:rPr>
              <a:t>for </a:t>
            </a:r>
            <a:r>
              <a:rPr sz="3100" spc="-45" dirty="0">
                <a:latin typeface="Calibri"/>
                <a:cs typeface="Calibri"/>
              </a:rPr>
              <a:t>key </a:t>
            </a:r>
            <a:r>
              <a:rPr sz="3100" spc="-10" dirty="0">
                <a:latin typeface="Calibri"/>
                <a:cs typeface="Calibri"/>
              </a:rPr>
              <a:t>initiatives, </a:t>
            </a:r>
            <a:r>
              <a:rPr sz="3100" spc="-5" dirty="0">
                <a:latin typeface="Calibri"/>
                <a:cs typeface="Calibri"/>
              </a:rPr>
              <a:t>and </a:t>
            </a:r>
            <a:r>
              <a:rPr sz="3100" spc="-20" dirty="0">
                <a:latin typeface="Calibri"/>
                <a:cs typeface="Calibri"/>
              </a:rPr>
              <a:t>relative </a:t>
            </a:r>
            <a:r>
              <a:rPr sz="3100" spc="-5" dirty="0">
                <a:latin typeface="Calibri"/>
                <a:cs typeface="Calibri"/>
              </a:rPr>
              <a:t>assessment  </a:t>
            </a:r>
            <a:r>
              <a:rPr sz="3100" spc="-30" dirty="0">
                <a:latin typeface="Calibri"/>
                <a:cs typeface="Calibri"/>
              </a:rPr>
              <a:t>feasibility.</a:t>
            </a:r>
            <a:endParaRPr sz="3100">
              <a:latin typeface="Calibri"/>
              <a:cs typeface="Calibri"/>
            </a:endParaRPr>
          </a:p>
          <a:p>
            <a:pPr marL="698500" lvl="1" indent="-229235" algn="just">
              <a:lnSpc>
                <a:spcPts val="235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Present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simplified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version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warehouse</a:t>
            </a:r>
            <a:r>
              <a:rPr sz="2800" b="1" i="1" spc="17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bus</a:t>
            </a:r>
            <a:r>
              <a:rPr sz="2800" b="1" i="1" spc="18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architecture</a:t>
            </a:r>
            <a:r>
              <a:rPr sz="2800" b="1" i="1" spc="17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698500" algn="just">
              <a:lnSpc>
                <a:spcPts val="2600"/>
              </a:lnSpc>
            </a:pP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participants.</a:t>
            </a:r>
            <a:endParaRPr sz="2800">
              <a:latin typeface="Calibri"/>
              <a:cs typeface="Calibri"/>
            </a:endParaRPr>
          </a:p>
          <a:p>
            <a:pPr marL="698500" lvl="1" indent="-229235" algn="just">
              <a:lnSpc>
                <a:spcPts val="310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5" dirty="0">
                <a:latin typeface="Calibri"/>
                <a:cs typeface="Calibri"/>
              </a:rPr>
              <a:t>Use the </a:t>
            </a:r>
            <a:r>
              <a:rPr sz="2800" b="1" i="1" spc="-10" dirty="0">
                <a:latin typeface="Calibri"/>
                <a:cs typeface="Calibri"/>
              </a:rPr>
              <a:t>opportunity </a:t>
            </a:r>
            <a:r>
              <a:rPr sz="2800" b="1" i="1" spc="-5" dirty="0">
                <a:latin typeface="Calibri"/>
                <a:cs typeface="Calibri"/>
              </a:rPr>
              <a:t>matrix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further </a:t>
            </a:r>
            <a:r>
              <a:rPr sz="2800" spc="-25" dirty="0">
                <a:latin typeface="Calibri"/>
                <a:cs typeface="Calibri"/>
              </a:rPr>
              <a:t>reinforce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commonality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spc="5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123" y="1016254"/>
            <a:ext cx="10991850" cy="17322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575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10" dirty="0">
                <a:latin typeface="Calibri"/>
                <a:cs typeface="Calibri"/>
              </a:rPr>
              <a:t>Once </a:t>
            </a:r>
            <a:r>
              <a:rPr sz="4000" spc="-15" dirty="0">
                <a:latin typeface="Calibri"/>
                <a:cs typeface="Calibri"/>
              </a:rPr>
              <a:t>everyone </a:t>
            </a:r>
            <a:r>
              <a:rPr sz="4000" spc="-10" dirty="0">
                <a:latin typeface="Calibri"/>
                <a:cs typeface="Calibri"/>
              </a:rPr>
              <a:t>is </a:t>
            </a:r>
            <a:r>
              <a:rPr sz="4000" spc="-5" dirty="0">
                <a:latin typeface="Calibri"/>
                <a:cs typeface="Calibri"/>
              </a:rPr>
              <a:t>on the </a:t>
            </a:r>
            <a:r>
              <a:rPr sz="4000" spc="-10" dirty="0">
                <a:latin typeface="Calibri"/>
                <a:cs typeface="Calibri"/>
              </a:rPr>
              <a:t>same </a:t>
            </a:r>
            <a:r>
              <a:rPr sz="4000" spc="-15" dirty="0">
                <a:latin typeface="Calibri"/>
                <a:cs typeface="Calibri"/>
              </a:rPr>
              <a:t>page </a:t>
            </a:r>
            <a:r>
              <a:rPr sz="4000" spc="-25" dirty="0">
                <a:latin typeface="Calibri"/>
                <a:cs typeface="Calibri"/>
              </a:rPr>
              <a:t>regarding </a:t>
            </a:r>
            <a:r>
              <a:rPr sz="4000" spc="-5" dirty="0">
                <a:latin typeface="Calibri"/>
                <a:cs typeface="Calibri"/>
              </a:rPr>
              <a:t>the  </a:t>
            </a:r>
            <a:r>
              <a:rPr sz="4000" spc="-40" dirty="0">
                <a:latin typeface="Calibri"/>
                <a:cs typeface="Calibri"/>
              </a:rPr>
              <a:t>organization’s </a:t>
            </a:r>
            <a:r>
              <a:rPr sz="4000" spc="-25" dirty="0">
                <a:latin typeface="Calibri"/>
                <a:cs typeface="Calibri"/>
              </a:rPr>
              <a:t>program </a:t>
            </a:r>
            <a:r>
              <a:rPr sz="4000" spc="-15" dirty="0">
                <a:latin typeface="Calibri"/>
                <a:cs typeface="Calibri"/>
              </a:rPr>
              <a:t>requirements, </a:t>
            </a:r>
            <a:r>
              <a:rPr sz="4000" spc="-5" dirty="0">
                <a:latin typeface="Calibri"/>
                <a:cs typeface="Calibri"/>
              </a:rPr>
              <a:t>pull out the  </a:t>
            </a:r>
            <a:r>
              <a:rPr sz="4000" spc="-15" dirty="0">
                <a:latin typeface="Calibri"/>
                <a:cs typeface="Calibri"/>
              </a:rPr>
              <a:t>two-by-two prioritization </a:t>
            </a:r>
            <a:r>
              <a:rPr sz="4000" spc="-5" dirty="0">
                <a:latin typeface="Calibri"/>
                <a:cs typeface="Calibri"/>
              </a:rPr>
              <a:t>grid </a:t>
            </a:r>
            <a:r>
              <a:rPr sz="4000" dirty="0">
                <a:latin typeface="Calibri"/>
                <a:cs typeface="Calibri"/>
              </a:rPr>
              <a:t>as </a:t>
            </a:r>
            <a:r>
              <a:rPr sz="4000" spc="-10" dirty="0">
                <a:latin typeface="Calibri"/>
                <a:cs typeface="Calibri"/>
              </a:rPr>
              <a:t>shown in </a:t>
            </a:r>
            <a:r>
              <a:rPr sz="4000" i="1" spc="-10" dirty="0">
                <a:latin typeface="Calibri"/>
                <a:cs typeface="Calibri"/>
              </a:rPr>
              <a:t>Fig.</a:t>
            </a:r>
            <a:r>
              <a:rPr sz="4000" i="1" spc="80" dirty="0">
                <a:latin typeface="Calibri"/>
                <a:cs typeface="Calibri"/>
              </a:rPr>
              <a:t> </a:t>
            </a:r>
            <a:r>
              <a:rPr sz="4000" i="1" spc="-5" dirty="0">
                <a:latin typeface="Calibri"/>
                <a:cs typeface="Calibri"/>
              </a:rPr>
              <a:t>2</a:t>
            </a:r>
            <a:r>
              <a:rPr sz="4000" spc="-5" dirty="0">
                <a:latin typeface="Calibri"/>
                <a:cs typeface="Calibri"/>
              </a:rPr>
              <a:t>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spc="5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967739" y="847344"/>
            <a:ext cx="10113264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74946" y="5999479"/>
            <a:ext cx="2513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Fig 2: </a:t>
            </a:r>
            <a:r>
              <a:rPr sz="2000" b="1" spc="-10" dirty="0">
                <a:latin typeface="Calibri"/>
                <a:cs typeface="Calibri"/>
              </a:rPr>
              <a:t>Prioritization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Grid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62676" y="609676"/>
            <a:ext cx="872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0" dirty="0">
                <a:latin typeface="Calibri Light"/>
                <a:cs typeface="Calibri Light"/>
              </a:rPr>
              <a:t>E</a:t>
            </a:r>
            <a:r>
              <a:rPr sz="4400" b="0" spc="-35" dirty="0">
                <a:latin typeface="Calibri Light"/>
                <a:cs typeface="Calibri Light"/>
              </a:rPr>
              <a:t>n</a:t>
            </a:r>
            <a:r>
              <a:rPr sz="4400" b="0" dirty="0">
                <a:latin typeface="Calibri Light"/>
                <a:cs typeface="Calibri Light"/>
              </a:rPr>
              <a:t>d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89575" y="3280029"/>
            <a:ext cx="2850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" dirty="0">
                <a:latin typeface="Calibri"/>
                <a:cs typeface="Calibri"/>
              </a:rPr>
              <a:t>Thank</a:t>
            </a:r>
            <a:r>
              <a:rPr sz="4800" i="1" spc="-75" dirty="0">
                <a:latin typeface="Calibri"/>
                <a:cs typeface="Calibri"/>
              </a:rPr>
              <a:t> </a:t>
            </a:r>
            <a:r>
              <a:rPr sz="4800" i="1" spc="-5" dirty="0">
                <a:latin typeface="Calibri"/>
                <a:cs typeface="Calibri"/>
              </a:rPr>
              <a:t>you!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7533" y="73609"/>
            <a:ext cx="1509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186" y="765759"/>
            <a:ext cx="11405870" cy="518287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marR="8890" algn="just">
              <a:lnSpc>
                <a:spcPts val="3070"/>
              </a:lnSpc>
              <a:spcBef>
                <a:spcPts val="850"/>
              </a:spcBef>
            </a:pPr>
            <a:r>
              <a:rPr sz="3200" spc="-10" dirty="0">
                <a:latin typeface="Calibri"/>
                <a:cs typeface="Calibri"/>
              </a:rPr>
              <a:t>Successful </a:t>
            </a:r>
            <a:r>
              <a:rPr sz="3200" spc="-5" dirty="0">
                <a:latin typeface="Calibri"/>
                <a:cs typeface="Calibri"/>
              </a:rPr>
              <a:t>implementation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DW/BI is </a:t>
            </a:r>
            <a:r>
              <a:rPr sz="3200" spc="-10" dirty="0">
                <a:latin typeface="Calibri"/>
                <a:cs typeface="Calibri"/>
              </a:rPr>
              <a:t>greatly </a:t>
            </a:r>
            <a:r>
              <a:rPr sz="3200" spc="-5" dirty="0">
                <a:latin typeface="Calibri"/>
                <a:cs typeface="Calibri"/>
              </a:rPr>
              <a:t>increased </a:t>
            </a:r>
            <a:r>
              <a:rPr sz="3200" spc="-20" dirty="0">
                <a:latin typeface="Calibri"/>
                <a:cs typeface="Calibri"/>
              </a:rPr>
              <a:t>by  </a:t>
            </a:r>
            <a:r>
              <a:rPr sz="3200" spc="-15" dirty="0">
                <a:latin typeface="Calibri"/>
                <a:cs typeface="Calibri"/>
              </a:rPr>
              <a:t>understanding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business </a:t>
            </a:r>
            <a:r>
              <a:rPr sz="3200" dirty="0">
                <a:latin typeface="Calibri"/>
                <a:cs typeface="Calibri"/>
              </a:rPr>
              <a:t>end </a:t>
            </a:r>
            <a:r>
              <a:rPr sz="3200" spc="-20" dirty="0">
                <a:latin typeface="Calibri"/>
                <a:cs typeface="Calibri"/>
              </a:rPr>
              <a:t>users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their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requirements</a:t>
            </a:r>
            <a:endParaRPr sz="3200">
              <a:latin typeface="Calibri"/>
              <a:cs typeface="Calibri"/>
            </a:endParaRPr>
          </a:p>
          <a:p>
            <a:pPr marL="520065" marR="5080" indent="-228600" algn="just">
              <a:lnSpc>
                <a:spcPts val="3170"/>
              </a:lnSpc>
              <a:spcBef>
                <a:spcPts val="500"/>
              </a:spcBef>
              <a:buFont typeface="Arial"/>
              <a:buChar char="•"/>
              <a:tabLst>
                <a:tab pos="520700" algn="l"/>
              </a:tabLst>
            </a:pPr>
            <a:r>
              <a:rPr sz="3300" spc="-10" dirty="0">
                <a:latin typeface="Calibri"/>
                <a:cs typeface="Calibri"/>
              </a:rPr>
              <a:t>What </a:t>
            </a:r>
            <a:r>
              <a:rPr sz="3300" spc="-15" dirty="0">
                <a:latin typeface="Calibri"/>
                <a:cs typeface="Calibri"/>
              </a:rPr>
              <a:t>are </a:t>
            </a:r>
            <a:r>
              <a:rPr sz="3300" dirty="0">
                <a:latin typeface="Calibri"/>
                <a:cs typeface="Calibri"/>
              </a:rPr>
              <a:t>the </a:t>
            </a:r>
            <a:r>
              <a:rPr sz="3300" spc="-5" dirty="0">
                <a:latin typeface="Calibri"/>
                <a:cs typeface="Calibri"/>
              </a:rPr>
              <a:t>business </a:t>
            </a:r>
            <a:r>
              <a:rPr sz="3300" dirty="0">
                <a:latin typeface="Calibri"/>
                <a:cs typeface="Calibri"/>
              </a:rPr>
              <a:t>issues </a:t>
            </a:r>
            <a:r>
              <a:rPr sz="3300" spc="-10" dirty="0">
                <a:latin typeface="Calibri"/>
                <a:cs typeface="Calibri"/>
              </a:rPr>
              <a:t>we </a:t>
            </a:r>
            <a:r>
              <a:rPr sz="3300" spc="-15" dirty="0">
                <a:latin typeface="Calibri"/>
                <a:cs typeface="Calibri"/>
              </a:rPr>
              <a:t>are </a:t>
            </a:r>
            <a:r>
              <a:rPr sz="3300" dirty="0">
                <a:latin typeface="Calibri"/>
                <a:cs typeface="Calibri"/>
              </a:rPr>
              <a:t>trying </a:t>
            </a:r>
            <a:r>
              <a:rPr sz="3300" spc="-20" dirty="0">
                <a:latin typeface="Calibri"/>
                <a:cs typeface="Calibri"/>
              </a:rPr>
              <a:t>to </a:t>
            </a:r>
            <a:r>
              <a:rPr sz="3300" spc="-10" dirty="0">
                <a:latin typeface="Calibri"/>
                <a:cs typeface="Calibri"/>
              </a:rPr>
              <a:t>address </a:t>
            </a:r>
            <a:r>
              <a:rPr sz="3300" dirty="0">
                <a:latin typeface="Calibri"/>
                <a:cs typeface="Calibri"/>
              </a:rPr>
              <a:t>with the  </a:t>
            </a:r>
            <a:r>
              <a:rPr sz="3300" spc="-25" dirty="0">
                <a:latin typeface="Calibri"/>
                <a:cs typeface="Calibri"/>
              </a:rPr>
              <a:t>data</a:t>
            </a:r>
            <a:r>
              <a:rPr sz="3300" spc="-5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warehouse?</a:t>
            </a:r>
            <a:endParaRPr sz="3300">
              <a:latin typeface="Calibri"/>
              <a:cs typeface="Calibri"/>
            </a:endParaRPr>
          </a:p>
          <a:p>
            <a:pPr marL="520065" marR="5080" indent="-228600" algn="just">
              <a:lnSpc>
                <a:spcPct val="80000"/>
              </a:lnSpc>
              <a:spcBef>
                <a:spcPts val="520"/>
              </a:spcBef>
              <a:buFont typeface="Arial"/>
              <a:buChar char="•"/>
              <a:tabLst>
                <a:tab pos="520700" algn="l"/>
              </a:tabLst>
            </a:pPr>
            <a:r>
              <a:rPr sz="3300" spc="-10" dirty="0">
                <a:latin typeface="Calibri"/>
                <a:cs typeface="Calibri"/>
              </a:rPr>
              <a:t>What </a:t>
            </a:r>
            <a:r>
              <a:rPr sz="3300" spc="-15" dirty="0">
                <a:latin typeface="Calibri"/>
                <a:cs typeface="Calibri"/>
              </a:rPr>
              <a:t>are </a:t>
            </a:r>
            <a:r>
              <a:rPr sz="3300" dirty="0">
                <a:latin typeface="Calibri"/>
                <a:cs typeface="Calibri"/>
              </a:rPr>
              <a:t>the </a:t>
            </a:r>
            <a:r>
              <a:rPr sz="3300" spc="-15" dirty="0">
                <a:latin typeface="Calibri"/>
                <a:cs typeface="Calibri"/>
              </a:rPr>
              <a:t>top </a:t>
            </a:r>
            <a:r>
              <a:rPr sz="3300" spc="-5" dirty="0">
                <a:latin typeface="Calibri"/>
                <a:cs typeface="Calibri"/>
              </a:rPr>
              <a:t>business </a:t>
            </a:r>
            <a:r>
              <a:rPr sz="3300" spc="-10" dirty="0">
                <a:latin typeface="Calibri"/>
                <a:cs typeface="Calibri"/>
              </a:rPr>
              <a:t>objectives </a:t>
            </a:r>
            <a:r>
              <a:rPr sz="3300" spc="-5" dirty="0">
                <a:latin typeface="Calibri"/>
                <a:cs typeface="Calibri"/>
              </a:rPr>
              <a:t>of </a:t>
            </a:r>
            <a:r>
              <a:rPr sz="3300" dirty="0">
                <a:latin typeface="Calibri"/>
                <a:cs typeface="Calibri"/>
              </a:rPr>
              <a:t>the </a:t>
            </a:r>
            <a:r>
              <a:rPr sz="3300" spc="-20" dirty="0">
                <a:latin typeface="Calibri"/>
                <a:cs typeface="Calibri"/>
              </a:rPr>
              <a:t>organization?  </a:t>
            </a:r>
            <a:r>
              <a:rPr sz="3300" spc="-35" dirty="0">
                <a:latin typeface="Calibri"/>
                <a:cs typeface="Calibri"/>
              </a:rPr>
              <a:t>Validate </a:t>
            </a:r>
            <a:r>
              <a:rPr sz="3300" dirty="0">
                <a:latin typeface="Calibri"/>
                <a:cs typeface="Calibri"/>
              </a:rPr>
              <a:t>with the </a:t>
            </a:r>
            <a:r>
              <a:rPr sz="3300" spc="-15" dirty="0">
                <a:latin typeface="Calibri"/>
                <a:cs typeface="Calibri"/>
              </a:rPr>
              <a:t>top person </a:t>
            </a:r>
            <a:r>
              <a:rPr sz="3300" dirty="0">
                <a:latin typeface="Calibri"/>
                <a:cs typeface="Calibri"/>
              </a:rPr>
              <a:t>- </a:t>
            </a:r>
            <a:r>
              <a:rPr sz="3300" spc="-30" dirty="0">
                <a:latin typeface="Calibri"/>
                <a:cs typeface="Calibri"/>
              </a:rPr>
              <a:t>MD, </a:t>
            </a:r>
            <a:r>
              <a:rPr sz="3300" dirty="0">
                <a:latin typeface="Calibri"/>
                <a:cs typeface="Calibri"/>
              </a:rPr>
              <a:t>line </a:t>
            </a:r>
            <a:r>
              <a:rPr sz="3300" spc="-15" dirty="0">
                <a:latin typeface="Calibri"/>
                <a:cs typeface="Calibri"/>
              </a:rPr>
              <a:t>managers, </a:t>
            </a:r>
            <a:r>
              <a:rPr sz="3300" spc="-10" dirty="0">
                <a:latin typeface="Calibri"/>
                <a:cs typeface="Calibri"/>
              </a:rPr>
              <a:t>whoever </a:t>
            </a:r>
            <a:r>
              <a:rPr sz="3300" spc="-5" dirty="0">
                <a:latin typeface="Calibri"/>
                <a:cs typeface="Calibri"/>
              </a:rPr>
              <a:t>is </a:t>
            </a:r>
            <a:r>
              <a:rPr sz="3300" spc="20" dirty="0">
                <a:latin typeface="Calibri"/>
                <a:cs typeface="Calibri"/>
              </a:rPr>
              <a:t>in  </a:t>
            </a:r>
            <a:r>
              <a:rPr sz="3300" spc="-15" dirty="0">
                <a:latin typeface="Calibri"/>
                <a:cs typeface="Calibri"/>
              </a:rPr>
              <a:t>charge.</a:t>
            </a:r>
            <a:endParaRPr sz="3300">
              <a:latin typeface="Calibri"/>
              <a:cs typeface="Calibri"/>
            </a:endParaRPr>
          </a:p>
          <a:p>
            <a:pPr marL="520065" indent="-229235" algn="just">
              <a:lnSpc>
                <a:spcPts val="3529"/>
              </a:lnSpc>
              <a:buFont typeface="Arial"/>
              <a:buChar char="•"/>
              <a:tabLst>
                <a:tab pos="520700" algn="l"/>
              </a:tabLst>
            </a:pPr>
            <a:r>
              <a:rPr sz="3300" spc="-10" dirty="0">
                <a:latin typeface="Calibri"/>
                <a:cs typeface="Calibri"/>
              </a:rPr>
              <a:t>What </a:t>
            </a:r>
            <a:r>
              <a:rPr sz="3300" spc="-15" dirty="0">
                <a:latin typeface="Calibri"/>
                <a:cs typeface="Calibri"/>
              </a:rPr>
              <a:t>information </a:t>
            </a:r>
            <a:r>
              <a:rPr sz="3300" spc="-5" dirty="0">
                <a:latin typeface="Calibri"/>
                <a:cs typeface="Calibri"/>
              </a:rPr>
              <a:t>is needed </a:t>
            </a:r>
            <a:r>
              <a:rPr sz="3300" spc="-10" dirty="0">
                <a:latin typeface="Calibri"/>
                <a:cs typeface="Calibri"/>
              </a:rPr>
              <a:t>by </a:t>
            </a:r>
            <a:r>
              <a:rPr sz="3300" dirty="0">
                <a:latin typeface="Calibri"/>
                <a:cs typeface="Calibri"/>
              </a:rPr>
              <a:t>the </a:t>
            </a:r>
            <a:r>
              <a:rPr sz="3300" spc="-10" dirty="0">
                <a:latin typeface="Calibri"/>
                <a:cs typeface="Calibri"/>
              </a:rPr>
              <a:t>decision</a:t>
            </a:r>
            <a:r>
              <a:rPr sz="3300" spc="90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makers.</a:t>
            </a:r>
            <a:endParaRPr sz="3300">
              <a:latin typeface="Calibri"/>
              <a:cs typeface="Calibri"/>
            </a:endParaRPr>
          </a:p>
          <a:p>
            <a:pPr marL="520065" marR="8255" indent="-228600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520700" algn="l"/>
              </a:tabLst>
            </a:pPr>
            <a:r>
              <a:rPr sz="3300" dirty="0">
                <a:latin typeface="Calibri"/>
                <a:cs typeface="Calibri"/>
              </a:rPr>
              <a:t>Which issues </a:t>
            </a:r>
            <a:r>
              <a:rPr sz="3300" spc="-5" dirty="0">
                <a:latin typeface="Calibri"/>
                <a:cs typeface="Calibri"/>
              </a:rPr>
              <a:t>need </a:t>
            </a:r>
            <a:r>
              <a:rPr sz="3300" spc="-20" dirty="0">
                <a:latin typeface="Calibri"/>
                <a:cs typeface="Calibri"/>
              </a:rPr>
              <a:t>to </a:t>
            </a:r>
            <a:r>
              <a:rPr sz="3300" spc="-5" dirty="0">
                <a:latin typeface="Calibri"/>
                <a:cs typeface="Calibri"/>
              </a:rPr>
              <a:t>be addressed </a:t>
            </a:r>
            <a:r>
              <a:rPr sz="3300" spc="-20" dirty="0">
                <a:latin typeface="Calibri"/>
                <a:cs typeface="Calibri"/>
              </a:rPr>
              <a:t>first? </a:t>
            </a:r>
            <a:r>
              <a:rPr sz="3300" spc="-25" dirty="0">
                <a:latin typeface="Calibri"/>
                <a:cs typeface="Calibri"/>
              </a:rPr>
              <a:t>(Have </a:t>
            </a:r>
            <a:r>
              <a:rPr sz="3300" dirty="0">
                <a:latin typeface="Calibri"/>
                <a:cs typeface="Calibri"/>
              </a:rPr>
              <a:t>the </a:t>
            </a:r>
            <a:r>
              <a:rPr sz="3300" spc="-5" dirty="0">
                <a:latin typeface="Calibri"/>
                <a:cs typeface="Calibri"/>
              </a:rPr>
              <a:t>business  community </a:t>
            </a:r>
            <a:r>
              <a:rPr sz="3300" spc="-20" dirty="0">
                <a:latin typeface="Calibri"/>
                <a:cs typeface="Calibri"/>
              </a:rPr>
              <a:t>rank </a:t>
            </a:r>
            <a:r>
              <a:rPr sz="3300" dirty="0">
                <a:latin typeface="Calibri"/>
                <a:cs typeface="Calibri"/>
              </a:rPr>
              <a:t>the issues </a:t>
            </a:r>
            <a:r>
              <a:rPr sz="3300" spc="-5" dirty="0">
                <a:latin typeface="Calibri"/>
                <a:cs typeface="Calibri"/>
              </a:rPr>
              <a:t>in </a:t>
            </a:r>
            <a:r>
              <a:rPr sz="3300" spc="-15" dirty="0">
                <a:latin typeface="Calibri"/>
                <a:cs typeface="Calibri"/>
              </a:rPr>
              <a:t>order </a:t>
            </a:r>
            <a:r>
              <a:rPr sz="3300" dirty="0">
                <a:latin typeface="Calibri"/>
                <a:cs typeface="Calibri"/>
              </a:rPr>
              <a:t>of </a:t>
            </a:r>
            <a:r>
              <a:rPr sz="3300" spc="-5" dirty="0">
                <a:latin typeface="Calibri"/>
                <a:cs typeface="Calibri"/>
              </a:rPr>
              <a:t>importance </a:t>
            </a:r>
            <a:r>
              <a:rPr sz="3300" dirty="0">
                <a:latin typeface="Calibri"/>
                <a:cs typeface="Calibri"/>
              </a:rPr>
              <a:t>- </a:t>
            </a:r>
            <a:r>
              <a:rPr sz="3300" spc="-10" dirty="0">
                <a:latin typeface="Calibri"/>
                <a:cs typeface="Calibri"/>
              </a:rPr>
              <a:t>how </a:t>
            </a:r>
            <a:r>
              <a:rPr sz="3300" dirty="0">
                <a:latin typeface="Calibri"/>
                <a:cs typeface="Calibri"/>
              </a:rPr>
              <a:t>much  will </a:t>
            </a:r>
            <a:r>
              <a:rPr sz="3300" spc="-5" dirty="0">
                <a:latin typeface="Calibri"/>
                <a:cs typeface="Calibri"/>
              </a:rPr>
              <a:t>addressing </a:t>
            </a:r>
            <a:r>
              <a:rPr sz="3300" dirty="0">
                <a:latin typeface="Calibri"/>
                <a:cs typeface="Calibri"/>
              </a:rPr>
              <a:t>the </a:t>
            </a:r>
            <a:r>
              <a:rPr sz="3300" spc="-5" dirty="0">
                <a:latin typeface="Calibri"/>
                <a:cs typeface="Calibri"/>
              </a:rPr>
              <a:t>particular </a:t>
            </a:r>
            <a:r>
              <a:rPr sz="3300" dirty="0">
                <a:latin typeface="Calibri"/>
                <a:cs typeface="Calibri"/>
              </a:rPr>
              <a:t>issue </a:t>
            </a:r>
            <a:r>
              <a:rPr sz="3300" spc="-15" dirty="0">
                <a:latin typeface="Calibri"/>
                <a:cs typeface="Calibri"/>
              </a:rPr>
              <a:t>contribute </a:t>
            </a:r>
            <a:r>
              <a:rPr sz="3300" spc="-20" dirty="0">
                <a:latin typeface="Calibri"/>
                <a:cs typeface="Calibri"/>
              </a:rPr>
              <a:t>to </a:t>
            </a:r>
            <a:r>
              <a:rPr sz="3300" dirty="0">
                <a:latin typeface="Calibri"/>
                <a:cs typeface="Calibri"/>
              </a:rPr>
              <a:t>the </a:t>
            </a:r>
            <a:r>
              <a:rPr sz="3300" spc="-15" dirty="0">
                <a:latin typeface="Calibri"/>
                <a:cs typeface="Calibri"/>
              </a:rPr>
              <a:t>current  </a:t>
            </a:r>
            <a:r>
              <a:rPr sz="3300" spc="-10" dirty="0">
                <a:latin typeface="Calibri"/>
                <a:cs typeface="Calibri"/>
              </a:rPr>
              <a:t>objectives </a:t>
            </a:r>
            <a:r>
              <a:rPr sz="3300" spc="-5" dirty="0">
                <a:latin typeface="Calibri"/>
                <a:cs typeface="Calibri"/>
              </a:rPr>
              <a:t>of </a:t>
            </a:r>
            <a:r>
              <a:rPr sz="3300" dirty="0">
                <a:latin typeface="Calibri"/>
                <a:cs typeface="Calibri"/>
              </a:rPr>
              <a:t>the</a:t>
            </a:r>
            <a:r>
              <a:rPr sz="3300" spc="25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organization?)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7533" y="73609"/>
            <a:ext cx="1509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128" y="701751"/>
            <a:ext cx="1080198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93900" algn="l"/>
                <a:tab pos="5028565" algn="l"/>
                <a:tab pos="7374255" algn="l"/>
                <a:tab pos="8528050" algn="l"/>
                <a:tab pos="9232265" algn="l"/>
              </a:tabLst>
            </a:pPr>
            <a:r>
              <a:rPr sz="3800" dirty="0">
                <a:latin typeface="Calibri"/>
                <a:cs typeface="Calibri"/>
              </a:rPr>
              <a:t>Business	</a:t>
            </a:r>
            <a:r>
              <a:rPr sz="3800" spc="-15" dirty="0">
                <a:latin typeface="Calibri"/>
                <a:cs typeface="Calibri"/>
              </a:rPr>
              <a:t>Requirements	</a:t>
            </a:r>
            <a:r>
              <a:rPr sz="3800" spc="-5" dirty="0">
                <a:latin typeface="Calibri"/>
                <a:cs typeface="Calibri"/>
              </a:rPr>
              <a:t>essentially	help	</a:t>
            </a:r>
            <a:r>
              <a:rPr sz="3800" spc="-25" dirty="0">
                <a:latin typeface="Calibri"/>
                <a:cs typeface="Calibri"/>
              </a:rPr>
              <a:t>to	</a:t>
            </a:r>
            <a:r>
              <a:rPr sz="3800" spc="-10" dirty="0">
                <a:latin typeface="Calibri"/>
                <a:cs typeface="Calibri"/>
              </a:rPr>
              <a:t>compile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250"/>
              </a:lnSpc>
              <a:spcBef>
                <a:spcPts val="105"/>
              </a:spcBef>
            </a:pPr>
            <a:r>
              <a:rPr spc="-15" dirty="0"/>
              <a:t>information packages </a:t>
            </a:r>
            <a:r>
              <a:rPr spc="-30" dirty="0"/>
              <a:t>for </a:t>
            </a:r>
            <a:r>
              <a:rPr dirty="0"/>
              <a:t>all the </a:t>
            </a:r>
            <a:r>
              <a:rPr spc="-5" dirty="0"/>
              <a:t>subjects of </a:t>
            </a:r>
            <a:r>
              <a:rPr dirty="0"/>
              <a:t>the</a:t>
            </a:r>
            <a:r>
              <a:rPr spc="85" dirty="0"/>
              <a:t> </a:t>
            </a:r>
            <a:r>
              <a:rPr spc="-5" dirty="0"/>
              <a:t>DW/BI</a:t>
            </a:r>
          </a:p>
          <a:p>
            <a:pPr marL="698500" indent="-229235">
              <a:lnSpc>
                <a:spcPts val="3105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15" dirty="0"/>
              <a:t>Define </a:t>
            </a:r>
            <a:r>
              <a:rPr sz="3100" spc="-10" dirty="0"/>
              <a:t>common </a:t>
            </a:r>
            <a:r>
              <a:rPr sz="3100" spc="-5" dirty="0"/>
              <a:t>subject</a:t>
            </a:r>
            <a:r>
              <a:rPr sz="3100" spc="30" dirty="0"/>
              <a:t> </a:t>
            </a:r>
            <a:r>
              <a:rPr sz="3100" spc="-10" dirty="0"/>
              <a:t>areas</a:t>
            </a:r>
            <a:endParaRPr sz="3100"/>
          </a:p>
          <a:p>
            <a:pPr marL="698500" indent="-229235">
              <a:lnSpc>
                <a:spcPts val="3110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10" dirty="0"/>
              <a:t>Define </a:t>
            </a:r>
            <a:r>
              <a:rPr sz="3100" spc="-50" dirty="0"/>
              <a:t>key </a:t>
            </a:r>
            <a:r>
              <a:rPr sz="3100" spc="-5" dirty="0"/>
              <a:t>business</a:t>
            </a:r>
            <a:r>
              <a:rPr sz="3100" spc="50" dirty="0"/>
              <a:t> </a:t>
            </a:r>
            <a:r>
              <a:rPr sz="3100" spc="-10" dirty="0"/>
              <a:t>metrics</a:t>
            </a:r>
            <a:endParaRPr sz="3100"/>
          </a:p>
          <a:p>
            <a:pPr marL="698500" indent="-229235">
              <a:lnSpc>
                <a:spcPts val="3105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10" dirty="0"/>
              <a:t>Decide how </a:t>
            </a:r>
            <a:r>
              <a:rPr sz="3100" spc="-5" dirty="0"/>
              <a:t>much </a:t>
            </a:r>
            <a:r>
              <a:rPr sz="3100" spc="-20" dirty="0"/>
              <a:t>data </a:t>
            </a:r>
            <a:r>
              <a:rPr sz="3100" spc="-15" dirty="0"/>
              <a:t>must </a:t>
            </a:r>
            <a:r>
              <a:rPr sz="3100" dirty="0"/>
              <a:t>be</a:t>
            </a:r>
            <a:r>
              <a:rPr sz="3100" spc="30" dirty="0"/>
              <a:t> </a:t>
            </a:r>
            <a:r>
              <a:rPr sz="3100" spc="-15" dirty="0"/>
              <a:t>presented</a:t>
            </a:r>
            <a:endParaRPr sz="3100"/>
          </a:p>
          <a:p>
            <a:pPr marL="698500" indent="-229235">
              <a:lnSpc>
                <a:spcPts val="3100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10" dirty="0"/>
              <a:t>Decide how </a:t>
            </a:r>
            <a:r>
              <a:rPr sz="3100" spc="-15" dirty="0"/>
              <a:t>users </a:t>
            </a:r>
            <a:r>
              <a:rPr sz="3100" spc="-5" dirty="0"/>
              <a:t>will </a:t>
            </a:r>
            <a:r>
              <a:rPr sz="3100" spc="-25" dirty="0"/>
              <a:t>aggregate </a:t>
            </a:r>
            <a:r>
              <a:rPr sz="3100" spc="-5" dirty="0"/>
              <a:t>or</a:t>
            </a:r>
            <a:r>
              <a:rPr sz="3100" spc="85" dirty="0"/>
              <a:t> </a:t>
            </a:r>
            <a:r>
              <a:rPr sz="3100" spc="-10" dirty="0"/>
              <a:t>roll-up</a:t>
            </a:r>
            <a:endParaRPr sz="3100"/>
          </a:p>
          <a:p>
            <a:pPr marL="698500" indent="-229235">
              <a:lnSpc>
                <a:spcPts val="3110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10" dirty="0"/>
              <a:t>Decide </a:t>
            </a:r>
            <a:r>
              <a:rPr sz="3100" spc="-20" dirty="0"/>
              <a:t>data </a:t>
            </a:r>
            <a:r>
              <a:rPr sz="3100" spc="-5" dirty="0"/>
              <a:t>quantity </a:t>
            </a:r>
            <a:r>
              <a:rPr sz="3100" spc="-25" dirty="0"/>
              <a:t>for </a:t>
            </a:r>
            <a:r>
              <a:rPr sz="3100" spc="-5" dirty="0"/>
              <a:t>user</a:t>
            </a:r>
            <a:r>
              <a:rPr sz="3100" spc="20" dirty="0"/>
              <a:t> </a:t>
            </a:r>
            <a:r>
              <a:rPr sz="3100" spc="-10" dirty="0"/>
              <a:t>analysis</a:t>
            </a:r>
            <a:endParaRPr sz="3100"/>
          </a:p>
          <a:p>
            <a:pPr marL="698500" indent="-229235">
              <a:lnSpc>
                <a:spcPts val="3105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10" dirty="0"/>
              <a:t>Decide how </a:t>
            </a:r>
            <a:r>
              <a:rPr sz="3100" spc="-20" dirty="0"/>
              <a:t>data </a:t>
            </a:r>
            <a:r>
              <a:rPr sz="3100" spc="-5" dirty="0"/>
              <a:t>will </a:t>
            </a:r>
            <a:r>
              <a:rPr sz="3100" dirty="0"/>
              <a:t>be</a:t>
            </a:r>
            <a:r>
              <a:rPr sz="3100" spc="30" dirty="0"/>
              <a:t> </a:t>
            </a:r>
            <a:r>
              <a:rPr sz="3100" spc="-5" dirty="0"/>
              <a:t>accessed</a:t>
            </a:r>
            <a:endParaRPr sz="3100"/>
          </a:p>
          <a:p>
            <a:pPr marL="698500" indent="-229235">
              <a:lnSpc>
                <a:spcPts val="3100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15" dirty="0"/>
              <a:t>Establish </a:t>
            </a:r>
            <a:r>
              <a:rPr sz="3100" spc="-20" dirty="0"/>
              <a:t>data</a:t>
            </a:r>
            <a:r>
              <a:rPr sz="3100" dirty="0"/>
              <a:t> </a:t>
            </a:r>
            <a:r>
              <a:rPr sz="3100" spc="-10" dirty="0"/>
              <a:t>granularity</a:t>
            </a:r>
            <a:endParaRPr sz="3100"/>
          </a:p>
          <a:p>
            <a:pPr marL="698500" indent="-229235">
              <a:lnSpc>
                <a:spcPts val="3110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20" dirty="0"/>
              <a:t>Estimate data </a:t>
            </a:r>
            <a:r>
              <a:rPr sz="3100" spc="-10" dirty="0"/>
              <a:t>warehouse</a:t>
            </a:r>
            <a:r>
              <a:rPr sz="3100" spc="5" dirty="0"/>
              <a:t> </a:t>
            </a:r>
            <a:r>
              <a:rPr sz="3100" spc="-25" dirty="0"/>
              <a:t>size</a:t>
            </a:r>
            <a:endParaRPr sz="3100"/>
          </a:p>
          <a:p>
            <a:pPr marL="698500" indent="-229235">
              <a:lnSpc>
                <a:spcPts val="3105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15" dirty="0"/>
              <a:t>Determine </a:t>
            </a:r>
            <a:r>
              <a:rPr sz="3100" spc="-20" dirty="0"/>
              <a:t>data refresh</a:t>
            </a:r>
            <a:r>
              <a:rPr sz="3100" spc="10" dirty="0"/>
              <a:t> </a:t>
            </a:r>
            <a:r>
              <a:rPr sz="3100" spc="-10" dirty="0"/>
              <a:t>frequency</a:t>
            </a:r>
            <a:endParaRPr sz="3100"/>
          </a:p>
          <a:p>
            <a:pPr marL="698500" indent="-229235">
              <a:lnSpc>
                <a:spcPts val="3410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10" dirty="0"/>
              <a:t>Ascertain how </a:t>
            </a:r>
            <a:r>
              <a:rPr sz="3100" spc="-15" dirty="0"/>
              <a:t>information must </a:t>
            </a:r>
            <a:r>
              <a:rPr sz="3100" dirty="0"/>
              <a:t>be</a:t>
            </a:r>
            <a:r>
              <a:rPr sz="3100" spc="5" dirty="0"/>
              <a:t> </a:t>
            </a:r>
            <a:r>
              <a:rPr sz="3100" spc="-15" dirty="0"/>
              <a:t>packaged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7533" y="73609"/>
            <a:ext cx="1509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128" y="686511"/>
            <a:ext cx="10105390" cy="560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4675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4100" spc="-15" dirty="0">
                <a:latin typeface="Calibri"/>
                <a:cs typeface="Calibri"/>
              </a:rPr>
              <a:t>Information </a:t>
            </a:r>
            <a:r>
              <a:rPr sz="4100" spc="-30" dirty="0">
                <a:latin typeface="Calibri"/>
                <a:cs typeface="Calibri"/>
              </a:rPr>
              <a:t>Package </a:t>
            </a:r>
            <a:r>
              <a:rPr sz="4100" spc="-15" dirty="0">
                <a:latin typeface="Calibri"/>
                <a:cs typeface="Calibri"/>
              </a:rPr>
              <a:t>(Information</a:t>
            </a:r>
            <a:r>
              <a:rPr sz="4100" spc="-90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Matrices)</a:t>
            </a:r>
            <a:endParaRPr sz="4100">
              <a:latin typeface="Calibri"/>
              <a:cs typeface="Calibri"/>
            </a:endParaRPr>
          </a:p>
          <a:p>
            <a:pPr marL="698500" lvl="1" indent="-229235">
              <a:lnSpc>
                <a:spcPts val="286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25" dirty="0">
                <a:latin typeface="Calibri"/>
                <a:cs typeface="Calibri"/>
              </a:rPr>
              <a:t>Key </a:t>
            </a:r>
            <a:r>
              <a:rPr sz="2800" spc="-5" dirty="0">
                <a:latin typeface="Calibri"/>
                <a:cs typeface="Calibri"/>
              </a:rPr>
              <a:t>Business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Metrics/Facts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85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5" dirty="0">
                <a:latin typeface="Calibri"/>
                <a:cs typeface="Calibri"/>
              </a:rPr>
              <a:t>Business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Dimensions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11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Dimension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Hierarchies</a:t>
            </a:r>
            <a:endParaRPr sz="2800">
              <a:latin typeface="Calibri"/>
              <a:cs typeface="Calibri"/>
            </a:endParaRPr>
          </a:p>
          <a:p>
            <a:pPr marL="291465" indent="-279400">
              <a:lnSpc>
                <a:spcPts val="4675"/>
              </a:lnSpc>
              <a:spcBef>
                <a:spcPts val="310"/>
              </a:spcBef>
              <a:buFont typeface="Arial"/>
              <a:buChar char="•"/>
              <a:tabLst>
                <a:tab pos="292100" algn="l"/>
              </a:tabLst>
            </a:pPr>
            <a:r>
              <a:rPr sz="4100" spc="-15" dirty="0">
                <a:latin typeface="Calibri"/>
                <a:cs typeface="Calibri"/>
              </a:rPr>
              <a:t>Requirements </a:t>
            </a:r>
            <a:r>
              <a:rPr sz="4100" spc="-5" dirty="0">
                <a:latin typeface="Calibri"/>
                <a:cs typeface="Calibri"/>
              </a:rPr>
              <a:t>Gathering</a:t>
            </a:r>
            <a:r>
              <a:rPr sz="4100" spc="-50" dirty="0">
                <a:latin typeface="Calibri"/>
                <a:cs typeface="Calibri"/>
              </a:rPr>
              <a:t> </a:t>
            </a:r>
            <a:r>
              <a:rPr sz="4100" spc="-5" dirty="0">
                <a:latin typeface="Calibri"/>
                <a:cs typeface="Calibri"/>
              </a:rPr>
              <a:t>Methods</a:t>
            </a:r>
            <a:endParaRPr sz="4100">
              <a:latin typeface="Calibri"/>
              <a:cs typeface="Calibri"/>
            </a:endParaRPr>
          </a:p>
          <a:p>
            <a:pPr marL="698500" lvl="1" indent="-229235">
              <a:lnSpc>
                <a:spcPts val="286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Interviews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85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Group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Sessions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11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20" dirty="0">
                <a:latin typeface="Calibri"/>
                <a:cs typeface="Calibri"/>
              </a:rPr>
              <a:t>Review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existing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documentation</a:t>
            </a:r>
            <a:endParaRPr sz="2800">
              <a:latin typeface="Calibri"/>
              <a:cs typeface="Calibri"/>
            </a:endParaRPr>
          </a:p>
          <a:p>
            <a:pPr marL="291465" indent="-279400">
              <a:lnSpc>
                <a:spcPts val="4675"/>
              </a:lnSpc>
              <a:spcBef>
                <a:spcPts val="310"/>
              </a:spcBef>
              <a:buFont typeface="Arial"/>
              <a:buChar char="•"/>
              <a:tabLst>
                <a:tab pos="292100" algn="l"/>
              </a:tabLst>
            </a:pPr>
            <a:r>
              <a:rPr sz="4100" spc="-10" dirty="0">
                <a:latin typeface="Calibri"/>
                <a:cs typeface="Calibri"/>
              </a:rPr>
              <a:t>What </a:t>
            </a:r>
            <a:r>
              <a:rPr sz="4100" spc="-5" dirty="0">
                <a:latin typeface="Calibri"/>
                <a:cs typeface="Calibri"/>
              </a:rPr>
              <a:t>business</a:t>
            </a:r>
            <a:r>
              <a:rPr sz="4100" spc="-70" dirty="0">
                <a:latin typeface="Calibri"/>
                <a:cs typeface="Calibri"/>
              </a:rPr>
              <a:t> </a:t>
            </a:r>
            <a:r>
              <a:rPr sz="4100" spc="-15" dirty="0">
                <a:latin typeface="Calibri"/>
                <a:cs typeface="Calibri"/>
              </a:rPr>
              <a:t>Requirements</a:t>
            </a:r>
            <a:endParaRPr sz="4100">
              <a:latin typeface="Calibri"/>
              <a:cs typeface="Calibri"/>
            </a:endParaRPr>
          </a:p>
          <a:p>
            <a:pPr marL="698500" lvl="1" indent="-229235">
              <a:lnSpc>
                <a:spcPts val="286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Elements: </a:t>
            </a:r>
            <a:r>
              <a:rPr sz="2800" spc="-20" dirty="0">
                <a:latin typeface="Calibri"/>
                <a:cs typeface="Calibri"/>
              </a:rPr>
              <a:t>Fact </a:t>
            </a:r>
            <a:r>
              <a:rPr sz="2800" spc="-5" dirty="0">
                <a:latin typeface="Calibri"/>
                <a:cs typeface="Calibri"/>
              </a:rPr>
              <a:t>classes and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Dimensions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85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20" dirty="0">
                <a:latin typeface="Calibri"/>
                <a:cs typeface="Calibri"/>
              </a:rPr>
              <a:t>Recording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terms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855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Extracts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source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11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Business </a:t>
            </a:r>
            <a:r>
              <a:rPr sz="2800" spc="-5" dirty="0">
                <a:latin typeface="Calibri"/>
                <a:cs typeface="Calibri"/>
              </a:rPr>
              <a:t>Rules: </a:t>
            </a:r>
            <a:r>
              <a:rPr sz="2800" spc="-20" dirty="0">
                <a:latin typeface="Calibri"/>
                <a:cs typeface="Calibri"/>
              </a:rPr>
              <a:t>Attributes, </a:t>
            </a:r>
            <a:r>
              <a:rPr sz="2800" spc="-5" dirty="0">
                <a:latin typeface="Calibri"/>
                <a:cs typeface="Calibri"/>
              </a:rPr>
              <a:t>Ranges, </a:t>
            </a:r>
            <a:r>
              <a:rPr sz="2800" spc="-10" dirty="0">
                <a:latin typeface="Calibri"/>
                <a:cs typeface="Calibri"/>
              </a:rPr>
              <a:t>Domains, </a:t>
            </a:r>
            <a:r>
              <a:rPr sz="2800" spc="-15" dirty="0">
                <a:latin typeface="Calibri"/>
                <a:cs typeface="Calibri"/>
              </a:rPr>
              <a:t>Operational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records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7533" y="73609"/>
            <a:ext cx="1509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128" y="787095"/>
            <a:ext cx="7551420" cy="509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15" dirty="0">
                <a:latin typeface="Calibri"/>
                <a:cs typeface="Calibri"/>
              </a:rPr>
              <a:t>Requirements </a:t>
            </a:r>
            <a:r>
              <a:rPr sz="4000" spc="-10" dirty="0">
                <a:latin typeface="Calibri"/>
                <a:cs typeface="Calibri"/>
              </a:rPr>
              <a:t>Definition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Document</a:t>
            </a:r>
            <a:endParaRPr sz="4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699135" algn="l"/>
              </a:tabLst>
            </a:pPr>
            <a:r>
              <a:rPr sz="3600" spc="-10" dirty="0">
                <a:latin typeface="Calibri"/>
                <a:cs typeface="Calibri"/>
              </a:rPr>
              <a:t>Introduction</a:t>
            </a:r>
            <a:endParaRPr sz="3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699135" algn="l"/>
              </a:tabLst>
            </a:pPr>
            <a:r>
              <a:rPr sz="3600" spc="-15" dirty="0">
                <a:latin typeface="Calibri"/>
                <a:cs typeface="Calibri"/>
              </a:rPr>
              <a:t>General Requirements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descriptions</a:t>
            </a:r>
            <a:endParaRPr sz="3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699135" algn="l"/>
              </a:tabLst>
            </a:pPr>
            <a:r>
              <a:rPr sz="3600" spc="-5" dirty="0">
                <a:latin typeface="Calibri"/>
                <a:cs typeface="Calibri"/>
              </a:rPr>
              <a:t>Specific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Requirements</a:t>
            </a:r>
            <a:endParaRPr sz="3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699135" algn="l"/>
              </a:tabLst>
            </a:pPr>
            <a:r>
              <a:rPr sz="3600" spc="-15" dirty="0">
                <a:latin typeface="Calibri"/>
                <a:cs typeface="Calibri"/>
              </a:rPr>
              <a:t>Information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Packages</a:t>
            </a:r>
            <a:endParaRPr sz="3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699135" algn="l"/>
              </a:tabLst>
            </a:pPr>
            <a:r>
              <a:rPr sz="3600" spc="-5" dirty="0">
                <a:latin typeface="Calibri"/>
                <a:cs typeface="Calibri"/>
              </a:rPr>
              <a:t>Other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Requirements</a:t>
            </a:r>
            <a:endParaRPr sz="3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699135" algn="l"/>
              </a:tabLst>
            </a:pPr>
            <a:r>
              <a:rPr sz="3600" spc="-5" dirty="0">
                <a:latin typeface="Calibri"/>
                <a:cs typeface="Calibri"/>
              </a:rPr>
              <a:t>User </a:t>
            </a:r>
            <a:r>
              <a:rPr sz="3600" spc="-10" dirty="0">
                <a:latin typeface="Calibri"/>
                <a:cs typeface="Calibri"/>
              </a:rPr>
              <a:t>Expectations</a:t>
            </a:r>
            <a:endParaRPr sz="3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699135" algn="l"/>
              </a:tabLst>
            </a:pPr>
            <a:r>
              <a:rPr sz="3600" spc="-5" dirty="0">
                <a:latin typeface="Calibri"/>
                <a:cs typeface="Calibri"/>
              </a:rPr>
              <a:t>User </a:t>
            </a:r>
            <a:r>
              <a:rPr sz="3600" spc="-10" dirty="0">
                <a:latin typeface="Calibri"/>
                <a:cs typeface="Calibri"/>
              </a:rPr>
              <a:t>Participation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sign-off</a:t>
            </a:r>
            <a:endParaRPr sz="3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699135" algn="l"/>
              </a:tabLst>
            </a:pPr>
            <a:r>
              <a:rPr sz="3600" spc="-15" dirty="0">
                <a:latin typeface="Calibri"/>
                <a:cs typeface="Calibri"/>
              </a:rPr>
              <a:t>General </a:t>
            </a:r>
            <a:r>
              <a:rPr sz="3600" spc="-10" dirty="0">
                <a:latin typeface="Calibri"/>
                <a:cs typeface="Calibri"/>
              </a:rPr>
              <a:t>Implementation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Plan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111709"/>
            <a:ext cx="10452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Program </a:t>
            </a:r>
            <a:r>
              <a:rPr sz="4000" spc="-20" dirty="0"/>
              <a:t>versus </a:t>
            </a:r>
            <a:r>
              <a:rPr sz="4000" spc="-10" dirty="0"/>
              <a:t>project </a:t>
            </a:r>
            <a:r>
              <a:rPr sz="4000" spc="-15" dirty="0"/>
              <a:t>requirements</a:t>
            </a:r>
            <a:r>
              <a:rPr sz="4000" spc="50" dirty="0"/>
              <a:t> </a:t>
            </a:r>
            <a:r>
              <a:rPr sz="4000" spc="-20" dirty="0"/>
              <a:t>preparation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47878" y="1397359"/>
            <a:ext cx="11447780" cy="4256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3700" b="1" i="1" spc="-10" dirty="0">
                <a:latin typeface="Calibri"/>
                <a:cs typeface="Calibri"/>
              </a:rPr>
              <a:t>“Understanding of </a:t>
            </a:r>
            <a:r>
              <a:rPr sz="3700" b="1" i="1" spc="-5" dirty="0">
                <a:latin typeface="Calibri"/>
                <a:cs typeface="Calibri"/>
              </a:rPr>
              <a:t>the </a:t>
            </a:r>
            <a:r>
              <a:rPr sz="3700" b="1" i="1" spc="-10" dirty="0">
                <a:latin typeface="Calibri"/>
                <a:cs typeface="Calibri"/>
              </a:rPr>
              <a:t>requirements influence most </a:t>
            </a:r>
            <a:r>
              <a:rPr sz="3700" b="1" i="1" spc="-15" dirty="0">
                <a:latin typeface="Calibri"/>
                <a:cs typeface="Calibri"/>
              </a:rPr>
              <a:t>life  </a:t>
            </a:r>
            <a:r>
              <a:rPr sz="3700" b="1" i="1" spc="-5" dirty="0">
                <a:latin typeface="Calibri"/>
                <a:cs typeface="Calibri"/>
              </a:rPr>
              <a:t>cycle choices, </a:t>
            </a:r>
            <a:r>
              <a:rPr sz="3700" b="1" i="1" spc="-10" dirty="0">
                <a:latin typeface="Calibri"/>
                <a:cs typeface="Calibri"/>
              </a:rPr>
              <a:t>from establishing </a:t>
            </a:r>
            <a:r>
              <a:rPr sz="3700" b="1" i="1" spc="-5" dirty="0">
                <a:latin typeface="Calibri"/>
                <a:cs typeface="Calibri"/>
              </a:rPr>
              <a:t>the </a:t>
            </a:r>
            <a:r>
              <a:rPr sz="3700" b="1" i="1" spc="-15" dirty="0">
                <a:latin typeface="Calibri"/>
                <a:cs typeface="Calibri"/>
              </a:rPr>
              <a:t>right scope, </a:t>
            </a:r>
            <a:r>
              <a:rPr sz="3700" b="1" i="1" spc="-5" dirty="0">
                <a:latin typeface="Calibri"/>
                <a:cs typeface="Calibri"/>
              </a:rPr>
              <a:t>modeling  the </a:t>
            </a:r>
            <a:r>
              <a:rPr sz="3700" b="1" i="1" spc="-15" dirty="0">
                <a:latin typeface="Calibri"/>
                <a:cs typeface="Calibri"/>
              </a:rPr>
              <a:t>right </a:t>
            </a:r>
            <a:r>
              <a:rPr sz="3700" b="1" i="1" spc="-10" dirty="0">
                <a:latin typeface="Calibri"/>
                <a:cs typeface="Calibri"/>
              </a:rPr>
              <a:t>data, </a:t>
            </a:r>
            <a:r>
              <a:rPr sz="3700" b="1" i="1" spc="-5" dirty="0">
                <a:latin typeface="Calibri"/>
                <a:cs typeface="Calibri"/>
              </a:rPr>
              <a:t>picking the </a:t>
            </a:r>
            <a:r>
              <a:rPr sz="3700" b="1" i="1" spc="-15" dirty="0">
                <a:latin typeface="Calibri"/>
                <a:cs typeface="Calibri"/>
              </a:rPr>
              <a:t>right tools, </a:t>
            </a:r>
            <a:r>
              <a:rPr sz="3700" b="1" i="1" spc="-5" dirty="0">
                <a:latin typeface="Calibri"/>
                <a:cs typeface="Calibri"/>
              </a:rPr>
              <a:t>applying the </a:t>
            </a:r>
            <a:r>
              <a:rPr sz="3700" b="1" i="1" spc="-15" dirty="0">
                <a:latin typeface="Calibri"/>
                <a:cs typeface="Calibri"/>
              </a:rPr>
              <a:t>right  </a:t>
            </a:r>
            <a:r>
              <a:rPr sz="3700" b="1" i="1" spc="-5" dirty="0">
                <a:latin typeface="Calibri"/>
                <a:cs typeface="Calibri"/>
              </a:rPr>
              <a:t>transformation rules, building the </a:t>
            </a:r>
            <a:r>
              <a:rPr sz="3700" b="1" i="1" spc="-15" dirty="0">
                <a:latin typeface="Calibri"/>
                <a:cs typeface="Calibri"/>
              </a:rPr>
              <a:t>right </a:t>
            </a:r>
            <a:r>
              <a:rPr sz="3700" b="1" i="1" spc="-5" dirty="0">
                <a:latin typeface="Calibri"/>
                <a:cs typeface="Calibri"/>
              </a:rPr>
              <a:t>analyses, and  providing the </a:t>
            </a:r>
            <a:r>
              <a:rPr sz="3700" b="1" i="1" spc="-15" dirty="0">
                <a:latin typeface="Calibri"/>
                <a:cs typeface="Calibri"/>
              </a:rPr>
              <a:t>right deployment</a:t>
            </a:r>
            <a:r>
              <a:rPr sz="3700" b="1" i="1" spc="45" dirty="0">
                <a:latin typeface="Calibri"/>
                <a:cs typeface="Calibri"/>
              </a:rPr>
              <a:t> </a:t>
            </a:r>
            <a:r>
              <a:rPr sz="3700" b="1" i="1" spc="-10" dirty="0">
                <a:latin typeface="Calibri"/>
                <a:cs typeface="Calibri"/>
              </a:rPr>
              <a:t>support</a:t>
            </a:r>
            <a:r>
              <a:rPr sz="3700" i="1" spc="-10" dirty="0">
                <a:latin typeface="Calibri"/>
                <a:cs typeface="Calibri"/>
              </a:rPr>
              <a:t>”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7533" y="73609"/>
            <a:ext cx="1509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878" y="787095"/>
            <a:ext cx="11529695" cy="49618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715">
              <a:lnSpc>
                <a:spcPts val="4320"/>
              </a:lnSpc>
              <a:spcBef>
                <a:spcPts val="640"/>
              </a:spcBef>
              <a:tabLst>
                <a:tab pos="1644650" algn="l"/>
                <a:tab pos="7890509" algn="l"/>
                <a:tab pos="8446770" algn="l"/>
                <a:tab pos="9030970" algn="l"/>
                <a:tab pos="10001885" algn="l"/>
              </a:tabLst>
            </a:pPr>
            <a:r>
              <a:rPr sz="4000" spc="-5" dirty="0">
                <a:latin typeface="Calibri"/>
                <a:cs typeface="Calibri"/>
              </a:rPr>
              <a:t>P</a:t>
            </a:r>
            <a:r>
              <a:rPr sz="4000" spc="-75" dirty="0">
                <a:latin typeface="Calibri"/>
                <a:cs typeface="Calibri"/>
              </a:rPr>
              <a:t>r</a:t>
            </a:r>
            <a:r>
              <a:rPr sz="4000" spc="-10" dirty="0">
                <a:latin typeface="Calibri"/>
                <a:cs typeface="Calibri"/>
              </a:rPr>
              <a:t>ojec</a:t>
            </a:r>
            <a:r>
              <a:rPr sz="4000" spc="-5" dirty="0">
                <a:latin typeface="Calibri"/>
                <a:cs typeface="Calibri"/>
              </a:rPr>
              <a:t>t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60" dirty="0">
                <a:latin typeface="Calibri"/>
                <a:cs typeface="Calibri"/>
              </a:rPr>
              <a:t>r</a:t>
            </a:r>
            <a:r>
              <a:rPr sz="4000" spc="-5" dirty="0">
                <a:latin typeface="Calibri"/>
                <a:cs typeface="Calibri"/>
              </a:rPr>
              <a:t>equi</a:t>
            </a:r>
            <a:r>
              <a:rPr sz="4000" spc="-50" dirty="0">
                <a:latin typeface="Calibri"/>
                <a:cs typeface="Calibri"/>
              </a:rPr>
              <a:t>r</a:t>
            </a:r>
            <a:r>
              <a:rPr sz="4000" spc="-5" dirty="0">
                <a:latin typeface="Calibri"/>
                <a:cs typeface="Calibri"/>
              </a:rPr>
              <a:t>eme</a:t>
            </a:r>
            <a:r>
              <a:rPr sz="4000" spc="-40" dirty="0">
                <a:latin typeface="Calibri"/>
                <a:cs typeface="Calibri"/>
              </a:rPr>
              <a:t>n</a:t>
            </a:r>
            <a:r>
              <a:rPr sz="4000" spc="-5" dirty="0">
                <a:latin typeface="Calibri"/>
                <a:cs typeface="Calibri"/>
              </a:rPr>
              <a:t>ts</a:t>
            </a:r>
            <a:r>
              <a:rPr sz="4000" spc="44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an</a:t>
            </a:r>
            <a:r>
              <a:rPr sz="4000" spc="5" dirty="0">
                <a:latin typeface="Calibri"/>
                <a:cs typeface="Calibri"/>
              </a:rPr>
              <a:t>a</a:t>
            </a:r>
            <a:r>
              <a:rPr sz="4000" spc="-5" dirty="0">
                <a:latin typeface="Calibri"/>
                <a:cs typeface="Calibri"/>
              </a:rPr>
              <a:t>l</a:t>
            </a:r>
            <a:r>
              <a:rPr sz="4000" spc="-45" dirty="0">
                <a:latin typeface="Calibri"/>
                <a:cs typeface="Calibri"/>
              </a:rPr>
              <a:t>y</a:t>
            </a:r>
            <a:r>
              <a:rPr sz="4000" spc="-20" dirty="0">
                <a:latin typeface="Calibri"/>
                <a:cs typeface="Calibri"/>
              </a:rPr>
              <a:t>s</a:t>
            </a:r>
            <a:r>
              <a:rPr sz="4000" spc="-5" dirty="0">
                <a:latin typeface="Calibri"/>
                <a:cs typeface="Calibri"/>
              </a:rPr>
              <a:t>is</a:t>
            </a:r>
            <a:r>
              <a:rPr sz="4000" spc="44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occu</a:t>
            </a:r>
            <a:r>
              <a:rPr sz="4000" spc="-75" dirty="0">
                <a:latin typeface="Calibri"/>
                <a:cs typeface="Calibri"/>
              </a:rPr>
              <a:t>r</a:t>
            </a:r>
            <a:r>
              <a:rPr sz="4000" spc="-5" dirty="0">
                <a:latin typeface="Calibri"/>
                <a:cs typeface="Calibri"/>
              </a:rPr>
              <a:t>s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5" dirty="0">
                <a:latin typeface="Calibri"/>
                <a:cs typeface="Calibri"/>
              </a:rPr>
              <a:t>i</a:t>
            </a:r>
            <a:r>
              <a:rPr sz="4000" spc="-5" dirty="0">
                <a:latin typeface="Calibri"/>
                <a:cs typeface="Calibri"/>
              </a:rPr>
              <a:t>n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40" dirty="0">
                <a:latin typeface="Calibri"/>
                <a:cs typeface="Calibri"/>
              </a:rPr>
              <a:t>a</a:t>
            </a:r>
            <a:r>
              <a:rPr sz="4000" spc="-5" dirty="0">
                <a:latin typeface="Calibri"/>
                <a:cs typeface="Calibri"/>
              </a:rPr>
              <a:t>t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t</a:t>
            </a:r>
            <a:r>
              <a:rPr sz="4000" spc="-45" dirty="0">
                <a:latin typeface="Calibri"/>
                <a:cs typeface="Calibri"/>
              </a:rPr>
              <a:t>w</a:t>
            </a:r>
            <a:r>
              <a:rPr sz="4000" spc="-5" dirty="0">
                <a:latin typeface="Calibri"/>
                <a:cs typeface="Calibri"/>
              </a:rPr>
              <a:t>o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di</a:t>
            </a:r>
            <a:r>
              <a:rPr sz="4000" spc="-55" dirty="0">
                <a:latin typeface="Calibri"/>
                <a:cs typeface="Calibri"/>
              </a:rPr>
              <a:t>s</a:t>
            </a:r>
            <a:r>
              <a:rPr sz="4000" spc="-5" dirty="0">
                <a:latin typeface="Calibri"/>
                <a:cs typeface="Calibri"/>
              </a:rPr>
              <a:t>tinct  </a:t>
            </a:r>
            <a:r>
              <a:rPr sz="4000" spc="-15" dirty="0">
                <a:latin typeface="Calibri"/>
                <a:cs typeface="Calibri"/>
              </a:rPr>
              <a:t>levels:</a:t>
            </a:r>
            <a:endParaRPr sz="4000">
              <a:latin typeface="Calibri"/>
              <a:cs typeface="Calibri"/>
            </a:endParaRPr>
          </a:p>
          <a:p>
            <a:pPr marL="241300" marR="6985" indent="-228600" algn="just">
              <a:lnSpc>
                <a:spcPts val="432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4000" b="1" i="1" spc="-5" dirty="0">
                <a:latin typeface="Calibri"/>
                <a:cs typeface="Calibri"/>
              </a:rPr>
              <a:t>Macro </a:t>
            </a:r>
            <a:r>
              <a:rPr sz="4000" b="1" i="1" spc="-10" dirty="0">
                <a:latin typeface="Calibri"/>
                <a:cs typeface="Calibri"/>
              </a:rPr>
              <a:t>level</a:t>
            </a:r>
            <a:r>
              <a:rPr sz="4000" spc="-10" dirty="0">
                <a:latin typeface="Calibri"/>
                <a:cs typeface="Calibri"/>
              </a:rPr>
              <a:t>; </a:t>
            </a:r>
            <a:r>
              <a:rPr sz="4000" spc="-5" dirty="0">
                <a:latin typeface="Calibri"/>
                <a:cs typeface="Calibri"/>
              </a:rPr>
              <a:t>one needs </a:t>
            </a:r>
            <a:r>
              <a:rPr sz="4000" spc="-20" dirty="0">
                <a:latin typeface="Calibri"/>
                <a:cs typeface="Calibri"/>
              </a:rPr>
              <a:t>to understand </a:t>
            </a:r>
            <a:r>
              <a:rPr sz="4000" spc="-5" dirty="0">
                <a:latin typeface="Calibri"/>
                <a:cs typeface="Calibri"/>
              </a:rPr>
              <a:t>the </a:t>
            </a:r>
            <a:r>
              <a:rPr sz="4000" spc="-10" dirty="0">
                <a:latin typeface="Calibri"/>
                <a:cs typeface="Calibri"/>
              </a:rPr>
              <a:t>business’  </a:t>
            </a:r>
            <a:r>
              <a:rPr sz="4000" spc="-5" dirty="0">
                <a:latin typeface="Calibri"/>
                <a:cs typeface="Calibri"/>
              </a:rPr>
              <a:t>needs and </a:t>
            </a:r>
            <a:r>
              <a:rPr sz="4000" spc="-10" dirty="0">
                <a:latin typeface="Calibri"/>
                <a:cs typeface="Calibri"/>
              </a:rPr>
              <a:t>priorities </a:t>
            </a:r>
            <a:r>
              <a:rPr sz="4000" spc="-20" dirty="0">
                <a:latin typeface="Calibri"/>
                <a:cs typeface="Calibri"/>
              </a:rPr>
              <a:t>relative to </a:t>
            </a:r>
            <a:r>
              <a:rPr sz="4000" spc="-5" dirty="0">
                <a:latin typeface="Calibri"/>
                <a:cs typeface="Calibri"/>
              </a:rPr>
              <a:t>a </a:t>
            </a:r>
            <a:r>
              <a:rPr sz="4000" b="1" i="1" spc="-5" dirty="0">
                <a:latin typeface="Calibri"/>
                <a:cs typeface="Calibri"/>
              </a:rPr>
              <a:t>program</a:t>
            </a:r>
            <a:r>
              <a:rPr sz="4000" b="1" i="1" spc="85" dirty="0">
                <a:latin typeface="Calibri"/>
                <a:cs typeface="Calibri"/>
              </a:rPr>
              <a:t> </a:t>
            </a:r>
            <a:r>
              <a:rPr sz="4000" b="1" i="1" spc="-5" dirty="0">
                <a:latin typeface="Calibri"/>
                <a:cs typeface="Calibri"/>
              </a:rPr>
              <a:t>perspective</a:t>
            </a:r>
            <a:endParaRPr sz="4000">
              <a:latin typeface="Calibri"/>
              <a:cs typeface="Calibri"/>
            </a:endParaRPr>
          </a:p>
          <a:p>
            <a:pPr marL="698500" marR="6985" lvl="1" indent="-228600" algn="just">
              <a:lnSpc>
                <a:spcPts val="346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5" dirty="0">
                <a:latin typeface="Calibri"/>
                <a:cs typeface="Calibri"/>
              </a:rPr>
              <a:t>may </a:t>
            </a:r>
            <a:r>
              <a:rPr sz="3200" dirty="0">
                <a:latin typeface="Calibri"/>
                <a:cs typeface="Calibri"/>
              </a:rPr>
              <a:t>be as </a:t>
            </a:r>
            <a:r>
              <a:rPr sz="3200" spc="-10" dirty="0">
                <a:latin typeface="Calibri"/>
                <a:cs typeface="Calibri"/>
              </a:rPr>
              <a:t>broad </a:t>
            </a:r>
            <a:r>
              <a:rPr sz="3200" dirty="0">
                <a:latin typeface="Calibri"/>
                <a:cs typeface="Calibri"/>
              </a:rPr>
              <a:t>as the </a:t>
            </a:r>
            <a:r>
              <a:rPr sz="3200" spc="-15" dirty="0">
                <a:latin typeface="Calibri"/>
                <a:cs typeface="Calibri"/>
              </a:rPr>
              <a:t>entire </a:t>
            </a:r>
            <a:r>
              <a:rPr sz="3200" spc="-10" dirty="0">
                <a:latin typeface="Calibri"/>
                <a:cs typeface="Calibri"/>
              </a:rPr>
              <a:t>enterprise, </a:t>
            </a:r>
            <a:r>
              <a:rPr sz="3200" dirty="0">
                <a:latin typeface="Calibri"/>
                <a:cs typeface="Calibri"/>
              </a:rPr>
              <a:t>or simply </a:t>
            </a:r>
            <a:r>
              <a:rPr sz="3200" spc="-10" dirty="0">
                <a:latin typeface="Calibri"/>
                <a:cs typeface="Calibri"/>
              </a:rPr>
              <a:t>across  </a:t>
            </a:r>
            <a:r>
              <a:rPr sz="3200" spc="-5" dirty="0">
                <a:latin typeface="Calibri"/>
                <a:cs typeface="Calibri"/>
              </a:rPr>
              <a:t>multiple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projects.</a:t>
            </a:r>
            <a:endParaRPr sz="32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15"/>
              </a:spcBef>
              <a:buFont typeface="Arial"/>
              <a:buChar char="•"/>
              <a:tabLst>
                <a:tab pos="345440" algn="l"/>
              </a:tabLst>
            </a:pPr>
            <a:r>
              <a:rPr dirty="0"/>
              <a:t>	</a:t>
            </a:r>
            <a:r>
              <a:rPr sz="3600" b="1" spc="-10" dirty="0">
                <a:latin typeface="Calibri"/>
                <a:cs typeface="Calibri"/>
              </a:rPr>
              <a:t>Micro level</a:t>
            </a:r>
            <a:r>
              <a:rPr sz="3600" spc="-10" dirty="0">
                <a:latin typeface="Calibri"/>
                <a:cs typeface="Calibri"/>
              </a:rPr>
              <a:t>; </a:t>
            </a:r>
            <a:r>
              <a:rPr sz="3600" spc="-5" dirty="0">
                <a:latin typeface="Calibri"/>
                <a:cs typeface="Calibri"/>
              </a:rPr>
              <a:t>one </a:t>
            </a:r>
            <a:r>
              <a:rPr sz="3600" spc="-10" dirty="0">
                <a:latin typeface="Calibri"/>
                <a:cs typeface="Calibri"/>
              </a:rPr>
              <a:t>needs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15" dirty="0">
                <a:latin typeface="Calibri"/>
                <a:cs typeface="Calibri"/>
              </a:rPr>
              <a:t>delve </a:t>
            </a:r>
            <a:r>
              <a:rPr sz="3600" spc="-20" dirty="0">
                <a:latin typeface="Calibri"/>
                <a:cs typeface="Calibri"/>
              </a:rPr>
              <a:t>into </a:t>
            </a:r>
            <a:r>
              <a:rPr sz="3600" spc="-10" dirty="0">
                <a:latin typeface="Calibri"/>
                <a:cs typeface="Calibri"/>
              </a:rPr>
              <a:t>the </a:t>
            </a:r>
            <a:r>
              <a:rPr sz="3600" spc="-20" dirty="0">
                <a:latin typeface="Calibri"/>
                <a:cs typeface="Calibri"/>
              </a:rPr>
              <a:t>user’s </a:t>
            </a:r>
            <a:r>
              <a:rPr sz="3600" spc="-5" dirty="0">
                <a:latin typeface="Calibri"/>
                <a:cs typeface="Calibri"/>
              </a:rPr>
              <a:t>needs </a:t>
            </a:r>
            <a:r>
              <a:rPr sz="3600" dirty="0">
                <a:latin typeface="Calibri"/>
                <a:cs typeface="Calibri"/>
              </a:rPr>
              <a:t>and  </a:t>
            </a:r>
            <a:r>
              <a:rPr sz="3600" spc="-10" dirty="0">
                <a:latin typeface="Calibri"/>
                <a:cs typeface="Calibri"/>
              </a:rPr>
              <a:t>desires </a:t>
            </a:r>
            <a:r>
              <a:rPr sz="3600" dirty="0">
                <a:latin typeface="Calibri"/>
                <a:cs typeface="Calibri"/>
              </a:rPr>
              <a:t>in </a:t>
            </a:r>
            <a:r>
              <a:rPr sz="3600" spc="-10" dirty="0">
                <a:latin typeface="Calibri"/>
                <a:cs typeface="Calibri"/>
              </a:rPr>
              <a:t>the </a:t>
            </a:r>
            <a:r>
              <a:rPr sz="3600" spc="-30" dirty="0">
                <a:latin typeface="Calibri"/>
                <a:cs typeface="Calibri"/>
              </a:rPr>
              <a:t>context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b="1" i="1" spc="-5" dirty="0">
                <a:latin typeface="Calibri"/>
                <a:cs typeface="Calibri"/>
              </a:rPr>
              <a:t>single, relatively </a:t>
            </a:r>
            <a:r>
              <a:rPr sz="3600" b="1" i="1" spc="-10" dirty="0">
                <a:latin typeface="Calibri"/>
                <a:cs typeface="Calibri"/>
              </a:rPr>
              <a:t>narrowly  defined</a:t>
            </a:r>
            <a:r>
              <a:rPr sz="3600" b="1" i="1" spc="-5" dirty="0">
                <a:latin typeface="Calibri"/>
                <a:cs typeface="Calibri"/>
              </a:rPr>
              <a:t> projects</a:t>
            </a:r>
            <a:r>
              <a:rPr sz="3600" spc="-5" dirty="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7533" y="73609"/>
            <a:ext cx="1509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878" y="796239"/>
            <a:ext cx="11529695" cy="41751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41300" marR="6350" indent="-228600" algn="just">
              <a:lnSpc>
                <a:spcPts val="3890"/>
              </a:lnSpc>
              <a:spcBef>
                <a:spcPts val="590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20" dirty="0">
                <a:latin typeface="Calibri"/>
                <a:cs typeface="Calibri"/>
              </a:rPr>
              <a:t>For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15" dirty="0">
                <a:latin typeface="Calibri"/>
                <a:cs typeface="Calibri"/>
              </a:rPr>
              <a:t>new </a:t>
            </a:r>
            <a:r>
              <a:rPr sz="3600" spc="-10" dirty="0">
                <a:latin typeface="Calibri"/>
                <a:cs typeface="Calibri"/>
              </a:rPr>
              <a:t>DW/BI initiative, </a:t>
            </a:r>
            <a:r>
              <a:rPr sz="3600" spc="-5" dirty="0">
                <a:latin typeface="Calibri"/>
                <a:cs typeface="Calibri"/>
              </a:rPr>
              <a:t>one </a:t>
            </a:r>
            <a:r>
              <a:rPr sz="3600" spc="-10" dirty="0">
                <a:latin typeface="Calibri"/>
                <a:cs typeface="Calibri"/>
              </a:rPr>
              <a:t>needs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30" dirty="0">
                <a:latin typeface="Calibri"/>
                <a:cs typeface="Calibri"/>
              </a:rPr>
              <a:t>make </a:t>
            </a:r>
            <a:r>
              <a:rPr sz="3600" spc="-15" dirty="0">
                <a:latin typeface="Calibri"/>
                <a:cs typeface="Calibri"/>
              </a:rPr>
              <a:t>two </a:t>
            </a:r>
            <a:r>
              <a:rPr sz="3600" spc="-5" dirty="0">
                <a:latin typeface="Calibri"/>
                <a:cs typeface="Calibri"/>
              </a:rPr>
              <a:t>passes  </a:t>
            </a:r>
            <a:r>
              <a:rPr sz="3600" dirty="0">
                <a:latin typeface="Calibri"/>
                <a:cs typeface="Calibri"/>
              </a:rPr>
              <a:t>during </a:t>
            </a:r>
            <a:r>
              <a:rPr sz="3600" spc="-15" dirty="0">
                <a:latin typeface="Calibri"/>
                <a:cs typeface="Calibri"/>
              </a:rPr>
              <a:t>requirements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gathering</a:t>
            </a:r>
            <a:endParaRPr sz="3600">
              <a:latin typeface="Calibri"/>
              <a:cs typeface="Calibri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698500" algn="l"/>
              </a:tabLst>
            </a:pPr>
            <a:r>
              <a:rPr sz="3200" spc="-5" dirty="0">
                <a:latin typeface="Calibri"/>
                <a:cs typeface="Calibri"/>
              </a:rPr>
              <a:t>High </a:t>
            </a:r>
            <a:r>
              <a:rPr sz="3200" spc="-10" dirty="0">
                <a:latin typeface="Calibri"/>
                <a:cs typeface="Calibri"/>
              </a:rPr>
              <a:t>level </a:t>
            </a:r>
            <a:r>
              <a:rPr sz="3200" spc="-20" dirty="0">
                <a:latin typeface="Calibri"/>
                <a:cs typeface="Calibri"/>
              </a:rPr>
              <a:t>program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requirements</a:t>
            </a:r>
            <a:endParaRPr sz="3200">
              <a:latin typeface="Calibri"/>
              <a:cs typeface="Calibri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698500" algn="l"/>
              </a:tabLst>
            </a:pPr>
            <a:r>
              <a:rPr sz="3200" spc="-5" dirty="0">
                <a:latin typeface="Calibri"/>
                <a:cs typeface="Calibri"/>
              </a:rPr>
              <a:t>Low </a:t>
            </a:r>
            <a:r>
              <a:rPr sz="3200" spc="-10" dirty="0">
                <a:latin typeface="Calibri"/>
                <a:cs typeface="Calibri"/>
              </a:rPr>
              <a:t>level </a:t>
            </a:r>
            <a:r>
              <a:rPr sz="3200" spc="-20" dirty="0">
                <a:latin typeface="Calibri"/>
                <a:cs typeface="Calibri"/>
              </a:rPr>
              <a:t>program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requirements</a:t>
            </a:r>
            <a:endParaRPr sz="32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70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40" dirty="0">
                <a:latin typeface="Calibri"/>
                <a:cs typeface="Calibri"/>
              </a:rPr>
              <a:t>Generally, </a:t>
            </a:r>
            <a:r>
              <a:rPr sz="3600" dirty="0">
                <a:latin typeface="Calibri"/>
                <a:cs typeface="Calibri"/>
              </a:rPr>
              <a:t>all </a:t>
            </a:r>
            <a:r>
              <a:rPr sz="3600" spc="-20" dirty="0">
                <a:latin typeface="Calibri"/>
                <a:cs typeface="Calibri"/>
              </a:rPr>
              <a:t>requirements </a:t>
            </a:r>
            <a:r>
              <a:rPr sz="3600" spc="-15" dirty="0">
                <a:latin typeface="Calibri"/>
                <a:cs typeface="Calibri"/>
              </a:rPr>
              <a:t>gathering </a:t>
            </a:r>
            <a:r>
              <a:rPr sz="3600" spc="-10" dirty="0">
                <a:latin typeface="Calibri"/>
                <a:cs typeface="Calibri"/>
              </a:rPr>
              <a:t>initiative </a:t>
            </a:r>
            <a:r>
              <a:rPr sz="3600" spc="-5" dirty="0">
                <a:latin typeface="Calibri"/>
                <a:cs typeface="Calibri"/>
              </a:rPr>
              <a:t>begin with </a:t>
            </a:r>
            <a:r>
              <a:rPr sz="3600" dirty="0">
                <a:latin typeface="Calibri"/>
                <a:cs typeface="Calibri"/>
              </a:rPr>
              <a:t>a  </a:t>
            </a:r>
            <a:r>
              <a:rPr sz="3600" b="1" i="1" spc="-5" dirty="0">
                <a:latin typeface="Calibri"/>
                <a:cs typeface="Calibri"/>
              </a:rPr>
              <a:t>preparation phase</a:t>
            </a:r>
            <a:r>
              <a:rPr sz="3600" spc="-5" dirty="0">
                <a:latin typeface="Calibri"/>
                <a:cs typeface="Calibri"/>
              </a:rPr>
              <a:t>, </a:t>
            </a:r>
            <a:r>
              <a:rPr sz="3600" spc="-20" dirty="0">
                <a:latin typeface="Calibri"/>
                <a:cs typeface="Calibri"/>
              </a:rPr>
              <a:t>followed </a:t>
            </a:r>
            <a:r>
              <a:rPr sz="3600" spc="-10" dirty="0">
                <a:latin typeface="Calibri"/>
                <a:cs typeface="Calibri"/>
              </a:rPr>
              <a:t>by </a:t>
            </a:r>
            <a:r>
              <a:rPr sz="3600" b="1" i="1" spc="-10" dirty="0">
                <a:latin typeface="Calibri"/>
                <a:cs typeface="Calibri"/>
              </a:rPr>
              <a:t>interactive </a:t>
            </a:r>
            <a:r>
              <a:rPr sz="3600" b="1" i="1" spc="-20" dirty="0">
                <a:latin typeface="Calibri"/>
                <a:cs typeface="Calibri"/>
              </a:rPr>
              <a:t>face-to-face  </a:t>
            </a:r>
            <a:r>
              <a:rPr sz="3600" b="1" i="1" spc="-10" dirty="0">
                <a:latin typeface="Calibri"/>
                <a:cs typeface="Calibri"/>
              </a:rPr>
              <a:t>elicitation </a:t>
            </a:r>
            <a:r>
              <a:rPr sz="3600" b="1" i="1" spc="-5" dirty="0">
                <a:latin typeface="Calibri"/>
                <a:cs typeface="Calibri"/>
              </a:rPr>
              <a:t>meetings </a:t>
            </a:r>
            <a:r>
              <a:rPr sz="3600" dirty="0">
                <a:latin typeface="Calibri"/>
                <a:cs typeface="Calibri"/>
              </a:rPr>
              <a:t>with </a:t>
            </a:r>
            <a:r>
              <a:rPr sz="3600" spc="-10" dirty="0">
                <a:latin typeface="Calibri"/>
                <a:cs typeface="Calibri"/>
              </a:rPr>
              <a:t>the </a:t>
            </a:r>
            <a:r>
              <a:rPr sz="3600" spc="-5" dirty="0">
                <a:latin typeface="Calibri"/>
                <a:cs typeface="Calibri"/>
              </a:rPr>
              <a:t>business,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10" dirty="0">
                <a:latin typeface="Calibri"/>
                <a:cs typeface="Calibri"/>
              </a:rPr>
              <a:t>concluded </a:t>
            </a:r>
            <a:r>
              <a:rPr sz="3600" spc="-5" dirty="0">
                <a:latin typeface="Calibri"/>
                <a:cs typeface="Calibri"/>
              </a:rPr>
              <a:t>with  </a:t>
            </a:r>
            <a:r>
              <a:rPr sz="3600" b="1" i="1" spc="-10" dirty="0">
                <a:latin typeface="Calibri"/>
                <a:cs typeface="Calibri"/>
              </a:rPr>
              <a:t>documentation </a:t>
            </a:r>
            <a:r>
              <a:rPr sz="3600" b="1" i="1" dirty="0">
                <a:latin typeface="Calibri"/>
                <a:cs typeface="Calibri"/>
              </a:rPr>
              <a:t>and </a:t>
            </a:r>
            <a:r>
              <a:rPr sz="3600" b="1" i="1" spc="-10" dirty="0">
                <a:latin typeface="Calibri"/>
                <a:cs typeface="Calibri"/>
              </a:rPr>
              <a:t>determination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20" dirty="0">
                <a:latin typeface="Calibri"/>
                <a:cs typeface="Calibri"/>
              </a:rPr>
              <a:t>next</a:t>
            </a:r>
            <a:r>
              <a:rPr sz="3600" spc="2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step.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1316</Words>
  <Application>Microsoft Office PowerPoint</Application>
  <PresentationFormat>Widescreen</PresentationFormat>
  <Paragraphs>219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Muni University</vt:lpstr>
      <vt:lpstr>Business Requirements Definition</vt:lpstr>
      <vt:lpstr>Cont…</vt:lpstr>
      <vt:lpstr>Cont…</vt:lpstr>
      <vt:lpstr>Cont…</vt:lpstr>
      <vt:lpstr>Cont…</vt:lpstr>
      <vt:lpstr>Program versus project requirements preparation</vt:lpstr>
      <vt:lpstr>Cont…</vt:lpstr>
      <vt:lpstr>Cont…</vt:lpstr>
      <vt:lpstr>Cont…</vt:lpstr>
      <vt:lpstr>Cont…</vt:lpstr>
      <vt:lpstr>Requirements gathering participants</vt:lpstr>
      <vt:lpstr>Cont…</vt:lpstr>
      <vt:lpstr>PowerPoint Presentation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Program/project requirements deliverables</vt:lpstr>
      <vt:lpstr>Requirements prioritization</vt:lpstr>
      <vt:lpstr>Cont…</vt:lpstr>
      <vt:lpstr>Cont…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MUNI University  BACHELOR OF INFORMATION SYSTEMS DEGREE</dc:title>
  <dc:creator>Pota</dc:creator>
  <cp:lastModifiedBy>Ocen Samuel</cp:lastModifiedBy>
  <cp:revision>1</cp:revision>
  <dcterms:created xsi:type="dcterms:W3CDTF">2020-01-29T06:53:34Z</dcterms:created>
  <dcterms:modified xsi:type="dcterms:W3CDTF">2020-01-29T06:58:50Z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2020-01-29T00:00:00Z</vt:filetime>
  </property>
</Properties>
</file>