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6658B-DD3D-4482-B4E9-DB2639DE8D6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435BA-CBB9-4EB9-A2C7-E9150B41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35BA-CBB9-4EB9-A2C7-E9150B41B5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26,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26,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3695" y="1709674"/>
            <a:ext cx="5100320" cy="460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26,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26,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26,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4607" y="73913"/>
            <a:ext cx="921067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0780" y="2110486"/>
            <a:ext cx="8330438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26,</a:t>
            </a:r>
            <a:r>
              <a:rPr spc="-75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511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data-warehouse-business-intelligence-resources/kimball-techniques/technical-dw-bi-system-architectur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577088"/>
            <a:ext cx="4575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Muni</a:t>
            </a:r>
            <a:r>
              <a:rPr sz="5400" spc="-20" dirty="0"/>
              <a:t> </a:t>
            </a:r>
            <a:r>
              <a:rPr sz="5400" spc="-15" dirty="0"/>
              <a:t>University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30780" y="2110486"/>
            <a:ext cx="8330438" cy="43736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BACHELOR </a:t>
            </a:r>
            <a:r>
              <a:rPr spc="-5" dirty="0"/>
              <a:t>OF </a:t>
            </a:r>
            <a:r>
              <a:rPr spc="-30" dirty="0"/>
              <a:t>INFORMATION </a:t>
            </a:r>
            <a:r>
              <a:rPr spc="-15" dirty="0"/>
              <a:t>SYSTEMS</a:t>
            </a:r>
            <a:r>
              <a:rPr spc="105" dirty="0"/>
              <a:t> </a:t>
            </a:r>
            <a:r>
              <a:rPr spc="-10" dirty="0"/>
              <a:t>DEGREE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 marL="635" algn="ctr">
              <a:lnSpc>
                <a:spcPct val="100000"/>
              </a:lnSpc>
              <a:spcBef>
                <a:spcPts val="2230"/>
              </a:spcBef>
            </a:pPr>
            <a:r>
              <a:rPr sz="2400" spc="-45" dirty="0">
                <a:solidFill>
                  <a:srgbClr val="000000"/>
                </a:solidFill>
              </a:rPr>
              <a:t>Year </a:t>
            </a:r>
            <a:r>
              <a:rPr sz="2400" dirty="0">
                <a:solidFill>
                  <a:srgbClr val="000000"/>
                </a:solidFill>
              </a:rPr>
              <a:t>3, </a:t>
            </a:r>
            <a:r>
              <a:rPr sz="2400" spc="-10" dirty="0">
                <a:solidFill>
                  <a:srgbClr val="000000"/>
                </a:solidFill>
              </a:rPr>
              <a:t>Semester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2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400" spc="-10" dirty="0">
                <a:solidFill>
                  <a:srgbClr val="000000"/>
                </a:solidFill>
              </a:rPr>
              <a:t>Course </a:t>
            </a:r>
            <a:r>
              <a:rPr sz="2400" dirty="0">
                <a:solidFill>
                  <a:srgbClr val="000000"/>
                </a:solidFill>
              </a:rPr>
              <a:t>Name: </a:t>
            </a:r>
            <a:r>
              <a:rPr sz="2800" b="1" spc="-20" dirty="0">
                <a:solidFill>
                  <a:srgbClr val="000000"/>
                </a:solidFill>
                <a:latin typeface="Calibri"/>
                <a:cs typeface="Calibri"/>
              </a:rPr>
              <a:t>Data Warehousing </a:t>
            </a:r>
            <a:r>
              <a:rPr sz="2800" b="1" spc="-5" dirty="0">
                <a:solidFill>
                  <a:srgbClr val="000000"/>
                </a:solidFill>
                <a:latin typeface="Calibri"/>
                <a:cs typeface="Calibri"/>
              </a:rPr>
              <a:t>and Business</a:t>
            </a:r>
            <a:r>
              <a:rPr sz="2800" b="1" spc="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0000"/>
                </a:solidFill>
              </a:rPr>
              <a:t>Course </a:t>
            </a:r>
            <a:r>
              <a:rPr sz="2400" spc="-5" dirty="0">
                <a:solidFill>
                  <a:srgbClr val="000000"/>
                </a:solidFill>
              </a:rPr>
              <a:t>Code: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ISM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3203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b="1" spc="-10" dirty="0" smtClean="0">
                <a:latin typeface="Calibri"/>
                <a:cs typeface="Calibri"/>
              </a:rPr>
              <a:t>Samuel OCEN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 smtClean="0"/>
              <a:t>Thur</a:t>
            </a:r>
            <a:r>
              <a:rPr spc="-20" dirty="0" smtClean="0"/>
              <a:t>, </a:t>
            </a:r>
            <a:r>
              <a:rPr spc="-5" dirty="0"/>
              <a:t>February </a:t>
            </a:r>
            <a:r>
              <a:rPr dirty="0" smtClean="0"/>
              <a:t>2</a:t>
            </a:r>
            <a:r>
              <a:rPr lang="en-US" dirty="0" smtClean="0"/>
              <a:t>0</a:t>
            </a:r>
            <a:r>
              <a:rPr dirty="0" smtClean="0"/>
              <a:t>,</a:t>
            </a:r>
            <a:r>
              <a:rPr spc="-75" dirty="0" smtClean="0"/>
              <a:t> </a:t>
            </a:r>
            <a:r>
              <a:rPr dirty="0" smtClean="0"/>
              <a:t>20</a:t>
            </a:r>
            <a:r>
              <a:rPr lang="en-US" dirty="0" smtClean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072" y="950163"/>
            <a:ext cx="10872470" cy="528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5"/>
              </a:lnSpc>
              <a:spcBef>
                <a:spcPts val="95"/>
              </a:spcBef>
            </a:pPr>
            <a:r>
              <a:rPr sz="3400" b="1" spc="-5" dirty="0">
                <a:latin typeface="Calibri"/>
                <a:cs typeface="Calibri"/>
              </a:rPr>
              <a:t>ETL </a:t>
            </a:r>
            <a:r>
              <a:rPr sz="3400" b="1" spc="-30" dirty="0">
                <a:latin typeface="Calibri"/>
                <a:cs typeface="Calibri"/>
              </a:rPr>
              <a:t>system</a:t>
            </a:r>
            <a:endParaRPr sz="3400">
              <a:latin typeface="Calibri"/>
              <a:cs typeface="Calibri"/>
            </a:endParaRPr>
          </a:p>
          <a:p>
            <a:pPr marL="241300" indent="-228600">
              <a:lnSpc>
                <a:spcPts val="3660"/>
              </a:lnSpc>
              <a:buFont typeface="Arial"/>
              <a:buChar char="•"/>
              <a:tabLst>
                <a:tab pos="241300" algn="l"/>
              </a:tabLst>
            </a:pPr>
            <a:r>
              <a:rPr sz="3400" b="1" spc="-20" dirty="0">
                <a:latin typeface="Calibri"/>
                <a:cs typeface="Calibri"/>
              </a:rPr>
              <a:t>General </a:t>
            </a:r>
            <a:r>
              <a:rPr sz="3400" b="1" spc="-10" dirty="0">
                <a:latin typeface="Calibri"/>
                <a:cs typeface="Calibri"/>
              </a:rPr>
              <a:t>ETL</a:t>
            </a:r>
            <a:r>
              <a:rPr sz="3400" b="1" spc="35" dirty="0">
                <a:latin typeface="Calibri"/>
                <a:cs typeface="Calibri"/>
              </a:rPr>
              <a:t> </a:t>
            </a:r>
            <a:r>
              <a:rPr sz="3400" b="1" spc="-15" dirty="0">
                <a:latin typeface="Calibri"/>
                <a:cs typeface="Calibri"/>
              </a:rPr>
              <a:t>requirements</a:t>
            </a:r>
            <a:endParaRPr sz="3400">
              <a:latin typeface="Calibri"/>
              <a:cs typeface="Calibri"/>
            </a:endParaRPr>
          </a:p>
          <a:p>
            <a:pPr marL="697865" lvl="1" indent="-228600">
              <a:lnSpc>
                <a:spcPts val="3175"/>
              </a:lnSpc>
              <a:buFont typeface="Arial"/>
              <a:buChar char="•"/>
              <a:tabLst>
                <a:tab pos="698500" algn="l"/>
              </a:tabLst>
            </a:pPr>
            <a:r>
              <a:rPr sz="3100" b="1" spc="-10" dirty="0">
                <a:latin typeface="Calibri"/>
                <a:cs typeface="Calibri"/>
              </a:rPr>
              <a:t>Productivity</a:t>
            </a:r>
            <a:r>
              <a:rPr sz="3100" b="1" spc="30" dirty="0">
                <a:latin typeface="Calibri"/>
                <a:cs typeface="Calibri"/>
              </a:rPr>
              <a:t> </a:t>
            </a:r>
            <a:r>
              <a:rPr sz="3100" b="1" spc="-5" dirty="0">
                <a:latin typeface="Calibri"/>
                <a:cs typeface="Calibri"/>
              </a:rPr>
              <a:t>support</a:t>
            </a:r>
            <a:endParaRPr sz="3100">
              <a:latin typeface="Calibri"/>
              <a:cs typeface="Calibri"/>
            </a:endParaRPr>
          </a:p>
          <a:p>
            <a:pPr marL="1155065" lvl="2" indent="-229235">
              <a:lnSpc>
                <a:spcPts val="2515"/>
              </a:lnSpc>
              <a:buFont typeface="Arial"/>
              <a:buChar char="•"/>
              <a:tabLst>
                <a:tab pos="1155700" algn="l"/>
              </a:tabLst>
            </a:pPr>
            <a:r>
              <a:rPr sz="2700" spc="-5" dirty="0">
                <a:latin typeface="Calibri"/>
                <a:cs typeface="Calibri"/>
              </a:rPr>
              <a:t>ETL </a:t>
            </a:r>
            <a:r>
              <a:rPr sz="2700" spc="-30" dirty="0">
                <a:latin typeface="Calibri"/>
                <a:cs typeface="Calibri"/>
              </a:rPr>
              <a:t>system </a:t>
            </a:r>
            <a:r>
              <a:rPr sz="2700" spc="-10" dirty="0">
                <a:latin typeface="Calibri"/>
                <a:cs typeface="Calibri"/>
              </a:rPr>
              <a:t>needs </a:t>
            </a:r>
            <a:r>
              <a:rPr sz="2700" spc="-15" dirty="0">
                <a:latin typeface="Calibri"/>
                <a:cs typeface="Calibri"/>
              </a:rPr>
              <a:t>to provide </a:t>
            </a:r>
            <a:r>
              <a:rPr sz="2700" spc="-5" dirty="0">
                <a:latin typeface="Calibri"/>
                <a:cs typeface="Calibri"/>
              </a:rPr>
              <a:t>basic </a:t>
            </a:r>
            <a:r>
              <a:rPr sz="2700" spc="-10" dirty="0">
                <a:latin typeface="Calibri"/>
                <a:cs typeface="Calibri"/>
              </a:rPr>
              <a:t>development capabilities, </a:t>
            </a:r>
            <a:r>
              <a:rPr sz="2700" spc="-25" dirty="0">
                <a:latin typeface="Calibri"/>
                <a:cs typeface="Calibri"/>
              </a:rPr>
              <a:t>like</a:t>
            </a:r>
            <a:r>
              <a:rPr sz="2700" spc="459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code</a:t>
            </a:r>
            <a:endParaRPr sz="2700">
              <a:latin typeface="Calibri"/>
              <a:cs typeface="Calibri"/>
            </a:endParaRPr>
          </a:p>
          <a:p>
            <a:pPr marL="1155065" marR="6350">
              <a:lnSpc>
                <a:spcPct val="70100"/>
              </a:lnSpc>
              <a:spcBef>
                <a:spcPts val="484"/>
              </a:spcBef>
              <a:tabLst>
                <a:tab pos="2306320" algn="l"/>
                <a:tab pos="4412615" algn="l"/>
                <a:tab pos="5468620" algn="l"/>
                <a:tab pos="6909434" algn="l"/>
                <a:tab pos="7729220" algn="l"/>
                <a:tab pos="8999220" algn="l"/>
                <a:tab pos="10332720" algn="l"/>
              </a:tabLst>
            </a:pPr>
            <a:r>
              <a:rPr sz="2700" dirty="0">
                <a:latin typeface="Calibri"/>
                <a:cs typeface="Calibri"/>
              </a:rPr>
              <a:t>lib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ary	</a:t>
            </a:r>
            <a:r>
              <a:rPr sz="2700" spc="1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g</a:t>
            </a:r>
            <a:r>
              <a:rPr sz="2700" dirty="0">
                <a:latin typeface="Calibri"/>
                <a:cs typeface="Calibri"/>
              </a:rPr>
              <a:t>em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4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	che</a:t>
            </a:r>
            <a:r>
              <a:rPr sz="2700" spc="-1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k	in</a:t>
            </a:r>
            <a:r>
              <a:rPr sz="2700" spc="-50" dirty="0">
                <a:latin typeface="Calibri"/>
                <a:cs typeface="Calibri"/>
              </a:rPr>
              <a:t>/</a:t>
            </a:r>
            <a:r>
              <a:rPr sz="2700" dirty="0">
                <a:latin typeface="Calibri"/>
                <a:cs typeface="Calibri"/>
              </a:rPr>
              <a:t>c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eck	</a:t>
            </a:r>
            <a:r>
              <a:rPr sz="2700" spc="-1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ut</a:t>
            </a:r>
            <a:r>
              <a:rPr sz="2700" dirty="0">
                <a:latin typeface="Calibri"/>
                <a:cs typeface="Calibri"/>
              </a:rPr>
              <a:t>,	</a:t>
            </a:r>
            <a:r>
              <a:rPr sz="2700" spc="-2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sio</a:t>
            </a:r>
            <a:r>
              <a:rPr sz="2700" dirty="0">
                <a:latin typeface="Calibri"/>
                <a:cs typeface="Calibri"/>
              </a:rPr>
              <a:t>n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ol</a:t>
            </a:r>
            <a:r>
              <a:rPr sz="2700" dirty="0">
                <a:latin typeface="Calibri"/>
                <a:cs typeface="Calibri"/>
              </a:rPr>
              <a:t>,	and  </a:t>
            </a:r>
            <a:r>
              <a:rPr sz="2700" spc="-10" dirty="0">
                <a:latin typeface="Calibri"/>
                <a:cs typeface="Calibri"/>
              </a:rPr>
              <a:t>production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development </a:t>
            </a:r>
            <a:r>
              <a:rPr sz="2700" spc="-25" dirty="0">
                <a:latin typeface="Calibri"/>
                <a:cs typeface="Calibri"/>
              </a:rPr>
              <a:t>system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builds.</a:t>
            </a:r>
            <a:endParaRPr sz="2700">
              <a:latin typeface="Calibri"/>
              <a:cs typeface="Calibri"/>
            </a:endParaRPr>
          </a:p>
          <a:p>
            <a:pPr marL="697865" lvl="1" indent="-228600">
              <a:lnSpc>
                <a:spcPts val="2870"/>
              </a:lnSpc>
              <a:buFont typeface="Arial"/>
              <a:buChar char="•"/>
              <a:tabLst>
                <a:tab pos="698500" algn="l"/>
              </a:tabLst>
            </a:pPr>
            <a:r>
              <a:rPr sz="3100" b="1" spc="-10" dirty="0">
                <a:latin typeface="Calibri"/>
                <a:cs typeface="Calibri"/>
              </a:rPr>
              <a:t>Usability</a:t>
            </a:r>
            <a:endParaRPr sz="3100">
              <a:latin typeface="Calibri"/>
              <a:cs typeface="Calibri"/>
            </a:endParaRPr>
          </a:p>
          <a:p>
            <a:pPr marL="1155065" lvl="2" indent="-229235">
              <a:lnSpc>
                <a:spcPts val="2695"/>
              </a:lnSpc>
              <a:buFont typeface="Arial"/>
              <a:buChar char="•"/>
              <a:tabLst>
                <a:tab pos="1155700" algn="l"/>
              </a:tabLst>
            </a:pPr>
            <a:r>
              <a:rPr sz="2700" spc="-5" dirty="0">
                <a:latin typeface="Calibri"/>
                <a:cs typeface="Calibri"/>
              </a:rPr>
              <a:t>ETL </a:t>
            </a:r>
            <a:r>
              <a:rPr sz="2700" spc="-25" dirty="0">
                <a:latin typeface="Calibri"/>
                <a:cs typeface="Calibri"/>
              </a:rPr>
              <a:t>system </a:t>
            </a:r>
            <a:r>
              <a:rPr sz="2700" spc="-10" dirty="0">
                <a:latin typeface="Calibri"/>
                <a:cs typeface="Calibri"/>
              </a:rPr>
              <a:t>must </a:t>
            </a:r>
            <a:r>
              <a:rPr sz="2700" spc="-5" dirty="0">
                <a:latin typeface="Calibri"/>
                <a:cs typeface="Calibri"/>
              </a:rPr>
              <a:t>be usable </a:t>
            </a:r>
            <a:r>
              <a:rPr sz="2700" spc="-20" dirty="0">
                <a:latin typeface="Calibri"/>
                <a:cs typeface="Calibri"/>
              </a:rPr>
              <a:t>regardless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20" dirty="0">
                <a:latin typeface="Calibri"/>
                <a:cs typeface="Calibri"/>
              </a:rPr>
              <a:t>any </a:t>
            </a:r>
            <a:r>
              <a:rPr sz="2700" spc="-25" dirty="0">
                <a:latin typeface="Calibri"/>
                <a:cs typeface="Calibri"/>
              </a:rPr>
              <a:t>system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complexities.</a:t>
            </a:r>
            <a:endParaRPr sz="2700">
              <a:latin typeface="Calibri"/>
              <a:cs typeface="Calibri"/>
            </a:endParaRPr>
          </a:p>
          <a:p>
            <a:pPr marL="697865" lvl="1" indent="-228600">
              <a:lnSpc>
                <a:spcPts val="3175"/>
              </a:lnSpc>
              <a:buFont typeface="Arial"/>
              <a:buChar char="•"/>
              <a:tabLst>
                <a:tab pos="698500" algn="l"/>
              </a:tabLst>
            </a:pPr>
            <a:r>
              <a:rPr sz="3100" b="1" spc="-25" dirty="0">
                <a:latin typeface="Calibri"/>
                <a:cs typeface="Calibri"/>
              </a:rPr>
              <a:t>Metadata</a:t>
            </a:r>
            <a:r>
              <a:rPr sz="3100" b="1" spc="25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driven</a:t>
            </a:r>
            <a:endParaRPr sz="3100">
              <a:latin typeface="Calibri"/>
              <a:cs typeface="Calibri"/>
            </a:endParaRPr>
          </a:p>
          <a:p>
            <a:pPr marL="1155065" lvl="2" indent="-229235">
              <a:lnSpc>
                <a:spcPts val="2525"/>
              </a:lnSpc>
              <a:buFont typeface="Arial"/>
              <a:buChar char="•"/>
              <a:tabLst>
                <a:tab pos="1155700" algn="l"/>
                <a:tab pos="2477135" algn="l"/>
                <a:tab pos="3231515" algn="l"/>
                <a:tab pos="4504055" algn="l"/>
                <a:tab pos="5170170" algn="l"/>
                <a:tab pos="6715759" algn="l"/>
                <a:tab pos="7835900" algn="l"/>
                <a:tab pos="8371205" algn="l"/>
                <a:tab pos="9887585" algn="l"/>
              </a:tabLst>
            </a:pPr>
            <a:r>
              <a:rPr sz="2700" dirty="0">
                <a:latin typeface="Calibri"/>
                <a:cs typeface="Calibri"/>
              </a:rPr>
              <a:t>Services	</a:t>
            </a:r>
            <a:r>
              <a:rPr sz="2700" spc="-15" dirty="0">
                <a:latin typeface="Calibri"/>
                <a:cs typeface="Calibri"/>
              </a:rPr>
              <a:t>that	</a:t>
            </a:r>
            <a:r>
              <a:rPr sz="2700" spc="-10" dirty="0">
                <a:latin typeface="Calibri"/>
                <a:cs typeface="Calibri"/>
              </a:rPr>
              <a:t>support	</a:t>
            </a:r>
            <a:r>
              <a:rPr sz="2700" spc="-5" dirty="0">
                <a:latin typeface="Calibri"/>
                <a:cs typeface="Calibri"/>
              </a:rPr>
              <a:t>ETL	</a:t>
            </a:r>
            <a:r>
              <a:rPr sz="2700" spc="-15" dirty="0">
                <a:latin typeface="Calibri"/>
                <a:cs typeface="Calibri"/>
              </a:rPr>
              <a:t>processes	</a:t>
            </a:r>
            <a:r>
              <a:rPr sz="2700" spc="-5" dirty="0">
                <a:latin typeface="Calibri"/>
                <a:cs typeface="Calibri"/>
              </a:rPr>
              <a:t>should	</a:t>
            </a:r>
            <a:r>
              <a:rPr sz="2700" spc="-10" dirty="0">
                <a:latin typeface="Calibri"/>
                <a:cs typeface="Calibri"/>
              </a:rPr>
              <a:t>be	</a:t>
            </a:r>
            <a:r>
              <a:rPr sz="2700" spc="-20" dirty="0">
                <a:latin typeface="Calibri"/>
                <a:cs typeface="Calibri"/>
              </a:rPr>
              <a:t>metadata	</a:t>
            </a:r>
            <a:r>
              <a:rPr sz="2700" spc="-10" dirty="0">
                <a:latin typeface="Calibri"/>
                <a:cs typeface="Calibri"/>
              </a:rPr>
              <a:t>driven.</a:t>
            </a:r>
            <a:endParaRPr sz="2700">
              <a:latin typeface="Calibri"/>
              <a:cs typeface="Calibri"/>
            </a:endParaRPr>
          </a:p>
          <a:p>
            <a:pPr marL="1155065">
              <a:lnSpc>
                <a:spcPts val="2270"/>
              </a:lnSpc>
              <a:tabLst>
                <a:tab pos="2451100" algn="l"/>
                <a:tab pos="3545204" algn="l"/>
                <a:tab pos="4406900" algn="l"/>
                <a:tab pos="5243195" algn="l"/>
                <a:tab pos="5569585" algn="l"/>
                <a:tab pos="7157720" algn="l"/>
                <a:tab pos="7607300" algn="l"/>
                <a:tab pos="9413875" algn="l"/>
                <a:tab pos="10394950" algn="l"/>
              </a:tabLst>
            </a:pPr>
            <a:r>
              <a:rPr sz="2700" spc="-5" dirty="0">
                <a:latin typeface="Calibri"/>
                <a:cs typeface="Calibri"/>
              </a:rPr>
              <a:t>Se</a:t>
            </a:r>
            <a:r>
              <a:rPr sz="2700" spc="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vices	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spc="-5" dirty="0">
                <a:latin typeface="Calibri"/>
                <a:cs typeface="Calibri"/>
              </a:rPr>
              <a:t>houl</a:t>
            </a:r>
            <a:r>
              <a:rPr sz="2700" dirty="0">
                <a:latin typeface="Calibri"/>
                <a:cs typeface="Calibri"/>
              </a:rPr>
              <a:t>d	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w	</a:t>
            </a:r>
            <a:r>
              <a:rPr sz="2700" spc="-5" dirty="0">
                <a:latin typeface="Calibri"/>
                <a:cs typeface="Calibri"/>
              </a:rPr>
              <a:t>f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m	a	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ep</a:t>
            </a:r>
            <a:r>
              <a:rPr sz="2700" spc="-1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si</a:t>
            </a:r>
            <a:r>
              <a:rPr sz="2700" spc="-25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or</a:t>
            </a:r>
            <a:r>
              <a:rPr sz="2700" dirty="0">
                <a:latin typeface="Calibri"/>
                <a:cs typeface="Calibri"/>
              </a:rPr>
              <a:t>y	of	i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-70" dirty="0">
                <a:latin typeface="Calibri"/>
                <a:cs typeface="Calibri"/>
              </a:rPr>
              <a:t>f</a:t>
            </a:r>
            <a:r>
              <a:rPr sz="2700" spc="-5" dirty="0">
                <a:latin typeface="Calibri"/>
                <a:cs typeface="Calibri"/>
              </a:rPr>
              <a:t>orm</a:t>
            </a:r>
            <a:r>
              <a:rPr sz="2700" spc="-2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tion	a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spc="-5" dirty="0">
                <a:latin typeface="Calibri"/>
                <a:cs typeface="Calibri"/>
              </a:rPr>
              <a:t>ou</a:t>
            </a:r>
            <a:r>
              <a:rPr sz="2700" dirty="0">
                <a:latin typeface="Calibri"/>
                <a:cs typeface="Calibri"/>
              </a:rPr>
              <a:t>t	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  <a:p>
            <a:pPr marL="1155065">
              <a:lnSpc>
                <a:spcPts val="2270"/>
              </a:lnSpc>
              <a:tabLst>
                <a:tab pos="2259330" algn="l"/>
                <a:tab pos="3694429" algn="l"/>
                <a:tab pos="5313680" algn="l"/>
                <a:tab pos="7800975" algn="l"/>
                <a:tab pos="8593455" algn="l"/>
                <a:tab pos="9726295" algn="l"/>
              </a:tabLst>
            </a:pPr>
            <a:r>
              <a:rPr sz="2700" spc="-10" dirty="0">
                <a:latin typeface="Calibri"/>
                <a:cs typeface="Calibri"/>
              </a:rPr>
              <a:t>tables,	columns,	</a:t>
            </a:r>
            <a:r>
              <a:rPr sz="2700" spc="-5" dirty="0">
                <a:latin typeface="Calibri"/>
                <a:cs typeface="Calibri"/>
              </a:rPr>
              <a:t>mappings,	</a:t>
            </a:r>
            <a:r>
              <a:rPr sz="2700" spc="-15" dirty="0">
                <a:latin typeface="Calibri"/>
                <a:cs typeface="Calibri"/>
              </a:rPr>
              <a:t>transformations,	</a:t>
            </a:r>
            <a:r>
              <a:rPr sz="2700" spc="-25" dirty="0">
                <a:latin typeface="Calibri"/>
                <a:cs typeface="Calibri"/>
              </a:rPr>
              <a:t>data	</a:t>
            </a:r>
            <a:r>
              <a:rPr sz="2700" spc="-5" dirty="0">
                <a:latin typeface="Calibri"/>
                <a:cs typeface="Calibri"/>
              </a:rPr>
              <a:t>quality	</a:t>
            </a:r>
            <a:r>
              <a:rPr sz="2700" spc="-15" dirty="0">
                <a:latin typeface="Calibri"/>
                <a:cs typeface="Calibri"/>
              </a:rPr>
              <a:t>screens,</a:t>
            </a:r>
            <a:endParaRPr sz="2700">
              <a:latin typeface="Calibri"/>
              <a:cs typeface="Calibri"/>
            </a:endParaRPr>
          </a:p>
          <a:p>
            <a:pPr marL="1155065">
              <a:lnSpc>
                <a:spcPts val="2270"/>
              </a:lnSpc>
              <a:tabLst>
                <a:tab pos="3487420" algn="l"/>
                <a:tab pos="5346700" algn="l"/>
                <a:tab pos="8828405" algn="l"/>
                <a:tab pos="10599420" algn="l"/>
              </a:tabLst>
            </a:pPr>
            <a:r>
              <a:rPr sz="2700" spc="-5" dirty="0">
                <a:latin typeface="Calibri"/>
                <a:cs typeface="Calibri"/>
              </a:rPr>
              <a:t>jobs</a:t>
            </a:r>
            <a:r>
              <a:rPr sz="2700" dirty="0">
                <a:latin typeface="Calibri"/>
                <a:cs typeface="Calibri"/>
              </a:rPr>
              <a:t>, </a:t>
            </a:r>
            <a:r>
              <a:rPr sz="2700" spc="-2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2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othe</a:t>
            </a:r>
            <a:r>
              <a:rPr sz="2700" dirty="0">
                <a:latin typeface="Calibri"/>
                <a:cs typeface="Calibri"/>
              </a:rPr>
              <a:t>r	</a:t>
            </a:r>
            <a:r>
              <a:rPr sz="2700" spc="-40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omp</a:t>
            </a:r>
            <a:r>
              <a:rPr sz="2700" spc="5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ts	</a:t>
            </a:r>
            <a:r>
              <a:rPr sz="2700" spc="-80" dirty="0">
                <a:latin typeface="Calibri"/>
                <a:cs typeface="Calibri"/>
              </a:rPr>
              <a:t>r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ther </a:t>
            </a:r>
            <a:r>
              <a:rPr sz="2700" spc="-229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an </a:t>
            </a:r>
            <a:r>
              <a:rPr sz="2700" spc="-2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embed </a:t>
            </a:r>
            <a:r>
              <a:rPr sz="2700" spc="-2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</a:t>
            </a:r>
            <a:r>
              <a:rPr sz="2700" spc="-2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s	i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-60" dirty="0">
                <a:latin typeface="Calibri"/>
                <a:cs typeface="Calibri"/>
              </a:rPr>
              <a:t>f</a:t>
            </a:r>
            <a:r>
              <a:rPr sz="2700" spc="-5" dirty="0">
                <a:latin typeface="Calibri"/>
                <a:cs typeface="Calibri"/>
              </a:rPr>
              <a:t>orm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	in</a:t>
            </a:r>
            <a:endParaRPr sz="2700">
              <a:latin typeface="Calibri"/>
              <a:cs typeface="Calibri"/>
            </a:endParaRPr>
          </a:p>
          <a:p>
            <a:pPr marL="1155065" marR="5080">
              <a:lnSpc>
                <a:spcPct val="70000"/>
              </a:lnSpc>
              <a:spcBef>
                <a:spcPts val="484"/>
              </a:spcBef>
            </a:pP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ETL tool </a:t>
            </a:r>
            <a:r>
              <a:rPr sz="2700" dirty="0">
                <a:latin typeface="Calibri"/>
                <a:cs typeface="Calibri"/>
              </a:rPr>
              <a:t>or </a:t>
            </a:r>
            <a:r>
              <a:rPr sz="2700" spc="-5" dirty="0">
                <a:latin typeface="Calibri"/>
                <a:cs typeface="Calibri"/>
              </a:rPr>
              <a:t>SQL </a:t>
            </a:r>
            <a:r>
              <a:rPr sz="2700" spc="-10" dirty="0">
                <a:latin typeface="Calibri"/>
                <a:cs typeface="Calibri"/>
              </a:rPr>
              <a:t>code </a:t>
            </a:r>
            <a:r>
              <a:rPr sz="2700" spc="-15" dirty="0">
                <a:latin typeface="Calibri"/>
                <a:cs typeface="Calibri"/>
              </a:rPr>
              <a:t>where </a:t>
            </a:r>
            <a:r>
              <a:rPr sz="2700" dirty="0">
                <a:latin typeface="Calibri"/>
                <a:cs typeface="Calibri"/>
              </a:rPr>
              <a:t>it is </a:t>
            </a:r>
            <a:r>
              <a:rPr sz="2700" spc="-5" dirty="0">
                <a:latin typeface="Calibri"/>
                <a:cs typeface="Calibri"/>
              </a:rPr>
              <a:t>almost impossible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find </a:t>
            </a:r>
            <a:r>
              <a:rPr sz="2700" dirty="0">
                <a:latin typeface="Calibri"/>
                <a:cs typeface="Calibri"/>
              </a:rPr>
              <a:t>and  </a:t>
            </a:r>
            <a:r>
              <a:rPr sz="2700" spc="-5" dirty="0">
                <a:latin typeface="Calibri"/>
                <a:cs typeface="Calibri"/>
              </a:rPr>
              <a:t>change.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428" y="749299"/>
            <a:ext cx="10411460" cy="555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ETL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241300" marR="7620" indent="-228600">
              <a:lnSpc>
                <a:spcPct val="701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1087120" algn="l"/>
                <a:tab pos="2033270" algn="l"/>
                <a:tab pos="2515235" algn="l"/>
                <a:tab pos="3181350" algn="l"/>
                <a:tab pos="4502785" algn="l"/>
                <a:tab pos="5138420" algn="l"/>
                <a:tab pos="6019165" algn="l"/>
                <a:tab pos="6732905" algn="l"/>
                <a:tab pos="8491855" algn="l"/>
                <a:tab pos="10095230" algn="l"/>
              </a:tabLst>
            </a:pPr>
            <a:r>
              <a:rPr sz="2800" spc="-5" dirty="0">
                <a:latin typeface="Calibri"/>
                <a:cs typeface="Calibri"/>
              </a:rPr>
              <a:t>Ba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ET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ool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ec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nique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empl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support </a:t>
            </a:r>
            <a:r>
              <a:rPr sz="2800" spc="-5" dirty="0">
                <a:latin typeface="Calibri"/>
                <a:cs typeface="Calibri"/>
              </a:rPr>
              <a:t>the ETL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6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ETL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25" dirty="0">
                <a:latin typeface="Calibri"/>
                <a:cs typeface="Calibri"/>
              </a:rPr>
              <a:t>involve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operations:</a:t>
            </a:r>
            <a:endParaRPr sz="2800">
              <a:latin typeface="Calibri"/>
              <a:cs typeface="Calibri"/>
            </a:endParaRPr>
          </a:p>
          <a:p>
            <a:pPr marL="698500" lvl="1" indent="-229870">
              <a:lnSpc>
                <a:spcPts val="2600"/>
              </a:lnSpc>
              <a:buFont typeface="Arial"/>
              <a:buChar char="•"/>
              <a:tabLst>
                <a:tab pos="699135" algn="l"/>
              </a:tabLst>
            </a:pPr>
            <a:r>
              <a:rPr sz="2500" spc="-5" dirty="0">
                <a:latin typeface="Calibri"/>
                <a:cs typeface="Calibri"/>
              </a:rPr>
              <a:t>Extracting the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5" dirty="0">
                <a:latin typeface="Calibri"/>
                <a:cs typeface="Calibri"/>
              </a:rPr>
              <a:t>from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sources</a:t>
            </a:r>
            <a:endParaRPr sz="2500">
              <a:latin typeface="Calibri"/>
              <a:cs typeface="Calibri"/>
            </a:endParaRPr>
          </a:p>
          <a:p>
            <a:pPr marL="698500" marR="5080" lvl="1" indent="-229235">
              <a:lnSpc>
                <a:spcPct val="70100"/>
              </a:lnSpc>
              <a:spcBef>
                <a:spcPts val="690"/>
              </a:spcBef>
              <a:buFont typeface="Arial"/>
              <a:buChar char="•"/>
              <a:tabLst>
                <a:tab pos="699135" algn="l"/>
                <a:tab pos="6860540" algn="l"/>
                <a:tab pos="8462645" algn="l"/>
              </a:tabLst>
            </a:pPr>
            <a:r>
              <a:rPr sz="2500" spc="-10" dirty="0">
                <a:latin typeface="Calibri"/>
                <a:cs typeface="Calibri"/>
              </a:rPr>
              <a:t>Runnin</a:t>
            </a:r>
            <a:r>
              <a:rPr sz="2500" spc="-5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</a:t>
            </a:r>
            <a:r>
              <a:rPr sz="2500" spc="-20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oug</a:t>
            </a:r>
            <a:r>
              <a:rPr sz="2500" spc="-5" dirty="0">
                <a:latin typeface="Calibri"/>
                <a:cs typeface="Calibri"/>
              </a:rPr>
              <a:t>h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20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</a:t>
            </a:r>
            <a:r>
              <a:rPr sz="2500" spc="10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ansing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65" dirty="0">
                <a:latin typeface="Calibri"/>
                <a:cs typeface="Calibri"/>
              </a:rPr>
              <a:t>f</a:t>
            </a:r>
            <a:r>
              <a:rPr sz="2500" spc="-10" dirty="0">
                <a:latin typeface="Calibri"/>
                <a:cs typeface="Calibri"/>
              </a:rPr>
              <a:t>ormi</a:t>
            </a:r>
            <a:r>
              <a:rPr sz="250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spc="-35" dirty="0">
                <a:latin typeface="Calibri"/>
                <a:cs typeface="Calibri"/>
              </a:rPr>
              <a:t>s</a:t>
            </a:r>
            <a:r>
              <a:rPr sz="2500" spc="-65" dirty="0">
                <a:latin typeface="Calibri"/>
                <a:cs typeface="Calibri"/>
              </a:rPr>
              <a:t>f</a:t>
            </a:r>
            <a:r>
              <a:rPr sz="2500" spc="-10" dirty="0">
                <a:latin typeface="Calibri"/>
                <a:cs typeface="Calibri"/>
              </a:rPr>
              <a:t>orm</a:t>
            </a:r>
            <a:r>
              <a:rPr sz="2500" spc="-2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ti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n  </a:t>
            </a:r>
            <a:r>
              <a:rPr sz="2500" spc="-10" dirty="0">
                <a:latin typeface="Calibri"/>
                <a:cs typeface="Calibri"/>
              </a:rPr>
              <a:t>processes</a:t>
            </a:r>
            <a:endParaRPr sz="2500">
              <a:latin typeface="Calibri"/>
              <a:cs typeface="Calibri"/>
            </a:endParaRPr>
          </a:p>
          <a:p>
            <a:pPr marL="698500" lvl="1" indent="-229870">
              <a:lnSpc>
                <a:spcPts val="2405"/>
              </a:lnSpc>
              <a:buFont typeface="Arial"/>
              <a:buChar char="•"/>
              <a:tabLst>
                <a:tab pos="699135" algn="l"/>
              </a:tabLst>
            </a:pPr>
            <a:r>
              <a:rPr sz="2500" spc="-5" dirty="0">
                <a:latin typeface="Calibri"/>
                <a:cs typeface="Calibri"/>
              </a:rPr>
              <a:t>Delivering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presentation </a:t>
            </a:r>
            <a:r>
              <a:rPr sz="2500" spc="-35" dirty="0">
                <a:latin typeface="Calibri"/>
                <a:cs typeface="Calibri"/>
              </a:rPr>
              <a:t>server,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endParaRPr sz="2500">
              <a:latin typeface="Calibri"/>
              <a:cs typeface="Calibri"/>
            </a:endParaRPr>
          </a:p>
          <a:p>
            <a:pPr marL="698500" lvl="1" indent="-229870">
              <a:lnSpc>
                <a:spcPts val="2795"/>
              </a:lnSpc>
              <a:buFont typeface="Arial"/>
              <a:buChar char="•"/>
              <a:tabLst>
                <a:tab pos="699135" algn="l"/>
              </a:tabLst>
            </a:pPr>
            <a:r>
              <a:rPr sz="2500" spc="-5" dirty="0">
                <a:latin typeface="Calibri"/>
                <a:cs typeface="Calibri"/>
              </a:rPr>
              <a:t>Managing the </a:t>
            </a:r>
            <a:r>
              <a:rPr sz="2500" spc="-10" dirty="0">
                <a:latin typeface="Calibri"/>
                <a:cs typeface="Calibri"/>
              </a:rPr>
              <a:t>ETL processes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back room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environment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ts val="324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DW/BI </a:t>
            </a:r>
            <a:r>
              <a:rPr sz="2800" spc="-20" dirty="0">
                <a:latin typeface="Calibri"/>
                <a:cs typeface="Calibri"/>
              </a:rPr>
              <a:t>total </a:t>
            </a:r>
            <a:r>
              <a:rPr sz="2800" spc="-15" dirty="0">
                <a:latin typeface="Calibri"/>
                <a:cs typeface="Calibri"/>
              </a:rPr>
              <a:t>development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includes</a:t>
            </a:r>
            <a:endParaRPr sz="2800">
              <a:latin typeface="Calibri"/>
              <a:cs typeface="Calibri"/>
            </a:endParaRPr>
          </a:p>
          <a:p>
            <a:pPr marL="698500" lvl="1" indent="-229870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Understanding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source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formats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profiling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cleansing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Unit</a:t>
            </a:r>
            <a:r>
              <a:rPr sz="2000" spc="-10" dirty="0">
                <a:latin typeface="Calibri"/>
                <a:cs typeface="Calibri"/>
              </a:rPr>
              <a:t> testing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Placing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spc="-5" dirty="0">
                <a:latin typeface="Calibri"/>
                <a:cs typeface="Calibri"/>
              </a:rPr>
              <a:t>production,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ts val="22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Documentation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707" y="0"/>
            <a:ext cx="8371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Common components </a:t>
            </a:r>
            <a:r>
              <a:rPr sz="4000" spc="-5" dirty="0"/>
              <a:t>and</a:t>
            </a:r>
            <a:r>
              <a:rPr sz="4000" spc="20" dirty="0"/>
              <a:t> </a:t>
            </a:r>
            <a:r>
              <a:rPr sz="4000" spc="-10" dirty="0"/>
              <a:t>functionality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792478"/>
            <a:ext cx="2440940" cy="462407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3600" b="1" dirty="0">
                <a:latin typeface="Calibri"/>
                <a:cs typeface="Calibri"/>
              </a:rPr>
              <a:t>ETL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30" dirty="0">
                <a:latin typeface="Calibri"/>
                <a:cs typeface="Calibri"/>
              </a:rPr>
              <a:t>system</a:t>
            </a:r>
            <a:endParaRPr sz="3600">
              <a:latin typeface="Calibri"/>
              <a:cs typeface="Calibri"/>
            </a:endParaRPr>
          </a:p>
          <a:p>
            <a:pPr marL="241300" marR="41275" indent="-228600">
              <a:lnSpc>
                <a:spcPts val="302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Back </a:t>
            </a:r>
            <a:r>
              <a:rPr sz="2800" b="1" spc="-15" dirty="0">
                <a:latin typeface="Calibri"/>
                <a:cs typeface="Calibri"/>
              </a:rPr>
              <a:t>room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ETL  </a:t>
            </a:r>
            <a:r>
              <a:rPr sz="2800" b="1" spc="-10" dirty="0">
                <a:latin typeface="Calibri"/>
                <a:cs typeface="Calibri"/>
              </a:rPr>
              <a:t>flow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4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moves 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b="1" spc="-10" dirty="0">
                <a:latin typeface="Calibri"/>
                <a:cs typeface="Calibri"/>
              </a:rPr>
              <a:t>source  </a:t>
            </a:r>
            <a:r>
              <a:rPr sz="2400" b="1" spc="-15" dirty="0">
                <a:latin typeface="Calibri"/>
                <a:cs typeface="Calibri"/>
              </a:rPr>
              <a:t>systems 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b="1" dirty="0">
                <a:latin typeface="Calibri"/>
                <a:cs typeface="Calibri"/>
              </a:rPr>
              <a:t>ETL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processes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b="1" spc="-15" dirty="0">
                <a:latin typeface="Calibri"/>
                <a:cs typeface="Calibri"/>
              </a:rPr>
              <a:t>presentation  </a:t>
            </a:r>
            <a:r>
              <a:rPr sz="2400" b="1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426809"/>
            <a:ext cx="1718310" cy="168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err="1" smtClean="0"/>
              <a:t>Thur</a:t>
            </a:r>
            <a:r>
              <a:rPr lang="en-US" sz="1200" spc="-20" dirty="0" smtClean="0"/>
              <a:t>, </a:t>
            </a:r>
            <a:r>
              <a:rPr lang="en-US" sz="1200" spc="-5" dirty="0" smtClean="0"/>
              <a:t>February </a:t>
            </a:r>
            <a:r>
              <a:rPr lang="en-US" sz="1200" dirty="0" smtClean="0"/>
              <a:t>20,</a:t>
            </a:r>
            <a:r>
              <a:rPr lang="en-US" sz="1200" spc="-75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  <p:sp>
        <p:nvSpPr>
          <p:cNvPr id="5" name="object 5"/>
          <p:cNvSpPr txBox="1"/>
          <p:nvPr/>
        </p:nvSpPr>
        <p:spPr>
          <a:xfrm>
            <a:off x="1109421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7376" y="684276"/>
            <a:ext cx="9564623" cy="5670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66769" y="6243964"/>
            <a:ext cx="5193665" cy="614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b="1" i="1" dirty="0">
                <a:solidFill>
                  <a:srgbClr val="221F1F"/>
                </a:solidFill>
                <a:latin typeface="Arial"/>
                <a:cs typeface="Arial"/>
              </a:rPr>
              <a:t>Figure </a:t>
            </a:r>
            <a:r>
              <a:rPr sz="1800" b="1" i="1" spc="-5" dirty="0">
                <a:solidFill>
                  <a:srgbClr val="221F1F"/>
                </a:solidFill>
                <a:latin typeface="Arial"/>
                <a:cs typeface="Arial"/>
              </a:rPr>
              <a:t>2: Back </a:t>
            </a:r>
            <a:r>
              <a:rPr sz="1800" b="1" i="1" dirty="0">
                <a:solidFill>
                  <a:srgbClr val="221F1F"/>
                </a:solidFill>
                <a:latin typeface="Arial"/>
                <a:cs typeface="Arial"/>
              </a:rPr>
              <a:t>room </a:t>
            </a:r>
            <a:r>
              <a:rPr sz="1800" b="1" i="1" spc="-5" dirty="0">
                <a:solidFill>
                  <a:srgbClr val="221F1F"/>
                </a:solidFill>
                <a:latin typeface="Arial"/>
                <a:cs typeface="Arial"/>
              </a:rPr>
              <a:t>system architecture</a:t>
            </a:r>
            <a:r>
              <a:rPr sz="1800" b="1" i="1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221F1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91186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alibri"/>
                <a:cs typeface="Calibri"/>
              </a:rPr>
              <a:t>Source: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Kimball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809" y="728320"/>
            <a:ext cx="5118100" cy="54235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b="1" dirty="0">
                <a:latin typeface="Calibri"/>
                <a:cs typeface="Calibri"/>
              </a:rPr>
              <a:t>ETL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10" dirty="0">
                <a:latin typeface="Calibri"/>
                <a:cs typeface="Calibri"/>
              </a:rPr>
              <a:t>Source </a:t>
            </a:r>
            <a:r>
              <a:rPr sz="3200" b="1" spc="-25" dirty="0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 marL="698500" marR="5080" lvl="1" indent="-229235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  <a:tab pos="1670685" algn="l"/>
                <a:tab pos="2907030" algn="l"/>
                <a:tab pos="3906520" algn="l"/>
              </a:tabLst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le  </a:t>
            </a:r>
            <a:r>
              <a:rPr sz="2800" spc="-15" dirty="0">
                <a:latin typeface="Calibri"/>
                <a:cs typeface="Calibri"/>
              </a:rPr>
              <a:t>sources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Core </a:t>
            </a:r>
            <a:r>
              <a:rPr sz="2400" spc="-10" dirty="0">
                <a:latin typeface="Calibri"/>
                <a:cs typeface="Calibri"/>
              </a:rPr>
              <a:t>operational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entry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000" spc="-5" dirty="0">
                <a:latin typeface="Calibri"/>
                <a:cs typeface="Calibri"/>
              </a:rPr>
              <a:t>Production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000" dirty="0">
                <a:latin typeface="Calibri"/>
                <a:cs typeface="Calibri"/>
              </a:rPr>
              <a:t>Shipping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dirty="0">
                <a:latin typeface="Calibri"/>
                <a:cs typeface="Calibri"/>
              </a:rPr>
              <a:t> service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000" dirty="0">
                <a:latin typeface="Calibri"/>
                <a:cs typeface="Calibri"/>
              </a:rPr>
              <a:t>Accounting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External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sources</a:t>
            </a:r>
            <a:endParaRPr sz="2400">
              <a:latin typeface="Calibri"/>
              <a:cs typeface="Calibri"/>
            </a:endParaRPr>
          </a:p>
          <a:p>
            <a:pPr marL="1612900" marR="1081405" lvl="3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000" spc="-10" dirty="0">
                <a:latin typeface="Calibri"/>
                <a:cs typeface="Calibri"/>
              </a:rPr>
              <a:t>Customer </a:t>
            </a:r>
            <a:r>
              <a:rPr sz="2000" spc="-5" dirty="0">
                <a:latin typeface="Calibri"/>
                <a:cs typeface="Calibri"/>
              </a:rPr>
              <a:t>demographic 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000" spc="-35" dirty="0">
                <a:latin typeface="Calibri"/>
                <a:cs typeface="Calibri"/>
              </a:rPr>
              <a:t>Target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0331" y="833120"/>
            <a:ext cx="4203700" cy="40195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98500" marR="6985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697865" algn="l"/>
                <a:tab pos="698500" algn="l"/>
                <a:tab pos="2089785" algn="l"/>
                <a:tab pos="3133725" algn="l"/>
              </a:tabLst>
            </a:pP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cial	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seg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ts,  and</a:t>
            </a:r>
            <a:endParaRPr sz="2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Competitive </a:t>
            </a:r>
            <a:r>
              <a:rPr sz="2000" spc="-5" dirty="0">
                <a:latin typeface="Calibri"/>
                <a:cs typeface="Calibri"/>
              </a:rPr>
              <a:t>sales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Enterprise Resource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Planning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Operational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Reporting </a:t>
            </a:r>
            <a:r>
              <a:rPr sz="2400" spc="-10" dirty="0">
                <a:latin typeface="Calibri"/>
                <a:cs typeface="Calibri"/>
              </a:rPr>
              <a:t>Operational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Master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XML</a:t>
            </a:r>
            <a:r>
              <a:rPr sz="2400" spc="-10" dirty="0">
                <a:latin typeface="Calibri"/>
                <a:cs typeface="Calibri"/>
              </a:rPr>
              <a:t> Sources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241300" algn="l"/>
                <a:tab pos="1374775" algn="l"/>
                <a:tab pos="2527300" algn="l"/>
                <a:tab pos="3086735" algn="l"/>
                <a:tab pos="3723640" algn="l"/>
              </a:tabLst>
            </a:pPr>
            <a:r>
              <a:rPr sz="2400" dirty="0">
                <a:latin typeface="Calibri"/>
                <a:cs typeface="Calibri"/>
              </a:rPr>
              <a:t>Mana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	Que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es,	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5" dirty="0">
                <a:latin typeface="Calibri"/>
                <a:cs typeface="Calibri"/>
              </a:rPr>
              <a:t>Fil</a:t>
            </a:r>
            <a:r>
              <a:rPr sz="2400" dirty="0">
                <a:latin typeface="Calibri"/>
                <a:cs typeface="Calibri"/>
              </a:rPr>
              <a:t>e,	and  </a:t>
            </a:r>
            <a:r>
              <a:rPr sz="2400" spc="-10" dirty="0">
                <a:latin typeface="Calibri"/>
                <a:cs typeface="Calibri"/>
              </a:rPr>
              <a:t>Redo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Proprietary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6426809"/>
            <a:ext cx="1718310" cy="168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err="1" smtClean="0"/>
              <a:t>Thur</a:t>
            </a:r>
            <a:r>
              <a:rPr lang="en-US" sz="1200" spc="-20" dirty="0" smtClean="0"/>
              <a:t>, </a:t>
            </a:r>
            <a:r>
              <a:rPr lang="en-US" sz="1200" spc="-5" dirty="0" smtClean="0"/>
              <a:t>February </a:t>
            </a:r>
            <a:r>
              <a:rPr lang="en-US" sz="1200" dirty="0" smtClean="0"/>
              <a:t>20,</a:t>
            </a:r>
            <a:r>
              <a:rPr lang="en-US" sz="1200" spc="-75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  <p:sp>
        <p:nvSpPr>
          <p:cNvPr id="6" name="object 6"/>
          <p:cNvSpPr txBox="1"/>
          <p:nvPr/>
        </p:nvSpPr>
        <p:spPr>
          <a:xfrm>
            <a:off x="1109421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991616"/>
            <a:ext cx="10046335" cy="572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Calibri"/>
                <a:cs typeface="Calibri"/>
              </a:rPr>
              <a:t>ETL</a:t>
            </a:r>
            <a:r>
              <a:rPr sz="2500" b="1" spc="10" dirty="0">
                <a:latin typeface="Calibri"/>
                <a:cs typeface="Calibri"/>
              </a:rPr>
              <a:t> </a:t>
            </a:r>
            <a:r>
              <a:rPr sz="2500" b="1" spc="-25" dirty="0">
                <a:latin typeface="Calibri"/>
                <a:cs typeface="Calibri"/>
              </a:rPr>
              <a:t>system</a:t>
            </a:r>
            <a:endParaRPr sz="2500" dirty="0">
              <a:latin typeface="Calibri"/>
              <a:cs typeface="Calibri"/>
            </a:endParaRPr>
          </a:p>
          <a:p>
            <a:pPr marL="751840" indent="-229235">
              <a:lnSpc>
                <a:spcPts val="2835"/>
              </a:lnSpc>
              <a:spcBef>
                <a:spcPts val="110"/>
              </a:spcBef>
              <a:buFont typeface="Arial"/>
              <a:buChar char="•"/>
              <a:tabLst>
                <a:tab pos="752475" algn="l"/>
              </a:tabLst>
            </a:pPr>
            <a:r>
              <a:rPr sz="2500" b="1" spc="-15" dirty="0">
                <a:latin typeface="Calibri"/>
                <a:cs typeface="Calibri"/>
              </a:rPr>
              <a:t>Extract</a:t>
            </a:r>
            <a:endParaRPr sz="2500" dirty="0">
              <a:latin typeface="Calibri"/>
              <a:cs typeface="Calibri"/>
            </a:endParaRPr>
          </a:p>
          <a:p>
            <a:pPr marL="1209675" marR="21590" lvl="1" indent="-229235">
              <a:lnSpc>
                <a:spcPct val="70000"/>
              </a:lnSpc>
              <a:spcBef>
                <a:spcPts val="665"/>
              </a:spcBef>
              <a:buFont typeface="Arial"/>
              <a:buChar char="•"/>
              <a:tabLst>
                <a:tab pos="1210310" algn="l"/>
              </a:tabLst>
            </a:pPr>
            <a:r>
              <a:rPr sz="2300" dirty="0">
                <a:latin typeface="Calibri"/>
                <a:cs typeface="Calibri"/>
              </a:rPr>
              <a:t>The main </a:t>
            </a:r>
            <a:r>
              <a:rPr sz="2300" spc="-5" dirty="0">
                <a:latin typeface="Calibri"/>
                <a:cs typeface="Calibri"/>
              </a:rPr>
              <a:t>task is determining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5" dirty="0">
                <a:latin typeface="Calibri"/>
                <a:cs typeface="Calibri"/>
              </a:rPr>
              <a:t>data to extract </a:t>
            </a:r>
            <a:r>
              <a:rPr sz="2300" spc="5" dirty="0">
                <a:latin typeface="Calibri"/>
                <a:cs typeface="Calibri"/>
              </a:rPr>
              <a:t>and </a:t>
            </a:r>
            <a:r>
              <a:rPr sz="2300" dirty="0">
                <a:latin typeface="Calibri"/>
                <a:cs typeface="Calibri"/>
              </a:rPr>
              <a:t>the kinds of </a:t>
            </a:r>
            <a:r>
              <a:rPr sz="2300" spc="-15" dirty="0">
                <a:latin typeface="Calibri"/>
                <a:cs typeface="Calibri"/>
              </a:rPr>
              <a:t>filters </a:t>
            </a:r>
            <a:r>
              <a:rPr sz="2300" spc="-30" dirty="0">
                <a:latin typeface="Calibri"/>
                <a:cs typeface="Calibri"/>
              </a:rPr>
              <a:t>to  </a:t>
            </a:r>
            <a:r>
              <a:rPr sz="2300" spc="-25" dirty="0">
                <a:latin typeface="Calibri"/>
                <a:cs typeface="Calibri"/>
              </a:rPr>
              <a:t>apply.</a:t>
            </a:r>
            <a:endParaRPr sz="2300" dirty="0">
              <a:latin typeface="Calibri"/>
              <a:cs typeface="Calibri"/>
            </a:endParaRPr>
          </a:p>
          <a:p>
            <a:pPr marL="1209675" lvl="1" indent="-229870">
              <a:lnSpc>
                <a:spcPts val="2315"/>
              </a:lnSpc>
              <a:buFont typeface="Arial"/>
              <a:buChar char="•"/>
              <a:tabLst>
                <a:tab pos="1210310" algn="l"/>
              </a:tabLst>
            </a:pPr>
            <a:r>
              <a:rPr sz="2300" spc="-15" dirty="0">
                <a:latin typeface="Calibri"/>
                <a:cs typeface="Calibri"/>
              </a:rPr>
              <a:t>Related </a:t>
            </a:r>
            <a:r>
              <a:rPr sz="2300" dirty="0">
                <a:latin typeface="Calibri"/>
                <a:cs typeface="Calibri"/>
              </a:rPr>
              <a:t>ETL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functions</a:t>
            </a:r>
            <a:endParaRPr sz="2300" dirty="0">
              <a:latin typeface="Calibri"/>
              <a:cs typeface="Calibri"/>
            </a:endParaRPr>
          </a:p>
          <a:p>
            <a:pPr marL="1666875" lvl="2" indent="-229235">
              <a:lnSpc>
                <a:spcPts val="2185"/>
              </a:lnSpc>
              <a:buFont typeface="Arial"/>
              <a:buChar char="•"/>
              <a:tabLst>
                <a:tab pos="1666875" algn="l"/>
                <a:tab pos="1667510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profiling</a:t>
            </a:r>
            <a:endParaRPr sz="2000" dirty="0">
              <a:latin typeface="Calibri"/>
              <a:cs typeface="Calibri"/>
            </a:endParaRPr>
          </a:p>
          <a:p>
            <a:pPr marL="1666875" lvl="2" indent="-229235">
              <a:lnSpc>
                <a:spcPts val="2185"/>
              </a:lnSpc>
              <a:buFont typeface="Arial"/>
              <a:buChar char="•"/>
              <a:tabLst>
                <a:tab pos="1666875" algn="l"/>
                <a:tab pos="1667510" algn="l"/>
              </a:tabLst>
            </a:pPr>
            <a:r>
              <a:rPr sz="2000" spc="-5" dirty="0">
                <a:latin typeface="Calibri"/>
                <a:cs typeface="Calibri"/>
              </a:rPr>
              <a:t>Change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capture</a:t>
            </a:r>
            <a:endParaRPr sz="2000" dirty="0">
              <a:latin typeface="Calibri"/>
              <a:cs typeface="Calibri"/>
            </a:endParaRPr>
          </a:p>
          <a:p>
            <a:pPr marL="1666875" lvl="2" indent="-229235">
              <a:lnSpc>
                <a:spcPts val="2295"/>
              </a:lnSpc>
              <a:buFont typeface="Arial"/>
              <a:buChar char="•"/>
              <a:tabLst>
                <a:tab pos="1666875" algn="l"/>
                <a:tab pos="1667510" algn="l"/>
              </a:tabLst>
            </a:pPr>
            <a:r>
              <a:rPr sz="2000" spc="-10" dirty="0">
                <a:latin typeface="Calibri"/>
                <a:cs typeface="Calibri"/>
              </a:rPr>
              <a:t>Extract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 dirty="0">
              <a:latin typeface="Calibri"/>
              <a:cs typeface="Calibri"/>
            </a:endParaRPr>
          </a:p>
          <a:p>
            <a:pPr marL="751840" indent="-229235">
              <a:lnSpc>
                <a:spcPts val="2835"/>
              </a:lnSpc>
              <a:spcBef>
                <a:spcPts val="85"/>
              </a:spcBef>
              <a:buFont typeface="Arial"/>
              <a:buChar char="•"/>
              <a:tabLst>
                <a:tab pos="752475" algn="l"/>
              </a:tabLst>
            </a:pPr>
            <a:r>
              <a:rPr sz="2500" b="1" spc="-10" dirty="0">
                <a:latin typeface="Calibri"/>
                <a:cs typeface="Calibri"/>
              </a:rPr>
              <a:t>Clean </a:t>
            </a:r>
            <a:r>
              <a:rPr sz="2500" b="1" spc="-5" dirty="0">
                <a:latin typeface="Calibri"/>
                <a:cs typeface="Calibri"/>
              </a:rPr>
              <a:t>and</a:t>
            </a:r>
            <a:r>
              <a:rPr sz="2500" b="1" spc="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conform</a:t>
            </a:r>
            <a:endParaRPr sz="2500" dirty="0">
              <a:latin typeface="Calibri"/>
              <a:cs typeface="Calibri"/>
            </a:endParaRPr>
          </a:p>
          <a:p>
            <a:pPr marL="1209675" marR="19685" lvl="1" indent="-229235">
              <a:lnSpc>
                <a:spcPct val="70000"/>
              </a:lnSpc>
              <a:spcBef>
                <a:spcPts val="665"/>
              </a:spcBef>
              <a:buFont typeface="Arial"/>
              <a:buChar char="•"/>
              <a:tabLst>
                <a:tab pos="1210310" algn="l"/>
              </a:tabLst>
            </a:pPr>
            <a:r>
              <a:rPr sz="2300" spc="-5" dirty="0">
                <a:latin typeface="Calibri"/>
                <a:cs typeface="Calibri"/>
              </a:rPr>
              <a:t>Cleaning </a:t>
            </a:r>
            <a:r>
              <a:rPr sz="2300" spc="5" dirty="0">
                <a:latin typeface="Calibri"/>
                <a:cs typeface="Calibri"/>
              </a:rPr>
              <a:t>and </a:t>
            </a:r>
            <a:r>
              <a:rPr sz="2300" spc="-10" dirty="0">
                <a:latin typeface="Calibri"/>
                <a:cs typeface="Calibri"/>
              </a:rPr>
              <a:t>conforming </a:t>
            </a:r>
            <a:r>
              <a:rPr sz="2300" dirty="0">
                <a:latin typeface="Calibri"/>
                <a:cs typeface="Calibri"/>
              </a:rPr>
              <a:t>services </a:t>
            </a:r>
            <a:r>
              <a:rPr sz="2300" spc="-10" dirty="0">
                <a:latin typeface="Calibri"/>
                <a:cs typeface="Calibri"/>
              </a:rPr>
              <a:t>are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5" dirty="0">
                <a:latin typeface="Calibri"/>
                <a:cs typeface="Calibri"/>
              </a:rPr>
              <a:t>core </a:t>
            </a:r>
            <a:r>
              <a:rPr sz="2300" dirty="0">
                <a:latin typeface="Calibri"/>
                <a:cs typeface="Calibri"/>
              </a:rPr>
              <a:t>of the </a:t>
            </a:r>
            <a:r>
              <a:rPr sz="2300" spc="-15" dirty="0">
                <a:latin typeface="Calibri"/>
                <a:cs typeface="Calibri"/>
              </a:rPr>
              <a:t>data </a:t>
            </a:r>
            <a:r>
              <a:rPr sz="2300" spc="-5" dirty="0">
                <a:latin typeface="Calibri"/>
                <a:cs typeface="Calibri"/>
              </a:rPr>
              <a:t>quality </a:t>
            </a:r>
            <a:r>
              <a:rPr sz="2300" spc="-10" dirty="0">
                <a:latin typeface="Calibri"/>
                <a:cs typeface="Calibri"/>
              </a:rPr>
              <a:t>work  that </a:t>
            </a:r>
            <a:r>
              <a:rPr sz="2300" spc="-25" dirty="0">
                <a:latin typeface="Calibri"/>
                <a:cs typeface="Calibri"/>
              </a:rPr>
              <a:t>takes </a:t>
            </a:r>
            <a:r>
              <a:rPr sz="2300" spc="-5" dirty="0">
                <a:latin typeface="Calibri"/>
                <a:cs typeface="Calibri"/>
              </a:rPr>
              <a:t>place in </a:t>
            </a:r>
            <a:r>
              <a:rPr sz="2300" dirty="0">
                <a:latin typeface="Calibri"/>
                <a:cs typeface="Calibri"/>
              </a:rPr>
              <a:t>the ETL</a:t>
            </a:r>
            <a:r>
              <a:rPr sz="2300" spc="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process.</a:t>
            </a:r>
            <a:endParaRPr sz="2300" dirty="0">
              <a:latin typeface="Calibri"/>
              <a:cs typeface="Calibri"/>
            </a:endParaRPr>
          </a:p>
          <a:p>
            <a:pPr marL="1209675" lvl="1" indent="-229870">
              <a:lnSpc>
                <a:spcPts val="2025"/>
              </a:lnSpc>
              <a:buFont typeface="Arial"/>
              <a:buChar char="•"/>
              <a:tabLst>
                <a:tab pos="1210310" algn="l"/>
              </a:tabLst>
            </a:pPr>
            <a:r>
              <a:rPr sz="2300" dirty="0">
                <a:latin typeface="Calibri"/>
                <a:cs typeface="Calibri"/>
              </a:rPr>
              <a:t>A </a:t>
            </a:r>
            <a:r>
              <a:rPr sz="2300" spc="-15" dirty="0">
                <a:latin typeface="Calibri"/>
                <a:cs typeface="Calibri"/>
              </a:rPr>
              <a:t>range </a:t>
            </a:r>
            <a:r>
              <a:rPr sz="2300" dirty="0">
                <a:latin typeface="Calibri"/>
                <a:cs typeface="Calibri"/>
              </a:rPr>
              <a:t>of </a:t>
            </a:r>
            <a:r>
              <a:rPr sz="2300" spc="-15" dirty="0">
                <a:latin typeface="Calibri"/>
                <a:cs typeface="Calibri"/>
              </a:rPr>
              <a:t>transformation steps are </a:t>
            </a:r>
            <a:r>
              <a:rPr sz="2300" spc="-10" dirty="0">
                <a:latin typeface="Calibri"/>
                <a:cs typeface="Calibri"/>
              </a:rPr>
              <a:t>performed to </a:t>
            </a:r>
            <a:r>
              <a:rPr sz="2300" spc="-15" dirty="0">
                <a:latin typeface="Calibri"/>
                <a:cs typeface="Calibri"/>
              </a:rPr>
              <a:t>convert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5" dirty="0">
                <a:latin typeface="Calibri"/>
                <a:cs typeface="Calibri"/>
              </a:rPr>
              <a:t>data</a:t>
            </a:r>
            <a:r>
              <a:rPr sz="2300" spc="27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into</a:t>
            </a:r>
            <a:endParaRPr sz="2300" dirty="0">
              <a:latin typeface="Calibri"/>
              <a:cs typeface="Calibri"/>
            </a:endParaRPr>
          </a:p>
          <a:p>
            <a:pPr marL="1209675">
              <a:lnSpc>
                <a:spcPts val="2185"/>
              </a:lnSpc>
            </a:pPr>
            <a:r>
              <a:rPr sz="2300" spc="-5" dirty="0">
                <a:latin typeface="Calibri"/>
                <a:cs typeface="Calibri"/>
              </a:rPr>
              <a:t>something valuable </a:t>
            </a:r>
            <a:r>
              <a:rPr sz="2300" dirty="0">
                <a:latin typeface="Calibri"/>
                <a:cs typeface="Calibri"/>
              </a:rPr>
              <a:t>and </a:t>
            </a:r>
            <a:r>
              <a:rPr sz="2300" spc="-10" dirty="0">
                <a:latin typeface="Calibri"/>
                <a:cs typeface="Calibri"/>
              </a:rPr>
              <a:t>presentable </a:t>
            </a:r>
            <a:r>
              <a:rPr sz="2300" spc="-15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7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business.</a:t>
            </a:r>
            <a:endParaRPr sz="2300" dirty="0">
              <a:latin typeface="Calibri"/>
              <a:cs typeface="Calibri"/>
            </a:endParaRPr>
          </a:p>
          <a:p>
            <a:pPr marL="1209675" lvl="1" indent="-229870">
              <a:lnSpc>
                <a:spcPts val="2490"/>
              </a:lnSpc>
              <a:buFont typeface="Arial"/>
              <a:buChar char="•"/>
              <a:tabLst>
                <a:tab pos="1210310" algn="l"/>
              </a:tabLst>
            </a:pPr>
            <a:r>
              <a:rPr sz="2300" dirty="0">
                <a:latin typeface="Calibri"/>
                <a:cs typeface="Calibri"/>
              </a:rPr>
              <a:t>Major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services</a:t>
            </a:r>
          </a:p>
          <a:p>
            <a:pPr marL="1666875" lvl="2" indent="-229235">
              <a:lnSpc>
                <a:spcPts val="2180"/>
              </a:lnSpc>
              <a:buFont typeface="Arial"/>
              <a:buChar char="•"/>
              <a:tabLst>
                <a:tab pos="1666875" algn="l"/>
                <a:tab pos="1667510" algn="l"/>
              </a:tabLst>
            </a:pP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cleansing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 dirty="0">
              <a:latin typeface="Calibri"/>
              <a:cs typeface="Calibri"/>
            </a:endParaRPr>
          </a:p>
          <a:p>
            <a:pPr marL="1666875" lvl="2" indent="-229235">
              <a:lnSpc>
                <a:spcPts val="2180"/>
              </a:lnSpc>
              <a:buFont typeface="Arial"/>
              <a:buChar char="•"/>
              <a:tabLst>
                <a:tab pos="1666875" algn="l"/>
                <a:tab pos="1667510" algn="l"/>
              </a:tabLst>
            </a:pPr>
            <a:r>
              <a:rPr sz="2000" spc="-10" dirty="0">
                <a:latin typeface="Calibri"/>
                <a:cs typeface="Calibri"/>
              </a:rPr>
              <a:t>Error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trucking</a:t>
            </a:r>
          </a:p>
          <a:p>
            <a:pPr marL="1666875" lvl="2" indent="-229235">
              <a:lnSpc>
                <a:spcPts val="2185"/>
              </a:lnSpc>
              <a:buFont typeface="Arial"/>
              <a:buChar char="•"/>
              <a:tabLst>
                <a:tab pos="1666875" algn="l"/>
                <a:tab pos="1667510" algn="l"/>
              </a:tabLst>
            </a:pPr>
            <a:r>
              <a:rPr sz="2000" dirty="0">
                <a:latin typeface="Calibri"/>
                <a:cs typeface="Calibri"/>
              </a:rPr>
              <a:t>Audit </a:t>
            </a:r>
            <a:r>
              <a:rPr sz="2000" spc="-5" dirty="0">
                <a:latin typeface="Calibri"/>
                <a:cs typeface="Calibri"/>
              </a:rPr>
              <a:t>dimension</a:t>
            </a:r>
            <a:r>
              <a:rPr sz="2000" spc="-10" dirty="0">
                <a:latin typeface="Calibri"/>
                <a:cs typeface="Calibri"/>
              </a:rPr>
              <a:t> creation</a:t>
            </a:r>
            <a:endParaRPr sz="2000" dirty="0">
              <a:latin typeface="Calibri"/>
              <a:cs typeface="Calibri"/>
            </a:endParaRPr>
          </a:p>
          <a:p>
            <a:pPr marL="1666875" lvl="2" indent="-229235">
              <a:lnSpc>
                <a:spcPts val="2075"/>
              </a:lnSpc>
              <a:buFont typeface="Arial"/>
              <a:buChar char="•"/>
              <a:tabLst>
                <a:tab pos="1666875" algn="l"/>
                <a:tab pos="1667510" algn="l"/>
              </a:tabLst>
            </a:pPr>
            <a:r>
              <a:rPr sz="2000" spc="-5" dirty="0">
                <a:latin typeface="Calibri"/>
                <a:cs typeface="Calibri"/>
              </a:rPr>
              <a:t>Deduplicating</a:t>
            </a:r>
            <a:endParaRPr sz="2000" dirty="0">
              <a:latin typeface="Calibri"/>
              <a:cs typeface="Calibri"/>
            </a:endParaRPr>
          </a:p>
          <a:p>
            <a:pPr marL="25400">
              <a:lnSpc>
                <a:spcPts val="2180"/>
              </a:lnSpc>
            </a:pPr>
            <a:r>
              <a:rPr lang="en-US"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Thurs</a:t>
            </a:r>
            <a:r>
              <a:rPr sz="1200" spc="-20" dirty="0" smtClean="0">
                <a:solidFill>
                  <a:srgbClr val="888888"/>
                </a:solidFill>
                <a:latin typeface="Calibri"/>
                <a:cs typeface="Calibri"/>
              </a:rPr>
              <a:t>day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,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February </a:t>
            </a:r>
            <a:r>
              <a:rPr sz="1200" dirty="0" smtClean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200" dirty="0" smtClean="0">
                <a:solidFill>
                  <a:srgbClr val="888888"/>
                </a:solidFill>
                <a:latin typeface="Calibri"/>
                <a:cs typeface="Calibri"/>
              </a:rPr>
              <a:t>,</a:t>
            </a:r>
            <a:r>
              <a:rPr sz="1200" spc="-5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80" dirty="0" smtClean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lang="en-US" sz="1200" spc="-80" dirty="0" smtClean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sz="3000" spc="-120" baseline="-5555" dirty="0" smtClean="0">
                <a:latin typeface="Calibri"/>
                <a:cs typeface="Calibri"/>
              </a:rPr>
              <a:t>conforming</a:t>
            </a:r>
            <a:endParaRPr sz="3000" baseline="-555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21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3713" y="963879"/>
            <a:ext cx="9251950" cy="3331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60"/>
              </a:lnSpc>
              <a:spcBef>
                <a:spcPts val="95"/>
              </a:spcBef>
            </a:pPr>
            <a:r>
              <a:rPr sz="3100" b="1" spc="-5" dirty="0">
                <a:latin typeface="Calibri"/>
                <a:cs typeface="Calibri"/>
              </a:rPr>
              <a:t>ETL</a:t>
            </a:r>
            <a:r>
              <a:rPr sz="3100" b="1" dirty="0">
                <a:latin typeface="Calibri"/>
                <a:cs typeface="Calibri"/>
              </a:rPr>
              <a:t> </a:t>
            </a:r>
            <a:r>
              <a:rPr sz="3100" b="1" spc="-30" dirty="0">
                <a:latin typeface="Calibri"/>
                <a:cs typeface="Calibri"/>
              </a:rPr>
              <a:t>system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ts val="3504"/>
              </a:lnSpc>
              <a:buFont typeface="Arial"/>
              <a:buChar char="•"/>
              <a:tabLst>
                <a:tab pos="241300" algn="l"/>
              </a:tabLst>
            </a:pPr>
            <a:r>
              <a:rPr sz="3100" b="1" spc="-10" dirty="0">
                <a:latin typeface="Calibri"/>
                <a:cs typeface="Calibri"/>
              </a:rPr>
              <a:t>Deliver</a:t>
            </a:r>
            <a:endParaRPr sz="3100">
              <a:latin typeface="Calibri"/>
              <a:cs typeface="Calibri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670"/>
              </a:spcBef>
              <a:buFont typeface="Arial"/>
              <a:buChar char="•"/>
              <a:tabLst>
                <a:tab pos="699135" algn="l"/>
              </a:tabLst>
            </a:pPr>
            <a:r>
              <a:rPr sz="2300" dirty="0">
                <a:latin typeface="Calibri"/>
                <a:cs typeface="Calibri"/>
              </a:rPr>
              <a:t>This </a:t>
            </a:r>
            <a:r>
              <a:rPr sz="2300" spc="-15" dirty="0">
                <a:latin typeface="Calibri"/>
                <a:cs typeface="Calibri"/>
              </a:rPr>
              <a:t>involves </a:t>
            </a:r>
            <a:r>
              <a:rPr sz="2300" spc="-5" dirty="0">
                <a:latin typeface="Calibri"/>
                <a:cs typeface="Calibri"/>
              </a:rPr>
              <a:t>preparing </a:t>
            </a:r>
            <a:r>
              <a:rPr sz="2300" spc="-10" dirty="0">
                <a:latin typeface="Calibri"/>
                <a:cs typeface="Calibri"/>
              </a:rPr>
              <a:t>data </a:t>
            </a:r>
            <a:r>
              <a:rPr sz="2300" spc="-20" dirty="0">
                <a:latin typeface="Calibri"/>
                <a:cs typeface="Calibri"/>
              </a:rPr>
              <a:t>for </a:t>
            </a:r>
            <a:r>
              <a:rPr sz="2300" spc="-5" dirty="0">
                <a:latin typeface="Calibri"/>
                <a:cs typeface="Calibri"/>
              </a:rPr>
              <a:t>user </a:t>
            </a:r>
            <a:r>
              <a:rPr sz="2300" spc="-10" dirty="0">
                <a:latin typeface="Calibri"/>
                <a:cs typeface="Calibri"/>
              </a:rPr>
              <a:t>consumption </a:t>
            </a:r>
            <a:r>
              <a:rPr sz="2300" dirty="0">
                <a:latin typeface="Calibri"/>
                <a:cs typeface="Calibri"/>
              </a:rPr>
              <a:t>and </a:t>
            </a:r>
            <a:r>
              <a:rPr sz="2300" spc="-5" dirty="0">
                <a:latin typeface="Calibri"/>
                <a:cs typeface="Calibri"/>
              </a:rPr>
              <a:t>delivering it </a:t>
            </a:r>
            <a:r>
              <a:rPr sz="2300" spc="-30" dirty="0">
                <a:latin typeface="Calibri"/>
                <a:cs typeface="Calibri"/>
              </a:rPr>
              <a:t>to 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presentation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servers.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ts val="2315"/>
              </a:lnSpc>
              <a:buFont typeface="Arial"/>
              <a:buChar char="•"/>
              <a:tabLst>
                <a:tab pos="699135" algn="l"/>
              </a:tabLst>
            </a:pPr>
            <a:r>
              <a:rPr sz="2300" spc="-5" dirty="0">
                <a:latin typeface="Calibri"/>
                <a:cs typeface="Calibri"/>
              </a:rPr>
              <a:t>Some of </a:t>
            </a:r>
            <a:r>
              <a:rPr sz="2300" dirty="0">
                <a:latin typeface="Calibri"/>
                <a:cs typeface="Calibri"/>
              </a:rPr>
              <a:t>the ETL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subsystems</a:t>
            </a:r>
            <a:endParaRPr sz="2300">
              <a:latin typeface="Calibri"/>
              <a:cs typeface="Calibri"/>
            </a:endParaRPr>
          </a:p>
          <a:p>
            <a:pPr marL="1155700" lvl="2" indent="-229235">
              <a:lnSpc>
                <a:spcPts val="218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Slowly </a:t>
            </a:r>
            <a:r>
              <a:rPr sz="2000" dirty="0">
                <a:latin typeface="Calibri"/>
                <a:cs typeface="Calibri"/>
              </a:rPr>
              <a:t>changing </a:t>
            </a:r>
            <a:r>
              <a:rPr sz="2000" spc="-5" dirty="0">
                <a:latin typeface="Calibri"/>
                <a:cs typeface="Calibri"/>
              </a:rPr>
              <a:t>dimension (SCD)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manager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ts val="218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Surrogate </a:t>
            </a:r>
            <a:r>
              <a:rPr sz="2000" spc="-25" dirty="0">
                <a:latin typeface="Calibri"/>
                <a:cs typeface="Calibri"/>
              </a:rPr>
              <a:t>key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generator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ts val="218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Hierarchy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manager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ts val="228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Fact </a:t>
            </a:r>
            <a:r>
              <a:rPr sz="2000" spc="-5" dirty="0">
                <a:latin typeface="Calibri"/>
                <a:cs typeface="Calibri"/>
              </a:rPr>
              <a:t>table </a:t>
            </a:r>
            <a:r>
              <a:rPr sz="2000" spc="-25" dirty="0">
                <a:latin typeface="Calibri"/>
                <a:cs typeface="Calibri"/>
              </a:rPr>
              <a:t>builder,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ETL </a:t>
            </a:r>
            <a:r>
              <a:rPr sz="2600" b="1" spc="-10" dirty="0">
                <a:latin typeface="Calibri"/>
                <a:cs typeface="Calibri"/>
              </a:rPr>
              <a:t>Management </a:t>
            </a:r>
            <a:r>
              <a:rPr sz="2600" b="1" dirty="0">
                <a:latin typeface="Calibri"/>
                <a:cs typeface="Calibri"/>
              </a:rPr>
              <a:t>Services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1294" y="4227398"/>
            <a:ext cx="879729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853440" algn="l"/>
                <a:tab pos="1541145" algn="l"/>
                <a:tab pos="2065020" algn="l"/>
                <a:tab pos="2478405" algn="l"/>
                <a:tab pos="3057525" algn="l"/>
                <a:tab pos="4421505" algn="l"/>
                <a:tab pos="5297805" algn="l"/>
                <a:tab pos="5851525" algn="l"/>
                <a:tab pos="7390765" algn="l"/>
                <a:tab pos="7900034" algn="l"/>
              </a:tabLst>
            </a:pPr>
            <a:r>
              <a:rPr sz="2300" spc="-5" dirty="0">
                <a:latin typeface="Calibri"/>
                <a:cs typeface="Calibri"/>
              </a:rPr>
              <a:t>Th</a:t>
            </a:r>
            <a:r>
              <a:rPr sz="2300" dirty="0">
                <a:latin typeface="Calibri"/>
                <a:cs typeface="Calibri"/>
              </a:rPr>
              <a:t>e	</a:t>
            </a:r>
            <a:r>
              <a:rPr sz="2300" spc="-5" dirty="0">
                <a:latin typeface="Calibri"/>
                <a:cs typeface="Calibri"/>
              </a:rPr>
              <a:t>fina</a:t>
            </a:r>
            <a:r>
              <a:rPr sz="2300" dirty="0">
                <a:latin typeface="Calibri"/>
                <a:cs typeface="Calibri"/>
              </a:rPr>
              <a:t>l	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spc="-2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	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	</a:t>
            </a:r>
            <a:r>
              <a:rPr sz="2300" spc="-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TL	modules	whi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h	a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	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es</a:t>
            </a:r>
            <a:r>
              <a:rPr sz="2300" spc="10" dirty="0">
                <a:latin typeface="Calibri"/>
                <a:cs typeface="Calibri"/>
              </a:rPr>
              <a:t>p</a:t>
            </a:r>
            <a:r>
              <a:rPr sz="2300" spc="-5" dirty="0">
                <a:latin typeface="Calibri"/>
                <a:cs typeface="Calibri"/>
              </a:rPr>
              <a:t>onsib</a:t>
            </a:r>
            <a:r>
              <a:rPr sz="2300" spc="-10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e	</a:t>
            </a:r>
            <a:r>
              <a:rPr sz="2300" spc="-45" dirty="0">
                <a:latin typeface="Calibri"/>
                <a:cs typeface="Calibri"/>
              </a:rPr>
              <a:t>f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	</a:t>
            </a:r>
            <a:r>
              <a:rPr sz="2300" spc="-3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en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al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894" y="4473321"/>
            <a:ext cx="47440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Calibri"/>
                <a:cs typeface="Calibri"/>
              </a:rPr>
              <a:t>development </a:t>
            </a:r>
            <a:r>
              <a:rPr sz="2300" spc="-10" dirty="0">
                <a:latin typeface="Calibri"/>
                <a:cs typeface="Calibri"/>
              </a:rPr>
              <a:t>environment, </a:t>
            </a:r>
            <a:r>
              <a:rPr sz="2300" spc="-20" dirty="0">
                <a:latin typeface="Calibri"/>
                <a:cs typeface="Calibri"/>
              </a:rPr>
              <a:t>like </a:t>
            </a:r>
            <a:r>
              <a:rPr sz="2300" spc="-5" dirty="0">
                <a:latin typeface="Calibri"/>
                <a:cs typeface="Calibri"/>
              </a:rPr>
              <a:t>security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1294" y="4782692"/>
            <a:ext cx="3484245" cy="176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6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300" spc="-5" dirty="0">
                <a:latin typeface="Calibri"/>
                <a:cs typeface="Calibri"/>
              </a:rPr>
              <a:t>Some of </a:t>
            </a:r>
            <a:r>
              <a:rPr sz="2300" dirty="0">
                <a:latin typeface="Calibri"/>
                <a:cs typeface="Calibri"/>
              </a:rPr>
              <a:t>the ETL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subsystem</a:t>
            </a:r>
            <a:endParaRPr sz="23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Job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scheduler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Backup</a:t>
            </a:r>
            <a:r>
              <a:rPr sz="2000" spc="-20" dirty="0">
                <a:latin typeface="Calibri"/>
                <a:cs typeface="Calibri"/>
              </a:rPr>
              <a:t> system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Recovery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restart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Calibri"/>
                <a:cs typeface="Calibri"/>
              </a:rPr>
              <a:t>Version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2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Calibri"/>
                <a:cs typeface="Calibri"/>
              </a:rPr>
              <a:t>Version </a:t>
            </a:r>
            <a:r>
              <a:rPr sz="2000" spc="-10" dirty="0">
                <a:latin typeface="Calibri"/>
                <a:cs typeface="Calibri"/>
              </a:rPr>
              <a:t>migration,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76" y="919650"/>
            <a:ext cx="11155045" cy="52565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4000" b="1" spc="-5" dirty="0">
                <a:latin typeface="Calibri"/>
                <a:cs typeface="Calibri"/>
              </a:rPr>
              <a:t>ETL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35" dirty="0">
                <a:latin typeface="Calibri"/>
                <a:cs typeface="Calibri"/>
              </a:rPr>
              <a:t>system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3400" b="1" spc="-10" dirty="0">
                <a:latin typeface="Calibri"/>
                <a:cs typeface="Calibri"/>
              </a:rPr>
              <a:t>ETL </a:t>
            </a:r>
            <a:r>
              <a:rPr sz="3400" b="1" spc="-25" dirty="0">
                <a:latin typeface="Calibri"/>
                <a:cs typeface="Calibri"/>
              </a:rPr>
              <a:t>Data</a:t>
            </a:r>
            <a:r>
              <a:rPr sz="3400" b="1" spc="5" dirty="0">
                <a:latin typeface="Calibri"/>
                <a:cs typeface="Calibri"/>
              </a:rPr>
              <a:t> </a:t>
            </a:r>
            <a:r>
              <a:rPr sz="3400" b="1" spc="-25" dirty="0">
                <a:latin typeface="Calibri"/>
                <a:cs typeface="Calibri"/>
              </a:rPr>
              <a:t>stores</a:t>
            </a:r>
            <a:endParaRPr sz="34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ts val="324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20" dirty="0">
                <a:latin typeface="Calibri"/>
                <a:cs typeface="Calibri"/>
              </a:rPr>
              <a:t>stores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temporary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10" dirty="0">
                <a:latin typeface="Calibri"/>
                <a:cs typeface="Calibri"/>
              </a:rPr>
              <a:t>permanent </a:t>
            </a:r>
            <a:r>
              <a:rPr sz="3000" spc="-5" dirty="0">
                <a:latin typeface="Calibri"/>
                <a:cs typeface="Calibri"/>
              </a:rPr>
              <a:t>landing </a:t>
            </a:r>
            <a:r>
              <a:rPr sz="3000" dirty="0">
                <a:latin typeface="Calibri"/>
                <a:cs typeface="Calibri"/>
              </a:rPr>
              <a:t>places </a:t>
            </a:r>
            <a:r>
              <a:rPr sz="3000" spc="-25" dirty="0">
                <a:latin typeface="Calibri"/>
                <a:cs typeface="Calibri"/>
              </a:rPr>
              <a:t>for 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across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DW/B </a:t>
            </a:r>
            <a:r>
              <a:rPr sz="3000" spc="-25" dirty="0">
                <a:latin typeface="Calibri"/>
                <a:cs typeface="Calibri"/>
              </a:rPr>
              <a:t>system.</a:t>
            </a:r>
            <a:endParaRPr sz="3000">
              <a:latin typeface="Calibri"/>
              <a:cs typeface="Calibri"/>
            </a:endParaRPr>
          </a:p>
          <a:p>
            <a:pPr marL="697865" marR="6350" lvl="1" indent="-2286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3000" dirty="0">
                <a:latin typeface="Calibri"/>
                <a:cs typeface="Calibri"/>
              </a:rPr>
              <a:t>Actual </a:t>
            </a:r>
            <a:r>
              <a:rPr sz="3000" spc="-20" dirty="0">
                <a:latin typeface="Calibri"/>
                <a:cs typeface="Calibri"/>
              </a:rPr>
              <a:t>data stores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generated </a:t>
            </a:r>
            <a:r>
              <a:rPr sz="3000" spc="-10" dirty="0">
                <a:latin typeface="Calibri"/>
                <a:cs typeface="Calibri"/>
              </a:rPr>
              <a:t>depending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business  </a:t>
            </a:r>
            <a:r>
              <a:rPr sz="3000" spc="-15" dirty="0">
                <a:latin typeface="Calibri"/>
                <a:cs typeface="Calibri"/>
              </a:rPr>
              <a:t>requirements,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stability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15" dirty="0">
                <a:latin typeface="Calibri"/>
                <a:cs typeface="Calibri"/>
              </a:rPr>
              <a:t>source </a:t>
            </a:r>
            <a:r>
              <a:rPr sz="3000" spc="-25" dirty="0">
                <a:latin typeface="Calibri"/>
                <a:cs typeface="Calibri"/>
              </a:rPr>
              <a:t>systems,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complexity 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your </a:t>
            </a:r>
            <a:r>
              <a:rPr sz="3000" spc="-20" dirty="0">
                <a:latin typeface="Calibri"/>
                <a:cs typeface="Calibri"/>
              </a:rPr>
              <a:t>extract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transformation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process.</a:t>
            </a:r>
            <a:endParaRPr sz="300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20" dirty="0">
                <a:latin typeface="Calibri"/>
                <a:cs typeface="Calibri"/>
              </a:rPr>
              <a:t>Subsystems</a:t>
            </a:r>
            <a:endParaRPr sz="3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155700" algn="l"/>
              </a:tabLst>
            </a:pPr>
            <a:r>
              <a:rPr sz="2600" spc="-5" dirty="0">
                <a:latin typeface="Calibri"/>
                <a:cs typeface="Calibri"/>
              </a:rPr>
              <a:t>ETL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stores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155700" algn="l"/>
              </a:tabLst>
            </a:pPr>
            <a:r>
              <a:rPr sz="2600" spc="-10" dirty="0">
                <a:latin typeface="Calibri"/>
                <a:cs typeface="Calibri"/>
              </a:rPr>
              <a:t>Lookup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decode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5700" algn="l"/>
              </a:tabLst>
            </a:pP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quality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stores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95" y="1015695"/>
            <a:ext cx="2319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ETL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spc="-35" dirty="0">
                <a:latin typeface="Calibri"/>
                <a:cs typeface="Calibri"/>
              </a:rPr>
              <a:t>system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ETL</a:t>
            </a:r>
            <a:r>
              <a:rPr spc="-15" dirty="0"/>
              <a:t> Metadata</a:t>
            </a: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10" dirty="0">
                <a:latin typeface="Calibri"/>
                <a:cs typeface="Calibri"/>
              </a:rPr>
              <a:t>Grouped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categories:</a:t>
            </a:r>
            <a:endParaRPr sz="3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6335" algn="l"/>
              </a:tabLst>
            </a:pP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metadata</a:t>
            </a:r>
            <a:endParaRPr sz="28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613535" algn="l"/>
              </a:tabLst>
            </a:pPr>
            <a:r>
              <a:rPr sz="2400" spc="-5" dirty="0">
                <a:latin typeface="Calibri"/>
                <a:cs typeface="Calibri"/>
              </a:rPr>
              <a:t>ETL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statistics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613535" algn="l"/>
              </a:tabLst>
            </a:pPr>
            <a:r>
              <a:rPr sz="2400" dirty="0">
                <a:latin typeface="Calibri"/>
                <a:cs typeface="Calibri"/>
              </a:rPr>
              <a:t>Audit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613535" algn="l"/>
              </a:tabLst>
            </a:pPr>
            <a:r>
              <a:rPr sz="2400" dirty="0">
                <a:latin typeface="Calibri"/>
                <a:cs typeface="Calibri"/>
              </a:rPr>
              <a:t>Quality </a:t>
            </a:r>
            <a:r>
              <a:rPr sz="2400" spc="-10" dirty="0">
                <a:latin typeface="Calibri"/>
                <a:cs typeface="Calibri"/>
              </a:rPr>
              <a:t>screen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1156335" algn="l"/>
              </a:tabLst>
            </a:pPr>
            <a:r>
              <a:rPr sz="2800" spc="-35" dirty="0">
                <a:latin typeface="Calibri"/>
                <a:cs typeface="Calibri"/>
              </a:rPr>
              <a:t>Technical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metadata</a:t>
            </a:r>
            <a:endParaRPr sz="2800">
              <a:latin typeface="Calibri"/>
              <a:cs typeface="Calibri"/>
            </a:endParaRPr>
          </a:p>
          <a:p>
            <a:pPr marL="1612900" marR="389255" lvl="3" indent="-228600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613535" algn="l"/>
              </a:tabLst>
            </a:pP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inventory version 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613535" algn="l"/>
              </a:tabLst>
            </a:pP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descriptions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613535" algn="l"/>
              </a:tabLst>
            </a:pP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3951" y="1052271"/>
            <a:ext cx="4917440" cy="274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ETL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5" dirty="0">
                <a:latin typeface="Calibri"/>
                <a:cs typeface="Calibri"/>
              </a:rPr>
              <a:t>store </a:t>
            </a:r>
            <a:r>
              <a:rPr sz="2400" spc="-10" dirty="0">
                <a:latin typeface="Calibri"/>
                <a:cs typeface="Calibri"/>
              </a:rPr>
              <a:t>specifications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DDL scripts,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Business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metadata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quality </a:t>
            </a:r>
            <a:r>
              <a:rPr sz="2400" spc="-10" dirty="0">
                <a:latin typeface="Calibri"/>
                <a:cs typeface="Calibri"/>
              </a:rPr>
              <a:t>screen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dictionary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Logical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map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Business rule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707" y="18668"/>
            <a:ext cx="8371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Common components </a:t>
            </a:r>
            <a:r>
              <a:rPr sz="4000" spc="-5" dirty="0"/>
              <a:t>and</a:t>
            </a:r>
            <a:r>
              <a:rPr sz="4000" spc="20" dirty="0"/>
              <a:t> </a:t>
            </a:r>
            <a:r>
              <a:rPr sz="4000" spc="-10" dirty="0"/>
              <a:t>functionality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1289" y="1043127"/>
            <a:ext cx="229743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b="1" spc="-15" dirty="0">
                <a:latin typeface="Calibri"/>
                <a:cs typeface="Calibri"/>
              </a:rPr>
              <a:t>Presentation  </a:t>
            </a:r>
            <a:r>
              <a:rPr sz="2800" b="1" spc="-10" dirty="0">
                <a:latin typeface="Calibri"/>
                <a:cs typeface="Calibri"/>
              </a:rPr>
              <a:t>servers  </a:t>
            </a:r>
            <a:r>
              <a:rPr sz="2800" b="1" spc="-5" dirty="0">
                <a:latin typeface="Calibri"/>
                <a:cs typeface="Calibri"/>
              </a:rPr>
              <a:t>(RDB</a:t>
            </a:r>
            <a:r>
              <a:rPr sz="2800" b="1" dirty="0">
                <a:latin typeface="Calibri"/>
                <a:cs typeface="Calibri"/>
              </a:rPr>
              <a:t>M</a:t>
            </a:r>
            <a:r>
              <a:rPr sz="2800" b="1" spc="-5" dirty="0">
                <a:latin typeface="Calibri"/>
                <a:cs typeface="Calibri"/>
              </a:rPr>
              <a:t>S/OLAP)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426809"/>
            <a:ext cx="1718310" cy="168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err="1" smtClean="0"/>
              <a:t>Thur</a:t>
            </a:r>
            <a:r>
              <a:rPr lang="en-US" sz="1200" spc="-20" dirty="0" smtClean="0"/>
              <a:t>, </a:t>
            </a:r>
            <a:r>
              <a:rPr lang="en-US" sz="1200" spc="-5" dirty="0" smtClean="0"/>
              <a:t>February </a:t>
            </a:r>
            <a:r>
              <a:rPr lang="en-US" sz="1200" dirty="0" smtClean="0"/>
              <a:t>20,</a:t>
            </a:r>
            <a:r>
              <a:rPr lang="en-US" sz="1200" spc="-75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  <p:sp>
        <p:nvSpPr>
          <p:cNvPr id="5" name="object 5"/>
          <p:cNvSpPr txBox="1"/>
          <p:nvPr/>
        </p:nvSpPr>
        <p:spPr>
          <a:xfrm>
            <a:off x="1109421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1027" y="847344"/>
            <a:ext cx="9104376" cy="532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1697" y="6191808"/>
            <a:ext cx="614743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i="1" dirty="0">
                <a:solidFill>
                  <a:srgbClr val="221F1F"/>
                </a:solidFill>
                <a:latin typeface="Arial"/>
                <a:cs typeface="Arial"/>
              </a:rPr>
              <a:t>Figure </a:t>
            </a:r>
            <a:r>
              <a:rPr sz="1800" b="1" i="1" spc="-5" dirty="0">
                <a:solidFill>
                  <a:srgbClr val="221F1F"/>
                </a:solidFill>
                <a:latin typeface="Arial"/>
                <a:cs typeface="Arial"/>
              </a:rPr>
              <a:t>3: Presentation server system architecture</a:t>
            </a:r>
            <a:r>
              <a:rPr sz="1800" b="1" i="1" spc="8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221F1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1791970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Source: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Kimball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977899"/>
            <a:ext cx="11516360" cy="543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Presentation </a:t>
            </a:r>
            <a:r>
              <a:rPr sz="2800" b="1" spc="-10" dirty="0">
                <a:latin typeface="Calibri"/>
                <a:cs typeface="Calibri"/>
              </a:rPr>
              <a:t>servers</a:t>
            </a:r>
            <a:r>
              <a:rPr sz="2800" b="1" spc="7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(RDBMS/OLAP)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55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Business</a:t>
            </a:r>
            <a:r>
              <a:rPr sz="2800" b="1" spc="-15" dirty="0">
                <a:latin typeface="Calibri"/>
                <a:cs typeface="Calibri"/>
              </a:rPr>
              <a:t> requirements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605"/>
              </a:lnSpc>
              <a:buFont typeface="Arial"/>
              <a:buChar char="•"/>
              <a:tabLst>
                <a:tab pos="698500" algn="l"/>
              </a:tabLst>
            </a:pPr>
            <a:r>
              <a:rPr sz="2500" spc="-5" dirty="0">
                <a:latin typeface="Calibri"/>
                <a:cs typeface="Calibri"/>
              </a:rPr>
              <a:t>Access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5" dirty="0">
                <a:latin typeface="Calibri"/>
                <a:cs typeface="Calibri"/>
              </a:rPr>
              <a:t>from </a:t>
            </a:r>
            <a:r>
              <a:rPr sz="2500" spc="-5" dirty="0">
                <a:latin typeface="Calibri"/>
                <a:cs typeface="Calibri"/>
              </a:rPr>
              <a:t>all major business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processes</a:t>
            </a:r>
            <a:endParaRPr sz="2500">
              <a:latin typeface="Calibri"/>
              <a:cs typeface="Calibri"/>
            </a:endParaRPr>
          </a:p>
          <a:p>
            <a:pPr marL="698500" lvl="1" indent="-229235">
              <a:lnSpc>
                <a:spcPts val="2605"/>
              </a:lnSpc>
              <a:buFont typeface="Arial"/>
              <a:buChar char="•"/>
              <a:tabLst>
                <a:tab pos="698500" algn="l"/>
              </a:tabLst>
            </a:pPr>
            <a:r>
              <a:rPr sz="2500" spc="-5" dirty="0">
                <a:latin typeface="Calibri"/>
                <a:cs typeface="Calibri"/>
              </a:rPr>
              <a:t>Access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both </a:t>
            </a:r>
            <a:r>
              <a:rPr sz="2500" spc="-5" dirty="0">
                <a:latin typeface="Calibri"/>
                <a:cs typeface="Calibri"/>
              </a:rPr>
              <a:t>summary and </a:t>
            </a:r>
            <a:r>
              <a:rPr sz="2500" spc="-15" dirty="0">
                <a:latin typeface="Calibri"/>
                <a:cs typeface="Calibri"/>
              </a:rPr>
              <a:t>atomic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endParaRPr sz="2500">
              <a:latin typeface="Calibri"/>
              <a:cs typeface="Calibri"/>
            </a:endParaRPr>
          </a:p>
          <a:p>
            <a:pPr marL="698500" lvl="1" indent="-229235">
              <a:lnSpc>
                <a:spcPts val="2795"/>
              </a:lnSpc>
              <a:buFont typeface="Arial"/>
              <a:buChar char="•"/>
              <a:tabLst>
                <a:tab pos="698500" algn="l"/>
              </a:tabLst>
            </a:pPr>
            <a:r>
              <a:rPr sz="2500" spc="-5" dirty="0">
                <a:latin typeface="Calibri"/>
                <a:cs typeface="Calibri"/>
              </a:rPr>
              <a:t>Single </a:t>
            </a:r>
            <a:r>
              <a:rPr sz="2500" spc="-15" dirty="0">
                <a:latin typeface="Calibri"/>
                <a:cs typeface="Calibri"/>
              </a:rPr>
              <a:t>source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5" dirty="0">
                <a:latin typeface="Calibri"/>
                <a:cs typeface="Calibri"/>
              </a:rPr>
              <a:t>analytic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ts val="316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Detail </a:t>
            </a:r>
            <a:r>
              <a:rPr sz="2800" b="1" spc="-20" dirty="0">
                <a:latin typeface="Calibri"/>
                <a:cs typeface="Calibri"/>
              </a:rPr>
              <a:t>Atomic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7865" marR="8255" lvl="1" indent="-228600">
              <a:lnSpc>
                <a:spcPct val="70000"/>
              </a:lnSpc>
              <a:spcBef>
                <a:spcPts val="705"/>
              </a:spcBef>
              <a:buFont typeface="Arial"/>
              <a:buChar char="•"/>
              <a:tabLst>
                <a:tab pos="698500" algn="l"/>
              </a:tabLst>
            </a:pPr>
            <a:r>
              <a:rPr sz="2500" spc="-10" dirty="0">
                <a:latin typeface="Calibri"/>
                <a:cs typeface="Calibri"/>
              </a:rPr>
              <a:t>The foundation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presentation </a:t>
            </a:r>
            <a:r>
              <a:rPr sz="2500" spc="-5" dirty="0">
                <a:latin typeface="Calibri"/>
                <a:cs typeface="Calibri"/>
              </a:rPr>
              <a:t>server is based on </a:t>
            </a:r>
            <a:r>
              <a:rPr sz="2500" i="1" spc="-5" dirty="0">
                <a:latin typeface="Calibri"/>
                <a:cs typeface="Calibri"/>
              </a:rPr>
              <a:t>atomic level business process  dimensional</a:t>
            </a:r>
            <a:r>
              <a:rPr sz="2500" i="1" spc="25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models.</a:t>
            </a:r>
            <a:endParaRPr sz="2500">
              <a:latin typeface="Calibri"/>
              <a:cs typeface="Calibri"/>
            </a:endParaRPr>
          </a:p>
          <a:p>
            <a:pPr marL="698500" lvl="1" indent="-229235">
              <a:lnSpc>
                <a:spcPts val="2585"/>
              </a:lnSpc>
              <a:buFont typeface="Arial"/>
              <a:buChar char="•"/>
              <a:tabLst>
                <a:tab pos="698500" algn="l"/>
              </a:tabLst>
            </a:pPr>
            <a:r>
              <a:rPr sz="2500" spc="-10" dirty="0">
                <a:latin typeface="Calibri"/>
                <a:cs typeface="Calibri"/>
              </a:rPr>
              <a:t>The starting point should </a:t>
            </a:r>
            <a:r>
              <a:rPr sz="2500" spc="-20" dirty="0">
                <a:latin typeface="Calibri"/>
                <a:cs typeface="Calibri"/>
              </a:rPr>
              <a:t>always </a:t>
            </a:r>
            <a:r>
              <a:rPr sz="2500" spc="-5" dirty="0">
                <a:latin typeface="Calibri"/>
                <a:cs typeface="Calibri"/>
              </a:rPr>
              <a:t>be the </a:t>
            </a:r>
            <a:r>
              <a:rPr sz="2500" spc="-15" dirty="0">
                <a:latin typeface="Calibri"/>
                <a:cs typeface="Calibri"/>
              </a:rPr>
              <a:t>lowest </a:t>
            </a:r>
            <a:r>
              <a:rPr sz="2500" spc="-10" dirty="0">
                <a:latin typeface="Calibri"/>
                <a:cs typeface="Calibri"/>
              </a:rPr>
              <a:t>level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1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detail.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ts val="3155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Aggregates</a:t>
            </a:r>
            <a:endParaRPr sz="2800">
              <a:latin typeface="Calibri"/>
              <a:cs typeface="Calibri"/>
            </a:endParaRPr>
          </a:p>
          <a:p>
            <a:pPr marL="697865" marR="6350" lvl="1" indent="-228600">
              <a:lnSpc>
                <a:spcPct val="70000"/>
              </a:lnSpc>
              <a:spcBef>
                <a:spcPts val="700"/>
              </a:spcBef>
              <a:buFont typeface="Arial"/>
              <a:buChar char="•"/>
              <a:tabLst>
                <a:tab pos="698500" algn="l"/>
              </a:tabLst>
            </a:pPr>
            <a:r>
              <a:rPr sz="2500" spc="-15" dirty="0">
                <a:latin typeface="Calibri"/>
                <a:cs typeface="Calibri"/>
              </a:rPr>
              <a:t>Many organizations </a:t>
            </a:r>
            <a:r>
              <a:rPr sz="2500" spc="-20" dirty="0">
                <a:latin typeface="Calibri"/>
                <a:cs typeface="Calibri"/>
              </a:rPr>
              <a:t>have </a:t>
            </a:r>
            <a:r>
              <a:rPr sz="2500" spc="-10" dirty="0">
                <a:latin typeface="Calibri"/>
                <a:cs typeface="Calibri"/>
              </a:rPr>
              <a:t>fairly </a:t>
            </a:r>
            <a:r>
              <a:rPr sz="2500" spc="-15" dirty="0">
                <a:latin typeface="Calibri"/>
                <a:cs typeface="Calibri"/>
              </a:rPr>
              <a:t>large </a:t>
            </a:r>
            <a:r>
              <a:rPr sz="2500" spc="-10" dirty="0">
                <a:latin typeface="Calibri"/>
                <a:cs typeface="Calibri"/>
              </a:rPr>
              <a:t>datasets; </a:t>
            </a:r>
            <a:r>
              <a:rPr sz="2500" spc="-15" dirty="0">
                <a:latin typeface="Calibri"/>
                <a:cs typeface="Calibri"/>
              </a:rPr>
              <a:t>users </a:t>
            </a:r>
            <a:r>
              <a:rPr sz="2500" spc="-10" dirty="0">
                <a:latin typeface="Calibri"/>
                <a:cs typeface="Calibri"/>
              </a:rPr>
              <a:t>would wait </a:t>
            </a:r>
            <a:r>
              <a:rPr sz="2500" spc="-20" dirty="0">
                <a:latin typeface="Calibri"/>
                <a:cs typeface="Calibri"/>
              </a:rPr>
              <a:t>have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wait </a:t>
            </a:r>
            <a:r>
              <a:rPr sz="2500" spc="-30" dirty="0">
                <a:latin typeface="Calibri"/>
                <a:cs typeface="Calibri"/>
              </a:rPr>
              <a:t>for </a:t>
            </a:r>
            <a:r>
              <a:rPr sz="2500" spc="-5" dirty="0">
                <a:latin typeface="Calibri"/>
                <a:cs typeface="Calibri"/>
              </a:rPr>
              <a:t>a  long time </a:t>
            </a:r>
            <a:r>
              <a:rPr sz="2500" spc="-25" dirty="0">
                <a:latin typeface="Calibri"/>
                <a:cs typeface="Calibri"/>
              </a:rPr>
              <a:t>before </a:t>
            </a:r>
            <a:r>
              <a:rPr sz="2500" spc="-20" dirty="0">
                <a:latin typeface="Calibri"/>
                <a:cs typeface="Calibri"/>
              </a:rPr>
              <a:t>any </a:t>
            </a:r>
            <a:r>
              <a:rPr sz="2500" spc="-5" dirty="0">
                <a:latin typeface="Calibri"/>
                <a:cs typeface="Calibri"/>
              </a:rPr>
              <a:t>summary query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1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return.</a:t>
            </a:r>
            <a:endParaRPr sz="2500">
              <a:latin typeface="Calibri"/>
              <a:cs typeface="Calibri"/>
            </a:endParaRPr>
          </a:p>
          <a:p>
            <a:pPr marL="697865" marR="7620" lvl="1" indent="-228600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  <a:tab pos="1195070" algn="l"/>
                <a:tab pos="2461895" algn="l"/>
                <a:tab pos="4335145" algn="l"/>
                <a:tab pos="4795520" algn="l"/>
                <a:tab pos="5430520" algn="l"/>
                <a:tab pos="6842125" algn="l"/>
                <a:tab pos="7851140" algn="l"/>
                <a:tab pos="8206105" algn="l"/>
                <a:tab pos="9323705" algn="l"/>
                <a:tab pos="10599420" algn="l"/>
                <a:tab pos="11066780" algn="l"/>
              </a:tabLst>
            </a:pPr>
            <a:r>
              <a:rPr sz="2500" spc="-229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imp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pe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60" dirty="0">
                <a:latin typeface="Calibri"/>
                <a:cs typeface="Calibri"/>
              </a:rPr>
              <a:t>f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mance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su</a:t>
            </a:r>
            <a:r>
              <a:rPr sz="2500" spc="-15" dirty="0">
                <a:latin typeface="Calibri"/>
                <a:cs typeface="Calibri"/>
              </a:rPr>
              <a:t>m</a:t>
            </a:r>
            <a:r>
              <a:rPr sz="2500" spc="-5" dirty="0">
                <a:latin typeface="Calibri"/>
                <a:cs typeface="Calibri"/>
              </a:rPr>
              <a:t>ma</a:t>
            </a:r>
            <a:r>
              <a:rPr sz="2500" spc="2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le</a:t>
            </a:r>
            <a:r>
              <a:rPr sz="2500" spc="-35" dirty="0">
                <a:latin typeface="Calibri"/>
                <a:cs typeface="Calibri"/>
              </a:rPr>
              <a:t>v</a:t>
            </a:r>
            <a:r>
              <a:rPr sz="2500" spc="-5" dirty="0">
                <a:latin typeface="Calibri"/>
                <a:cs typeface="Calibri"/>
              </a:rPr>
              <a:t>els,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se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on</a:t>
            </a:r>
            <a:r>
              <a:rPr sz="2500" spc="-5" dirty="0">
                <a:latin typeface="Calibri"/>
                <a:cs typeface="Calibri"/>
              </a:rPr>
              <a:t>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el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me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5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h</a:t>
            </a:r>
            <a:r>
              <a:rPr sz="2500" spc="-5" dirty="0">
                <a:latin typeface="Calibri"/>
                <a:cs typeface="Calibri"/>
              </a:rPr>
              <a:t>e  </a:t>
            </a:r>
            <a:r>
              <a:rPr sz="2500" spc="-15" dirty="0">
                <a:latin typeface="Calibri"/>
                <a:cs typeface="Calibri"/>
              </a:rPr>
              <a:t>presentation </a:t>
            </a:r>
            <a:r>
              <a:rPr sz="2500" spc="-20" dirty="0">
                <a:latin typeface="Calibri"/>
                <a:cs typeface="Calibri"/>
              </a:rPr>
              <a:t>layer </a:t>
            </a:r>
            <a:r>
              <a:rPr sz="2500" spc="-5" dirty="0">
                <a:latin typeface="Calibri"/>
                <a:cs typeface="Calibri"/>
              </a:rPr>
              <a:t>know as </a:t>
            </a:r>
            <a:r>
              <a:rPr sz="2500" b="1" i="1" spc="-5" dirty="0">
                <a:latin typeface="Calibri"/>
                <a:cs typeface="Calibri"/>
              </a:rPr>
              <a:t>aggregates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added.</a:t>
            </a:r>
            <a:endParaRPr sz="2500">
              <a:latin typeface="Calibri"/>
              <a:cs typeface="Calibri"/>
            </a:endParaRPr>
          </a:p>
          <a:p>
            <a:pPr marL="697865" marR="5080" lvl="1" indent="-228600">
              <a:lnSpc>
                <a:spcPct val="7010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  <a:tab pos="3074035" algn="l"/>
                <a:tab pos="3850004" algn="l"/>
                <a:tab pos="4888230" algn="l"/>
                <a:tab pos="5525135" algn="l"/>
                <a:tab pos="6678930" algn="l"/>
                <a:tab pos="7863205" algn="l"/>
                <a:tab pos="9256395" algn="l"/>
                <a:tab pos="11131550" algn="l"/>
              </a:tabLst>
            </a:pPr>
            <a:r>
              <a:rPr sz="2500" spc="-15" dirty="0">
                <a:latin typeface="Calibri"/>
                <a:cs typeface="Calibri"/>
              </a:rPr>
              <a:t>P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ep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og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amming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durin</a:t>
            </a:r>
            <a:r>
              <a:rPr sz="2500" spc="-5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5" dirty="0">
                <a:latin typeface="Calibri"/>
                <a:cs typeface="Calibri"/>
              </a:rPr>
              <a:t>h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lo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din</a:t>
            </a:r>
            <a:r>
              <a:rPr sz="2500" spc="-5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p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oces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spc="-10" dirty="0">
                <a:latin typeface="Calibri"/>
                <a:cs typeface="Calibri"/>
              </a:rPr>
              <a:t>p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30" dirty="0">
                <a:latin typeface="Calibri"/>
                <a:cs typeface="Calibri"/>
              </a:rPr>
              <a:t>v</a:t>
            </a:r>
            <a:r>
              <a:rPr sz="2500" spc="-5" dirty="0">
                <a:latin typeface="Calibri"/>
                <a:cs typeface="Calibri"/>
              </a:rPr>
              <a:t>es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per</a:t>
            </a:r>
            <a:r>
              <a:rPr sz="2500" spc="-60" dirty="0">
                <a:latin typeface="Calibri"/>
                <a:cs typeface="Calibri"/>
              </a:rPr>
              <a:t>f</a:t>
            </a:r>
            <a:r>
              <a:rPr sz="2500" spc="-10" dirty="0">
                <a:latin typeface="Calibri"/>
                <a:cs typeface="Calibri"/>
              </a:rPr>
              <a:t>ormanc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o  analytic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queries.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898" y="73913"/>
            <a:ext cx="6824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Technical </a:t>
            </a:r>
            <a:r>
              <a:rPr spc="-20" dirty="0"/>
              <a:t>Architecture</a:t>
            </a:r>
            <a:r>
              <a:rPr spc="-3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949320"/>
            <a:ext cx="11516360" cy="49237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5" dirty="0">
                <a:latin typeface="Calibri"/>
                <a:cs typeface="Calibri"/>
              </a:rPr>
              <a:t>Architecture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concepts</a:t>
            </a:r>
            <a:endParaRPr sz="400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43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50" dirty="0">
                <a:latin typeface="Calibri"/>
                <a:cs typeface="Calibri"/>
              </a:rPr>
              <a:t>Topology </a:t>
            </a:r>
            <a:r>
              <a:rPr sz="4000" spc="-10" dirty="0">
                <a:latin typeface="Calibri"/>
                <a:cs typeface="Calibri"/>
              </a:rPr>
              <a:t>options: independent </a:t>
            </a:r>
            <a:r>
              <a:rPr sz="4000" spc="-30" dirty="0">
                <a:latin typeface="Calibri"/>
                <a:cs typeface="Calibri"/>
              </a:rPr>
              <a:t>data </a:t>
            </a:r>
            <a:r>
              <a:rPr sz="4000" spc="-5" dirty="0">
                <a:latin typeface="Calibri"/>
                <a:cs typeface="Calibri"/>
              </a:rPr>
              <a:t>marts, </a:t>
            </a:r>
            <a:r>
              <a:rPr sz="4000" spc="-10" dirty="0">
                <a:latin typeface="Calibri"/>
                <a:cs typeface="Calibri"/>
              </a:rPr>
              <a:t>enterprise  </a:t>
            </a:r>
            <a:r>
              <a:rPr sz="4000" spc="-25" dirty="0">
                <a:latin typeface="Calibri"/>
                <a:cs typeface="Calibri"/>
              </a:rPr>
              <a:t>data </a:t>
            </a:r>
            <a:r>
              <a:rPr sz="4000" spc="-15" dirty="0">
                <a:latin typeface="Calibri"/>
                <a:cs typeface="Calibri"/>
              </a:rPr>
              <a:t>warehouse, </a:t>
            </a:r>
            <a:r>
              <a:rPr sz="4000" spc="-5" dirty="0">
                <a:latin typeface="Calibri"/>
                <a:cs typeface="Calibri"/>
              </a:rPr>
              <a:t>and the </a:t>
            </a:r>
            <a:r>
              <a:rPr sz="4000" spc="-25" dirty="0">
                <a:latin typeface="Calibri"/>
                <a:cs typeface="Calibri"/>
              </a:rPr>
              <a:t>conformed data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warehouse</a:t>
            </a:r>
            <a:endParaRPr sz="40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5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5" dirty="0">
                <a:latin typeface="Calibri"/>
                <a:cs typeface="Calibri"/>
              </a:rPr>
              <a:t>Common </a:t>
            </a:r>
            <a:r>
              <a:rPr sz="4000" spc="-15" dirty="0">
                <a:latin typeface="Calibri"/>
                <a:cs typeface="Calibri"/>
              </a:rPr>
              <a:t>components </a:t>
            </a:r>
            <a:r>
              <a:rPr sz="4000" spc="-5" dirty="0">
                <a:latin typeface="Calibri"/>
                <a:cs typeface="Calibri"/>
              </a:rPr>
              <a:t>and </a:t>
            </a:r>
            <a:r>
              <a:rPr sz="4000" spc="-10" dirty="0">
                <a:latin typeface="Calibri"/>
                <a:cs typeface="Calibri"/>
              </a:rPr>
              <a:t>functionality: ETL </a:t>
            </a:r>
            <a:r>
              <a:rPr sz="4000" spc="-30" dirty="0">
                <a:latin typeface="Calibri"/>
                <a:cs typeface="Calibri"/>
              </a:rPr>
              <a:t>system;  </a:t>
            </a:r>
            <a:r>
              <a:rPr sz="4000" spc="-20" dirty="0">
                <a:latin typeface="Calibri"/>
                <a:cs typeface="Calibri"/>
              </a:rPr>
              <a:t>presentation </a:t>
            </a:r>
            <a:r>
              <a:rPr sz="4000" spc="-15" dirty="0">
                <a:latin typeface="Calibri"/>
                <a:cs typeface="Calibri"/>
              </a:rPr>
              <a:t>servers </a:t>
            </a:r>
            <a:r>
              <a:rPr sz="4000" spc="-5" dirty="0">
                <a:latin typeface="Calibri"/>
                <a:cs typeface="Calibri"/>
              </a:rPr>
              <a:t>(RDBMS/OLAP); </a:t>
            </a:r>
            <a:r>
              <a:rPr sz="4000" spc="-20" dirty="0">
                <a:latin typeface="Calibri"/>
                <a:cs typeface="Calibri"/>
              </a:rPr>
              <a:t>real </a:t>
            </a:r>
            <a:r>
              <a:rPr sz="4000" spc="-5" dirty="0">
                <a:latin typeface="Calibri"/>
                <a:cs typeface="Calibri"/>
              </a:rPr>
              <a:t>time  </a:t>
            </a:r>
            <a:r>
              <a:rPr sz="4000" spc="-10" dirty="0">
                <a:latin typeface="Calibri"/>
                <a:cs typeface="Calibri"/>
              </a:rPr>
              <a:t>options: </a:t>
            </a:r>
            <a:r>
              <a:rPr sz="4000" spc="-15" dirty="0">
                <a:latin typeface="Calibri"/>
                <a:cs typeface="Calibri"/>
              </a:rPr>
              <a:t>direct </a:t>
            </a:r>
            <a:r>
              <a:rPr sz="4000" spc="-20" dirty="0">
                <a:latin typeface="Calibri"/>
                <a:cs typeface="Calibri"/>
              </a:rPr>
              <a:t>to </a:t>
            </a:r>
            <a:r>
              <a:rPr sz="4000" spc="-15" dirty="0">
                <a:latin typeface="Calibri"/>
                <a:cs typeface="Calibri"/>
              </a:rPr>
              <a:t>source, </a:t>
            </a:r>
            <a:r>
              <a:rPr sz="4000" spc="-5" dirty="0">
                <a:latin typeface="Calibri"/>
                <a:cs typeface="Calibri"/>
              </a:rPr>
              <a:t>ODS, </a:t>
            </a:r>
            <a:r>
              <a:rPr sz="4000" spc="-15" dirty="0">
                <a:latin typeface="Calibri"/>
                <a:cs typeface="Calibri"/>
              </a:rPr>
              <a:t>real </a:t>
            </a:r>
            <a:r>
              <a:rPr sz="4000" spc="-10" dirty="0">
                <a:latin typeface="Calibri"/>
                <a:cs typeface="Calibri"/>
              </a:rPr>
              <a:t>time </a:t>
            </a:r>
            <a:r>
              <a:rPr sz="4000" spc="-25" dirty="0">
                <a:latin typeface="Calibri"/>
                <a:cs typeface="Calibri"/>
              </a:rPr>
              <a:t>layer; </a:t>
            </a:r>
            <a:r>
              <a:rPr sz="4000" dirty="0">
                <a:latin typeface="Calibri"/>
                <a:cs typeface="Calibri"/>
              </a:rPr>
              <a:t>BI  </a:t>
            </a:r>
            <a:r>
              <a:rPr sz="4000" spc="-10" dirty="0">
                <a:latin typeface="Calibri"/>
                <a:cs typeface="Calibri"/>
              </a:rPr>
              <a:t>application </a:t>
            </a:r>
            <a:r>
              <a:rPr sz="4000" spc="-5" dirty="0">
                <a:latin typeface="Calibri"/>
                <a:cs typeface="Calibri"/>
              </a:rPr>
              <a:t>types and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services</a:t>
            </a:r>
            <a:endParaRPr sz="40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5" dirty="0">
                <a:latin typeface="Calibri"/>
                <a:cs typeface="Calibri"/>
              </a:rPr>
              <a:t>Creating </a:t>
            </a: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architecture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plan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988263"/>
            <a:ext cx="11517630" cy="556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0" dirty="0">
                <a:latin typeface="Calibri"/>
                <a:cs typeface="Calibri"/>
              </a:rPr>
              <a:t>Presentation </a:t>
            </a:r>
            <a:r>
              <a:rPr sz="3400" b="1" spc="-10" dirty="0">
                <a:latin typeface="Calibri"/>
                <a:cs typeface="Calibri"/>
              </a:rPr>
              <a:t>servers</a:t>
            </a:r>
            <a:r>
              <a:rPr sz="3400" b="1" spc="75" dirty="0">
                <a:latin typeface="Calibri"/>
                <a:cs typeface="Calibri"/>
              </a:rPr>
              <a:t> </a:t>
            </a:r>
            <a:r>
              <a:rPr sz="3400" b="1" spc="-5" dirty="0">
                <a:latin typeface="Calibri"/>
                <a:cs typeface="Calibri"/>
              </a:rPr>
              <a:t>(RDBMS/OLAP)</a:t>
            </a:r>
            <a:endParaRPr sz="3400" dirty="0">
              <a:latin typeface="Calibri"/>
              <a:cs typeface="Calibri"/>
            </a:endParaRPr>
          </a:p>
          <a:p>
            <a:pPr marL="241300" indent="-228600" algn="just">
              <a:lnSpc>
                <a:spcPts val="3965"/>
              </a:lnSpc>
              <a:spcBef>
                <a:spcPts val="185"/>
              </a:spcBef>
              <a:buFont typeface="Arial"/>
              <a:buChar char="•"/>
              <a:tabLst>
                <a:tab pos="241300" algn="l"/>
              </a:tabLst>
            </a:pPr>
            <a:r>
              <a:rPr sz="3400" b="1" spc="-25" dirty="0">
                <a:latin typeface="Calibri"/>
                <a:cs typeface="Calibri"/>
              </a:rPr>
              <a:t>Aggregates</a:t>
            </a:r>
            <a:endParaRPr sz="3400" dirty="0">
              <a:latin typeface="Calibri"/>
              <a:cs typeface="Calibri"/>
            </a:endParaRPr>
          </a:p>
          <a:p>
            <a:pPr marL="697865" marR="7620" lvl="1" indent="-228600" algn="just">
              <a:lnSpc>
                <a:spcPts val="2980"/>
              </a:lnSpc>
              <a:spcBef>
                <a:spcPts val="600"/>
              </a:spcBef>
              <a:buFont typeface="Arial"/>
              <a:buChar char="•"/>
              <a:tabLst>
                <a:tab pos="698500" algn="l"/>
              </a:tabLst>
            </a:pPr>
            <a:r>
              <a:rPr sz="3100" spc="-15" dirty="0">
                <a:latin typeface="Calibri"/>
                <a:cs typeface="Calibri"/>
              </a:rPr>
              <a:t>Many organizations </a:t>
            </a:r>
            <a:r>
              <a:rPr sz="3100" spc="-20" dirty="0">
                <a:latin typeface="Calibri"/>
                <a:cs typeface="Calibri"/>
              </a:rPr>
              <a:t>have </a:t>
            </a:r>
            <a:r>
              <a:rPr sz="3100" spc="-15" dirty="0">
                <a:latin typeface="Calibri"/>
                <a:cs typeface="Calibri"/>
              </a:rPr>
              <a:t>fairly large </a:t>
            </a:r>
            <a:r>
              <a:rPr sz="3100" spc="-10" dirty="0">
                <a:latin typeface="Calibri"/>
                <a:cs typeface="Calibri"/>
              </a:rPr>
              <a:t>datasets; </a:t>
            </a:r>
            <a:r>
              <a:rPr sz="3100" spc="-20" dirty="0">
                <a:latin typeface="Calibri"/>
                <a:cs typeface="Calibri"/>
              </a:rPr>
              <a:t>users </a:t>
            </a:r>
            <a:r>
              <a:rPr sz="3100" spc="-15" dirty="0">
                <a:latin typeface="Calibri"/>
                <a:cs typeface="Calibri"/>
              </a:rPr>
              <a:t>would wait  </a:t>
            </a:r>
            <a:r>
              <a:rPr sz="3100" spc="-25" dirty="0">
                <a:latin typeface="Calibri"/>
                <a:cs typeface="Calibri"/>
              </a:rPr>
              <a:t>have to </a:t>
            </a:r>
            <a:r>
              <a:rPr sz="3100" spc="-15" dirty="0">
                <a:latin typeface="Calibri"/>
                <a:cs typeface="Calibri"/>
              </a:rPr>
              <a:t>wait </a:t>
            </a:r>
            <a:r>
              <a:rPr sz="3100" spc="-25" dirty="0">
                <a:latin typeface="Calibri"/>
                <a:cs typeface="Calibri"/>
              </a:rPr>
              <a:t>for </a:t>
            </a:r>
            <a:r>
              <a:rPr sz="3100" spc="-5" dirty="0">
                <a:latin typeface="Calibri"/>
                <a:cs typeface="Calibri"/>
              </a:rPr>
              <a:t>a long </a:t>
            </a:r>
            <a:r>
              <a:rPr sz="3100" spc="-10" dirty="0">
                <a:latin typeface="Calibri"/>
                <a:cs typeface="Calibri"/>
              </a:rPr>
              <a:t>time </a:t>
            </a:r>
            <a:r>
              <a:rPr sz="3100" spc="-25" dirty="0">
                <a:latin typeface="Calibri"/>
                <a:cs typeface="Calibri"/>
              </a:rPr>
              <a:t>before </a:t>
            </a:r>
            <a:r>
              <a:rPr sz="3100" spc="-20" dirty="0">
                <a:latin typeface="Calibri"/>
                <a:cs typeface="Calibri"/>
              </a:rPr>
              <a:t>any </a:t>
            </a:r>
            <a:r>
              <a:rPr sz="3100" spc="-5" dirty="0">
                <a:latin typeface="Calibri"/>
                <a:cs typeface="Calibri"/>
              </a:rPr>
              <a:t>summary query </a:t>
            </a:r>
            <a:r>
              <a:rPr sz="3100" spc="-25" dirty="0">
                <a:latin typeface="Calibri"/>
                <a:cs typeface="Calibri"/>
              </a:rPr>
              <a:t>to</a:t>
            </a:r>
            <a:r>
              <a:rPr sz="3100" spc="17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return.</a:t>
            </a:r>
            <a:endParaRPr sz="3100" dirty="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3100" spc="-140" dirty="0">
                <a:latin typeface="Calibri"/>
                <a:cs typeface="Calibri"/>
              </a:rPr>
              <a:t>To </a:t>
            </a:r>
            <a:r>
              <a:rPr sz="3100" spc="-15" dirty="0">
                <a:latin typeface="Calibri"/>
                <a:cs typeface="Calibri"/>
              </a:rPr>
              <a:t>improve performance at </a:t>
            </a:r>
            <a:r>
              <a:rPr sz="3100" spc="-5" dirty="0">
                <a:latin typeface="Calibri"/>
                <a:cs typeface="Calibri"/>
              </a:rPr>
              <a:t>the summary </a:t>
            </a:r>
            <a:r>
              <a:rPr sz="3100" spc="-10" dirty="0">
                <a:latin typeface="Calibri"/>
                <a:cs typeface="Calibri"/>
              </a:rPr>
              <a:t>levels,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10" dirty="0">
                <a:latin typeface="Calibri"/>
                <a:cs typeface="Calibri"/>
              </a:rPr>
              <a:t>second element  </a:t>
            </a:r>
            <a:r>
              <a:rPr sz="3100" spc="-5" dirty="0">
                <a:latin typeface="Calibri"/>
                <a:cs typeface="Calibri"/>
              </a:rPr>
              <a:t>of the </a:t>
            </a:r>
            <a:r>
              <a:rPr sz="3100" spc="-15" dirty="0">
                <a:latin typeface="Calibri"/>
                <a:cs typeface="Calibri"/>
              </a:rPr>
              <a:t>presentation </a:t>
            </a:r>
            <a:r>
              <a:rPr sz="3100" spc="-25" dirty="0">
                <a:latin typeface="Calibri"/>
                <a:cs typeface="Calibri"/>
              </a:rPr>
              <a:t>layer </a:t>
            </a:r>
            <a:r>
              <a:rPr sz="3100" spc="-5" dirty="0">
                <a:latin typeface="Calibri"/>
                <a:cs typeface="Calibri"/>
              </a:rPr>
              <a:t>know </a:t>
            </a:r>
            <a:r>
              <a:rPr sz="3100" dirty="0">
                <a:latin typeface="Calibri"/>
                <a:cs typeface="Calibri"/>
              </a:rPr>
              <a:t>as </a:t>
            </a:r>
            <a:r>
              <a:rPr sz="3100" b="1" i="1" spc="-10" dirty="0">
                <a:latin typeface="Calibri"/>
                <a:cs typeface="Calibri"/>
              </a:rPr>
              <a:t>aggregates </a:t>
            </a:r>
            <a:r>
              <a:rPr sz="3100" spc="-5" dirty="0">
                <a:latin typeface="Calibri"/>
                <a:cs typeface="Calibri"/>
              </a:rPr>
              <a:t>is</a:t>
            </a:r>
            <a:r>
              <a:rPr sz="3100" spc="7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added.</a:t>
            </a:r>
            <a:endParaRPr sz="3100" dirty="0">
              <a:latin typeface="Calibri"/>
              <a:cs typeface="Calibri"/>
            </a:endParaRPr>
          </a:p>
          <a:p>
            <a:pPr marL="697865" marR="6985" lvl="1" indent="-228600" algn="just">
              <a:lnSpc>
                <a:spcPct val="8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3100" spc="-20" dirty="0">
                <a:latin typeface="Calibri"/>
                <a:cs typeface="Calibri"/>
              </a:rPr>
              <a:t>Preprogramming data </a:t>
            </a:r>
            <a:r>
              <a:rPr sz="3100" spc="-10" dirty="0">
                <a:latin typeface="Calibri"/>
                <a:cs typeface="Calibri"/>
              </a:rPr>
              <a:t>during </a:t>
            </a:r>
            <a:r>
              <a:rPr sz="3100" dirty="0">
                <a:latin typeface="Calibri"/>
                <a:cs typeface="Calibri"/>
              </a:rPr>
              <a:t>the </a:t>
            </a:r>
            <a:r>
              <a:rPr sz="3100" spc="-5" dirty="0">
                <a:latin typeface="Calibri"/>
                <a:cs typeface="Calibri"/>
              </a:rPr>
              <a:t>loading </a:t>
            </a:r>
            <a:r>
              <a:rPr sz="3100" spc="-15" dirty="0">
                <a:latin typeface="Calibri"/>
                <a:cs typeface="Calibri"/>
              </a:rPr>
              <a:t>process improves  performance </a:t>
            </a:r>
            <a:r>
              <a:rPr sz="3100" spc="-20" dirty="0">
                <a:latin typeface="Calibri"/>
                <a:cs typeface="Calibri"/>
              </a:rPr>
              <a:t>fro </a:t>
            </a:r>
            <a:r>
              <a:rPr sz="3100" dirty="0">
                <a:latin typeface="Calibri"/>
                <a:cs typeface="Calibri"/>
              </a:rPr>
              <a:t>analytic</a:t>
            </a:r>
            <a:r>
              <a:rPr sz="3100" spc="3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queries.</a:t>
            </a:r>
            <a:endParaRPr sz="3100" dirty="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ts val="2980"/>
              </a:lnSpc>
              <a:spcBef>
                <a:spcPts val="480"/>
              </a:spcBef>
              <a:buFont typeface="Arial"/>
              <a:buChar char="•"/>
              <a:tabLst>
                <a:tab pos="698500" algn="l"/>
              </a:tabLst>
            </a:pP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15" dirty="0">
                <a:latin typeface="Calibri"/>
                <a:cs typeface="Calibri"/>
              </a:rPr>
              <a:t>aggregates </a:t>
            </a:r>
            <a:r>
              <a:rPr sz="3100" spc="-25" dirty="0">
                <a:latin typeface="Calibri"/>
                <a:cs typeface="Calibri"/>
              </a:rPr>
              <a:t>may </a:t>
            </a:r>
            <a:r>
              <a:rPr sz="3100" spc="-5" dirty="0">
                <a:latin typeface="Calibri"/>
                <a:cs typeface="Calibri"/>
              </a:rPr>
              <a:t>either </a:t>
            </a:r>
            <a:r>
              <a:rPr sz="3100" spc="-10" dirty="0">
                <a:latin typeface="Calibri"/>
                <a:cs typeface="Calibri"/>
              </a:rPr>
              <a:t>occupy </a:t>
            </a:r>
            <a:r>
              <a:rPr sz="3100" spc="-25" dirty="0">
                <a:latin typeface="Calibri"/>
                <a:cs typeface="Calibri"/>
              </a:rPr>
              <a:t>separate </a:t>
            </a:r>
            <a:r>
              <a:rPr sz="3100" spc="-5" dirty="0">
                <a:latin typeface="Calibri"/>
                <a:cs typeface="Calibri"/>
              </a:rPr>
              <a:t>logical </a:t>
            </a:r>
            <a:r>
              <a:rPr sz="3100" spc="-20" dirty="0">
                <a:latin typeface="Calibri"/>
                <a:cs typeface="Calibri"/>
              </a:rPr>
              <a:t>layer </a:t>
            </a:r>
            <a:r>
              <a:rPr sz="3100" spc="-5" dirty="0">
                <a:latin typeface="Calibri"/>
                <a:cs typeface="Calibri"/>
              </a:rPr>
              <a:t>or </a:t>
            </a:r>
            <a:r>
              <a:rPr sz="3100" spc="-20" dirty="0">
                <a:latin typeface="Calibri"/>
                <a:cs typeface="Calibri"/>
              </a:rPr>
              <a:t>may </a:t>
            </a:r>
            <a:r>
              <a:rPr sz="3100" dirty="0">
                <a:latin typeface="Calibri"/>
                <a:cs typeface="Calibri"/>
              </a:rPr>
              <a:t>be  </a:t>
            </a:r>
            <a:r>
              <a:rPr sz="3100" spc="-10" dirty="0">
                <a:latin typeface="Calibri"/>
                <a:cs typeface="Calibri"/>
              </a:rPr>
              <a:t>implemented </a:t>
            </a:r>
            <a:r>
              <a:rPr sz="3100" spc="-5" dirty="0">
                <a:latin typeface="Calibri"/>
                <a:cs typeface="Calibri"/>
              </a:rPr>
              <a:t>in </a:t>
            </a:r>
            <a:r>
              <a:rPr sz="3100" dirty="0">
                <a:latin typeface="Calibri"/>
                <a:cs typeface="Calibri"/>
              </a:rPr>
              <a:t>the </a:t>
            </a:r>
            <a:r>
              <a:rPr sz="3100" spc="-10" dirty="0">
                <a:latin typeface="Calibri"/>
                <a:cs typeface="Calibri"/>
              </a:rPr>
              <a:t>relational database, </a:t>
            </a:r>
            <a:r>
              <a:rPr sz="3100" spc="-5" dirty="0">
                <a:latin typeface="Calibri"/>
                <a:cs typeface="Calibri"/>
              </a:rPr>
              <a:t>in </a:t>
            </a:r>
            <a:r>
              <a:rPr sz="3100" dirty="0">
                <a:latin typeface="Calibri"/>
                <a:cs typeface="Calibri"/>
              </a:rPr>
              <a:t>an </a:t>
            </a:r>
            <a:r>
              <a:rPr sz="3100" spc="-10" dirty="0">
                <a:latin typeface="Calibri"/>
                <a:cs typeface="Calibri"/>
              </a:rPr>
              <a:t>OLAP </a:t>
            </a:r>
            <a:r>
              <a:rPr sz="3100" spc="-45" dirty="0">
                <a:latin typeface="Calibri"/>
                <a:cs typeface="Calibri"/>
              </a:rPr>
              <a:t>server, </a:t>
            </a:r>
            <a:r>
              <a:rPr sz="3100" spc="-5" dirty="0">
                <a:latin typeface="Calibri"/>
                <a:cs typeface="Calibri"/>
              </a:rPr>
              <a:t>or a  </a:t>
            </a:r>
            <a:r>
              <a:rPr sz="3100" spc="-20" dirty="0">
                <a:latin typeface="Calibri"/>
                <a:cs typeface="Calibri"/>
              </a:rPr>
              <a:t>separate </a:t>
            </a:r>
            <a:r>
              <a:rPr sz="3100" spc="-10" dirty="0">
                <a:latin typeface="Calibri"/>
                <a:cs typeface="Calibri"/>
              </a:rPr>
              <a:t>application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0" dirty="0">
                <a:latin typeface="Calibri"/>
                <a:cs typeface="Calibri"/>
              </a:rPr>
              <a:t>server.</a:t>
            </a:r>
            <a:endParaRPr sz="3100" dirty="0">
              <a:latin typeface="Calibri"/>
              <a:cs typeface="Calibri"/>
            </a:endParaRPr>
          </a:p>
          <a:p>
            <a:pPr marL="697865" marR="7620" lvl="1" indent="-228600" algn="just">
              <a:lnSpc>
                <a:spcPts val="298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3100" spc="-20" dirty="0">
                <a:latin typeface="Calibri"/>
                <a:cs typeface="Calibri"/>
              </a:rPr>
              <a:t>Aggregates </a:t>
            </a:r>
            <a:r>
              <a:rPr sz="3100" spc="-10" dirty="0">
                <a:latin typeface="Calibri"/>
                <a:cs typeface="Calibri"/>
              </a:rPr>
              <a:t>serve </a:t>
            </a:r>
            <a:r>
              <a:rPr sz="3100" spc="-5" dirty="0">
                <a:latin typeface="Calibri"/>
                <a:cs typeface="Calibri"/>
              </a:rPr>
              <a:t>as </a:t>
            </a:r>
            <a:r>
              <a:rPr sz="3100" spc="-25" dirty="0">
                <a:latin typeface="Calibri"/>
                <a:cs typeface="Calibri"/>
              </a:rPr>
              <a:t>indexes </a:t>
            </a:r>
            <a:r>
              <a:rPr sz="3100" spc="-5" dirty="0">
                <a:latin typeface="Calibri"/>
                <a:cs typeface="Calibri"/>
              </a:rPr>
              <a:t>and their choice is </a:t>
            </a:r>
            <a:r>
              <a:rPr sz="3100" spc="-10" dirty="0">
                <a:latin typeface="Calibri"/>
                <a:cs typeface="Calibri"/>
              </a:rPr>
              <a:t>time-dependent  </a:t>
            </a:r>
            <a:r>
              <a:rPr sz="3100" spc="-5" dirty="0">
                <a:latin typeface="Calibri"/>
                <a:cs typeface="Calibri"/>
              </a:rPr>
              <a:t>and is based on the </a:t>
            </a:r>
            <a:r>
              <a:rPr sz="3100" spc="-10" dirty="0">
                <a:latin typeface="Calibri"/>
                <a:cs typeface="Calibri"/>
              </a:rPr>
              <a:t>analysis </a:t>
            </a:r>
            <a:r>
              <a:rPr sz="3100" spc="-5" dirty="0">
                <a:latin typeface="Calibri"/>
                <a:cs typeface="Calibri"/>
              </a:rPr>
              <a:t>of actual query</a:t>
            </a:r>
            <a:r>
              <a:rPr sz="3100" spc="3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usage.</a:t>
            </a:r>
            <a:endParaRPr sz="3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721867"/>
            <a:ext cx="11516360" cy="569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5"/>
              </a:lnSpc>
              <a:spcBef>
                <a:spcPts val="95"/>
              </a:spcBef>
            </a:pPr>
            <a:r>
              <a:rPr sz="3400" b="1" spc="-20" dirty="0">
                <a:latin typeface="Calibri"/>
                <a:cs typeface="Calibri"/>
              </a:rPr>
              <a:t>Presentation </a:t>
            </a:r>
            <a:r>
              <a:rPr sz="3400" b="1" spc="-15" dirty="0">
                <a:latin typeface="Calibri"/>
                <a:cs typeface="Calibri"/>
              </a:rPr>
              <a:t>servers</a:t>
            </a:r>
            <a:r>
              <a:rPr sz="3400" b="1" spc="80" dirty="0">
                <a:latin typeface="Calibri"/>
                <a:cs typeface="Calibri"/>
              </a:rPr>
              <a:t> </a:t>
            </a:r>
            <a:r>
              <a:rPr sz="3400" b="1" spc="-5" dirty="0">
                <a:latin typeface="Calibri"/>
                <a:cs typeface="Calibri"/>
              </a:rPr>
              <a:t>(RDBMS/OLAP)</a:t>
            </a:r>
            <a:endParaRPr sz="3400">
              <a:latin typeface="Calibri"/>
              <a:cs typeface="Calibri"/>
            </a:endParaRPr>
          </a:p>
          <a:p>
            <a:pPr marL="241300" indent="-228600">
              <a:lnSpc>
                <a:spcPts val="3660"/>
              </a:lnSpc>
              <a:buFont typeface="Arial"/>
              <a:buChar char="•"/>
              <a:tabLst>
                <a:tab pos="241300" algn="l"/>
              </a:tabLst>
            </a:pPr>
            <a:r>
              <a:rPr sz="3400" b="1" spc="-25" dirty="0">
                <a:latin typeface="Calibri"/>
                <a:cs typeface="Calibri"/>
              </a:rPr>
              <a:t>Aggregate</a:t>
            </a:r>
            <a:r>
              <a:rPr sz="3400" b="1" spc="25" dirty="0">
                <a:latin typeface="Calibri"/>
                <a:cs typeface="Calibri"/>
              </a:rPr>
              <a:t> </a:t>
            </a:r>
            <a:r>
              <a:rPr sz="3400" b="1" spc="-20" dirty="0">
                <a:latin typeface="Calibri"/>
                <a:cs typeface="Calibri"/>
              </a:rPr>
              <a:t>Navigation</a:t>
            </a:r>
            <a:endParaRPr sz="3400">
              <a:latin typeface="Calibri"/>
              <a:cs typeface="Calibri"/>
            </a:endParaRPr>
          </a:p>
          <a:p>
            <a:pPr marL="697865" marR="5715" lvl="1" indent="-228600">
              <a:lnSpc>
                <a:spcPct val="70000"/>
              </a:lnSpc>
              <a:spcBef>
                <a:spcPts val="810"/>
              </a:spcBef>
              <a:buFont typeface="Arial"/>
              <a:buChar char="•"/>
              <a:tabLst>
                <a:tab pos="698500" algn="l"/>
                <a:tab pos="2612390" algn="l"/>
                <a:tab pos="3361054" algn="l"/>
                <a:tab pos="4597400" algn="l"/>
                <a:tab pos="5450840" algn="l"/>
                <a:tab pos="7078345" algn="l"/>
                <a:tab pos="7756525" algn="l"/>
                <a:tab pos="9643745" algn="l"/>
                <a:tab pos="10116185" algn="l"/>
                <a:tab pos="10794365" algn="l"/>
              </a:tabLst>
            </a:pP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15" dirty="0">
                <a:latin typeface="Calibri"/>
                <a:cs typeface="Calibri"/>
              </a:rPr>
              <a:t>g</a:t>
            </a:r>
            <a:r>
              <a:rPr sz="3100" spc="-5" dirty="0">
                <a:latin typeface="Calibri"/>
                <a:cs typeface="Calibri"/>
              </a:rPr>
              <a:t>g</a:t>
            </a:r>
            <a:r>
              <a:rPr sz="3100" spc="-50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75" dirty="0">
                <a:latin typeface="Calibri"/>
                <a:cs typeface="Calibri"/>
              </a:rPr>
              <a:t>g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-45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d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10" dirty="0">
                <a:latin typeface="Calibri"/>
                <a:cs typeface="Calibri"/>
              </a:rPr>
              <a:t>omi</a:t>
            </a:r>
            <a:r>
              <a:rPr sz="3100" spc="-5" dirty="0">
                <a:latin typeface="Calibri"/>
                <a:cs typeface="Calibri"/>
              </a:rPr>
              <a:t>c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d</a:t>
            </a:r>
            <a:r>
              <a:rPr sz="3100" spc="-20" dirty="0">
                <a:latin typeface="Calibri"/>
                <a:cs typeface="Calibri"/>
              </a:rPr>
              <a:t>a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inc</a:t>
            </a:r>
            <a:r>
              <a:rPr sz="3100" spc="-40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eases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30" dirty="0">
                <a:latin typeface="Calibri"/>
                <a:cs typeface="Calibri"/>
              </a:rPr>
              <a:t>c</a:t>
            </a:r>
            <a:r>
              <a:rPr sz="310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mpl</a:t>
            </a:r>
            <a:r>
              <a:rPr sz="3100" spc="-60" dirty="0">
                <a:latin typeface="Calibri"/>
                <a:cs typeface="Calibri"/>
              </a:rPr>
              <a:t>e</a:t>
            </a:r>
            <a:r>
              <a:rPr sz="3100" spc="-10" dirty="0">
                <a:latin typeface="Calibri"/>
                <a:cs typeface="Calibri"/>
              </a:rPr>
              <a:t>xit</a:t>
            </a:r>
            <a:r>
              <a:rPr sz="3100" spc="-5" dirty="0">
                <a:latin typeface="Calibri"/>
                <a:cs typeface="Calibri"/>
              </a:rPr>
              <a:t>y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f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d</a:t>
            </a:r>
            <a:r>
              <a:rPr sz="3100" spc="-20" dirty="0">
                <a:latin typeface="Calibri"/>
                <a:cs typeface="Calibri"/>
              </a:rPr>
              <a:t>a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a  </a:t>
            </a:r>
            <a:r>
              <a:rPr sz="3100" spc="-15" dirty="0">
                <a:latin typeface="Calibri"/>
                <a:cs typeface="Calibri"/>
              </a:rPr>
              <a:t>environment.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2790"/>
              </a:lnSpc>
              <a:buFont typeface="Arial"/>
              <a:buChar char="•"/>
              <a:tabLst>
                <a:tab pos="698500" algn="l"/>
              </a:tabLst>
            </a:pPr>
            <a:r>
              <a:rPr sz="3100" spc="-15" dirty="0">
                <a:latin typeface="Calibri"/>
                <a:cs typeface="Calibri"/>
              </a:rPr>
              <a:t>Users </a:t>
            </a:r>
            <a:r>
              <a:rPr sz="3100" spc="-5" dirty="0">
                <a:latin typeface="Calibri"/>
                <a:cs typeface="Calibri"/>
              </a:rPr>
              <a:t>should </a:t>
            </a:r>
            <a:r>
              <a:rPr sz="3100" spc="-10" dirty="0">
                <a:latin typeface="Calibri"/>
                <a:cs typeface="Calibri"/>
              </a:rPr>
              <a:t>find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30" dirty="0">
                <a:latin typeface="Calibri"/>
                <a:cs typeface="Calibri"/>
              </a:rPr>
              <a:t>system </a:t>
            </a:r>
            <a:r>
              <a:rPr sz="3100" spc="-20" dirty="0">
                <a:latin typeface="Calibri"/>
                <a:cs typeface="Calibri"/>
              </a:rPr>
              <a:t>easy </a:t>
            </a:r>
            <a:r>
              <a:rPr sz="3100" spc="-25" dirty="0">
                <a:latin typeface="Calibri"/>
                <a:cs typeface="Calibri"/>
              </a:rPr>
              <a:t>to</a:t>
            </a:r>
            <a:r>
              <a:rPr sz="3100" spc="6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use.</a:t>
            </a:r>
            <a:endParaRPr sz="3100">
              <a:latin typeface="Calibri"/>
              <a:cs typeface="Calibri"/>
            </a:endParaRPr>
          </a:p>
          <a:p>
            <a:pPr marL="697865" marR="5080" lvl="1" indent="-228600">
              <a:lnSpc>
                <a:spcPct val="70100"/>
              </a:lnSpc>
              <a:spcBef>
                <a:spcPts val="805"/>
              </a:spcBef>
              <a:buFont typeface="Arial"/>
              <a:buChar char="•"/>
              <a:tabLst>
                <a:tab pos="698500" algn="l"/>
                <a:tab pos="2787650" algn="l"/>
                <a:tab pos="4182110" algn="l"/>
                <a:tab pos="4904740" algn="l"/>
                <a:tab pos="7092315" algn="l"/>
                <a:tab pos="7747634" algn="l"/>
                <a:tab pos="8762365" algn="l"/>
                <a:tab pos="10266680" algn="l"/>
                <a:tab pos="11190605" algn="l"/>
              </a:tabLst>
            </a:pP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10" dirty="0">
                <a:latin typeface="Calibri"/>
                <a:cs typeface="Calibri"/>
              </a:rPr>
              <a:t>g</a:t>
            </a:r>
            <a:r>
              <a:rPr sz="3100" spc="-5" dirty="0">
                <a:latin typeface="Calibri"/>
                <a:cs typeface="Calibri"/>
              </a:rPr>
              <a:t>g</a:t>
            </a:r>
            <a:r>
              <a:rPr sz="3100" spc="-50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80" dirty="0">
                <a:latin typeface="Calibri"/>
                <a:cs typeface="Calibri"/>
              </a:rPr>
              <a:t>g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-45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sho</a:t>
            </a:r>
            <a:r>
              <a:rPr sz="3100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ld</a:t>
            </a:r>
            <a:r>
              <a:rPr sz="3100" dirty="0">
                <a:latin typeface="Calibri"/>
                <a:cs typeface="Calibri"/>
              </a:rPr>
              <a:t>	b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spc="-75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an</a:t>
            </a:r>
            <a:r>
              <a:rPr sz="3100" dirty="0">
                <a:latin typeface="Calibri"/>
                <a:cs typeface="Calibri"/>
              </a:rPr>
              <a:t>s</a:t>
            </a:r>
            <a:r>
              <a:rPr sz="3100" spc="-10" dirty="0">
                <a:latin typeface="Calibri"/>
                <a:cs typeface="Calibri"/>
              </a:rPr>
              <a:t>pa</a:t>
            </a:r>
            <a:r>
              <a:rPr sz="3100" spc="-50" dirty="0">
                <a:latin typeface="Calibri"/>
                <a:cs typeface="Calibri"/>
              </a:rPr>
              <a:t>r</a:t>
            </a:r>
            <a:r>
              <a:rPr sz="3100" spc="-25" dirty="0">
                <a:latin typeface="Calibri"/>
                <a:cs typeface="Calibri"/>
              </a:rPr>
              <a:t>e</a:t>
            </a:r>
            <a:r>
              <a:rPr sz="3100" spc="-4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o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u</a:t>
            </a:r>
            <a:r>
              <a:rPr sz="3100" spc="5" dirty="0">
                <a:latin typeface="Calibri"/>
                <a:cs typeface="Calibri"/>
              </a:rPr>
              <a:t>s</a:t>
            </a:r>
            <a:r>
              <a:rPr sz="3100" spc="-5" dirty="0">
                <a:latin typeface="Calibri"/>
                <a:cs typeface="Calibri"/>
              </a:rPr>
              <a:t>er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q</a:t>
            </a:r>
            <a:r>
              <a:rPr sz="3100" spc="5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er</a:t>
            </a:r>
            <a:r>
              <a:rPr sz="3100" spc="-30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es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5" dirty="0">
                <a:latin typeface="Calibri"/>
                <a:cs typeface="Calibri"/>
              </a:rPr>
              <a:t>BI  </a:t>
            </a:r>
            <a:r>
              <a:rPr sz="3100" spc="-10" dirty="0">
                <a:latin typeface="Calibri"/>
                <a:cs typeface="Calibri"/>
              </a:rPr>
              <a:t>applications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developers.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2795"/>
              </a:lnSpc>
              <a:buFont typeface="Arial"/>
              <a:buChar char="•"/>
              <a:tabLst>
                <a:tab pos="698500" algn="l"/>
              </a:tabLst>
            </a:pPr>
            <a:r>
              <a:rPr sz="3100" spc="-25" dirty="0">
                <a:latin typeface="Calibri"/>
                <a:cs typeface="Calibri"/>
              </a:rPr>
              <a:t>Aggregate </a:t>
            </a:r>
            <a:r>
              <a:rPr sz="3100" spc="-30" dirty="0">
                <a:latin typeface="Calibri"/>
                <a:cs typeface="Calibri"/>
              </a:rPr>
              <a:t>navigators </a:t>
            </a:r>
            <a:r>
              <a:rPr sz="3100" spc="-15" dirty="0">
                <a:latin typeface="Calibri"/>
                <a:cs typeface="Calibri"/>
              </a:rPr>
              <a:t>improve </a:t>
            </a:r>
            <a:r>
              <a:rPr sz="3100" spc="-5" dirty="0">
                <a:latin typeface="Calibri"/>
                <a:cs typeface="Calibri"/>
              </a:rPr>
              <a:t>query</a:t>
            </a:r>
            <a:r>
              <a:rPr sz="3100" spc="8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performance.</a:t>
            </a:r>
            <a:endParaRPr sz="3100">
              <a:latin typeface="Calibri"/>
              <a:cs typeface="Calibri"/>
            </a:endParaRPr>
          </a:p>
          <a:p>
            <a:pPr marL="697865" marR="6350" lvl="1" indent="-228600">
              <a:lnSpc>
                <a:spcPct val="70000"/>
              </a:lnSpc>
              <a:spcBef>
                <a:spcPts val="805"/>
              </a:spcBef>
              <a:buFont typeface="Arial"/>
              <a:buChar char="•"/>
              <a:tabLst>
                <a:tab pos="698500" algn="l"/>
                <a:tab pos="2921635" algn="l"/>
                <a:tab pos="3542029" algn="l"/>
                <a:tab pos="5927725" algn="l"/>
                <a:tab pos="7666990" algn="l"/>
                <a:tab pos="9486900" algn="l"/>
              </a:tabLst>
            </a:pPr>
            <a:r>
              <a:rPr sz="3100" spc="-28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echnol</a:t>
            </a:r>
            <a:r>
              <a:rPr sz="3100" spc="5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g</a:t>
            </a:r>
            <a:r>
              <a:rPr sz="3100" spc="-15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es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0" dirty="0">
                <a:latin typeface="Calibri"/>
                <a:cs typeface="Calibri"/>
              </a:rPr>
              <a:t>f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r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im</a:t>
            </a:r>
            <a:r>
              <a:rPr sz="3100" spc="5" dirty="0">
                <a:latin typeface="Calibri"/>
                <a:cs typeface="Calibri"/>
              </a:rPr>
              <a:t>p</a:t>
            </a:r>
            <a:r>
              <a:rPr sz="3100" spc="-5" dirty="0">
                <a:latin typeface="Calibri"/>
                <a:cs typeface="Calibri"/>
              </a:rPr>
              <a:t>l</a:t>
            </a:r>
            <a:r>
              <a:rPr sz="3100" spc="-15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me</a:t>
            </a:r>
            <a:r>
              <a:rPr sz="3100" spc="-3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ting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5" dirty="0">
                <a:latin typeface="Calibri"/>
                <a:cs typeface="Calibri"/>
              </a:rPr>
              <a:t>a</a:t>
            </a:r>
            <a:r>
              <a:rPr sz="3100" spc="20" dirty="0">
                <a:latin typeface="Calibri"/>
                <a:cs typeface="Calibri"/>
              </a:rPr>
              <a:t>g</a:t>
            </a:r>
            <a:r>
              <a:rPr sz="3100" spc="-5" dirty="0">
                <a:latin typeface="Calibri"/>
                <a:cs typeface="Calibri"/>
              </a:rPr>
              <a:t>g</a:t>
            </a:r>
            <a:r>
              <a:rPr sz="3100" spc="-50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75" dirty="0">
                <a:latin typeface="Calibri"/>
                <a:cs typeface="Calibri"/>
              </a:rPr>
              <a:t>g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35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n</a:t>
            </a:r>
            <a:r>
              <a:rPr sz="3100" spc="-45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vi</a:t>
            </a:r>
            <a:r>
              <a:rPr sz="3100" spc="-70" dirty="0">
                <a:latin typeface="Calibri"/>
                <a:cs typeface="Calibri"/>
              </a:rPr>
              <a:t>g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tion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5" dirty="0">
                <a:latin typeface="Calibri"/>
                <a:cs typeface="Calibri"/>
              </a:rPr>
              <a:t>f</a:t>
            </a:r>
            <a:r>
              <a:rPr sz="3100" spc="-10" dirty="0">
                <a:latin typeface="Calibri"/>
                <a:cs typeface="Calibri"/>
              </a:rPr>
              <a:t>u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ct</a:t>
            </a:r>
            <a:r>
              <a:rPr sz="3100" spc="-20" dirty="0">
                <a:latin typeface="Calibri"/>
                <a:cs typeface="Calibri"/>
              </a:rPr>
              <a:t>i</a:t>
            </a:r>
            <a:r>
              <a:rPr sz="3100" spc="-10" dirty="0">
                <a:latin typeface="Calibri"/>
                <a:cs typeface="Calibri"/>
              </a:rPr>
              <a:t>on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li</a:t>
            </a:r>
            <a:r>
              <a:rPr sz="3100" spc="-2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y  include:</a:t>
            </a:r>
            <a:endParaRPr sz="3100">
              <a:latin typeface="Calibri"/>
              <a:cs typeface="Calibri"/>
            </a:endParaRPr>
          </a:p>
          <a:p>
            <a:pPr marL="1155700" lvl="2" indent="-229235">
              <a:lnSpc>
                <a:spcPts val="2545"/>
              </a:lnSpc>
              <a:buFont typeface="Arial"/>
              <a:buChar char="•"/>
              <a:tabLst>
                <a:tab pos="1156335" algn="l"/>
              </a:tabLst>
            </a:pPr>
            <a:r>
              <a:rPr sz="2700" spc="-5" dirty="0">
                <a:latin typeface="Calibri"/>
                <a:cs typeface="Calibri"/>
              </a:rPr>
              <a:t>OLAP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engines</a:t>
            </a:r>
            <a:endParaRPr sz="2700">
              <a:latin typeface="Calibri"/>
              <a:cs typeface="Calibri"/>
            </a:endParaRPr>
          </a:p>
          <a:p>
            <a:pPr marL="1155700" marR="5080" lvl="2" indent="-228600">
              <a:lnSpc>
                <a:spcPct val="70000"/>
              </a:lnSpc>
              <a:spcBef>
                <a:spcPts val="740"/>
              </a:spcBef>
              <a:buFont typeface="Arial"/>
              <a:buChar char="•"/>
              <a:tabLst>
                <a:tab pos="1156335" algn="l"/>
                <a:tab pos="3126105" algn="l"/>
                <a:tab pos="4142740" algn="l"/>
                <a:tab pos="4638040" algn="l"/>
                <a:tab pos="5340985" algn="l"/>
                <a:tab pos="6898640" algn="l"/>
                <a:tab pos="8395335" algn="l"/>
                <a:tab pos="9250680" algn="l"/>
              </a:tabLst>
            </a:pPr>
            <a:r>
              <a:rPr sz="2700" dirty="0">
                <a:latin typeface="Calibri"/>
                <a:cs typeface="Calibri"/>
              </a:rPr>
              <a:t>M</a:t>
            </a:r>
            <a:r>
              <a:rPr sz="2700" spc="-30" dirty="0">
                <a:latin typeface="Calibri"/>
                <a:cs typeface="Calibri"/>
              </a:rPr>
              <a:t>at</a:t>
            </a:r>
            <a:r>
              <a:rPr sz="2700" dirty="0">
                <a:latin typeface="Calibri"/>
                <a:cs typeface="Calibri"/>
              </a:rPr>
              <a:t>er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al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60" dirty="0">
                <a:latin typeface="Calibri"/>
                <a:cs typeface="Calibri"/>
              </a:rPr>
              <a:t>z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d	vie</a:t>
            </a:r>
            <a:r>
              <a:rPr sz="2700" spc="-40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n	the	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l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tio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al	</a:t>
            </a:r>
            <a:r>
              <a:rPr sz="2700" spc="-15" dirty="0">
                <a:latin typeface="Calibri"/>
                <a:cs typeface="Calibri"/>
              </a:rPr>
              <a:t>d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aba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e	wi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h	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timi</a:t>
            </a:r>
            <a:r>
              <a:rPr sz="2700" spc="-7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d  </a:t>
            </a:r>
            <a:r>
              <a:rPr sz="2700" spc="-15" dirty="0">
                <a:latin typeface="Calibri"/>
                <a:cs typeface="Calibri"/>
              </a:rPr>
              <a:t>navigation.</a:t>
            </a:r>
            <a:endParaRPr sz="2700">
              <a:latin typeface="Calibri"/>
              <a:cs typeface="Calibri"/>
            </a:endParaRPr>
          </a:p>
          <a:p>
            <a:pPr marL="1155700" lvl="2" indent="-229235">
              <a:lnSpc>
                <a:spcPts val="2525"/>
              </a:lnSpc>
              <a:buFont typeface="Arial"/>
              <a:buChar char="•"/>
              <a:tabLst>
                <a:tab pos="1156335" algn="l"/>
              </a:tabLst>
            </a:pPr>
            <a:r>
              <a:rPr sz="2700" spc="-10" dirty="0">
                <a:latin typeface="Calibri"/>
                <a:cs typeface="Calibri"/>
              </a:rPr>
              <a:t>Relational </a:t>
            </a:r>
            <a:r>
              <a:rPr sz="2700" spc="-5" dirty="0">
                <a:latin typeface="Calibri"/>
                <a:cs typeface="Calibri"/>
              </a:rPr>
              <a:t>OLAP </a:t>
            </a:r>
            <a:r>
              <a:rPr sz="2700" spc="-10" dirty="0">
                <a:latin typeface="Calibri"/>
                <a:cs typeface="Calibri"/>
              </a:rPr>
              <a:t>(ROLAP)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services.</a:t>
            </a:r>
            <a:endParaRPr sz="2700">
              <a:latin typeface="Calibri"/>
              <a:cs typeface="Calibri"/>
            </a:endParaRPr>
          </a:p>
          <a:p>
            <a:pPr marL="1155700" lvl="2" indent="-229235">
              <a:lnSpc>
                <a:spcPts val="3005"/>
              </a:lnSpc>
              <a:buFont typeface="Arial"/>
              <a:buChar char="•"/>
              <a:tabLst>
                <a:tab pos="1156335" algn="l"/>
              </a:tabLst>
            </a:pPr>
            <a:r>
              <a:rPr sz="2700" spc="-5" dirty="0">
                <a:latin typeface="Calibri"/>
                <a:cs typeface="Calibri"/>
              </a:rPr>
              <a:t>BI application </a:t>
            </a:r>
            <a:r>
              <a:rPr sz="2700" spc="-15" dirty="0">
                <a:latin typeface="Calibri"/>
                <a:cs typeface="Calibri"/>
              </a:rPr>
              <a:t>servers </a:t>
            </a:r>
            <a:r>
              <a:rPr sz="2700" dirty="0">
                <a:latin typeface="Calibri"/>
                <a:cs typeface="Calibri"/>
              </a:rPr>
              <a:t>or </a:t>
            </a:r>
            <a:r>
              <a:rPr sz="2700" spc="-5" dirty="0">
                <a:latin typeface="Calibri"/>
                <a:cs typeface="Calibri"/>
              </a:rPr>
              <a:t>query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tools.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720720"/>
            <a:ext cx="11514455" cy="40989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4000" b="1" spc="-20" dirty="0">
                <a:latin typeface="Calibri"/>
                <a:cs typeface="Calibri"/>
              </a:rPr>
              <a:t>Presentation </a:t>
            </a:r>
            <a:r>
              <a:rPr sz="4000" b="1" spc="-10" dirty="0">
                <a:latin typeface="Calibri"/>
                <a:cs typeface="Calibri"/>
              </a:rPr>
              <a:t>servers</a:t>
            </a:r>
            <a:r>
              <a:rPr sz="4000" b="1" spc="5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(RDBMS/OLAP)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0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three</a:t>
            </a:r>
            <a:r>
              <a:rPr sz="4000" spc="-10" dirty="0">
                <a:latin typeface="Calibri"/>
                <a:cs typeface="Calibri"/>
              </a:rPr>
              <a:t> components:</a:t>
            </a:r>
            <a:endParaRPr sz="400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latin typeface="Calibri"/>
                <a:cs typeface="Calibri"/>
              </a:rPr>
              <a:t>Atomic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dimensional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0" dirty="0">
                <a:latin typeface="Calibri"/>
                <a:cs typeface="Calibri"/>
              </a:rPr>
              <a:t>Performance aggregates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ts val="346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0" dirty="0">
                <a:latin typeface="Calibri"/>
                <a:cs typeface="Calibri"/>
              </a:rPr>
              <a:t>Aggregate </a:t>
            </a:r>
            <a:r>
              <a:rPr sz="2800" spc="-45" dirty="0">
                <a:latin typeface="Calibri"/>
                <a:cs typeface="Calibri"/>
              </a:rPr>
              <a:t>navigator, </a:t>
            </a:r>
            <a:r>
              <a:rPr sz="3200" spc="-5" dirty="0">
                <a:latin typeface="Calibri"/>
                <a:cs typeface="Calibri"/>
              </a:rPr>
              <a:t>allow </a:t>
            </a:r>
            <a:r>
              <a:rPr sz="3200" spc="-15" dirty="0">
                <a:latin typeface="Calibri"/>
                <a:cs typeface="Calibri"/>
              </a:rPr>
              <a:t>users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transparently </a:t>
            </a:r>
            <a:r>
              <a:rPr sz="3200" spc="-5" dirty="0">
                <a:latin typeface="Calibri"/>
                <a:cs typeface="Calibri"/>
              </a:rPr>
              <a:t>query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25" dirty="0">
                <a:latin typeface="Calibri"/>
                <a:cs typeface="Calibri"/>
              </a:rPr>
              <a:t>at  nay </a:t>
            </a:r>
            <a:r>
              <a:rPr sz="3200" spc="-10" dirty="0">
                <a:latin typeface="Calibri"/>
                <a:cs typeface="Calibri"/>
              </a:rPr>
              <a:t>level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detail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0" dirty="0">
                <a:latin typeface="Calibri"/>
                <a:cs typeface="Calibri"/>
              </a:rPr>
              <a:t>available </a:t>
            </a:r>
            <a:r>
              <a:rPr sz="3200" spc="-5" dirty="0">
                <a:latin typeface="Calibri"/>
                <a:cs typeface="Calibri"/>
              </a:rPr>
              <a:t>business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without  </a:t>
            </a:r>
            <a:r>
              <a:rPr sz="3200" spc="-5" dirty="0">
                <a:latin typeface="Calibri"/>
                <a:cs typeface="Calibri"/>
              </a:rPr>
              <a:t>prior knowledge 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existing aggregates </a:t>
            </a:r>
            <a:r>
              <a:rPr sz="3200" spc="-5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results </a:t>
            </a:r>
            <a:r>
              <a:rPr sz="3200" spc="-15" dirty="0">
                <a:latin typeface="Calibri"/>
                <a:cs typeface="Calibri"/>
              </a:rPr>
              <a:t>received 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reasonable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timeframe.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710158"/>
            <a:ext cx="11516360" cy="56711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300" b="1" spc="-15" dirty="0">
                <a:latin typeface="Calibri"/>
                <a:cs typeface="Calibri"/>
              </a:rPr>
              <a:t>Presentation </a:t>
            </a:r>
            <a:r>
              <a:rPr sz="3300" b="1" spc="-10" dirty="0">
                <a:latin typeface="Calibri"/>
                <a:cs typeface="Calibri"/>
              </a:rPr>
              <a:t>servers</a:t>
            </a:r>
            <a:r>
              <a:rPr sz="3300" b="1" spc="65" dirty="0">
                <a:latin typeface="Calibri"/>
                <a:cs typeface="Calibri"/>
              </a:rPr>
              <a:t> </a:t>
            </a:r>
            <a:r>
              <a:rPr sz="3300" b="1" spc="-5" dirty="0">
                <a:latin typeface="Calibri"/>
                <a:cs typeface="Calibri"/>
              </a:rPr>
              <a:t>(RDBMS/OLAP)</a:t>
            </a:r>
            <a:endParaRPr sz="3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3000" b="1" spc="-5" dirty="0">
                <a:latin typeface="Calibri"/>
                <a:cs typeface="Calibri"/>
              </a:rPr>
              <a:t>Design disciplines within </a:t>
            </a:r>
            <a:r>
              <a:rPr sz="3000" b="1" dirty="0">
                <a:latin typeface="Calibri"/>
                <a:cs typeface="Calibri"/>
              </a:rPr>
              <a:t>the </a:t>
            </a:r>
            <a:r>
              <a:rPr sz="3000" b="1" spc="-15" dirty="0">
                <a:latin typeface="Calibri"/>
                <a:cs typeface="Calibri"/>
              </a:rPr>
              <a:t>presentation</a:t>
            </a:r>
            <a:r>
              <a:rPr sz="3000" b="1" spc="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server</a:t>
            </a:r>
            <a:endParaRPr sz="3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Denormalized </a:t>
            </a:r>
            <a:r>
              <a:rPr sz="2600" spc="-5" dirty="0">
                <a:latin typeface="Calibri"/>
                <a:cs typeface="Calibri"/>
              </a:rPr>
              <a:t>dimension tables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single field </a:t>
            </a:r>
            <a:r>
              <a:rPr sz="2600" spc="-20" dirty="0">
                <a:latin typeface="Calibri"/>
                <a:cs typeface="Calibri"/>
              </a:rPr>
              <a:t>surrogate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Many-valued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hierarchical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dimension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5" dirty="0">
                <a:latin typeface="Calibri"/>
                <a:cs typeface="Calibri"/>
              </a:rPr>
              <a:t>Conformed </a:t>
            </a:r>
            <a:r>
              <a:rPr sz="2600" spc="-5" dirty="0">
                <a:latin typeface="Calibri"/>
                <a:cs typeface="Calibri"/>
              </a:rPr>
              <a:t>dimensions and </a:t>
            </a:r>
            <a:r>
              <a:rPr sz="2600" spc="-10" dirty="0">
                <a:latin typeface="Calibri"/>
                <a:cs typeface="Calibri"/>
              </a:rPr>
              <a:t>facts </a:t>
            </a:r>
            <a:r>
              <a:rPr sz="2600" spc="-5" dirty="0">
                <a:latin typeface="Calibri"/>
                <a:cs typeface="Calibri"/>
              </a:rPr>
              <a:t>based 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enterprise bus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architecture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Aggregates, </a:t>
            </a:r>
            <a:r>
              <a:rPr sz="2600" spc="-15" dirty="0">
                <a:latin typeface="Calibri"/>
                <a:cs typeface="Calibri"/>
              </a:rPr>
              <a:t>star indexes, </a:t>
            </a:r>
            <a:r>
              <a:rPr sz="2600" dirty="0">
                <a:latin typeface="Calibri"/>
                <a:cs typeface="Calibri"/>
              </a:rPr>
              <a:t>bitmap </a:t>
            </a:r>
            <a:r>
              <a:rPr sz="2600" spc="-15" dirty="0">
                <a:latin typeface="Calibri"/>
                <a:cs typeface="Calibri"/>
              </a:rPr>
              <a:t>indexes, </a:t>
            </a:r>
            <a:r>
              <a:rPr sz="2600" spc="-10" dirty="0">
                <a:latin typeface="Calibri"/>
                <a:cs typeface="Calibri"/>
              </a:rPr>
              <a:t>and/or </a:t>
            </a:r>
            <a:r>
              <a:rPr sz="2600" spc="-5" dirty="0">
                <a:latin typeface="Calibri"/>
                <a:cs typeface="Calibri"/>
              </a:rPr>
              <a:t>OLAP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performance,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3000" b="1" spc="-10" dirty="0">
                <a:latin typeface="Calibri"/>
                <a:cs typeface="Calibri"/>
              </a:rPr>
              <a:t>Adjusting </a:t>
            </a:r>
            <a:r>
              <a:rPr sz="3000" b="1" dirty="0">
                <a:latin typeface="Calibri"/>
                <a:cs typeface="Calibri"/>
              </a:rPr>
              <a:t>the </a:t>
            </a:r>
            <a:r>
              <a:rPr sz="3000" b="1" spc="-15" dirty="0">
                <a:latin typeface="Calibri"/>
                <a:cs typeface="Calibri"/>
              </a:rPr>
              <a:t>presentation </a:t>
            </a:r>
            <a:r>
              <a:rPr sz="3000" b="1" spc="-5" dirty="0">
                <a:latin typeface="Calibri"/>
                <a:cs typeface="Calibri"/>
              </a:rPr>
              <a:t>server</a:t>
            </a:r>
            <a:r>
              <a:rPr sz="3000" b="1" spc="2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architecture</a:t>
            </a:r>
            <a:endParaRPr sz="3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98500" algn="l"/>
              </a:tabLst>
            </a:pPr>
            <a:r>
              <a:rPr sz="3300" spc="-25" dirty="0">
                <a:latin typeface="Calibri"/>
                <a:cs typeface="Calibri"/>
              </a:rPr>
              <a:t>Vertical </a:t>
            </a:r>
            <a:r>
              <a:rPr sz="3300" spc="-5" dirty="0">
                <a:latin typeface="Calibri"/>
                <a:cs typeface="Calibri"/>
              </a:rPr>
              <a:t>partitioning </a:t>
            </a:r>
            <a:r>
              <a:rPr sz="3300" spc="-10" dirty="0">
                <a:latin typeface="Calibri"/>
                <a:cs typeface="Calibri"/>
              </a:rPr>
              <a:t>vs, </a:t>
            </a:r>
            <a:r>
              <a:rPr sz="3300" spc="-20" dirty="0">
                <a:latin typeface="Calibri"/>
                <a:cs typeface="Calibri"/>
              </a:rPr>
              <a:t>horizontal</a:t>
            </a:r>
            <a:r>
              <a:rPr sz="3300" spc="7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partitioning</a:t>
            </a:r>
            <a:endParaRPr sz="3300">
              <a:latin typeface="Calibri"/>
              <a:cs typeface="Calibri"/>
            </a:endParaRPr>
          </a:p>
          <a:p>
            <a:pPr marL="1155700" marR="5080" lvl="2" indent="-228600" algn="just">
              <a:lnSpc>
                <a:spcPts val="324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3000" spc="-25" dirty="0">
                <a:latin typeface="Calibri"/>
                <a:cs typeface="Calibri"/>
              </a:rPr>
              <a:t>Vertical </a:t>
            </a:r>
            <a:r>
              <a:rPr sz="3000" spc="-5" dirty="0">
                <a:latin typeface="Calibri"/>
                <a:cs typeface="Calibri"/>
              </a:rPr>
              <a:t>partitioning; </a:t>
            </a:r>
            <a:r>
              <a:rPr sz="3000" spc="-15" dirty="0">
                <a:latin typeface="Calibri"/>
                <a:cs typeface="Calibri"/>
              </a:rPr>
              <a:t>breakup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presentation </a:t>
            </a:r>
            <a:r>
              <a:rPr sz="3000" spc="-25" dirty="0">
                <a:latin typeface="Calibri"/>
                <a:cs typeface="Calibri"/>
              </a:rPr>
              <a:t>layer </a:t>
            </a:r>
            <a:r>
              <a:rPr sz="3000" spc="-15" dirty="0">
                <a:latin typeface="Calibri"/>
                <a:cs typeface="Calibri"/>
              </a:rPr>
              <a:t>into </a:t>
            </a:r>
            <a:r>
              <a:rPr sz="3000" spc="-20" dirty="0">
                <a:latin typeface="Calibri"/>
                <a:cs typeface="Calibri"/>
              </a:rPr>
              <a:t>separate  </a:t>
            </a:r>
            <a:r>
              <a:rPr sz="3000" spc="-10" dirty="0">
                <a:latin typeface="Calibri"/>
                <a:cs typeface="Calibri"/>
              </a:rPr>
              <a:t>platforms-server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5" dirty="0">
                <a:latin typeface="Calibri"/>
                <a:cs typeface="Calibri"/>
              </a:rPr>
              <a:t>atomic data, </a:t>
            </a:r>
            <a:r>
              <a:rPr sz="3000" spc="-5" dirty="0">
                <a:latin typeface="Calibri"/>
                <a:cs typeface="Calibri"/>
              </a:rPr>
              <a:t>server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20" dirty="0">
                <a:latin typeface="Calibri"/>
                <a:cs typeface="Calibri"/>
              </a:rPr>
              <a:t>aggregate data, </a:t>
            </a:r>
            <a:r>
              <a:rPr sz="3000" spc="-10" dirty="0">
                <a:latin typeface="Calibri"/>
                <a:cs typeface="Calibri"/>
              </a:rPr>
              <a:t>server 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20" dirty="0">
                <a:latin typeface="Calibri"/>
                <a:cs typeface="Calibri"/>
              </a:rPr>
              <a:t>aggregate </a:t>
            </a:r>
            <a:r>
              <a:rPr sz="3000" spc="-10" dirty="0">
                <a:latin typeface="Calibri"/>
                <a:cs typeface="Calibri"/>
              </a:rPr>
              <a:t>management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navigation.</a:t>
            </a:r>
            <a:endParaRPr sz="30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1156335" algn="l"/>
              </a:tabLst>
            </a:pPr>
            <a:r>
              <a:rPr sz="3000" spc="-15" dirty="0">
                <a:latin typeface="Calibri"/>
                <a:cs typeface="Calibri"/>
              </a:rPr>
              <a:t>Horizontal </a:t>
            </a:r>
            <a:r>
              <a:rPr sz="3000" spc="-5" dirty="0">
                <a:latin typeface="Calibri"/>
                <a:cs typeface="Calibri"/>
              </a:rPr>
              <a:t>partitioning; </a:t>
            </a:r>
            <a:r>
              <a:rPr sz="3000" spc="-15" dirty="0">
                <a:latin typeface="Calibri"/>
                <a:cs typeface="Calibri"/>
              </a:rPr>
              <a:t>distribute </a:t>
            </a:r>
            <a:r>
              <a:rPr sz="3000" dirty="0">
                <a:latin typeface="Calibri"/>
                <a:cs typeface="Calibri"/>
              </a:rPr>
              <a:t>the load </a:t>
            </a:r>
            <a:r>
              <a:rPr sz="3000" spc="-5" dirty="0">
                <a:latin typeface="Calibri"/>
                <a:cs typeface="Calibri"/>
              </a:rPr>
              <a:t>based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dataset.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705206"/>
            <a:ext cx="11516995" cy="51168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600" b="1" spc="-15" dirty="0">
                <a:latin typeface="Calibri"/>
                <a:cs typeface="Calibri"/>
              </a:rPr>
              <a:t>Presentation </a:t>
            </a:r>
            <a:r>
              <a:rPr sz="3600" b="1" spc="-10" dirty="0">
                <a:latin typeface="Calibri"/>
                <a:cs typeface="Calibri"/>
              </a:rPr>
              <a:t>servers </a:t>
            </a:r>
            <a:r>
              <a:rPr sz="3600" b="1" spc="-5" dirty="0">
                <a:latin typeface="Calibri"/>
                <a:cs typeface="Calibri"/>
              </a:rPr>
              <a:t>(RDBMS/OLAP)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15" dirty="0">
                <a:latin typeface="Calibri"/>
                <a:cs typeface="Calibri"/>
              </a:rPr>
              <a:t>Organizational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consideration</a:t>
            </a:r>
            <a:endParaRPr sz="32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i="1" spc="-15" dirty="0">
                <a:latin typeface="Calibri"/>
                <a:cs typeface="Calibri"/>
              </a:rPr>
              <a:t>Data </a:t>
            </a:r>
            <a:r>
              <a:rPr sz="2800" b="1" i="1" spc="-10" dirty="0">
                <a:latin typeface="Calibri"/>
                <a:cs typeface="Calibri"/>
              </a:rPr>
              <a:t>source split </a:t>
            </a:r>
            <a:r>
              <a:rPr sz="2800" spc="-10" dirty="0">
                <a:latin typeface="Calibri"/>
                <a:cs typeface="Calibri"/>
              </a:rPr>
              <a:t>usually occurs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35" dirty="0">
                <a:latin typeface="Calibri"/>
                <a:cs typeface="Calibri"/>
              </a:rPr>
              <a:t>few </a:t>
            </a:r>
            <a:r>
              <a:rPr sz="2800" spc="-20" dirty="0">
                <a:latin typeface="Calibri"/>
                <a:cs typeface="Calibri"/>
              </a:rPr>
              <a:t>organizational  </a:t>
            </a:r>
            <a:r>
              <a:rPr sz="2800" spc="-10" dirty="0">
                <a:latin typeface="Calibri"/>
                <a:cs typeface="Calibri"/>
              </a:rPr>
              <a:t>overlaps, </a:t>
            </a:r>
            <a:r>
              <a:rPr sz="2800" spc="-25" dirty="0">
                <a:latin typeface="Calibri"/>
                <a:cs typeface="Calibri"/>
              </a:rPr>
              <a:t>like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spc="-10" dirty="0">
                <a:latin typeface="Calibri"/>
                <a:cs typeface="Calibri"/>
              </a:rPr>
              <a:t>lines </a:t>
            </a:r>
            <a:r>
              <a:rPr sz="2800" spc="-5" dirty="0">
                <a:latin typeface="Calibri"/>
                <a:cs typeface="Calibri"/>
              </a:rPr>
              <a:t>of business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don’t </a:t>
            </a:r>
            <a:r>
              <a:rPr sz="2800" spc="-10" dirty="0">
                <a:latin typeface="Calibri"/>
                <a:cs typeface="Calibri"/>
              </a:rPr>
              <a:t>share </a:t>
            </a:r>
            <a:r>
              <a:rPr sz="2800" spc="-15" dirty="0">
                <a:latin typeface="Calibri"/>
                <a:cs typeface="Calibri"/>
              </a:rPr>
              <a:t>conformed  </a:t>
            </a:r>
            <a:r>
              <a:rPr sz="2800" spc="-10" dirty="0">
                <a:latin typeface="Calibri"/>
                <a:cs typeface="Calibri"/>
              </a:rPr>
              <a:t>dimensions.</a:t>
            </a:r>
            <a:endParaRPr sz="28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-5" dirty="0">
                <a:latin typeface="Calibri"/>
                <a:cs typeface="Calibri"/>
              </a:rPr>
              <a:t>Solution</a:t>
            </a:r>
            <a:r>
              <a:rPr sz="2400" spc="-5" dirty="0">
                <a:latin typeface="Calibri"/>
                <a:cs typeface="Calibri"/>
              </a:rPr>
              <a:t>: implement </a:t>
            </a:r>
            <a:r>
              <a:rPr sz="2400" spc="-10" dirty="0">
                <a:latin typeface="Calibri"/>
                <a:cs typeface="Calibri"/>
              </a:rPr>
              <a:t>two parallel, dedicated </a:t>
            </a:r>
            <a:r>
              <a:rPr sz="2400" spc="-5" dirty="0">
                <a:latin typeface="Calibri"/>
                <a:cs typeface="Calibri"/>
              </a:rPr>
              <a:t>DW/BI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ts val="302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i="1" spc="-5" dirty="0">
                <a:latin typeface="Calibri"/>
                <a:cs typeface="Calibri"/>
              </a:rPr>
              <a:t>Business group </a:t>
            </a:r>
            <a:r>
              <a:rPr sz="2800" b="1" i="1" spc="-10" dirty="0">
                <a:latin typeface="Calibri"/>
                <a:cs typeface="Calibri"/>
              </a:rPr>
              <a:t>split </a:t>
            </a:r>
            <a:r>
              <a:rPr sz="2800" spc="-10" dirty="0">
                <a:latin typeface="Calibri"/>
                <a:cs typeface="Calibri"/>
              </a:rPr>
              <a:t>usually happens </a:t>
            </a:r>
            <a:r>
              <a:rPr sz="2800" spc="-5" dirty="0">
                <a:latin typeface="Calibri"/>
                <a:cs typeface="Calibri"/>
              </a:rPr>
              <a:t>when a </a:t>
            </a:r>
            <a:r>
              <a:rPr sz="2800" spc="-15" dirty="0">
                <a:latin typeface="Calibri"/>
                <a:cs typeface="Calibri"/>
              </a:rPr>
              <a:t>group </a:t>
            </a:r>
            <a:r>
              <a:rPr sz="2800" spc="-5" dirty="0">
                <a:latin typeface="Calibri"/>
                <a:cs typeface="Calibri"/>
              </a:rPr>
              <a:t>has a BI </a:t>
            </a:r>
            <a:r>
              <a:rPr sz="2800" spc="-10" dirty="0">
                <a:latin typeface="Calibri"/>
                <a:cs typeface="Calibri"/>
              </a:rPr>
              <a:t>application  </a:t>
            </a:r>
            <a:r>
              <a:rPr sz="2800" spc="-5" dirty="0">
                <a:latin typeface="Calibri"/>
                <a:cs typeface="Calibri"/>
              </a:rPr>
              <a:t>opportunity </a:t>
            </a:r>
            <a:r>
              <a:rPr sz="2800" spc="-10" dirty="0">
                <a:latin typeface="Calibri"/>
                <a:cs typeface="Calibri"/>
              </a:rPr>
              <a:t>that needs certain </a:t>
            </a:r>
            <a:r>
              <a:rPr sz="2800" spc="-20" dirty="0">
                <a:latin typeface="Calibri"/>
                <a:cs typeface="Calibri"/>
              </a:rPr>
              <a:t>data, </a:t>
            </a:r>
            <a:r>
              <a:rPr sz="2800" spc="-10" dirty="0">
                <a:latin typeface="Calibri"/>
                <a:cs typeface="Calibri"/>
              </a:rPr>
              <a:t>calculations,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aggregations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central </a:t>
            </a:r>
            <a:r>
              <a:rPr sz="2800" spc="-10" dirty="0">
                <a:latin typeface="Calibri"/>
                <a:cs typeface="Calibri"/>
              </a:rPr>
              <a:t>DW/BI team is </a:t>
            </a:r>
            <a:r>
              <a:rPr sz="2800" spc="-15" dirty="0">
                <a:latin typeface="Calibri"/>
                <a:cs typeface="Calibri"/>
              </a:rPr>
              <a:t>too </a:t>
            </a:r>
            <a:r>
              <a:rPr sz="2800" spc="-20" dirty="0">
                <a:latin typeface="Calibri"/>
                <a:cs typeface="Calibri"/>
              </a:rPr>
              <a:t>busy to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respond.</a:t>
            </a:r>
            <a:endParaRPr sz="2800">
              <a:latin typeface="Calibri"/>
              <a:cs typeface="Calibri"/>
            </a:endParaRPr>
          </a:p>
          <a:p>
            <a:pPr marL="1155700" marR="5080" lvl="2" indent="-228600" algn="just">
              <a:lnSpc>
                <a:spcPts val="2590"/>
              </a:lnSpc>
              <a:spcBef>
                <a:spcPts val="52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-5" dirty="0">
                <a:latin typeface="Calibri"/>
                <a:cs typeface="Calibri"/>
              </a:rPr>
              <a:t>Solution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local </a:t>
            </a:r>
            <a:r>
              <a:rPr sz="2400" spc="-5" dirty="0">
                <a:latin typeface="Calibri"/>
                <a:cs typeface="Calibri"/>
              </a:rPr>
              <a:t>analytic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stores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built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managed independently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5" dirty="0">
                <a:latin typeface="Calibri"/>
                <a:cs typeface="Calibri"/>
              </a:rPr>
              <a:t>IT  </a:t>
            </a:r>
            <a:r>
              <a:rPr sz="2400" spc="-10" dirty="0">
                <a:latin typeface="Calibri"/>
                <a:cs typeface="Calibri"/>
              </a:rPr>
              <a:t>resources 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dedicated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business </a:t>
            </a:r>
            <a:r>
              <a:rPr sz="2400" spc="-10" dirty="0">
                <a:latin typeface="Calibri"/>
                <a:cs typeface="Calibri"/>
              </a:rPr>
              <a:t>group, </a:t>
            </a:r>
            <a:r>
              <a:rPr sz="2400" spc="-5" dirty="0">
                <a:latin typeface="Calibri"/>
                <a:cs typeface="Calibri"/>
              </a:rPr>
              <a:t>or even </a:t>
            </a:r>
            <a:r>
              <a:rPr sz="2400" spc="-10" dirty="0">
                <a:latin typeface="Calibri"/>
                <a:cs typeface="Calibri"/>
              </a:rPr>
              <a:t>by power users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desktop database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735584"/>
            <a:ext cx="11517630" cy="583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20" dirty="0">
                <a:latin typeface="Calibri"/>
                <a:cs typeface="Calibri"/>
              </a:rPr>
              <a:t>Presentation </a:t>
            </a:r>
            <a:r>
              <a:rPr sz="3100" b="1" spc="-10" dirty="0">
                <a:latin typeface="Calibri"/>
                <a:cs typeface="Calibri"/>
              </a:rPr>
              <a:t>servers</a:t>
            </a:r>
            <a:r>
              <a:rPr sz="3100" b="1" spc="45" dirty="0">
                <a:latin typeface="Calibri"/>
                <a:cs typeface="Calibri"/>
              </a:rPr>
              <a:t> </a:t>
            </a:r>
            <a:r>
              <a:rPr sz="3100" b="1" spc="-5" dirty="0">
                <a:latin typeface="Calibri"/>
                <a:cs typeface="Calibri"/>
              </a:rPr>
              <a:t>(RDBMS/OLAP)</a:t>
            </a:r>
            <a:endParaRPr sz="3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700" b="1" spc="-15" dirty="0">
                <a:latin typeface="Calibri"/>
                <a:cs typeface="Calibri"/>
              </a:rPr>
              <a:t>Presentation </a:t>
            </a:r>
            <a:r>
              <a:rPr sz="2700" b="1" spc="-5" dirty="0">
                <a:latin typeface="Calibri"/>
                <a:cs typeface="Calibri"/>
              </a:rPr>
              <a:t>Server</a:t>
            </a:r>
            <a:r>
              <a:rPr sz="2700" b="1" spc="4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metadata</a:t>
            </a:r>
            <a:endParaRPr sz="2700" dirty="0">
              <a:latin typeface="Calibri"/>
              <a:cs typeface="Calibri"/>
            </a:endParaRPr>
          </a:p>
          <a:p>
            <a:pPr marL="241300" indent="-228600">
              <a:lnSpc>
                <a:spcPts val="3060"/>
              </a:lnSpc>
              <a:spcBef>
                <a:spcPts val="30"/>
              </a:spcBef>
              <a:buFont typeface="Arial"/>
              <a:buChar char="•"/>
              <a:tabLst>
                <a:tab pos="241300" algn="l"/>
              </a:tabLst>
            </a:pPr>
            <a:r>
              <a:rPr sz="2700" b="1" spc="-10" dirty="0">
                <a:latin typeface="Calibri"/>
                <a:cs typeface="Calibri"/>
              </a:rPr>
              <a:t>Process </a:t>
            </a:r>
            <a:r>
              <a:rPr sz="2700" b="1" spc="-15" dirty="0">
                <a:latin typeface="Calibri"/>
                <a:cs typeface="Calibri"/>
              </a:rPr>
              <a:t>metadata</a:t>
            </a:r>
            <a:endParaRPr sz="2700" dirty="0">
              <a:latin typeface="Calibri"/>
              <a:cs typeface="Calibri"/>
            </a:endParaRPr>
          </a:p>
          <a:p>
            <a:pPr marL="697865" marR="6985" lvl="1" indent="-228600">
              <a:lnSpc>
                <a:spcPct val="70000"/>
              </a:lnSpc>
              <a:spcBef>
                <a:spcPts val="680"/>
              </a:spcBef>
              <a:buFont typeface="Arial"/>
              <a:buChar char="•"/>
              <a:tabLst>
                <a:tab pos="698500" algn="l"/>
                <a:tab pos="1986280" algn="l"/>
                <a:tab pos="3493135" algn="l"/>
                <a:tab pos="4485640" algn="l"/>
                <a:tab pos="5367020" algn="l"/>
                <a:tab pos="6793230" algn="l"/>
                <a:tab pos="8388985" algn="l"/>
                <a:tab pos="9253220" algn="l"/>
                <a:tab pos="9801860" algn="l"/>
                <a:tab pos="10368915" algn="l"/>
                <a:tab pos="1075753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abase	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oni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orin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ables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aining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ion	about	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bles  </a:t>
            </a:r>
            <a:r>
              <a:rPr sz="2400" spc="-10" dirty="0">
                <a:latin typeface="Calibri"/>
                <a:cs typeface="Calibri"/>
              </a:rPr>
              <a:t>throughout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presentation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ts val="252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Aggregate </a:t>
            </a:r>
            <a:r>
              <a:rPr sz="2400" spc="-10" dirty="0">
                <a:latin typeface="Calibri"/>
                <a:cs typeface="Calibri"/>
              </a:rPr>
              <a:t>usage </a:t>
            </a:r>
            <a:r>
              <a:rPr sz="2400" spc="-15" dirty="0">
                <a:latin typeface="Calibri"/>
                <a:cs typeface="Calibri"/>
              </a:rPr>
              <a:t>statistics </a:t>
            </a:r>
            <a:r>
              <a:rPr sz="2400" dirty="0">
                <a:latin typeface="Calibri"/>
                <a:cs typeface="Calibri"/>
              </a:rPr>
              <a:t>including </a:t>
            </a:r>
            <a:r>
              <a:rPr sz="2400" spc="-5" dirty="0">
                <a:latin typeface="Calibri"/>
                <a:cs typeface="Calibri"/>
              </a:rPr>
              <a:t>OLAP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usage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3060"/>
              </a:lnSpc>
              <a:spcBef>
                <a:spcPts val="30"/>
              </a:spcBef>
              <a:buFont typeface="Arial"/>
              <a:buChar char="•"/>
              <a:tabLst>
                <a:tab pos="241300" algn="l"/>
              </a:tabLst>
            </a:pPr>
            <a:r>
              <a:rPr sz="2700" b="1" spc="-35" dirty="0">
                <a:latin typeface="Calibri"/>
                <a:cs typeface="Calibri"/>
              </a:rPr>
              <a:t>Technical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metadata</a:t>
            </a:r>
            <a:endParaRPr sz="2700" dirty="0">
              <a:latin typeface="Calibri"/>
              <a:cs typeface="Calibri"/>
            </a:endParaRPr>
          </a:p>
          <a:p>
            <a:pPr marL="697865" marR="6985" lvl="1" indent="-228600">
              <a:lnSpc>
                <a:spcPct val="70000"/>
              </a:lnSpc>
              <a:spcBef>
                <a:spcPts val="685"/>
              </a:spcBef>
              <a:buFont typeface="Arial"/>
              <a:buChar char="•"/>
              <a:tabLst>
                <a:tab pos="698500" algn="l"/>
                <a:tab pos="1984375" algn="l"/>
                <a:tab pos="2973705" algn="l"/>
                <a:tab pos="3851275" algn="l"/>
                <a:tab pos="5275580" algn="l"/>
                <a:tab pos="6325235" algn="l"/>
                <a:tab pos="7160895" algn="l"/>
                <a:tab pos="8288655" algn="l"/>
                <a:tab pos="9047480" algn="l"/>
                <a:tab pos="9926955" algn="l"/>
                <a:tab pos="10525760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abase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ables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aining	RDBMS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e,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</a:t>
            </a:r>
            <a:r>
              <a:rPr sz="2400" dirty="0">
                <a:latin typeface="Calibri"/>
                <a:cs typeface="Calibri"/>
              </a:rPr>
              <a:t>,	vi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4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,	ind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,	and	</a:t>
            </a:r>
            <a:r>
              <a:rPr sz="2400" spc="-5" dirty="0">
                <a:latin typeface="Calibri"/>
                <a:cs typeface="Calibri"/>
              </a:rPr>
              <a:t>secu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ty 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ts val="233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Partition settings </a:t>
            </a:r>
            <a:r>
              <a:rPr sz="2400" dirty="0">
                <a:latin typeface="Calibri"/>
                <a:cs typeface="Calibri"/>
              </a:rPr>
              <a:t>including </a:t>
            </a:r>
            <a:r>
              <a:rPr sz="2400" spc="-5" dirty="0">
                <a:latin typeface="Calibri"/>
                <a:cs typeface="Calibri"/>
              </a:rPr>
              <a:t>partition </a:t>
            </a:r>
            <a:r>
              <a:rPr sz="2400" spc="-10" dirty="0">
                <a:latin typeface="Calibri"/>
                <a:cs typeface="Calibri"/>
              </a:rPr>
              <a:t>definitions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managing them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</a:p>
          <a:p>
            <a:pPr marL="698500" lvl="1" indent="-229235">
              <a:lnSpc>
                <a:spcPts val="226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Stored </a:t>
            </a:r>
            <a:r>
              <a:rPr sz="2400" spc="-10" dirty="0">
                <a:latin typeface="Calibri"/>
                <a:cs typeface="Calibri"/>
              </a:rPr>
              <a:t>procedures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SQL scrips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creating </a:t>
            </a:r>
            <a:r>
              <a:rPr sz="2400" spc="-5" dirty="0">
                <a:latin typeface="Calibri"/>
                <a:cs typeface="Calibri"/>
              </a:rPr>
              <a:t>partitions, </a:t>
            </a:r>
            <a:r>
              <a:rPr sz="2400" spc="-15" dirty="0">
                <a:latin typeface="Calibri"/>
                <a:cs typeface="Calibri"/>
              </a:rPr>
              <a:t>indexes,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aggregates, </a:t>
            </a:r>
            <a:r>
              <a:rPr sz="2400" dirty="0">
                <a:latin typeface="Calibri"/>
                <a:cs typeface="Calibri"/>
              </a:rPr>
              <a:t>as</a:t>
            </a:r>
          </a:p>
          <a:p>
            <a:pPr marL="697865">
              <a:lnSpc>
                <a:spcPts val="2270"/>
              </a:lnSpc>
            </a:pP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management.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ts val="227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Aggregate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containing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entities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materialized</a:t>
            </a:r>
            <a:endParaRPr sz="2400" dirty="0">
              <a:latin typeface="Calibri"/>
              <a:cs typeface="Calibri"/>
            </a:endParaRPr>
          </a:p>
          <a:p>
            <a:pPr marL="697865" marR="7620">
              <a:lnSpc>
                <a:spcPct val="70000"/>
              </a:lnSpc>
              <a:spcBef>
                <a:spcPts val="430"/>
              </a:spcBef>
              <a:tabLst>
                <a:tab pos="1595755" algn="l"/>
                <a:tab pos="1990725" algn="l"/>
                <a:tab pos="2626360" algn="l"/>
                <a:tab pos="3019425" algn="l"/>
                <a:tab pos="3828415" algn="l"/>
                <a:tab pos="5417185" algn="l"/>
                <a:tab pos="6770370" algn="l"/>
                <a:tab pos="7253605" algn="l"/>
                <a:tab pos="7796530" algn="l"/>
                <a:tab pos="8644890" algn="l"/>
                <a:tab pos="9765665" algn="l"/>
                <a:tab pos="10706100" algn="l"/>
                <a:tab pos="11089005" algn="l"/>
              </a:tabLst>
            </a:pPr>
            <a:r>
              <a:rPr sz="2400" dirty="0">
                <a:latin typeface="Calibri"/>
                <a:cs typeface="Calibri"/>
              </a:rPr>
              <a:t>vi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as	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ell	as	</a:t>
            </a:r>
            <a:r>
              <a:rPr sz="2400" spc="-5" dirty="0">
                <a:latin typeface="Calibri"/>
                <a:cs typeface="Calibri"/>
              </a:rPr>
              <a:t>othe</a:t>
            </a:r>
            <a:r>
              <a:rPr sz="2400" dirty="0">
                <a:latin typeface="Calibri"/>
                <a:cs typeface="Calibri"/>
              </a:rPr>
              <a:t>r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essa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the	</a:t>
            </a:r>
            <a:r>
              <a:rPr sz="2400" spc="-5" dirty="0">
                <a:latin typeface="Calibri"/>
                <a:cs typeface="Calibri"/>
              </a:rPr>
              <a:t>que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wr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acil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ty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he  </a:t>
            </a:r>
            <a:r>
              <a:rPr sz="2400" spc="-15" dirty="0">
                <a:latin typeface="Calibri"/>
                <a:cs typeface="Calibri"/>
              </a:rPr>
              <a:t>aggregate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navigator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ts val="233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OLAP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definitions containing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OLAP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ts val="2265"/>
              </a:lnSpc>
              <a:buFont typeface="Arial"/>
              <a:buChar char="•"/>
              <a:tabLst>
                <a:tab pos="698500" algn="l"/>
                <a:tab pos="1607820" algn="l"/>
                <a:tab pos="2301875" algn="l"/>
                <a:tab pos="3377565" algn="l"/>
                <a:tab pos="3987165" algn="l"/>
                <a:tab pos="5529580" algn="l"/>
                <a:tab pos="6796405" algn="l"/>
                <a:tab pos="8169909" algn="l"/>
                <a:tab pos="9281160" algn="l"/>
                <a:tab pos="10372090" algn="l"/>
              </a:tabLst>
            </a:pPr>
            <a:r>
              <a:rPr sz="2400" spc="-45" dirty="0">
                <a:latin typeface="Calibri"/>
                <a:cs typeface="Calibri"/>
              </a:rPr>
              <a:t>Target	</a:t>
            </a:r>
            <a:r>
              <a:rPr sz="2400" spc="-15" dirty="0">
                <a:latin typeface="Calibri"/>
                <a:cs typeface="Calibri"/>
              </a:rPr>
              <a:t>data	</a:t>
            </a:r>
            <a:r>
              <a:rPr sz="2400" spc="-5" dirty="0">
                <a:latin typeface="Calibri"/>
                <a:cs typeface="Calibri"/>
              </a:rPr>
              <a:t>policies	and	</a:t>
            </a:r>
            <a:r>
              <a:rPr sz="2400" spc="-10" dirty="0">
                <a:latin typeface="Calibri"/>
                <a:cs typeface="Calibri"/>
              </a:rPr>
              <a:t>procedures	</a:t>
            </a:r>
            <a:r>
              <a:rPr sz="2400" dirty="0">
                <a:latin typeface="Calibri"/>
                <a:cs typeface="Calibri"/>
              </a:rPr>
              <a:t>including	</a:t>
            </a:r>
            <a:r>
              <a:rPr sz="2400" spc="-10" dirty="0">
                <a:latin typeface="Calibri"/>
                <a:cs typeface="Calibri"/>
              </a:rPr>
              <a:t>retention,	backup,	arcvive,	</a:t>
            </a:r>
            <a:r>
              <a:rPr sz="2400" spc="-30" dirty="0">
                <a:latin typeface="Calibri"/>
                <a:cs typeface="Calibri"/>
              </a:rPr>
              <a:t>recovery,</a:t>
            </a:r>
            <a:endParaRPr sz="2400" dirty="0">
              <a:latin typeface="Calibri"/>
              <a:cs typeface="Calibri"/>
            </a:endParaRPr>
          </a:p>
          <a:p>
            <a:pPr marL="697865">
              <a:lnSpc>
                <a:spcPts val="2450"/>
              </a:lnSpc>
            </a:pPr>
            <a:r>
              <a:rPr sz="2400" spc="-10" dirty="0">
                <a:latin typeface="Calibri"/>
                <a:cs typeface="Calibri"/>
              </a:rPr>
              <a:t>ownership,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settings.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705206"/>
            <a:ext cx="11512550" cy="26365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600" b="1" spc="-15" dirty="0">
                <a:latin typeface="Calibri"/>
                <a:cs typeface="Calibri"/>
              </a:rPr>
              <a:t>Presentation </a:t>
            </a:r>
            <a:r>
              <a:rPr sz="3600" b="1" spc="-10" dirty="0">
                <a:latin typeface="Calibri"/>
                <a:cs typeface="Calibri"/>
              </a:rPr>
              <a:t>servers </a:t>
            </a:r>
            <a:r>
              <a:rPr sz="3600" b="1" spc="-5" dirty="0">
                <a:latin typeface="Calibri"/>
                <a:cs typeface="Calibri"/>
              </a:rPr>
              <a:t>(RDBMS/OLAP)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b="1" spc="-15" dirty="0">
                <a:latin typeface="Calibri"/>
                <a:cs typeface="Calibri"/>
              </a:rPr>
              <a:t>Presentation </a:t>
            </a:r>
            <a:r>
              <a:rPr sz="3200" b="1" spc="-5" dirty="0">
                <a:latin typeface="Calibri"/>
                <a:cs typeface="Calibri"/>
              </a:rPr>
              <a:t>Server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metadata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dirty="0">
                <a:latin typeface="Calibri"/>
                <a:cs typeface="Calibri"/>
              </a:rPr>
              <a:t>Business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metadata</a:t>
            </a:r>
            <a:endParaRPr sz="3200">
              <a:latin typeface="Calibri"/>
              <a:cs typeface="Calibri"/>
            </a:endParaRPr>
          </a:p>
          <a:p>
            <a:pPr marL="697865" marR="5080" lvl="1" indent="-228600">
              <a:lnSpc>
                <a:spcPts val="303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provided 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BI </a:t>
            </a:r>
            <a:r>
              <a:rPr sz="2800" spc="-20" dirty="0">
                <a:latin typeface="Calibri"/>
                <a:cs typeface="Calibri"/>
              </a:rPr>
              <a:t>application’s </a:t>
            </a:r>
            <a:r>
              <a:rPr sz="2800" spc="-5" dirty="0">
                <a:latin typeface="Calibri"/>
                <a:cs typeface="Calibri"/>
              </a:rPr>
              <a:t>sematic </a:t>
            </a:r>
            <a:r>
              <a:rPr sz="2800" spc="-60" dirty="0">
                <a:latin typeface="Calibri"/>
                <a:cs typeface="Calibri"/>
              </a:rPr>
              <a:t>layer, </a:t>
            </a:r>
            <a:r>
              <a:rPr sz="2800" spc="-5" dirty="0">
                <a:latin typeface="Calibri"/>
                <a:cs typeface="Calibri"/>
              </a:rPr>
              <a:t>the OLAP </a:t>
            </a:r>
            <a:r>
              <a:rPr sz="2800" spc="-10" dirty="0">
                <a:latin typeface="Calibri"/>
                <a:cs typeface="Calibri"/>
              </a:rPr>
              <a:t>definitions,  </a:t>
            </a:r>
            <a:r>
              <a:rPr sz="2800" spc="-5" dirty="0">
                <a:latin typeface="Calibri"/>
                <a:cs typeface="Calibri"/>
              </a:rPr>
              <a:t>or the </a:t>
            </a: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column definition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directly.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6426809"/>
            <a:ext cx="1718310" cy="168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err="1" smtClean="0"/>
              <a:t>Thur</a:t>
            </a:r>
            <a:r>
              <a:rPr lang="en-US" sz="1200" spc="-20" dirty="0" smtClean="0"/>
              <a:t>, </a:t>
            </a:r>
            <a:r>
              <a:rPr lang="en-US" sz="1200" spc="-5" dirty="0" smtClean="0"/>
              <a:t>February </a:t>
            </a:r>
            <a:r>
              <a:rPr lang="en-US" sz="1200" dirty="0" smtClean="0"/>
              <a:t>20,</a:t>
            </a:r>
            <a:r>
              <a:rPr lang="en-US" sz="1200" spc="-75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1109421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928191"/>
            <a:ext cx="2716530" cy="48875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345440">
              <a:lnSpc>
                <a:spcPts val="3460"/>
              </a:lnSpc>
              <a:spcBef>
                <a:spcPts val="935"/>
              </a:spcBef>
            </a:pPr>
            <a:r>
              <a:rPr sz="3600" b="1" spc="-20" dirty="0">
                <a:latin typeface="Calibri"/>
                <a:cs typeface="Calibri"/>
              </a:rPr>
              <a:t>Front Room  </a:t>
            </a:r>
            <a:r>
              <a:rPr sz="3600" b="1" dirty="0">
                <a:latin typeface="Calibri"/>
                <a:cs typeface="Calibri"/>
              </a:rPr>
              <a:t>A</a:t>
            </a:r>
            <a:r>
              <a:rPr sz="3600" b="1" spc="-40" dirty="0">
                <a:latin typeface="Calibri"/>
                <a:cs typeface="Calibri"/>
              </a:rPr>
              <a:t>r</a:t>
            </a:r>
            <a:r>
              <a:rPr sz="3600" b="1" spc="-5" dirty="0">
                <a:latin typeface="Calibri"/>
                <a:cs typeface="Calibri"/>
              </a:rPr>
              <a:t>chi</a:t>
            </a:r>
            <a:r>
              <a:rPr sz="3600" b="1" spc="-45" dirty="0">
                <a:latin typeface="Calibri"/>
                <a:cs typeface="Calibri"/>
              </a:rPr>
              <a:t>t</a:t>
            </a:r>
            <a:r>
              <a:rPr sz="3600" b="1" spc="-5" dirty="0">
                <a:latin typeface="Calibri"/>
                <a:cs typeface="Calibri"/>
              </a:rPr>
              <a:t>ectu</a:t>
            </a:r>
            <a:r>
              <a:rPr sz="3600" b="1" spc="-30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Business </a:t>
            </a:r>
            <a:r>
              <a:rPr sz="2600" spc="-15" dirty="0">
                <a:latin typeface="Calibri"/>
                <a:cs typeface="Calibri"/>
              </a:rPr>
              <a:t>users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see 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interact </a:t>
            </a:r>
            <a:r>
              <a:rPr sz="2600" dirty="0">
                <a:latin typeface="Calibri"/>
                <a:cs typeface="Calibri"/>
              </a:rPr>
              <a:t>with  this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architecture.</a:t>
            </a:r>
            <a:endParaRPr sz="2600">
              <a:latin typeface="Calibri"/>
              <a:cs typeface="Calibri"/>
            </a:endParaRPr>
          </a:p>
          <a:p>
            <a:pPr marL="241300" marR="25400" indent="-228600">
              <a:lnSpc>
                <a:spcPct val="80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Business  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elli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major  </a:t>
            </a:r>
            <a:r>
              <a:rPr sz="2600" spc="-10" dirty="0">
                <a:latin typeface="Calibri"/>
                <a:cs typeface="Calibri"/>
              </a:rPr>
              <a:t>role)</a:t>
            </a:r>
            <a:endParaRPr sz="2600">
              <a:latin typeface="Calibri"/>
              <a:cs typeface="Calibri"/>
            </a:endParaRPr>
          </a:p>
          <a:p>
            <a:pPr marL="241300" marR="443865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Reports, Cube  </a:t>
            </a:r>
            <a:r>
              <a:rPr sz="2600" spc="-10" dirty="0">
                <a:latin typeface="Calibri"/>
                <a:cs typeface="Calibri"/>
              </a:rPr>
              <a:t>Explorers,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  </a:t>
            </a:r>
            <a:r>
              <a:rPr sz="2600" dirty="0">
                <a:latin typeface="Calibri"/>
                <a:cs typeface="Calibri"/>
              </a:rPr>
              <a:t>mining,  </a:t>
            </a:r>
            <a:r>
              <a:rPr sz="2600" spc="-10" dirty="0">
                <a:latin typeface="Calibri"/>
                <a:cs typeface="Calibri"/>
              </a:rPr>
              <a:t>Dashboards,  </a:t>
            </a:r>
            <a:r>
              <a:rPr sz="2600" spc="-15" dirty="0">
                <a:latin typeface="Calibri"/>
                <a:cs typeface="Calibri"/>
              </a:rPr>
              <a:t>Scorecards.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1400" y="847344"/>
            <a:ext cx="8287511" cy="5332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90059" y="6202171"/>
            <a:ext cx="614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221F1F"/>
                </a:solidFill>
                <a:latin typeface="Arial"/>
                <a:cs typeface="Arial"/>
              </a:rPr>
              <a:t>Figure </a:t>
            </a:r>
            <a:r>
              <a:rPr sz="1800" b="1" i="1" spc="-5" dirty="0">
                <a:solidFill>
                  <a:srgbClr val="221F1F"/>
                </a:solidFill>
                <a:latin typeface="Arial"/>
                <a:cs typeface="Arial"/>
              </a:rPr>
              <a:t>4: Presentation server system architecture</a:t>
            </a:r>
            <a:r>
              <a:rPr sz="1800" b="1" i="1" spc="7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221F1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6714" y="6565036"/>
            <a:ext cx="146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Source: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Kimball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681490"/>
            <a:ext cx="11517630" cy="466915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4000" b="1" spc="-20" dirty="0">
                <a:latin typeface="Calibri"/>
                <a:cs typeface="Calibri"/>
              </a:rPr>
              <a:t>Infrastructure</a:t>
            </a:r>
            <a:endParaRPr sz="40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100"/>
              </a:spcBef>
              <a:buFont typeface="Arial"/>
              <a:buChar char="•"/>
              <a:tabLst>
                <a:tab pos="241300" algn="l"/>
                <a:tab pos="1885314" algn="l"/>
                <a:tab pos="2673350" algn="l"/>
                <a:tab pos="4671695" algn="l"/>
                <a:tab pos="6731000" algn="l"/>
                <a:tab pos="7436484" algn="l"/>
                <a:tab pos="8052434" algn="l"/>
                <a:tab pos="8627110" algn="l"/>
                <a:tab pos="9415145" algn="l"/>
              </a:tabLst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ov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s	the	</a:t>
            </a:r>
            <a:r>
              <a:rPr sz="3200" spc="-5" dirty="0">
                <a:latin typeface="Calibri"/>
                <a:cs typeface="Calibri"/>
              </a:rPr>
              <a:t>underlyin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nd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all	of	the	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chi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ectu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  </a:t>
            </a:r>
            <a:r>
              <a:rPr sz="3200" spc="-5" dirty="0">
                <a:latin typeface="Calibri"/>
                <a:cs typeface="Calibri"/>
              </a:rPr>
              <a:t>elements.</a:t>
            </a:r>
            <a:endParaRPr sz="3200">
              <a:latin typeface="Calibri"/>
              <a:cs typeface="Calibri"/>
            </a:endParaRPr>
          </a:p>
          <a:p>
            <a:pPr marL="241300" marR="5715" indent="-228600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  <a:tab pos="647700" algn="l"/>
                <a:tab pos="2179955" algn="l"/>
                <a:tab pos="2900680" algn="l"/>
                <a:tab pos="4749800" algn="l"/>
                <a:tab pos="6396990" algn="l"/>
                <a:tab pos="7189470" algn="l"/>
                <a:tab pos="8294370" algn="l"/>
                <a:tab pos="9230360" algn="l"/>
                <a:tab pos="1094232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	inclu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es	the	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4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e,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,	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	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	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	li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30" dirty="0">
                <a:latin typeface="Calibri"/>
                <a:cs typeface="Calibri"/>
              </a:rPr>
              <a:t>security.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15" dirty="0">
                <a:latin typeface="Calibri"/>
                <a:cs typeface="Calibri"/>
              </a:rPr>
              <a:t>Infrastructure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drivers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35" dirty="0">
                <a:latin typeface="Calibri"/>
                <a:cs typeface="Calibri"/>
              </a:rPr>
              <a:t>Technical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issues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0" dirty="0">
                <a:latin typeface="Calibri"/>
                <a:cs typeface="Calibri"/>
              </a:rPr>
              <a:t>Policy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organizational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issues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Expected </a:t>
            </a:r>
            <a:r>
              <a:rPr sz="2800" spc="-15" dirty="0">
                <a:latin typeface="Calibri"/>
                <a:cs typeface="Calibri"/>
              </a:rPr>
              <a:t>growth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0225" y="805688"/>
            <a:ext cx="8454390" cy="5527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dirty="0">
                <a:latin typeface="Calibri"/>
                <a:cs typeface="Calibri"/>
              </a:rPr>
              <a:t>Back </a:t>
            </a:r>
            <a:r>
              <a:rPr sz="3200" b="1" spc="-10" dirty="0">
                <a:latin typeface="Calibri"/>
                <a:cs typeface="Calibri"/>
              </a:rPr>
              <a:t>rom </a:t>
            </a:r>
            <a:r>
              <a:rPr sz="3200" b="1" dirty="0">
                <a:latin typeface="Calibri"/>
                <a:cs typeface="Calibri"/>
              </a:rPr>
              <a:t>and </a:t>
            </a:r>
            <a:r>
              <a:rPr sz="3200" b="1" spc="-15" dirty="0">
                <a:latin typeface="Calibri"/>
                <a:cs typeface="Calibri"/>
              </a:rPr>
              <a:t>presentation infrastructure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factors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25" dirty="0">
                <a:latin typeface="Calibri"/>
                <a:cs typeface="Calibri"/>
              </a:rPr>
              <a:t>Data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size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25" dirty="0">
                <a:latin typeface="Calibri"/>
                <a:cs typeface="Calibri"/>
              </a:rPr>
              <a:t>Volatility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8500" algn="l"/>
              </a:tabLst>
            </a:pPr>
            <a:r>
              <a:rPr sz="3600" dirty="0">
                <a:latin typeface="Calibri"/>
                <a:cs typeface="Calibri"/>
              </a:rPr>
              <a:t>Number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users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5" dirty="0">
                <a:latin typeface="Calibri"/>
                <a:cs typeface="Calibri"/>
              </a:rPr>
              <a:t>Number of business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processes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15" dirty="0">
                <a:latin typeface="Calibri"/>
                <a:cs typeface="Calibri"/>
              </a:rPr>
              <a:t>Nature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5" dirty="0">
                <a:latin typeface="Calibri"/>
                <a:cs typeface="Calibri"/>
              </a:rPr>
              <a:t> users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8500" algn="l"/>
              </a:tabLst>
            </a:pPr>
            <a:r>
              <a:rPr sz="3600" dirty="0">
                <a:latin typeface="Calibri"/>
                <a:cs typeface="Calibri"/>
              </a:rPr>
              <a:t>Service </a:t>
            </a:r>
            <a:r>
              <a:rPr sz="3600" spc="-15" dirty="0">
                <a:latin typeface="Calibri"/>
                <a:cs typeface="Calibri"/>
              </a:rPr>
              <a:t>level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agreements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40" dirty="0">
                <a:latin typeface="Calibri"/>
                <a:cs typeface="Calibri"/>
              </a:rPr>
              <a:t>Technical </a:t>
            </a:r>
            <a:r>
              <a:rPr sz="3600" spc="-5" dirty="0">
                <a:latin typeface="Calibri"/>
                <a:cs typeface="Calibri"/>
              </a:rPr>
              <a:t>readiness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15" dirty="0">
                <a:latin typeface="Calibri"/>
                <a:cs typeface="Calibri"/>
              </a:rPr>
              <a:t>Software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availability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5" dirty="0">
                <a:latin typeface="Calibri"/>
                <a:cs typeface="Calibri"/>
              </a:rPr>
              <a:t>Financial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resources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404" y="73913"/>
            <a:ext cx="50838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Architecture</a:t>
            </a:r>
            <a:r>
              <a:rPr spc="-6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950163"/>
            <a:ext cx="11516360" cy="502031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41300" marR="6985" indent="-228600">
              <a:lnSpc>
                <a:spcPct val="70000"/>
              </a:lnSpc>
              <a:spcBef>
                <a:spcPts val="1320"/>
              </a:spcBef>
              <a:buFont typeface="Arial"/>
              <a:buChar char="•"/>
              <a:tabLst>
                <a:tab pos="241300" algn="l"/>
              </a:tabLst>
            </a:pPr>
            <a:r>
              <a:rPr sz="3400" spc="-5" dirty="0">
                <a:latin typeface="Calibri"/>
                <a:cs typeface="Calibri"/>
              </a:rPr>
              <a:t>In </a:t>
            </a:r>
            <a:r>
              <a:rPr sz="3400" dirty="0">
                <a:latin typeface="Calibri"/>
                <a:cs typeface="Calibri"/>
              </a:rPr>
              <a:t>IT </a:t>
            </a:r>
            <a:r>
              <a:rPr sz="3400" spc="-15" dirty="0">
                <a:latin typeface="Calibri"/>
                <a:cs typeface="Calibri"/>
              </a:rPr>
              <a:t>perspective, </a:t>
            </a:r>
            <a:r>
              <a:rPr sz="3400" spc="-5" dirty="0">
                <a:latin typeface="Calibri"/>
                <a:cs typeface="Calibri"/>
              </a:rPr>
              <a:t>an </a:t>
            </a:r>
            <a:r>
              <a:rPr sz="3400" spc="-15" dirty="0">
                <a:latin typeface="Calibri"/>
                <a:cs typeface="Calibri"/>
              </a:rPr>
              <a:t>architecture </a:t>
            </a:r>
            <a:r>
              <a:rPr sz="3400" spc="-5" dirty="0">
                <a:latin typeface="Calibri"/>
                <a:cs typeface="Calibri"/>
              </a:rPr>
              <a:t>adds </a:t>
            </a:r>
            <a:r>
              <a:rPr sz="3400" spc="-20" dirty="0">
                <a:latin typeface="Calibri"/>
                <a:cs typeface="Calibri"/>
              </a:rPr>
              <a:t>value </a:t>
            </a:r>
            <a:r>
              <a:rPr sz="3400" spc="-5" dirty="0">
                <a:latin typeface="Calibri"/>
                <a:cs typeface="Calibri"/>
              </a:rPr>
              <a:t>in much the </a:t>
            </a:r>
            <a:r>
              <a:rPr sz="3400" spc="-10" dirty="0">
                <a:latin typeface="Calibri"/>
                <a:cs typeface="Calibri"/>
              </a:rPr>
              <a:t>same  </a:t>
            </a:r>
            <a:r>
              <a:rPr sz="3400" spc="-40" dirty="0">
                <a:latin typeface="Calibri"/>
                <a:cs typeface="Calibri"/>
              </a:rPr>
              <a:t>way </a:t>
            </a:r>
            <a:r>
              <a:rPr sz="3400" dirty="0">
                <a:latin typeface="Calibri"/>
                <a:cs typeface="Calibri"/>
              </a:rPr>
              <a:t>as </a:t>
            </a:r>
            <a:r>
              <a:rPr sz="3400" spc="-10" dirty="0">
                <a:latin typeface="Calibri"/>
                <a:cs typeface="Calibri"/>
              </a:rPr>
              <a:t>blueprints </a:t>
            </a:r>
            <a:r>
              <a:rPr sz="3400" spc="-30" dirty="0">
                <a:latin typeface="Calibri"/>
                <a:cs typeface="Calibri"/>
              </a:rPr>
              <a:t>for </a:t>
            </a:r>
            <a:r>
              <a:rPr sz="3400" spc="-5" dirty="0">
                <a:latin typeface="Calibri"/>
                <a:cs typeface="Calibri"/>
              </a:rPr>
              <a:t>a </a:t>
            </a:r>
            <a:r>
              <a:rPr sz="3400" spc="-10" dirty="0">
                <a:latin typeface="Calibri"/>
                <a:cs typeface="Calibri"/>
              </a:rPr>
              <a:t>construction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project.</a:t>
            </a:r>
            <a:endParaRPr sz="3400">
              <a:latin typeface="Calibri"/>
              <a:cs typeface="Calibri"/>
            </a:endParaRPr>
          </a:p>
          <a:p>
            <a:pPr marL="241300" indent="-228600">
              <a:lnSpc>
                <a:spcPts val="3545"/>
              </a:lnSpc>
              <a:buFont typeface="Arial"/>
              <a:buChar char="•"/>
              <a:tabLst>
                <a:tab pos="241300" algn="l"/>
              </a:tabLst>
            </a:pPr>
            <a:r>
              <a:rPr sz="3400" b="1" spc="-10" dirty="0">
                <a:latin typeface="Calibri"/>
                <a:cs typeface="Calibri"/>
              </a:rPr>
              <a:t>The benefits</a:t>
            </a:r>
            <a:r>
              <a:rPr sz="3400" b="1" spc="20" dirty="0">
                <a:latin typeface="Calibri"/>
                <a:cs typeface="Calibri"/>
              </a:rPr>
              <a:t> </a:t>
            </a:r>
            <a:r>
              <a:rPr sz="3400" b="1" spc="-5" dirty="0">
                <a:latin typeface="Calibri"/>
                <a:cs typeface="Calibri"/>
              </a:rPr>
              <a:t>include:</a:t>
            </a:r>
            <a:endParaRPr sz="3400">
              <a:latin typeface="Calibri"/>
              <a:cs typeface="Calibri"/>
            </a:endParaRPr>
          </a:p>
          <a:p>
            <a:pPr marL="698500" lvl="1" indent="-229235">
              <a:lnSpc>
                <a:spcPts val="3100"/>
              </a:lnSpc>
              <a:buFont typeface="Arial"/>
              <a:buChar char="•"/>
              <a:tabLst>
                <a:tab pos="698500" algn="l"/>
              </a:tabLst>
            </a:pPr>
            <a:r>
              <a:rPr sz="3100" spc="-20" dirty="0">
                <a:latin typeface="Calibri"/>
                <a:cs typeface="Calibri"/>
              </a:rPr>
              <a:t>Greater </a:t>
            </a:r>
            <a:r>
              <a:rPr sz="3100" spc="-15" dirty="0">
                <a:latin typeface="Calibri"/>
                <a:cs typeface="Calibri"/>
              </a:rPr>
              <a:t>likelihood </a:t>
            </a:r>
            <a:r>
              <a:rPr sz="3100" spc="-5" dirty="0">
                <a:latin typeface="Calibri"/>
                <a:cs typeface="Calibri"/>
              </a:rPr>
              <a:t>of </a:t>
            </a:r>
            <a:r>
              <a:rPr sz="3100" spc="-10" dirty="0">
                <a:latin typeface="Calibri"/>
                <a:cs typeface="Calibri"/>
              </a:rPr>
              <a:t>satisfying </a:t>
            </a:r>
            <a:r>
              <a:rPr sz="3100" spc="-5" dirty="0">
                <a:latin typeface="Calibri"/>
                <a:cs typeface="Calibri"/>
              </a:rPr>
              <a:t>business</a:t>
            </a:r>
            <a:r>
              <a:rPr sz="3100" spc="4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requirements.</a:t>
            </a:r>
            <a:endParaRPr sz="3100">
              <a:latin typeface="Calibri"/>
              <a:cs typeface="Calibri"/>
            </a:endParaRPr>
          </a:p>
          <a:p>
            <a:pPr marL="697865" marR="7620" lvl="1" indent="-228600">
              <a:lnSpc>
                <a:spcPct val="70100"/>
              </a:lnSpc>
              <a:spcBef>
                <a:spcPts val="800"/>
              </a:spcBef>
              <a:buFont typeface="Arial"/>
              <a:buChar char="•"/>
              <a:tabLst>
                <a:tab pos="698500" algn="l"/>
                <a:tab pos="3498215" algn="l"/>
                <a:tab pos="4192904" algn="l"/>
                <a:tab pos="5046980" algn="l"/>
                <a:tab pos="5448935" algn="l"/>
                <a:tab pos="6005195" algn="l"/>
                <a:tab pos="7587615" algn="l"/>
                <a:tab pos="10390505" algn="l"/>
                <a:tab pos="11184890" algn="l"/>
              </a:tabLst>
            </a:pPr>
            <a:r>
              <a:rPr sz="3100" spc="-10" dirty="0">
                <a:latin typeface="Calibri"/>
                <a:cs typeface="Calibri"/>
              </a:rPr>
              <a:t>Communi</a:t>
            </a:r>
            <a:r>
              <a:rPr sz="3100" spc="-35" dirty="0">
                <a:latin typeface="Calibri"/>
                <a:cs typeface="Calibri"/>
              </a:rPr>
              <a:t>c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spc="-15" dirty="0">
                <a:latin typeface="Calibri"/>
                <a:cs typeface="Calibri"/>
              </a:rPr>
              <a:t>i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;</a:t>
            </a:r>
            <a:r>
              <a:rPr sz="3100" dirty="0">
                <a:latin typeface="Calibri"/>
                <a:cs typeface="Calibri"/>
              </a:rPr>
              <a:t>	th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pl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20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60" dirty="0">
                <a:latin typeface="Calibri"/>
                <a:cs typeface="Calibri"/>
              </a:rPr>
              <a:t>e</a:t>
            </a:r>
            <a:r>
              <a:rPr sz="3100" spc="-75" dirty="0">
                <a:latin typeface="Calibri"/>
                <a:cs typeface="Calibri"/>
              </a:rPr>
              <a:t>x</a:t>
            </a:r>
            <a:r>
              <a:rPr sz="3100" spc="-5" dirty="0">
                <a:latin typeface="Calibri"/>
                <a:cs typeface="Calibri"/>
              </a:rPr>
              <a:t>c</a:t>
            </a:r>
            <a:r>
              <a:rPr sz="3100" spc="-15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ll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25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35" dirty="0">
                <a:latin typeface="Calibri"/>
                <a:cs typeface="Calibri"/>
              </a:rPr>
              <a:t>c</a:t>
            </a:r>
            <a:r>
              <a:rPr sz="310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mmuni</a:t>
            </a:r>
            <a:r>
              <a:rPr sz="3100" spc="-35" dirty="0">
                <a:latin typeface="Calibri"/>
                <a:cs typeface="Calibri"/>
              </a:rPr>
              <a:t>c</a:t>
            </a:r>
            <a:r>
              <a:rPr sz="3100" spc="-40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spc="-15" dirty="0">
                <a:latin typeface="Calibri"/>
                <a:cs typeface="Calibri"/>
              </a:rPr>
              <a:t>i</a:t>
            </a:r>
            <a:r>
              <a:rPr sz="3100" spc="-10" dirty="0">
                <a:latin typeface="Calibri"/>
                <a:cs typeface="Calibri"/>
              </a:rPr>
              <a:t>on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dirty="0">
                <a:latin typeface="Calibri"/>
                <a:cs typeface="Calibri"/>
              </a:rPr>
              <a:t>oo</a:t>
            </a:r>
            <a:r>
              <a:rPr sz="3100" spc="-5" dirty="0">
                <a:latin typeface="Calibri"/>
                <a:cs typeface="Calibri"/>
              </a:rPr>
              <a:t>l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30" dirty="0">
                <a:latin typeface="Calibri"/>
                <a:cs typeface="Calibri"/>
              </a:rPr>
              <a:t>at  </a:t>
            </a:r>
            <a:r>
              <a:rPr sz="3100" spc="-20" dirty="0">
                <a:latin typeface="Calibri"/>
                <a:cs typeface="Calibri"/>
              </a:rPr>
              <a:t>several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levels.</a:t>
            </a:r>
            <a:endParaRPr sz="3100">
              <a:latin typeface="Calibri"/>
              <a:cs typeface="Calibri"/>
            </a:endParaRPr>
          </a:p>
          <a:p>
            <a:pPr marL="786765" lvl="1" indent="-318135">
              <a:lnSpc>
                <a:spcPts val="2800"/>
              </a:lnSpc>
              <a:buFont typeface="Arial"/>
              <a:buChar char="•"/>
              <a:tabLst>
                <a:tab pos="786765" algn="l"/>
                <a:tab pos="787400" algn="l"/>
              </a:tabLst>
            </a:pPr>
            <a:r>
              <a:rPr sz="3100" spc="-5" dirty="0">
                <a:latin typeface="Calibri"/>
                <a:cs typeface="Calibri"/>
              </a:rPr>
              <a:t>Planning; it </a:t>
            </a:r>
            <a:r>
              <a:rPr sz="3100" spc="-10" dirty="0">
                <a:latin typeface="Calibri"/>
                <a:cs typeface="Calibri"/>
              </a:rPr>
              <a:t>provides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15" dirty="0">
                <a:latin typeface="Calibri"/>
                <a:cs typeface="Calibri"/>
              </a:rPr>
              <a:t>crosscheck </a:t>
            </a:r>
            <a:r>
              <a:rPr sz="3100" spc="-25" dirty="0">
                <a:latin typeface="Calibri"/>
                <a:cs typeface="Calibri"/>
              </a:rPr>
              <a:t>for </a:t>
            </a: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15" dirty="0">
                <a:latin typeface="Calibri"/>
                <a:cs typeface="Calibri"/>
              </a:rPr>
              <a:t>projects</a:t>
            </a:r>
            <a:r>
              <a:rPr sz="3100" spc="7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plan.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2855"/>
              </a:lnSpc>
              <a:buFont typeface="Arial"/>
              <a:buChar char="•"/>
              <a:tabLst>
                <a:tab pos="698500" algn="l"/>
                <a:tab pos="2446655" algn="l"/>
                <a:tab pos="4610735" algn="l"/>
                <a:tab pos="5383530" algn="l"/>
                <a:tab pos="7743190" algn="l"/>
                <a:tab pos="8134350" algn="l"/>
                <a:tab pos="9157335" algn="l"/>
                <a:tab pos="9624060" algn="l"/>
              </a:tabLst>
            </a:pPr>
            <a:r>
              <a:rPr sz="3100" spc="-10" dirty="0">
                <a:latin typeface="Calibri"/>
                <a:cs typeface="Calibri"/>
              </a:rPr>
              <a:t>Fl</a:t>
            </a:r>
            <a:r>
              <a:rPr sz="3100" spc="-60" dirty="0">
                <a:latin typeface="Calibri"/>
                <a:cs typeface="Calibri"/>
              </a:rPr>
              <a:t>e</a:t>
            </a:r>
            <a:r>
              <a:rPr sz="3100" spc="-10" dirty="0">
                <a:latin typeface="Calibri"/>
                <a:cs typeface="Calibri"/>
              </a:rPr>
              <a:t>xibili</a:t>
            </a:r>
            <a:r>
              <a:rPr sz="3100" spc="-20" dirty="0">
                <a:latin typeface="Calibri"/>
                <a:cs typeface="Calibri"/>
              </a:rPr>
              <a:t>t</a:t>
            </a:r>
            <a:r>
              <a:rPr sz="3100" spc="-220" dirty="0">
                <a:latin typeface="Calibri"/>
                <a:cs typeface="Calibri"/>
              </a:rPr>
              <a:t>y</a:t>
            </a:r>
            <a:r>
              <a:rPr sz="3100" spc="-5" dirty="0">
                <a:latin typeface="Calibri"/>
                <a:cs typeface="Calibri"/>
              </a:rPr>
              <a:t>,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p</a:t>
            </a:r>
            <a:r>
              <a:rPr sz="3100" spc="-50" dirty="0">
                <a:latin typeface="Calibri"/>
                <a:cs typeface="Calibri"/>
              </a:rPr>
              <a:t>r</a:t>
            </a:r>
            <a:r>
              <a:rPr sz="3100" spc="-10" dirty="0">
                <a:latin typeface="Calibri"/>
                <a:cs typeface="Calibri"/>
              </a:rPr>
              <a:t>od</a:t>
            </a:r>
            <a:r>
              <a:rPr sz="3100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c</a:t>
            </a:r>
            <a:r>
              <a:rPr sz="3100" spc="-25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ivit</a:t>
            </a:r>
            <a:r>
              <a:rPr sz="3100" spc="-229" dirty="0">
                <a:latin typeface="Calibri"/>
                <a:cs typeface="Calibri"/>
              </a:rPr>
              <a:t>y</a:t>
            </a:r>
            <a:r>
              <a:rPr sz="3100" spc="-5" dirty="0">
                <a:latin typeface="Calibri"/>
                <a:cs typeface="Calibri"/>
              </a:rPr>
              <a:t>,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d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mai</a:t>
            </a:r>
            <a:r>
              <a:rPr sz="3100" spc="-25" dirty="0">
                <a:latin typeface="Calibri"/>
                <a:cs typeface="Calibri"/>
              </a:rPr>
              <a:t>n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ena</a:t>
            </a:r>
            <a:r>
              <a:rPr sz="3100" spc="5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c</a:t>
            </a:r>
            <a:r>
              <a:rPr sz="3100" spc="-15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;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help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-2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ti</a:t>
            </a:r>
            <a:r>
              <a:rPr sz="3100" spc="-20" dirty="0">
                <a:latin typeface="Calibri"/>
                <a:cs typeface="Calibri"/>
              </a:rPr>
              <a:t>c</a:t>
            </a:r>
            <a:r>
              <a:rPr sz="3100" spc="-5" dirty="0">
                <a:latin typeface="Calibri"/>
                <a:cs typeface="Calibri"/>
              </a:rPr>
              <a:t>ip</a:t>
            </a:r>
            <a:r>
              <a:rPr sz="3100" spc="-20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ti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g</a:t>
            </a:r>
            <a:endParaRPr sz="3100">
              <a:latin typeface="Calibri"/>
              <a:cs typeface="Calibri"/>
            </a:endParaRPr>
          </a:p>
          <a:p>
            <a:pPr marL="697865">
              <a:lnSpc>
                <a:spcPts val="2605"/>
              </a:lnSpc>
            </a:pPr>
            <a:r>
              <a:rPr sz="3100" spc="-15" dirty="0">
                <a:latin typeface="Calibri"/>
                <a:cs typeface="Calibri"/>
              </a:rPr>
              <a:t>potential</a:t>
            </a:r>
            <a:r>
              <a:rPr sz="3100" spc="27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issues</a:t>
            </a:r>
            <a:r>
              <a:rPr sz="3100" spc="2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27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building</a:t>
            </a:r>
            <a:r>
              <a:rPr sz="3100" spc="26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systems</a:t>
            </a:r>
            <a:r>
              <a:rPr sz="3100" spc="26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that</a:t>
            </a:r>
            <a:r>
              <a:rPr sz="3100" spc="25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can</a:t>
            </a:r>
            <a:r>
              <a:rPr sz="3100" spc="27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handle</a:t>
            </a:r>
            <a:r>
              <a:rPr sz="3100" spc="254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those</a:t>
            </a:r>
            <a:r>
              <a:rPr sz="3100" spc="2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issues</a:t>
            </a:r>
            <a:endParaRPr sz="3100">
              <a:latin typeface="Calibri"/>
              <a:cs typeface="Calibri"/>
            </a:endParaRPr>
          </a:p>
          <a:p>
            <a:pPr marL="697865" marR="5080">
              <a:lnSpc>
                <a:spcPct val="70000"/>
              </a:lnSpc>
              <a:spcBef>
                <a:spcPts val="560"/>
              </a:spcBef>
            </a:pPr>
            <a:r>
              <a:rPr sz="3100" dirty="0">
                <a:latin typeface="Calibri"/>
                <a:cs typeface="Calibri"/>
              </a:rPr>
              <a:t>as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20" dirty="0">
                <a:latin typeface="Calibri"/>
                <a:cs typeface="Calibri"/>
              </a:rPr>
              <a:t>matter </a:t>
            </a:r>
            <a:r>
              <a:rPr sz="3100" spc="-5" dirty="0">
                <a:latin typeface="Calibri"/>
                <a:cs typeface="Calibri"/>
              </a:rPr>
              <a:t>of </a:t>
            </a:r>
            <a:r>
              <a:rPr sz="3100" spc="-15" dirty="0">
                <a:latin typeface="Calibri"/>
                <a:cs typeface="Calibri"/>
              </a:rPr>
              <a:t>course, </a:t>
            </a:r>
            <a:r>
              <a:rPr sz="3100" spc="-20" dirty="0">
                <a:latin typeface="Calibri"/>
                <a:cs typeface="Calibri"/>
              </a:rPr>
              <a:t>rather </a:t>
            </a:r>
            <a:r>
              <a:rPr sz="3100" spc="-5" dirty="0">
                <a:latin typeface="Calibri"/>
                <a:cs typeface="Calibri"/>
              </a:rPr>
              <a:t>than </a:t>
            </a:r>
            <a:r>
              <a:rPr sz="3100" spc="-15" dirty="0">
                <a:latin typeface="Calibri"/>
                <a:cs typeface="Calibri"/>
              </a:rPr>
              <a:t>having </a:t>
            </a:r>
            <a:r>
              <a:rPr sz="3100" spc="-25" dirty="0">
                <a:latin typeface="Calibri"/>
                <a:cs typeface="Calibri"/>
              </a:rPr>
              <a:t>to </a:t>
            </a:r>
            <a:r>
              <a:rPr sz="3100" spc="-20" dirty="0">
                <a:latin typeface="Calibri"/>
                <a:cs typeface="Calibri"/>
              </a:rPr>
              <a:t>stop </a:t>
            </a:r>
            <a:r>
              <a:rPr sz="3100" dirty="0">
                <a:latin typeface="Calibri"/>
                <a:cs typeface="Calibri"/>
              </a:rPr>
              <a:t>and </a:t>
            </a:r>
            <a:r>
              <a:rPr sz="3100" spc="-25" dirty="0">
                <a:latin typeface="Calibri"/>
                <a:cs typeface="Calibri"/>
              </a:rPr>
              <a:t>rework </a:t>
            </a:r>
            <a:r>
              <a:rPr sz="3100" spc="-10" dirty="0">
                <a:latin typeface="Calibri"/>
                <a:cs typeface="Calibri"/>
              </a:rPr>
              <a:t>after  </a:t>
            </a:r>
            <a:r>
              <a:rPr sz="3100" spc="-15" dirty="0">
                <a:latin typeface="Calibri"/>
                <a:cs typeface="Calibri"/>
              </a:rPr>
              <a:t>problem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surface.</a:t>
            </a:r>
            <a:endParaRPr sz="3100">
              <a:latin typeface="Calibri"/>
              <a:cs typeface="Calibri"/>
            </a:endParaRPr>
          </a:p>
          <a:p>
            <a:pPr marL="697865" marR="9525" lvl="1" indent="-228600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  <a:tab pos="2330450" algn="l"/>
                <a:tab pos="3758565" algn="l"/>
                <a:tab pos="6461125" algn="l"/>
                <a:tab pos="7296150" algn="l"/>
                <a:tab pos="8274684" algn="l"/>
                <a:tab pos="9939020" algn="l"/>
                <a:tab pos="10599420" algn="l"/>
                <a:tab pos="11166475" algn="l"/>
              </a:tabLst>
            </a:pPr>
            <a:r>
              <a:rPr sz="3100" spc="-10" dirty="0">
                <a:latin typeface="Calibri"/>
                <a:cs typeface="Calibri"/>
              </a:rPr>
              <a:t>L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ar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ing;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th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spc="-10" dirty="0">
                <a:latin typeface="Calibri"/>
                <a:cs typeface="Calibri"/>
              </a:rPr>
              <a:t>oug</a:t>
            </a:r>
            <a:r>
              <a:rPr sz="3100" spc="-5" dirty="0">
                <a:latin typeface="Calibri"/>
                <a:cs typeface="Calibri"/>
              </a:rPr>
              <a:t>h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doc</a:t>
            </a:r>
            <a:r>
              <a:rPr sz="3100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me</a:t>
            </a:r>
            <a:r>
              <a:rPr sz="3100" spc="-20" dirty="0">
                <a:latin typeface="Calibri"/>
                <a:cs typeface="Calibri"/>
              </a:rPr>
              <a:t>n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tion,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ne</a:t>
            </a:r>
            <a:r>
              <a:rPr sz="3100" spc="-5" dirty="0">
                <a:latin typeface="Calibri"/>
                <a:cs typeface="Calibri"/>
              </a:rPr>
              <a:t>w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eam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membe</a:t>
            </a:r>
            <a:r>
              <a:rPr sz="3100" spc="-65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35" dirty="0">
                <a:latin typeface="Calibri"/>
                <a:cs typeface="Calibri"/>
              </a:rPr>
              <a:t>g</a:t>
            </a:r>
            <a:r>
              <a:rPr sz="3100" spc="-25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5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p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35" dirty="0">
                <a:latin typeface="Calibri"/>
                <a:cs typeface="Calibri"/>
              </a:rPr>
              <a:t>to  </a:t>
            </a:r>
            <a:r>
              <a:rPr sz="3100" spc="-10" dirty="0">
                <a:latin typeface="Calibri"/>
                <a:cs typeface="Calibri"/>
              </a:rPr>
              <a:t>speed </a:t>
            </a:r>
            <a:r>
              <a:rPr sz="3100" spc="-15" dirty="0">
                <a:latin typeface="Calibri"/>
                <a:cs typeface="Calibri"/>
              </a:rPr>
              <a:t>more </a:t>
            </a:r>
            <a:r>
              <a:rPr sz="3100" spc="-5" dirty="0">
                <a:latin typeface="Calibri"/>
                <a:cs typeface="Calibri"/>
              </a:rPr>
              <a:t>quickly on the </a:t>
            </a:r>
            <a:r>
              <a:rPr sz="3100" spc="-10" dirty="0">
                <a:latin typeface="Calibri"/>
                <a:cs typeface="Calibri"/>
              </a:rPr>
              <a:t>components, </a:t>
            </a:r>
            <a:r>
              <a:rPr sz="3100" spc="-15" dirty="0">
                <a:latin typeface="Calibri"/>
                <a:cs typeface="Calibri"/>
              </a:rPr>
              <a:t>contents,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6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connections.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283" y="737463"/>
            <a:ext cx="9217660" cy="57410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b="1" spc="-20" dirty="0">
                <a:latin typeface="Calibri"/>
                <a:cs typeface="Calibri"/>
              </a:rPr>
              <a:t>Parallel </a:t>
            </a:r>
            <a:r>
              <a:rPr sz="3200" b="1" spc="-5" dirty="0">
                <a:latin typeface="Calibri"/>
                <a:cs typeface="Calibri"/>
              </a:rPr>
              <a:t>processing </a:t>
            </a:r>
            <a:r>
              <a:rPr sz="3200" b="1" spc="-15" dirty="0">
                <a:latin typeface="Calibri"/>
                <a:cs typeface="Calibri"/>
              </a:rPr>
              <a:t>hardware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architectures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3765"/>
              </a:lnSpc>
              <a:spcBef>
                <a:spcPts val="229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Three </a:t>
            </a:r>
            <a:r>
              <a:rPr sz="3200" spc="-5" dirty="0">
                <a:latin typeface="Calibri"/>
                <a:cs typeface="Calibri"/>
              </a:rPr>
              <a:t>basic </a:t>
            </a:r>
            <a:r>
              <a:rPr sz="3200" spc="-10" dirty="0">
                <a:latin typeface="Calibri"/>
                <a:cs typeface="Calibri"/>
              </a:rPr>
              <a:t>parallel processing </a:t>
            </a:r>
            <a:r>
              <a:rPr sz="3200" spc="-20" dirty="0">
                <a:latin typeface="Calibri"/>
                <a:cs typeface="Calibri"/>
              </a:rPr>
              <a:t>hardware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architectures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20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Symmetric </a:t>
            </a:r>
            <a:r>
              <a:rPr sz="2800" spc="-10" dirty="0">
                <a:latin typeface="Calibri"/>
                <a:cs typeface="Calibri"/>
              </a:rPr>
              <a:t>Multiprocessing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(SMP)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185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Massively </a:t>
            </a:r>
            <a:r>
              <a:rPr sz="2800" spc="-15" dirty="0">
                <a:latin typeface="Calibri"/>
                <a:cs typeface="Calibri"/>
              </a:rPr>
              <a:t>parallel process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(MPP)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27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Non-Uniform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Architecture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(NUMA)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760"/>
              </a:lnSpc>
              <a:spcBef>
                <a:spcPts val="225"/>
              </a:spcBef>
            </a:pPr>
            <a:r>
              <a:rPr sz="3200" b="1" spc="-15" dirty="0">
                <a:latin typeface="Calibri"/>
                <a:cs typeface="Calibri"/>
              </a:rPr>
              <a:t>Hardware </a:t>
            </a:r>
            <a:r>
              <a:rPr sz="3200" b="1" spc="-5" dirty="0">
                <a:latin typeface="Calibri"/>
                <a:cs typeface="Calibri"/>
              </a:rPr>
              <a:t>performance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boosters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195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Disk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issues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19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185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CPUs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27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Secondary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760"/>
              </a:lnSpc>
              <a:spcBef>
                <a:spcPts val="2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10" dirty="0">
                <a:latin typeface="Calibri"/>
                <a:cs typeface="Calibri"/>
              </a:rPr>
              <a:t>Database platform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factors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195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Characteristics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relational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275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Characteristics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OLAP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283" y="766063"/>
            <a:ext cx="6197600" cy="565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65"/>
              </a:lnSpc>
              <a:spcBef>
                <a:spcPts val="105"/>
              </a:spcBef>
            </a:pPr>
            <a:r>
              <a:rPr sz="3200" b="1" spc="-10" dirty="0">
                <a:latin typeface="Calibri"/>
                <a:cs typeface="Calibri"/>
              </a:rPr>
              <a:t>Front </a:t>
            </a:r>
            <a:r>
              <a:rPr sz="3200" b="1" spc="-5" dirty="0">
                <a:latin typeface="Calibri"/>
                <a:cs typeface="Calibri"/>
              </a:rPr>
              <a:t>room </a:t>
            </a:r>
            <a:r>
              <a:rPr sz="3200" b="1" spc="-15" dirty="0">
                <a:latin typeface="Calibri"/>
                <a:cs typeface="Calibri"/>
              </a:rPr>
              <a:t>infrastructure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factors</a:t>
            </a:r>
            <a:endParaRPr sz="3200">
              <a:latin typeface="Calibri"/>
              <a:cs typeface="Calibri"/>
            </a:endParaRPr>
          </a:p>
          <a:p>
            <a:pPr marL="698500" indent="-229235">
              <a:lnSpc>
                <a:spcPts val="325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consideration</a:t>
            </a:r>
            <a:endParaRPr sz="2800">
              <a:latin typeface="Calibri"/>
              <a:cs typeface="Calibri"/>
            </a:endParaRPr>
          </a:p>
          <a:p>
            <a:pPr marL="1155700" lvl="1" indent="-229870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1155700" lvl="1" indent="-229870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Disk</a:t>
            </a:r>
            <a:endParaRPr sz="2400">
              <a:latin typeface="Calibri"/>
              <a:cs typeface="Calibri"/>
            </a:endParaRPr>
          </a:p>
          <a:p>
            <a:pPr marL="1155700" lvl="1" indent="-229870">
              <a:lnSpc>
                <a:spcPts val="2745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Platform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sharing</a:t>
            </a:r>
            <a:endParaRPr sz="2400">
              <a:latin typeface="Calibri"/>
              <a:cs typeface="Calibri"/>
            </a:endParaRPr>
          </a:p>
          <a:p>
            <a:pPr marL="698500" indent="-229235">
              <a:lnSpc>
                <a:spcPts val="3235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Desktop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consideration</a:t>
            </a:r>
            <a:endParaRPr sz="2800">
              <a:latin typeface="Calibri"/>
              <a:cs typeface="Calibri"/>
            </a:endParaRPr>
          </a:p>
          <a:p>
            <a:pPr marL="1155700" lvl="1" indent="-229870">
              <a:lnSpc>
                <a:spcPts val="282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Cross-platform </a:t>
            </a:r>
            <a:r>
              <a:rPr sz="2400" spc="-5" dirty="0">
                <a:latin typeface="Calibri"/>
                <a:cs typeface="Calibri"/>
              </a:rPr>
              <a:t>support</a:t>
            </a:r>
            <a:endParaRPr sz="2400">
              <a:latin typeface="Calibri"/>
              <a:cs typeface="Calibri"/>
            </a:endParaRPr>
          </a:p>
          <a:p>
            <a:pPr marL="1155700" lvl="1" indent="-229870">
              <a:lnSpc>
                <a:spcPts val="280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Desktop operations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software</a:t>
            </a:r>
            <a:endParaRPr sz="2400">
              <a:latin typeface="Calibri"/>
              <a:cs typeface="Calibri"/>
            </a:endParaRPr>
          </a:p>
          <a:p>
            <a:pPr marL="1155700" lvl="1" indent="-229870">
              <a:lnSpc>
                <a:spcPts val="2745"/>
              </a:lnSpc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698500" indent="-229235">
              <a:lnSpc>
                <a:spcPts val="324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Connectivity and </a:t>
            </a:r>
            <a:r>
              <a:rPr sz="2800" spc="-10" dirty="0">
                <a:latin typeface="Calibri"/>
                <a:cs typeface="Calibri"/>
              </a:rPr>
              <a:t>networking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issues</a:t>
            </a:r>
            <a:endParaRPr sz="2800">
              <a:latin typeface="Calibri"/>
              <a:cs typeface="Calibri"/>
            </a:endParaRPr>
          </a:p>
          <a:p>
            <a:pPr marL="1155700" lvl="1" indent="-229870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Bandwidth</a:t>
            </a:r>
            <a:endParaRPr sz="2400">
              <a:latin typeface="Calibri"/>
              <a:cs typeface="Calibri"/>
            </a:endParaRPr>
          </a:p>
          <a:p>
            <a:pPr marL="1155700" lvl="1" indent="-229870">
              <a:lnSpc>
                <a:spcPts val="280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Remote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1155700" lvl="1" indent="-229870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endParaRPr sz="2400">
              <a:latin typeface="Calibri"/>
              <a:cs typeface="Calibri"/>
            </a:endParaRPr>
          </a:p>
          <a:p>
            <a:pPr marL="1224280" lvl="1" indent="-298450">
              <a:lnSpc>
                <a:spcPts val="2805"/>
              </a:lnSpc>
              <a:buFont typeface="Arial"/>
              <a:buChar char="•"/>
              <a:tabLst>
                <a:tab pos="1224280" algn="l"/>
                <a:tab pos="1224915" algn="l"/>
              </a:tabLst>
            </a:pP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connectivity</a:t>
            </a:r>
            <a:endParaRPr sz="2400">
              <a:latin typeface="Calibri"/>
              <a:cs typeface="Calibri"/>
            </a:endParaRPr>
          </a:p>
          <a:p>
            <a:pPr marL="1155700" lvl="1" indent="-229870">
              <a:lnSpc>
                <a:spcPts val="284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Direct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472" y="740155"/>
            <a:ext cx="717232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0"/>
              </a:lnSpc>
              <a:spcBef>
                <a:spcPts val="100"/>
              </a:spcBef>
            </a:pPr>
            <a:r>
              <a:rPr sz="3000" b="1" spc="-15" dirty="0">
                <a:latin typeface="Calibri"/>
                <a:cs typeface="Calibri"/>
              </a:rPr>
              <a:t>Metadata </a:t>
            </a:r>
            <a:r>
              <a:rPr sz="3000" b="1" spc="-20" dirty="0">
                <a:latin typeface="Calibri"/>
                <a:cs typeface="Calibri"/>
              </a:rPr>
              <a:t>integration </a:t>
            </a:r>
            <a:r>
              <a:rPr sz="3000" spc="-5" dirty="0">
                <a:latin typeface="Calibri"/>
                <a:cs typeface="Calibri"/>
              </a:rPr>
              <a:t>(Find out </a:t>
            </a:r>
            <a:r>
              <a:rPr sz="3000" spc="-10" dirty="0">
                <a:latin typeface="Calibri"/>
                <a:cs typeface="Calibri"/>
              </a:rPr>
              <a:t>what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about)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515"/>
              </a:lnSpc>
            </a:pPr>
            <a:r>
              <a:rPr sz="3000" b="1" dirty="0">
                <a:latin typeface="Calibri"/>
                <a:cs typeface="Calibri"/>
              </a:rPr>
              <a:t>Security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b="1" dirty="0">
                <a:latin typeface="Calibri"/>
                <a:cs typeface="Calibri"/>
              </a:rPr>
              <a:t>Security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vulnerabilities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Threats </a:t>
            </a:r>
            <a:r>
              <a:rPr sz="2600" spc="-15" dirty="0">
                <a:latin typeface="Calibri"/>
                <a:cs typeface="Calibri"/>
              </a:rPr>
              <a:t>to physical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assets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8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Threats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software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assets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755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Threats to </a:t>
            </a:r>
            <a:r>
              <a:rPr sz="2600" spc="-5" dirty="0">
                <a:latin typeface="Calibri"/>
                <a:cs typeface="Calibri"/>
              </a:rPr>
              <a:t>business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continuance</a:t>
            </a:r>
            <a:endParaRPr sz="2600">
              <a:latin typeface="Calibri"/>
              <a:cs typeface="Calibri"/>
            </a:endParaRPr>
          </a:p>
          <a:p>
            <a:pPr marL="1155065" lvl="2" indent="-229235">
              <a:lnSpc>
                <a:spcPts val="235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10" dirty="0">
                <a:latin typeface="Calibri"/>
                <a:cs typeface="Calibri"/>
              </a:rPr>
              <a:t>Denial </a:t>
            </a:r>
            <a:r>
              <a:rPr sz="2200" dirty="0">
                <a:latin typeface="Calibri"/>
                <a:cs typeface="Calibri"/>
              </a:rPr>
              <a:t>of service </a:t>
            </a:r>
            <a:r>
              <a:rPr sz="2200" spc="-5" dirty="0">
                <a:latin typeface="Calibri"/>
                <a:cs typeface="Calibri"/>
              </a:rPr>
              <a:t>(DoS)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attack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ts val="234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Calibri"/>
                <a:cs typeface="Calibri"/>
              </a:rPr>
              <a:t>Inability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reconstruct consistent </a:t>
            </a:r>
            <a:r>
              <a:rPr sz="2200" spc="-10" dirty="0">
                <a:latin typeface="Calibri"/>
                <a:cs typeface="Calibri"/>
              </a:rPr>
              <a:t>software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snapshot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ts val="227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30" dirty="0">
                <a:latin typeface="Calibri"/>
                <a:cs typeface="Calibri"/>
              </a:rPr>
              <a:t>Terrorism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76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Network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threats</a:t>
            </a:r>
            <a:endParaRPr sz="2600">
              <a:latin typeface="Calibri"/>
              <a:cs typeface="Calibri"/>
            </a:endParaRPr>
          </a:p>
          <a:p>
            <a:pPr marL="1155065" lvl="2" indent="-229235">
              <a:lnSpc>
                <a:spcPts val="235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Calibri"/>
                <a:cs typeface="Calibri"/>
              </a:rPr>
              <a:t>DoS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ts val="234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Calibri"/>
                <a:cs typeface="Calibri"/>
              </a:rPr>
              <a:t>Viruses, </a:t>
            </a:r>
            <a:r>
              <a:rPr sz="2200" spc="-10" dirty="0">
                <a:latin typeface="Calibri"/>
                <a:cs typeface="Calibri"/>
              </a:rPr>
              <a:t>worm,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35" dirty="0">
                <a:latin typeface="Calibri"/>
                <a:cs typeface="Calibri"/>
              </a:rPr>
              <a:t>Trojan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horses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ts val="235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10" dirty="0">
                <a:latin typeface="Calibri"/>
                <a:cs typeface="Calibri"/>
              </a:rPr>
              <a:t>Hijacking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ts val="234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10" dirty="0">
                <a:latin typeface="Calibri"/>
                <a:cs typeface="Calibri"/>
              </a:rPr>
              <a:t>Spoofing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ts val="234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Calibri"/>
                <a:cs typeface="Calibri"/>
              </a:rPr>
              <a:t>Phishing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ts val="249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10" dirty="0">
                <a:latin typeface="Calibri"/>
                <a:cs typeface="Calibri"/>
              </a:rPr>
              <a:t>Backdoor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trapdoors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1317" y="1015695"/>
            <a:ext cx="395732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4000" b="1" spc="-25" dirty="0">
                <a:latin typeface="Calibri"/>
                <a:cs typeface="Calibri"/>
              </a:rPr>
              <a:t>Real </a:t>
            </a:r>
            <a:r>
              <a:rPr sz="4000" b="1" spc="-5" dirty="0">
                <a:latin typeface="Calibri"/>
                <a:cs typeface="Calibri"/>
              </a:rPr>
              <a:t>time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options</a:t>
            </a:r>
            <a:endParaRPr sz="4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10" dirty="0">
                <a:latin typeface="Calibri"/>
                <a:cs typeface="Calibri"/>
              </a:rPr>
              <a:t>Direct 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source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8500" algn="l"/>
              </a:tabLst>
            </a:pPr>
            <a:r>
              <a:rPr sz="3600" dirty="0">
                <a:latin typeface="Calibri"/>
                <a:cs typeface="Calibri"/>
              </a:rPr>
              <a:t>ODS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8500" algn="l"/>
              </a:tabLst>
            </a:pPr>
            <a:r>
              <a:rPr sz="3600" spc="-15" dirty="0">
                <a:latin typeface="Calibri"/>
                <a:cs typeface="Calibri"/>
              </a:rPr>
              <a:t>Real </a:t>
            </a:r>
            <a:r>
              <a:rPr sz="3600" dirty="0">
                <a:latin typeface="Calibri"/>
                <a:cs typeface="Calibri"/>
              </a:rPr>
              <a:t>time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layer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898" y="73913"/>
            <a:ext cx="6824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Technical </a:t>
            </a:r>
            <a:r>
              <a:rPr spc="-20" dirty="0"/>
              <a:t>Architecture</a:t>
            </a:r>
            <a:r>
              <a:rPr spc="-3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749299"/>
            <a:ext cx="11513820" cy="534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15" dirty="0">
                <a:latin typeface="Calibri"/>
                <a:cs typeface="Calibri"/>
              </a:rPr>
              <a:t>Creating </a:t>
            </a:r>
            <a:r>
              <a:rPr sz="3700" b="1" spc="-5" dirty="0">
                <a:latin typeface="Calibri"/>
                <a:cs typeface="Calibri"/>
              </a:rPr>
              <a:t>the </a:t>
            </a:r>
            <a:r>
              <a:rPr sz="3700" b="1" spc="-20" dirty="0">
                <a:latin typeface="Calibri"/>
                <a:cs typeface="Calibri"/>
              </a:rPr>
              <a:t>architecture</a:t>
            </a:r>
            <a:r>
              <a:rPr sz="3700" b="1" spc="95" dirty="0">
                <a:latin typeface="Calibri"/>
                <a:cs typeface="Calibri"/>
              </a:rPr>
              <a:t> </a:t>
            </a:r>
            <a:r>
              <a:rPr sz="3700" b="1" spc="-5" dirty="0">
                <a:latin typeface="Calibri"/>
                <a:cs typeface="Calibri"/>
              </a:rPr>
              <a:t>plan</a:t>
            </a:r>
            <a:endParaRPr sz="3700">
              <a:latin typeface="Calibri"/>
              <a:cs typeface="Calibri"/>
            </a:endParaRPr>
          </a:p>
          <a:p>
            <a:pPr marL="241300" marR="5080" indent="-228600">
              <a:lnSpc>
                <a:spcPts val="355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10" dirty="0">
                <a:latin typeface="Calibri"/>
                <a:cs typeface="Calibri"/>
              </a:rPr>
              <a:t>The DW/BI application </a:t>
            </a:r>
            <a:r>
              <a:rPr sz="3700" spc="-15" dirty="0">
                <a:latin typeface="Calibri"/>
                <a:cs typeface="Calibri"/>
              </a:rPr>
              <a:t>architecture </a:t>
            </a:r>
            <a:r>
              <a:rPr sz="3700" spc="-10" dirty="0">
                <a:latin typeface="Calibri"/>
                <a:cs typeface="Calibri"/>
              </a:rPr>
              <a:t>design </a:t>
            </a:r>
            <a:r>
              <a:rPr sz="3700" spc="-15" dirty="0">
                <a:latin typeface="Calibri"/>
                <a:cs typeface="Calibri"/>
              </a:rPr>
              <a:t>process unfolds  </a:t>
            </a:r>
            <a:r>
              <a:rPr sz="3700" spc="-5" dirty="0">
                <a:latin typeface="Calibri"/>
                <a:cs typeface="Calibri"/>
              </a:rPr>
              <a:t>in a </a:t>
            </a:r>
            <a:r>
              <a:rPr sz="3700" spc="-10" dirty="0">
                <a:latin typeface="Calibri"/>
                <a:cs typeface="Calibri"/>
              </a:rPr>
              <a:t>series of eight</a:t>
            </a:r>
            <a:r>
              <a:rPr sz="3700" spc="50" dirty="0">
                <a:latin typeface="Calibri"/>
                <a:cs typeface="Calibri"/>
              </a:rPr>
              <a:t> </a:t>
            </a:r>
            <a:r>
              <a:rPr sz="3700" spc="-20" dirty="0">
                <a:latin typeface="Calibri"/>
                <a:cs typeface="Calibri"/>
              </a:rPr>
              <a:t>steps;</a:t>
            </a:r>
            <a:endParaRPr sz="3700">
              <a:latin typeface="Calibri"/>
              <a:cs typeface="Calibri"/>
            </a:endParaRPr>
          </a:p>
          <a:p>
            <a:pPr marL="698500" lvl="1" indent="-229235">
              <a:lnSpc>
                <a:spcPts val="3579"/>
              </a:lnSpc>
              <a:buFont typeface="Arial"/>
              <a:buChar char="•"/>
              <a:tabLst>
                <a:tab pos="698500" algn="l"/>
              </a:tabLst>
            </a:pPr>
            <a:r>
              <a:rPr sz="3300" spc="-20" dirty="0">
                <a:latin typeface="Calibri"/>
                <a:cs typeface="Calibri"/>
              </a:rPr>
              <a:t>Form </a:t>
            </a:r>
            <a:r>
              <a:rPr sz="3300" dirty="0">
                <a:latin typeface="Calibri"/>
                <a:cs typeface="Calibri"/>
              </a:rPr>
              <a:t>an </a:t>
            </a:r>
            <a:r>
              <a:rPr sz="3300" spc="-15" dirty="0">
                <a:latin typeface="Calibri"/>
                <a:cs typeface="Calibri"/>
              </a:rPr>
              <a:t>architecture </a:t>
            </a:r>
            <a:r>
              <a:rPr sz="3300" spc="-10" dirty="0">
                <a:latin typeface="Calibri"/>
                <a:cs typeface="Calibri"/>
              </a:rPr>
              <a:t>task</a:t>
            </a:r>
            <a:r>
              <a:rPr sz="3300" spc="3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force</a:t>
            </a:r>
            <a:endParaRPr sz="3300">
              <a:latin typeface="Calibri"/>
              <a:cs typeface="Calibri"/>
            </a:endParaRPr>
          </a:p>
          <a:p>
            <a:pPr marL="698500" lvl="1" indent="-229235">
              <a:lnSpc>
                <a:spcPts val="3665"/>
              </a:lnSpc>
              <a:buFont typeface="Arial"/>
              <a:buChar char="•"/>
              <a:tabLst>
                <a:tab pos="698500" algn="l"/>
              </a:tabLst>
            </a:pPr>
            <a:r>
              <a:rPr sz="3300" spc="-10" dirty="0">
                <a:latin typeface="Calibri"/>
                <a:cs typeface="Calibri"/>
              </a:rPr>
              <a:t>Gather </a:t>
            </a:r>
            <a:r>
              <a:rPr sz="3300" spc="-15" dirty="0">
                <a:latin typeface="Calibri"/>
                <a:cs typeface="Calibri"/>
              </a:rPr>
              <a:t>architecture </a:t>
            </a:r>
            <a:r>
              <a:rPr sz="3300" dirty="0">
                <a:latin typeface="Calibri"/>
                <a:cs typeface="Calibri"/>
              </a:rPr>
              <a:t>– </a:t>
            </a:r>
            <a:r>
              <a:rPr sz="3300" spc="-20" dirty="0">
                <a:latin typeface="Calibri"/>
                <a:cs typeface="Calibri"/>
              </a:rPr>
              <a:t>related</a:t>
            </a:r>
            <a:r>
              <a:rPr sz="3300" spc="30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requirements</a:t>
            </a:r>
            <a:endParaRPr sz="3300">
              <a:latin typeface="Calibri"/>
              <a:cs typeface="Calibri"/>
            </a:endParaRPr>
          </a:p>
          <a:p>
            <a:pPr marL="698500" lvl="1" indent="-229235">
              <a:lnSpc>
                <a:spcPts val="3665"/>
              </a:lnSpc>
              <a:buFont typeface="Arial"/>
              <a:buChar char="•"/>
              <a:tabLst>
                <a:tab pos="698500" algn="l"/>
              </a:tabLst>
            </a:pPr>
            <a:r>
              <a:rPr sz="3300" spc="-25" dirty="0">
                <a:latin typeface="Calibri"/>
                <a:cs typeface="Calibri"/>
              </a:rPr>
              <a:t>Create </a:t>
            </a:r>
            <a:r>
              <a:rPr sz="3300" dirty="0">
                <a:latin typeface="Calibri"/>
                <a:cs typeface="Calibri"/>
              </a:rPr>
              <a:t>a </a:t>
            </a:r>
            <a:r>
              <a:rPr sz="3300" spc="-25" dirty="0">
                <a:latin typeface="Calibri"/>
                <a:cs typeface="Calibri"/>
              </a:rPr>
              <a:t>draft </a:t>
            </a:r>
            <a:r>
              <a:rPr sz="3300" spc="-15" dirty="0">
                <a:latin typeface="Calibri"/>
                <a:cs typeface="Calibri"/>
              </a:rPr>
              <a:t>architectural </a:t>
            </a:r>
            <a:r>
              <a:rPr sz="3300" spc="-10" dirty="0">
                <a:latin typeface="Calibri"/>
                <a:cs typeface="Calibri"/>
              </a:rPr>
              <a:t>implications</a:t>
            </a:r>
            <a:r>
              <a:rPr sz="3300" spc="10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document</a:t>
            </a:r>
            <a:endParaRPr sz="3300">
              <a:latin typeface="Calibri"/>
              <a:cs typeface="Calibri"/>
            </a:endParaRPr>
          </a:p>
          <a:p>
            <a:pPr marL="698500" lvl="1" indent="-229235">
              <a:lnSpc>
                <a:spcPts val="3670"/>
              </a:lnSpc>
              <a:buFont typeface="Arial"/>
              <a:buChar char="•"/>
              <a:tabLst>
                <a:tab pos="698500" algn="l"/>
              </a:tabLst>
            </a:pPr>
            <a:r>
              <a:rPr sz="3300" spc="-25" dirty="0">
                <a:latin typeface="Calibri"/>
                <a:cs typeface="Calibri"/>
              </a:rPr>
              <a:t>Create </a:t>
            </a:r>
            <a:r>
              <a:rPr sz="3300" spc="-5" dirty="0">
                <a:latin typeface="Calibri"/>
                <a:cs typeface="Calibri"/>
              </a:rPr>
              <a:t>the </a:t>
            </a:r>
            <a:r>
              <a:rPr sz="3300" spc="-15" dirty="0">
                <a:latin typeface="Calibri"/>
                <a:cs typeface="Calibri"/>
              </a:rPr>
              <a:t>architecture</a:t>
            </a:r>
            <a:r>
              <a:rPr sz="3300" spc="2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model</a:t>
            </a:r>
            <a:endParaRPr sz="3300">
              <a:latin typeface="Calibri"/>
              <a:cs typeface="Calibri"/>
            </a:endParaRPr>
          </a:p>
          <a:p>
            <a:pPr marL="698500" lvl="1" indent="-229235">
              <a:lnSpc>
                <a:spcPts val="3665"/>
              </a:lnSpc>
              <a:buFont typeface="Arial"/>
              <a:buChar char="•"/>
              <a:tabLst>
                <a:tab pos="698500" algn="l"/>
              </a:tabLst>
            </a:pPr>
            <a:r>
              <a:rPr sz="3300" spc="-10" dirty="0">
                <a:latin typeface="Calibri"/>
                <a:cs typeface="Calibri"/>
              </a:rPr>
              <a:t>Determine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15" dirty="0">
                <a:latin typeface="Calibri"/>
                <a:cs typeface="Calibri"/>
              </a:rPr>
              <a:t>architecture </a:t>
            </a:r>
            <a:r>
              <a:rPr sz="3300" spc="-10" dirty="0">
                <a:latin typeface="Calibri"/>
                <a:cs typeface="Calibri"/>
              </a:rPr>
              <a:t>implementation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phases</a:t>
            </a:r>
            <a:endParaRPr sz="3300">
              <a:latin typeface="Calibri"/>
              <a:cs typeface="Calibri"/>
            </a:endParaRPr>
          </a:p>
          <a:p>
            <a:pPr marL="698500" lvl="1" indent="-229235">
              <a:lnSpc>
                <a:spcPts val="3665"/>
              </a:lnSpc>
              <a:buFont typeface="Arial"/>
              <a:buChar char="•"/>
              <a:tabLst>
                <a:tab pos="698500" algn="l"/>
              </a:tabLst>
            </a:pPr>
            <a:r>
              <a:rPr sz="3300" spc="-5" dirty="0">
                <a:latin typeface="Calibri"/>
                <a:cs typeface="Calibri"/>
              </a:rPr>
              <a:t>Design </a:t>
            </a:r>
            <a:r>
              <a:rPr sz="3300" dirty="0">
                <a:latin typeface="Calibri"/>
                <a:cs typeface="Calibri"/>
              </a:rPr>
              <a:t>and </a:t>
            </a:r>
            <a:r>
              <a:rPr sz="3300" spc="-5" dirty="0">
                <a:latin typeface="Calibri"/>
                <a:cs typeface="Calibri"/>
              </a:rPr>
              <a:t>specify </a:t>
            </a:r>
            <a:r>
              <a:rPr sz="3300" dirty="0">
                <a:latin typeface="Calibri"/>
                <a:cs typeface="Calibri"/>
              </a:rPr>
              <a:t>the</a:t>
            </a:r>
            <a:r>
              <a:rPr sz="3300" spc="3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subsystem</a:t>
            </a:r>
            <a:endParaRPr sz="3300">
              <a:latin typeface="Calibri"/>
              <a:cs typeface="Calibri"/>
            </a:endParaRPr>
          </a:p>
          <a:p>
            <a:pPr marL="698500" lvl="1" indent="-229235">
              <a:lnSpc>
                <a:spcPts val="3670"/>
              </a:lnSpc>
              <a:buFont typeface="Arial"/>
              <a:buChar char="•"/>
              <a:tabLst>
                <a:tab pos="698500" algn="l"/>
              </a:tabLst>
            </a:pPr>
            <a:r>
              <a:rPr sz="3300" spc="-25" dirty="0">
                <a:latin typeface="Calibri"/>
                <a:cs typeface="Calibri"/>
              </a:rPr>
              <a:t>Create </a:t>
            </a:r>
            <a:r>
              <a:rPr sz="3300" spc="-5" dirty="0">
                <a:latin typeface="Calibri"/>
                <a:cs typeface="Calibri"/>
              </a:rPr>
              <a:t>the </a:t>
            </a:r>
            <a:r>
              <a:rPr sz="3300" spc="-10" dirty="0">
                <a:latin typeface="Calibri"/>
                <a:cs typeface="Calibri"/>
              </a:rPr>
              <a:t>application </a:t>
            </a:r>
            <a:r>
              <a:rPr sz="3300" spc="-15" dirty="0">
                <a:latin typeface="Calibri"/>
                <a:cs typeface="Calibri"/>
              </a:rPr>
              <a:t>architecture </a:t>
            </a:r>
            <a:r>
              <a:rPr sz="3300" spc="-5" dirty="0">
                <a:latin typeface="Calibri"/>
                <a:cs typeface="Calibri"/>
              </a:rPr>
              <a:t>plan</a:t>
            </a:r>
            <a:r>
              <a:rPr sz="3300" spc="9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document</a:t>
            </a:r>
            <a:endParaRPr sz="3300">
              <a:latin typeface="Calibri"/>
              <a:cs typeface="Calibri"/>
            </a:endParaRPr>
          </a:p>
          <a:p>
            <a:pPr marL="698500" lvl="1" indent="-229235">
              <a:lnSpc>
                <a:spcPts val="3815"/>
              </a:lnSpc>
              <a:buFont typeface="Arial"/>
              <a:buChar char="•"/>
              <a:tabLst>
                <a:tab pos="698500" algn="l"/>
              </a:tabLst>
            </a:pPr>
            <a:r>
              <a:rPr sz="3300" spc="-20" dirty="0">
                <a:latin typeface="Calibri"/>
                <a:cs typeface="Calibri"/>
              </a:rPr>
              <a:t>Review </a:t>
            </a:r>
            <a:r>
              <a:rPr sz="3300" dirty="0">
                <a:latin typeface="Calibri"/>
                <a:cs typeface="Calibri"/>
              </a:rPr>
              <a:t>the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draft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62676" y="609676"/>
            <a:ext cx="872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0" dirty="0">
                <a:latin typeface="Calibri Light"/>
                <a:cs typeface="Calibri Light"/>
              </a:rPr>
              <a:t>E</a:t>
            </a:r>
            <a:r>
              <a:rPr sz="4400" b="0" spc="-35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Calibri Light"/>
                <a:cs typeface="Calibri Light"/>
              </a:rPr>
              <a:t>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5175" y="3279775"/>
            <a:ext cx="2850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Calibri"/>
                <a:cs typeface="Calibri"/>
              </a:rPr>
              <a:t>Thank</a:t>
            </a:r>
            <a:r>
              <a:rPr sz="4800" i="1" spc="-75" dirty="0">
                <a:latin typeface="Calibri"/>
                <a:cs typeface="Calibri"/>
              </a:rPr>
              <a:t> </a:t>
            </a:r>
            <a:r>
              <a:rPr sz="4800" i="1" spc="-5" dirty="0">
                <a:latin typeface="Calibri"/>
                <a:cs typeface="Calibri"/>
              </a:rPr>
              <a:t>you!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1566" y="0"/>
            <a:ext cx="4621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Architecture</a:t>
            </a:r>
            <a:r>
              <a:rPr sz="4000" spc="-10" dirty="0"/>
              <a:t> concepts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4700" y="551807"/>
            <a:ext cx="11463020" cy="59626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3700" b="1" spc="-45" dirty="0">
                <a:latin typeface="Calibri"/>
                <a:cs typeface="Calibri"/>
              </a:rPr>
              <a:t>Technical </a:t>
            </a:r>
            <a:r>
              <a:rPr sz="3700" b="1" spc="-20" dirty="0">
                <a:latin typeface="Calibri"/>
                <a:cs typeface="Calibri"/>
              </a:rPr>
              <a:t>Architecture</a:t>
            </a:r>
            <a:r>
              <a:rPr sz="3700" b="1" spc="114" dirty="0">
                <a:latin typeface="Calibri"/>
                <a:cs typeface="Calibri"/>
              </a:rPr>
              <a:t> </a:t>
            </a:r>
            <a:r>
              <a:rPr sz="3700" b="1" spc="-10" dirty="0">
                <a:latin typeface="Calibri"/>
                <a:cs typeface="Calibri"/>
              </a:rPr>
              <a:t>Overview</a:t>
            </a:r>
            <a:endParaRPr sz="3700">
              <a:latin typeface="Calibri"/>
              <a:cs typeface="Calibri"/>
            </a:endParaRPr>
          </a:p>
          <a:p>
            <a:pPr marL="240665" marR="5080" indent="-228600" algn="just">
              <a:lnSpc>
                <a:spcPts val="281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Kimball </a:t>
            </a:r>
            <a:r>
              <a:rPr sz="2600" spc="-10" dirty="0">
                <a:latin typeface="Calibri"/>
                <a:cs typeface="Calibri"/>
              </a:rPr>
              <a:t>technical </a:t>
            </a:r>
            <a:r>
              <a:rPr sz="2600" spc="-25" dirty="0">
                <a:latin typeface="Calibri"/>
                <a:cs typeface="Calibri"/>
              </a:rPr>
              <a:t>system </a:t>
            </a:r>
            <a:r>
              <a:rPr sz="2600" spc="-10" dirty="0">
                <a:latin typeface="Calibri"/>
                <a:cs typeface="Calibri"/>
              </a:rPr>
              <a:t>architecture </a:t>
            </a:r>
            <a:r>
              <a:rPr sz="2600" spc="-15" dirty="0">
                <a:latin typeface="Calibri"/>
                <a:cs typeface="Calibri"/>
              </a:rPr>
              <a:t>separates 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processes  </a:t>
            </a:r>
            <a:r>
              <a:rPr sz="2600" spc="-5" dirty="0">
                <a:latin typeface="Calibri"/>
                <a:cs typeface="Calibri"/>
              </a:rPr>
              <a:t>comprising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DW/BI </a:t>
            </a:r>
            <a:r>
              <a:rPr sz="2600" spc="-25" dirty="0">
                <a:latin typeface="Calibri"/>
                <a:cs typeface="Calibri"/>
              </a:rPr>
              <a:t>system </a:t>
            </a:r>
            <a:r>
              <a:rPr sz="2600" spc="-20" dirty="0">
                <a:latin typeface="Calibri"/>
                <a:cs typeface="Calibri"/>
              </a:rPr>
              <a:t>into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backroom </a:t>
            </a:r>
            <a:r>
              <a:rPr sz="2600" spc="-15" dirty="0">
                <a:latin typeface="Calibri"/>
                <a:cs typeface="Calibri"/>
              </a:rPr>
              <a:t>extract, transformation </a:t>
            </a:r>
            <a:r>
              <a:rPr sz="2600" dirty="0">
                <a:latin typeface="Calibri"/>
                <a:cs typeface="Calibri"/>
              </a:rPr>
              <a:t>and load  </a:t>
            </a:r>
            <a:r>
              <a:rPr sz="2600" spc="-5" dirty="0">
                <a:latin typeface="Calibri"/>
                <a:cs typeface="Calibri"/>
              </a:rPr>
              <a:t>(ETL) </a:t>
            </a:r>
            <a:r>
              <a:rPr sz="2600" spc="-10" dirty="0">
                <a:latin typeface="Calibri"/>
                <a:cs typeface="Calibri"/>
              </a:rPr>
              <a:t>environment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15" dirty="0">
                <a:latin typeface="Calibri"/>
                <a:cs typeface="Calibri"/>
              </a:rPr>
              <a:t>front room </a:t>
            </a:r>
            <a:r>
              <a:rPr sz="2600" spc="-10" dirty="0">
                <a:latin typeface="Calibri"/>
                <a:cs typeface="Calibri"/>
              </a:rPr>
              <a:t>presentation area,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illustrated </a:t>
            </a:r>
            <a:r>
              <a:rPr sz="2600" dirty="0">
                <a:latin typeface="Calibri"/>
                <a:cs typeface="Calibri"/>
              </a:rPr>
              <a:t>in Fig.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Kimball </a:t>
            </a:r>
            <a:r>
              <a:rPr sz="2600" spc="-5" dirty="0">
                <a:latin typeface="Calibri"/>
                <a:cs typeface="Calibri"/>
              </a:rPr>
              <a:t>technical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5" dirty="0">
                <a:latin typeface="Calibri"/>
                <a:cs typeface="Calibri"/>
              </a:rPr>
              <a:t>architecture </a:t>
            </a:r>
            <a:r>
              <a:rPr sz="2600" spc="-15" dirty="0">
                <a:latin typeface="Calibri"/>
                <a:cs typeface="Calibri"/>
              </a:rPr>
              <a:t>focuses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components:</a:t>
            </a:r>
            <a:endParaRPr sz="2600">
              <a:latin typeface="Calibri"/>
              <a:cs typeface="Calibri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i="1" spc="-5" dirty="0">
                <a:latin typeface="Calibri"/>
                <a:cs typeface="Calibri"/>
              </a:rPr>
              <a:t>Backroom </a:t>
            </a:r>
            <a:r>
              <a:rPr sz="2400" b="1" i="1" dirty="0">
                <a:latin typeface="Calibri"/>
                <a:cs typeface="Calibri"/>
              </a:rPr>
              <a:t>ETL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1155065" marR="5080" lvl="2" indent="-228600" algn="just">
              <a:lnSpc>
                <a:spcPct val="90000"/>
              </a:lnSpc>
              <a:spcBef>
                <a:spcPts val="49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ETL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grouped </a:t>
            </a:r>
            <a:r>
              <a:rPr sz="2400" spc="-15" dirty="0">
                <a:latin typeface="Calibri"/>
                <a:cs typeface="Calibri"/>
              </a:rPr>
              <a:t>into four </a:t>
            </a:r>
            <a:r>
              <a:rPr sz="2400" dirty="0">
                <a:latin typeface="Calibri"/>
                <a:cs typeface="Calibri"/>
              </a:rPr>
              <a:t>major </a:t>
            </a:r>
            <a:r>
              <a:rPr sz="2400" spc="-10" dirty="0">
                <a:latin typeface="Calibri"/>
                <a:cs typeface="Calibri"/>
              </a:rPr>
              <a:t>operations: </a:t>
            </a:r>
            <a:r>
              <a:rPr sz="2400" b="1" i="1" spc="-10" dirty="0">
                <a:latin typeface="Calibri"/>
                <a:cs typeface="Calibri"/>
              </a:rPr>
              <a:t>extracting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from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sources, performing </a:t>
            </a:r>
            <a:r>
              <a:rPr sz="2400" b="1" i="1" spc="-5" dirty="0">
                <a:latin typeface="Calibri"/>
                <a:cs typeface="Calibri"/>
              </a:rPr>
              <a:t>cleansing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b="1" i="1" spc="-10" dirty="0">
                <a:latin typeface="Calibri"/>
                <a:cs typeface="Calibri"/>
              </a:rPr>
              <a:t>conforming </a:t>
            </a:r>
            <a:r>
              <a:rPr sz="2400" spc="-15" dirty="0">
                <a:latin typeface="Calibri"/>
                <a:cs typeface="Calibri"/>
              </a:rPr>
              <a:t>transformations, </a:t>
            </a:r>
            <a:r>
              <a:rPr sz="2400" b="1" i="1" spc="-5" dirty="0">
                <a:latin typeface="Calibri"/>
                <a:cs typeface="Calibri"/>
              </a:rPr>
              <a:t>delivering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25" dirty="0">
                <a:latin typeface="Calibri"/>
                <a:cs typeface="Calibri"/>
              </a:rPr>
              <a:t>to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presentation </a:t>
            </a:r>
            <a:r>
              <a:rPr sz="2400" spc="-35" dirty="0">
                <a:latin typeface="Calibri"/>
                <a:cs typeface="Calibri"/>
              </a:rPr>
              <a:t>server,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i="1" spc="-5" dirty="0">
                <a:latin typeface="Calibri"/>
                <a:cs typeface="Calibri"/>
              </a:rPr>
              <a:t>managing </a:t>
            </a:r>
            <a:r>
              <a:rPr sz="2400" spc="-5" dirty="0">
                <a:latin typeface="Calibri"/>
                <a:cs typeface="Calibri"/>
              </a:rPr>
              <a:t>the ETL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back </a:t>
            </a:r>
            <a:r>
              <a:rPr sz="2400" spc="-15" dirty="0">
                <a:latin typeface="Calibri"/>
                <a:cs typeface="Calibri"/>
              </a:rPr>
              <a:t>room  </a:t>
            </a:r>
            <a:r>
              <a:rPr sz="2400" spc="-10" dirty="0">
                <a:latin typeface="Calibri"/>
                <a:cs typeface="Calibri"/>
              </a:rPr>
              <a:t>environment.</a:t>
            </a:r>
            <a:endParaRPr sz="2400">
              <a:latin typeface="Calibri"/>
              <a:cs typeface="Calibri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i="1" spc="-15" dirty="0">
                <a:latin typeface="Calibri"/>
                <a:cs typeface="Calibri"/>
              </a:rPr>
              <a:t>Front </a:t>
            </a:r>
            <a:r>
              <a:rPr sz="2400" b="1" i="1" spc="-5" dirty="0">
                <a:latin typeface="Calibri"/>
                <a:cs typeface="Calibri"/>
              </a:rPr>
              <a:t>room </a:t>
            </a:r>
            <a:r>
              <a:rPr sz="2400" b="1" i="1" spc="-10" dirty="0">
                <a:latin typeface="Calibri"/>
                <a:cs typeface="Calibri"/>
              </a:rPr>
              <a:t>presentation</a:t>
            </a:r>
            <a:r>
              <a:rPr sz="2400" b="1" i="1" spc="2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  <a:p>
            <a:pPr marL="1155065" marR="6985" lvl="2" indent="-228600" algn="just">
              <a:lnSpc>
                <a:spcPct val="90000"/>
              </a:lnSpc>
              <a:spcBef>
                <a:spcPts val="50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presumed </a:t>
            </a:r>
            <a:r>
              <a:rPr sz="2400" spc="-10" dirty="0">
                <a:latin typeface="Calibri"/>
                <a:cs typeface="Calibri"/>
              </a:rPr>
              <a:t>that 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utilized by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BI </a:t>
            </a:r>
            <a:r>
              <a:rPr sz="2400" spc="-5" dirty="0">
                <a:latin typeface="Calibri"/>
                <a:cs typeface="Calibri"/>
              </a:rPr>
              <a:t>applications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dimensionally-  </a:t>
            </a:r>
            <a:r>
              <a:rPr sz="2400" spc="-10" dirty="0">
                <a:latin typeface="Calibri"/>
                <a:cs typeface="Calibri"/>
              </a:rPr>
              <a:t>structured, </a:t>
            </a:r>
            <a:r>
              <a:rPr sz="2400" spc="-20" dirty="0">
                <a:latin typeface="Calibri"/>
                <a:cs typeface="Calibri"/>
              </a:rPr>
              <a:t>organized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business </a:t>
            </a:r>
            <a:r>
              <a:rPr sz="2400" spc="-10" dirty="0">
                <a:latin typeface="Calibri"/>
                <a:cs typeface="Calibri"/>
              </a:rPr>
              <a:t>process, atomically-grained (complemented </a:t>
            </a:r>
            <a:r>
              <a:rPr sz="2400" spc="-25" dirty="0">
                <a:latin typeface="Calibri"/>
                <a:cs typeface="Calibri"/>
              </a:rPr>
              <a:t>by  </a:t>
            </a:r>
            <a:r>
              <a:rPr sz="2400" spc="-15" dirty="0">
                <a:latin typeface="Calibri"/>
                <a:cs typeface="Calibri"/>
              </a:rPr>
              <a:t>aggregated </a:t>
            </a:r>
            <a:r>
              <a:rPr sz="2400" spc="-5" dirty="0">
                <a:latin typeface="Calibri"/>
                <a:cs typeface="Calibri"/>
              </a:rPr>
              <a:t>summaries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performance tuning), </a:t>
            </a:r>
            <a:r>
              <a:rPr sz="2400" dirty="0">
                <a:latin typeface="Calibri"/>
                <a:cs typeface="Calibri"/>
              </a:rPr>
              <a:t>and tied </a:t>
            </a:r>
            <a:r>
              <a:rPr sz="2400" spc="-15" dirty="0">
                <a:latin typeface="Calibri"/>
                <a:cs typeface="Calibri"/>
              </a:rPr>
              <a:t>together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enterprise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warehouse </a:t>
            </a:r>
            <a:r>
              <a:rPr sz="2400" spc="-5" dirty="0">
                <a:latin typeface="Calibri"/>
                <a:cs typeface="Calibri"/>
              </a:rPr>
              <a:t>bus </a:t>
            </a:r>
            <a:r>
              <a:rPr sz="2400" spc="-10" dirty="0">
                <a:latin typeface="Calibri"/>
                <a:cs typeface="Calibri"/>
              </a:rPr>
              <a:t>architecture,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described </a:t>
            </a:r>
            <a:r>
              <a:rPr sz="2400" dirty="0">
                <a:latin typeface="Calibri"/>
                <a:cs typeface="Calibri"/>
              </a:rPr>
              <a:t>earlier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45" y="0"/>
            <a:ext cx="832358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01415">
              <a:lnSpc>
                <a:spcPct val="114999"/>
              </a:lnSpc>
              <a:spcBef>
                <a:spcPts val="95"/>
              </a:spcBef>
            </a:pPr>
            <a:r>
              <a:rPr sz="4000" spc="-20" dirty="0"/>
              <a:t>Architecture </a:t>
            </a:r>
            <a:r>
              <a:rPr sz="4000" spc="-10" dirty="0"/>
              <a:t>concepts  </a:t>
            </a:r>
            <a:r>
              <a:rPr sz="4000" spc="-50" dirty="0"/>
              <a:t>Technical </a:t>
            </a:r>
            <a:r>
              <a:rPr sz="4000" spc="-20" dirty="0"/>
              <a:t>Architecture</a:t>
            </a:r>
            <a:r>
              <a:rPr sz="4000" spc="140" dirty="0"/>
              <a:t> </a:t>
            </a:r>
            <a:r>
              <a:rPr sz="4000" spc="-10" dirty="0"/>
              <a:t>Overview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9745" y="1288161"/>
            <a:ext cx="11784965" cy="48545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Kimball </a:t>
            </a:r>
            <a:r>
              <a:rPr sz="2800" spc="-10" dirty="0">
                <a:latin typeface="Calibri"/>
                <a:cs typeface="Calibri"/>
              </a:rPr>
              <a:t>technical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architecture focuses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  </a:t>
            </a:r>
            <a:r>
              <a:rPr sz="2800" spc="-10" dirty="0">
                <a:latin typeface="Calibri"/>
                <a:cs typeface="Calibri"/>
              </a:rPr>
              <a:t>components:</a:t>
            </a:r>
            <a:endParaRPr sz="2800">
              <a:latin typeface="Calibri"/>
              <a:cs typeface="Calibri"/>
            </a:endParaRPr>
          </a:p>
          <a:p>
            <a:pPr marL="698500" lvl="1" indent="-228600" algn="just">
              <a:lnSpc>
                <a:spcPts val="2790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i="1" spc="-15" dirty="0">
                <a:latin typeface="Calibri"/>
                <a:cs typeface="Calibri"/>
              </a:rPr>
              <a:t>Front </a:t>
            </a:r>
            <a:r>
              <a:rPr sz="2400" b="1" i="1" spc="-5" dirty="0">
                <a:latin typeface="Calibri"/>
                <a:cs typeface="Calibri"/>
              </a:rPr>
              <a:t>room BI</a:t>
            </a:r>
            <a:r>
              <a:rPr sz="2400" b="1" i="1" spc="2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1155700" marR="5715" lvl="2" indent="-228600" algn="just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front room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5" dirty="0">
                <a:latin typeface="Calibri"/>
                <a:cs typeface="Calibri"/>
              </a:rPr>
              <a:t>face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DW/BI </a:t>
            </a:r>
            <a:r>
              <a:rPr sz="2400" spc="-20" dirty="0">
                <a:latin typeface="Calibri"/>
                <a:cs typeface="Calibri"/>
              </a:rPr>
              <a:t>system; it’s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business </a:t>
            </a:r>
            <a:r>
              <a:rPr sz="2400" spc="-10" dirty="0">
                <a:latin typeface="Calibri"/>
                <a:cs typeface="Calibri"/>
              </a:rPr>
              <a:t>users </a:t>
            </a:r>
            <a:r>
              <a:rPr sz="2400" spc="-5" dirty="0">
                <a:latin typeface="Calibri"/>
                <a:cs typeface="Calibri"/>
              </a:rPr>
              <a:t>see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work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30" dirty="0">
                <a:latin typeface="Calibri"/>
                <a:cs typeface="Calibri"/>
              </a:rPr>
              <a:t>day-to-day. There’s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broad </a:t>
            </a:r>
            <a:r>
              <a:rPr sz="2400" spc="-15" dirty="0">
                <a:latin typeface="Calibri"/>
                <a:cs typeface="Calibri"/>
              </a:rPr>
              <a:t>range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BI </a:t>
            </a:r>
            <a:r>
              <a:rPr sz="2400" spc="-10" dirty="0">
                <a:latin typeface="Calibri"/>
                <a:cs typeface="Calibri"/>
              </a:rPr>
              <a:t>applications supported by </a:t>
            </a:r>
            <a:r>
              <a:rPr sz="2400" dirty="0">
                <a:latin typeface="Calibri"/>
                <a:cs typeface="Calibri"/>
              </a:rPr>
              <a:t>BI  </a:t>
            </a:r>
            <a:r>
              <a:rPr sz="2400" spc="-5" dirty="0">
                <a:latin typeface="Calibri"/>
                <a:cs typeface="Calibri"/>
              </a:rPr>
              <a:t>management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10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front room, </a:t>
            </a:r>
            <a:r>
              <a:rPr sz="2400" spc="-5" dirty="0">
                <a:latin typeface="Calibri"/>
                <a:cs typeface="Calibri"/>
              </a:rPr>
              <a:t>including </a:t>
            </a:r>
            <a:r>
              <a:rPr sz="2400" dirty="0">
                <a:latin typeface="Calibri"/>
                <a:cs typeface="Calibri"/>
              </a:rPr>
              <a:t>ad </a:t>
            </a:r>
            <a:r>
              <a:rPr sz="2400" spc="-5" dirty="0">
                <a:latin typeface="Calibri"/>
                <a:cs typeface="Calibri"/>
              </a:rPr>
              <a:t>hoc queries, </a:t>
            </a:r>
            <a:r>
              <a:rPr sz="2400" spc="-15" dirty="0">
                <a:latin typeface="Calibri"/>
                <a:cs typeface="Calibri"/>
              </a:rPr>
              <a:t>standardized  </a:t>
            </a:r>
            <a:r>
              <a:rPr sz="2400" spc="-5" dirty="0">
                <a:latin typeface="Calibri"/>
                <a:cs typeface="Calibri"/>
              </a:rPr>
              <a:t>reports, </a:t>
            </a:r>
            <a:r>
              <a:rPr sz="2400" spc="-10" dirty="0">
                <a:latin typeface="Calibri"/>
                <a:cs typeface="Calibri"/>
              </a:rPr>
              <a:t>dashboards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scorecards,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more powerful </a:t>
            </a:r>
            <a:r>
              <a:rPr sz="2400" dirty="0">
                <a:latin typeface="Calibri"/>
                <a:cs typeface="Calibri"/>
              </a:rPr>
              <a:t>analytic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mining/modeling  </a:t>
            </a:r>
            <a:r>
              <a:rPr sz="2400" spc="-5" dirty="0"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  <a:p>
            <a:pPr marL="698500" lvl="1" indent="-228600" algn="just">
              <a:lnSpc>
                <a:spcPts val="2760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i="1" spc="-10" dirty="0">
                <a:latin typeface="Calibri"/>
                <a:cs typeface="Calibri"/>
              </a:rPr>
              <a:t>Metadata</a:t>
            </a:r>
            <a:endParaRPr sz="2400">
              <a:latin typeface="Calibri"/>
              <a:cs typeface="Calibri"/>
            </a:endParaRPr>
          </a:p>
          <a:p>
            <a:pPr marL="1155700" marR="5080" lvl="2" indent="-228600" algn="just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Metadata </a:t>
            </a:r>
            <a:r>
              <a:rPr sz="2400" dirty="0">
                <a:latin typeface="Calibri"/>
                <a:cs typeface="Calibri"/>
              </a:rPr>
              <a:t>is all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information </a:t>
            </a:r>
            <a:r>
              <a:rPr sz="2400" spc="-10" dirty="0">
                <a:latin typeface="Calibri"/>
                <a:cs typeface="Calibri"/>
              </a:rPr>
              <a:t>that defines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describes the structures, </a:t>
            </a:r>
            <a:r>
              <a:rPr sz="2400" spc="-10" dirty="0">
                <a:latin typeface="Calibri"/>
                <a:cs typeface="Calibri"/>
              </a:rPr>
              <a:t>operations,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contents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DW/BI </a:t>
            </a:r>
            <a:r>
              <a:rPr sz="2400" spc="-20" dirty="0">
                <a:latin typeface="Calibri"/>
                <a:cs typeface="Calibri"/>
              </a:rPr>
              <a:t>system. </a:t>
            </a:r>
            <a:r>
              <a:rPr sz="2400" b="1" i="1" spc="-30" dirty="0">
                <a:latin typeface="Calibri"/>
                <a:cs typeface="Calibri"/>
              </a:rPr>
              <a:t>Technical </a:t>
            </a:r>
            <a:r>
              <a:rPr sz="2400" b="1" i="1" spc="-15" dirty="0">
                <a:latin typeface="Calibri"/>
                <a:cs typeface="Calibri"/>
              </a:rPr>
              <a:t>metadata </a:t>
            </a:r>
            <a:r>
              <a:rPr sz="2400" spc="-10" dirty="0">
                <a:latin typeface="Calibri"/>
                <a:cs typeface="Calibri"/>
              </a:rPr>
              <a:t>defines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objects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comprise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DW/BI </a:t>
            </a:r>
            <a:r>
              <a:rPr sz="2400" spc="-20" dirty="0">
                <a:latin typeface="Calibri"/>
                <a:cs typeface="Calibri"/>
              </a:rPr>
              <a:t>system. </a:t>
            </a:r>
            <a:r>
              <a:rPr sz="2400" b="1" i="1" spc="-5" dirty="0">
                <a:latin typeface="Calibri"/>
                <a:cs typeface="Calibri"/>
              </a:rPr>
              <a:t>Business </a:t>
            </a:r>
            <a:r>
              <a:rPr sz="2400" b="1" i="1" spc="-15" dirty="0">
                <a:latin typeface="Calibri"/>
                <a:cs typeface="Calibri"/>
              </a:rPr>
              <a:t>metadata </a:t>
            </a:r>
            <a:r>
              <a:rPr sz="2400" spc="-5" dirty="0">
                <a:latin typeface="Calibri"/>
                <a:cs typeface="Calibri"/>
              </a:rPr>
              <a:t>describes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 </a:t>
            </a:r>
            <a:r>
              <a:rPr sz="2400" spc="-10" dirty="0">
                <a:latin typeface="Calibri"/>
                <a:cs typeface="Calibri"/>
              </a:rPr>
              <a:t>warehouse </a:t>
            </a:r>
            <a:r>
              <a:rPr sz="2400" spc="-15" dirty="0">
                <a:latin typeface="Calibri"/>
                <a:cs typeface="Calibri"/>
              </a:rPr>
              <a:t>contents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user terms, </a:t>
            </a:r>
            <a:r>
              <a:rPr sz="2400" spc="-10" dirty="0">
                <a:latin typeface="Calibri"/>
                <a:cs typeface="Calibri"/>
              </a:rPr>
              <a:t>including what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available, where </a:t>
            </a:r>
            <a:r>
              <a:rPr sz="2400" spc="-5" dirty="0">
                <a:latin typeface="Calibri"/>
                <a:cs typeface="Calibri"/>
              </a:rPr>
              <a:t>did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come  from, what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mean,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relate to </a:t>
            </a:r>
            <a:r>
              <a:rPr sz="2400" spc="-10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data. </a:t>
            </a:r>
            <a:r>
              <a:rPr sz="2400" spc="-25" dirty="0">
                <a:latin typeface="Calibri"/>
                <a:cs typeface="Calibri"/>
              </a:rPr>
              <a:t>Finally, </a:t>
            </a:r>
            <a:r>
              <a:rPr sz="2400" b="1" i="1" spc="-10" dirty="0">
                <a:latin typeface="Calibri"/>
                <a:cs typeface="Calibri"/>
              </a:rPr>
              <a:t>process  metadata </a:t>
            </a:r>
            <a:r>
              <a:rPr sz="2400" spc="-5" dirty="0">
                <a:latin typeface="Calibri"/>
                <a:cs typeface="Calibri"/>
              </a:rPr>
              <a:t>describes the </a:t>
            </a:r>
            <a:r>
              <a:rPr sz="2400" spc="-20" dirty="0">
                <a:latin typeface="Calibri"/>
                <a:cs typeface="Calibri"/>
              </a:rPr>
              <a:t>warehouse’s </a:t>
            </a:r>
            <a:r>
              <a:rPr sz="2400" spc="-10" dirty="0">
                <a:latin typeface="Calibri"/>
                <a:cs typeface="Calibri"/>
              </a:rPr>
              <a:t>operational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404" y="73913"/>
            <a:ext cx="50838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Architecture</a:t>
            </a:r>
            <a:r>
              <a:rPr spc="-6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214884" y="739140"/>
            <a:ext cx="11792712" cy="478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928" y="5609640"/>
            <a:ext cx="10614660" cy="70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165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221F1F"/>
                </a:solidFill>
                <a:latin typeface="Arial"/>
                <a:cs typeface="Arial"/>
              </a:rPr>
              <a:t>Figure </a:t>
            </a:r>
            <a:r>
              <a:rPr sz="1800" b="1" i="1" spc="-5" dirty="0">
                <a:solidFill>
                  <a:srgbClr val="221F1F"/>
                </a:solidFill>
                <a:latin typeface="Arial"/>
                <a:cs typeface="Arial"/>
              </a:rPr>
              <a:t>1: Kimball technical system architecture</a:t>
            </a:r>
            <a:r>
              <a:rPr sz="1800" b="1" i="1" spc="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221F1F"/>
                </a:solidFill>
                <a:latin typeface="Arial"/>
                <a:cs typeface="Arial"/>
              </a:rPr>
              <a:t>diagram</a:t>
            </a:r>
            <a:r>
              <a:rPr sz="1800" i="1" dirty="0">
                <a:solidFill>
                  <a:srgbClr val="221F1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400" spc="-10" dirty="0">
                <a:latin typeface="Calibri"/>
                <a:cs typeface="Calibri"/>
              </a:rPr>
              <a:t>Source: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https://www.kimballgroup.com/data-warehouse-business-intelligence-resources/kimball-techniques/technical-dw-bi-system-architecture/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89" y="0"/>
            <a:ext cx="8162290" cy="152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40125">
              <a:lnSpc>
                <a:spcPct val="123000"/>
              </a:lnSpc>
              <a:spcBef>
                <a:spcPts val="95"/>
              </a:spcBef>
            </a:pPr>
            <a:r>
              <a:rPr sz="4000" spc="-20" dirty="0"/>
              <a:t>Architecture </a:t>
            </a:r>
            <a:r>
              <a:rPr sz="4000" spc="-10" dirty="0"/>
              <a:t>concepts  </a:t>
            </a:r>
            <a:r>
              <a:rPr sz="4000" spc="-5" dirty="0"/>
              <a:t>Does </a:t>
            </a:r>
            <a:r>
              <a:rPr sz="4000" spc="-15" dirty="0"/>
              <a:t>DW/BI </a:t>
            </a:r>
            <a:r>
              <a:rPr sz="4000" spc="-20" dirty="0"/>
              <a:t>Architecture</a:t>
            </a:r>
            <a:r>
              <a:rPr sz="4000" spc="70" dirty="0"/>
              <a:t> </a:t>
            </a:r>
            <a:r>
              <a:rPr sz="4000" spc="-30" dirty="0"/>
              <a:t>Evolve?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1289" y="1384173"/>
            <a:ext cx="11462385" cy="30092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DW/BI </a:t>
            </a:r>
            <a:r>
              <a:rPr sz="2800" spc="-15" dirty="0">
                <a:latin typeface="Calibri"/>
                <a:cs typeface="Calibri"/>
              </a:rPr>
              <a:t>architecture </a:t>
            </a:r>
            <a:r>
              <a:rPr sz="2800" spc="-5" dirty="0">
                <a:latin typeface="Calibri"/>
                <a:cs typeface="Calibri"/>
              </a:rPr>
              <a:t>plan </a:t>
            </a:r>
            <a:r>
              <a:rPr sz="2800" spc="-15" dirty="0">
                <a:latin typeface="Calibri"/>
                <a:cs typeface="Calibri"/>
              </a:rPr>
              <a:t>evolve, </a:t>
            </a:r>
            <a:r>
              <a:rPr sz="2800" spc="-5" dirty="0">
                <a:latin typeface="Calibri"/>
                <a:cs typeface="Calibri"/>
              </a:rPr>
              <a:t>as the business </a:t>
            </a:r>
            <a:r>
              <a:rPr sz="2800" spc="-15" dirty="0">
                <a:latin typeface="Calibri"/>
                <a:cs typeface="Calibri"/>
              </a:rPr>
              <a:t>requirements </a:t>
            </a:r>
            <a:r>
              <a:rPr sz="2800" spc="-10" dirty="0">
                <a:latin typeface="Calibri"/>
                <a:cs typeface="Calibri"/>
              </a:rPr>
              <a:t>change, 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15" dirty="0">
                <a:latin typeface="Calibri"/>
                <a:cs typeface="Calibri"/>
              </a:rPr>
              <a:t>available,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10" dirty="0">
                <a:latin typeface="Calibri"/>
                <a:cs typeface="Calibri"/>
              </a:rPr>
              <a:t>technologies </a:t>
            </a:r>
            <a:r>
              <a:rPr sz="2800" spc="-15" dirty="0">
                <a:latin typeface="Calibri"/>
                <a:cs typeface="Calibri"/>
              </a:rPr>
              <a:t>emerge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market  </a:t>
            </a:r>
            <a:r>
              <a:rPr sz="2800" spc="-5" dirty="0">
                <a:latin typeface="Calibri"/>
                <a:cs typeface="Calibri"/>
              </a:rPr>
              <a:t>place.</a:t>
            </a:r>
            <a:endParaRPr sz="280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ability of the business </a:t>
            </a:r>
            <a:r>
              <a:rPr sz="2800" spc="-15" dirty="0">
                <a:latin typeface="Calibri"/>
                <a:cs typeface="Calibri"/>
              </a:rPr>
              <a:t>users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pressurize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DW/BI designer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make  </a:t>
            </a:r>
            <a:r>
              <a:rPr sz="2800" spc="-10" dirty="0">
                <a:latin typeface="Calibri"/>
                <a:cs typeface="Calibri"/>
              </a:rPr>
              <a:t>significant </a:t>
            </a:r>
            <a:r>
              <a:rPr sz="2800" spc="-5" dirty="0">
                <a:latin typeface="Calibri"/>
                <a:cs typeface="Calibri"/>
              </a:rPr>
              <a:t>changes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project </a:t>
            </a:r>
            <a:r>
              <a:rPr sz="2800" spc="-10" dirty="0">
                <a:latin typeface="Calibri"/>
                <a:cs typeface="Calibri"/>
              </a:rPr>
              <a:t>determines </a:t>
            </a:r>
            <a:r>
              <a:rPr sz="2800" spc="-5" dirty="0">
                <a:latin typeface="Calibri"/>
                <a:cs typeface="Calibri"/>
              </a:rPr>
              <a:t>the its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success.</a:t>
            </a:r>
            <a:endParaRPr sz="2800">
              <a:latin typeface="Calibri"/>
              <a:cs typeface="Calibri"/>
            </a:endParaRPr>
          </a:p>
          <a:p>
            <a:pPr marL="241300" marR="7620" indent="-228600" algn="just">
              <a:lnSpc>
                <a:spcPts val="302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architecture evolves over </a:t>
            </a:r>
            <a:r>
              <a:rPr sz="2800" spc="-5" dirty="0">
                <a:latin typeface="Calibri"/>
                <a:cs typeface="Calibri"/>
              </a:rPr>
              <a:t>time as </a:t>
            </a:r>
            <a:r>
              <a:rPr sz="2800" spc="-10" dirty="0">
                <a:latin typeface="Calibri"/>
                <a:cs typeface="Calibri"/>
              </a:rPr>
              <a:t>deep understanding, </a:t>
            </a:r>
            <a:r>
              <a:rPr sz="2800" spc="-5" dirty="0">
                <a:latin typeface="Calibri"/>
                <a:cs typeface="Calibri"/>
              </a:rPr>
              <a:t>of the business  and </a:t>
            </a:r>
            <a:r>
              <a:rPr sz="2800" spc="-25" dirty="0">
                <a:latin typeface="Calibri"/>
                <a:cs typeface="Calibri"/>
              </a:rPr>
              <a:t>technology,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425" y="73913"/>
            <a:ext cx="40024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Topology</a:t>
            </a:r>
            <a:r>
              <a:rPr spc="-75" dirty="0"/>
              <a:t> </a:t>
            </a:r>
            <a:r>
              <a:rPr spc="-5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3957" y="949320"/>
            <a:ext cx="6804659" cy="27292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4000" b="1" spc="-45" dirty="0">
                <a:latin typeface="Calibri"/>
                <a:cs typeface="Calibri"/>
              </a:rPr>
              <a:t>Topology</a:t>
            </a:r>
            <a:r>
              <a:rPr sz="4000" b="1" spc="-5" dirty="0">
                <a:latin typeface="Calibri"/>
                <a:cs typeface="Calibri"/>
              </a:rPr>
              <a:t> options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10" dirty="0">
                <a:latin typeface="Calibri"/>
                <a:cs typeface="Calibri"/>
              </a:rPr>
              <a:t>Independent </a:t>
            </a:r>
            <a:r>
              <a:rPr sz="4000" spc="-25" dirty="0">
                <a:latin typeface="Calibri"/>
                <a:cs typeface="Calibri"/>
              </a:rPr>
              <a:t>data </a:t>
            </a:r>
            <a:r>
              <a:rPr sz="4000" spc="-5" dirty="0">
                <a:latin typeface="Calibri"/>
                <a:cs typeface="Calibri"/>
              </a:rPr>
              <a:t>marts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15" dirty="0">
                <a:latin typeface="Calibri"/>
                <a:cs typeface="Calibri"/>
              </a:rPr>
              <a:t>Enterprise </a:t>
            </a:r>
            <a:r>
              <a:rPr sz="4000" spc="-25" dirty="0">
                <a:latin typeface="Calibri"/>
                <a:cs typeface="Calibri"/>
              </a:rPr>
              <a:t>data </a:t>
            </a:r>
            <a:r>
              <a:rPr sz="4000" spc="-15" dirty="0">
                <a:latin typeface="Calibri"/>
                <a:cs typeface="Calibri"/>
              </a:rPr>
              <a:t>warehouse,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and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20" dirty="0">
                <a:latin typeface="Calibri"/>
                <a:cs typeface="Calibri"/>
              </a:rPr>
              <a:t>Conformed </a:t>
            </a:r>
            <a:r>
              <a:rPr sz="4000" spc="-25" dirty="0">
                <a:latin typeface="Calibri"/>
                <a:cs typeface="Calibri"/>
              </a:rPr>
              <a:t>data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warehouse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7183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err="1"/>
              <a:t>Thur</a:t>
            </a:r>
            <a:r>
              <a:rPr lang="en-US" spc="-20" dirty="0"/>
              <a:t>, </a:t>
            </a:r>
            <a:r>
              <a:rPr lang="en-US" spc="-5" dirty="0"/>
              <a:t>February </a:t>
            </a:r>
            <a:r>
              <a:rPr lang="en-US" dirty="0"/>
              <a:t>20,</a:t>
            </a:r>
            <a:r>
              <a:rPr lang="en-US" spc="-75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components </a:t>
            </a:r>
            <a:r>
              <a:rPr dirty="0"/>
              <a:t>and</a:t>
            </a:r>
            <a:r>
              <a:rPr spc="-1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072" y="934923"/>
            <a:ext cx="10872470" cy="531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75"/>
              </a:lnSpc>
              <a:spcBef>
                <a:spcPts val="95"/>
              </a:spcBef>
              <a:tabLst>
                <a:tab pos="2023110" algn="l"/>
                <a:tab pos="4685665" algn="l"/>
                <a:tab pos="5659120" algn="l"/>
                <a:tab pos="8512810" algn="l"/>
                <a:tab pos="9407525" algn="l"/>
              </a:tabLst>
            </a:pPr>
            <a:r>
              <a:rPr sz="3700" b="1" spc="-5" dirty="0">
                <a:latin typeface="Calibri"/>
                <a:cs typeface="Calibri"/>
              </a:rPr>
              <a:t>Common	</a:t>
            </a:r>
            <a:r>
              <a:rPr sz="3700" b="1" spc="-10" dirty="0">
                <a:latin typeface="Calibri"/>
                <a:cs typeface="Calibri"/>
              </a:rPr>
              <a:t>components	</a:t>
            </a:r>
            <a:r>
              <a:rPr sz="3700" b="1" spc="-5" dirty="0">
                <a:latin typeface="Calibri"/>
                <a:cs typeface="Calibri"/>
              </a:rPr>
              <a:t>and	functionality:	</a:t>
            </a:r>
            <a:r>
              <a:rPr sz="3700" spc="-5" dirty="0">
                <a:latin typeface="Calibri"/>
                <a:cs typeface="Calibri"/>
              </a:rPr>
              <a:t>ETL	</a:t>
            </a:r>
            <a:r>
              <a:rPr sz="3700" spc="-30" dirty="0">
                <a:latin typeface="Calibri"/>
                <a:cs typeface="Calibri"/>
              </a:rPr>
              <a:t>system;</a:t>
            </a:r>
            <a:endParaRPr sz="37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  <a:tabLst>
                <a:tab pos="2615565" algn="l"/>
                <a:tab pos="4151629" algn="l"/>
                <a:tab pos="7355840" algn="l"/>
                <a:tab pos="8250555" algn="l"/>
                <a:tab pos="9294495" algn="l"/>
              </a:tabLst>
            </a:pPr>
            <a:r>
              <a:rPr sz="3700" spc="-15" dirty="0">
                <a:latin typeface="Calibri"/>
                <a:cs typeface="Calibri"/>
              </a:rPr>
              <a:t>presentation	servers	</a:t>
            </a:r>
            <a:r>
              <a:rPr sz="3700" spc="-5" dirty="0">
                <a:latin typeface="Calibri"/>
                <a:cs typeface="Calibri"/>
              </a:rPr>
              <a:t>(RDBMS/OLAP);	</a:t>
            </a:r>
            <a:r>
              <a:rPr sz="3700" spc="-20" dirty="0">
                <a:latin typeface="Calibri"/>
                <a:cs typeface="Calibri"/>
              </a:rPr>
              <a:t>real	</a:t>
            </a:r>
            <a:r>
              <a:rPr sz="3700" spc="-5" dirty="0">
                <a:latin typeface="Calibri"/>
                <a:cs typeface="Calibri"/>
              </a:rPr>
              <a:t>time	options:</a:t>
            </a:r>
            <a:endParaRPr sz="3700">
              <a:latin typeface="Calibri"/>
              <a:cs typeface="Calibri"/>
            </a:endParaRPr>
          </a:p>
          <a:p>
            <a:pPr marL="12700" marR="8890">
              <a:lnSpc>
                <a:spcPct val="70000"/>
              </a:lnSpc>
              <a:spcBef>
                <a:spcPts val="670"/>
              </a:spcBef>
              <a:tabLst>
                <a:tab pos="1348740" algn="l"/>
                <a:tab pos="1985645" algn="l"/>
                <a:tab pos="3608070" algn="l"/>
                <a:tab pos="4777105" algn="l"/>
                <a:tab pos="5737225" algn="l"/>
                <a:tab pos="6845300" algn="l"/>
                <a:tab pos="8133080" algn="l"/>
                <a:tab pos="8742680" algn="l"/>
              </a:tabLst>
            </a:pPr>
            <a:r>
              <a:rPr sz="3700" spc="-10" dirty="0">
                <a:latin typeface="Calibri"/>
                <a:cs typeface="Calibri"/>
              </a:rPr>
              <a:t>di</a:t>
            </a:r>
            <a:r>
              <a:rPr sz="3700" spc="-55" dirty="0">
                <a:latin typeface="Calibri"/>
                <a:cs typeface="Calibri"/>
              </a:rPr>
              <a:t>r</a:t>
            </a:r>
            <a:r>
              <a:rPr sz="3700" spc="-5" dirty="0">
                <a:latin typeface="Calibri"/>
                <a:cs typeface="Calibri"/>
              </a:rPr>
              <a:t>ect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35" dirty="0">
                <a:latin typeface="Calibri"/>
                <a:cs typeface="Calibri"/>
              </a:rPr>
              <a:t>t</a:t>
            </a:r>
            <a:r>
              <a:rPr sz="3700" spc="-5" dirty="0">
                <a:latin typeface="Calibri"/>
                <a:cs typeface="Calibri"/>
              </a:rPr>
              <a:t>o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10" dirty="0">
                <a:latin typeface="Calibri"/>
                <a:cs typeface="Calibri"/>
              </a:rPr>
              <a:t>so</a:t>
            </a:r>
            <a:r>
              <a:rPr sz="3700" spc="5" dirty="0">
                <a:latin typeface="Calibri"/>
                <a:cs typeface="Calibri"/>
              </a:rPr>
              <a:t>u</a:t>
            </a:r>
            <a:r>
              <a:rPr sz="3700" spc="-60" dirty="0">
                <a:latin typeface="Calibri"/>
                <a:cs typeface="Calibri"/>
              </a:rPr>
              <a:t>r</a:t>
            </a:r>
            <a:r>
              <a:rPr sz="3700" spc="-5" dirty="0">
                <a:latin typeface="Calibri"/>
                <a:cs typeface="Calibri"/>
              </a:rPr>
              <a:t>ce,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10" dirty="0">
                <a:latin typeface="Calibri"/>
                <a:cs typeface="Calibri"/>
              </a:rPr>
              <a:t>OD</a:t>
            </a:r>
            <a:r>
              <a:rPr sz="3700" spc="5" dirty="0">
                <a:latin typeface="Calibri"/>
                <a:cs typeface="Calibri"/>
              </a:rPr>
              <a:t>S</a:t>
            </a:r>
            <a:r>
              <a:rPr sz="3700" spc="-5" dirty="0">
                <a:latin typeface="Calibri"/>
                <a:cs typeface="Calibri"/>
              </a:rPr>
              <a:t>,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60" dirty="0">
                <a:latin typeface="Calibri"/>
                <a:cs typeface="Calibri"/>
              </a:rPr>
              <a:t>r</a:t>
            </a:r>
            <a:r>
              <a:rPr sz="3700" spc="-5" dirty="0">
                <a:latin typeface="Calibri"/>
                <a:cs typeface="Calibri"/>
              </a:rPr>
              <a:t>eal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5" dirty="0">
                <a:latin typeface="Calibri"/>
                <a:cs typeface="Calibri"/>
              </a:rPr>
              <a:t>t</a:t>
            </a:r>
            <a:r>
              <a:rPr sz="3700" spc="-20" dirty="0">
                <a:latin typeface="Calibri"/>
                <a:cs typeface="Calibri"/>
              </a:rPr>
              <a:t>i</a:t>
            </a:r>
            <a:r>
              <a:rPr sz="3700" spc="-5" dirty="0">
                <a:latin typeface="Calibri"/>
                <a:cs typeface="Calibri"/>
              </a:rPr>
              <a:t>me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5" dirty="0">
                <a:latin typeface="Calibri"/>
                <a:cs typeface="Calibri"/>
              </a:rPr>
              <a:t>l</a:t>
            </a:r>
            <a:r>
              <a:rPr sz="3700" spc="-70" dirty="0">
                <a:latin typeface="Calibri"/>
                <a:cs typeface="Calibri"/>
              </a:rPr>
              <a:t>a</a:t>
            </a:r>
            <a:r>
              <a:rPr sz="3700" spc="-60" dirty="0">
                <a:latin typeface="Calibri"/>
                <a:cs typeface="Calibri"/>
              </a:rPr>
              <a:t>y</a:t>
            </a:r>
            <a:r>
              <a:rPr sz="3700" spc="-5" dirty="0">
                <a:latin typeface="Calibri"/>
                <a:cs typeface="Calibri"/>
              </a:rPr>
              <a:t>e</a:t>
            </a:r>
            <a:r>
              <a:rPr sz="3700" spc="-20" dirty="0">
                <a:latin typeface="Calibri"/>
                <a:cs typeface="Calibri"/>
              </a:rPr>
              <a:t>r</a:t>
            </a:r>
            <a:r>
              <a:rPr sz="3700" spc="-5" dirty="0">
                <a:latin typeface="Calibri"/>
                <a:cs typeface="Calibri"/>
              </a:rPr>
              <a:t>;</a:t>
            </a:r>
            <a:r>
              <a:rPr sz="3700" dirty="0">
                <a:latin typeface="Calibri"/>
                <a:cs typeface="Calibri"/>
              </a:rPr>
              <a:t>	B</a:t>
            </a:r>
            <a:r>
              <a:rPr sz="3700" spc="-5" dirty="0">
                <a:latin typeface="Calibri"/>
                <a:cs typeface="Calibri"/>
              </a:rPr>
              <a:t>I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5" dirty="0">
                <a:latin typeface="Calibri"/>
                <a:cs typeface="Calibri"/>
              </a:rPr>
              <a:t>a</a:t>
            </a:r>
            <a:r>
              <a:rPr sz="3700" spc="5" dirty="0">
                <a:latin typeface="Calibri"/>
                <a:cs typeface="Calibri"/>
              </a:rPr>
              <a:t>p</a:t>
            </a:r>
            <a:r>
              <a:rPr sz="3700" spc="-10" dirty="0">
                <a:latin typeface="Calibri"/>
                <a:cs typeface="Calibri"/>
              </a:rPr>
              <a:t>pli</a:t>
            </a:r>
            <a:r>
              <a:rPr sz="3700" spc="-35" dirty="0">
                <a:latin typeface="Calibri"/>
                <a:cs typeface="Calibri"/>
              </a:rPr>
              <a:t>ca</a:t>
            </a:r>
            <a:r>
              <a:rPr sz="3700" dirty="0">
                <a:latin typeface="Calibri"/>
                <a:cs typeface="Calibri"/>
              </a:rPr>
              <a:t>t</a:t>
            </a:r>
            <a:r>
              <a:rPr sz="3700" spc="-5" dirty="0">
                <a:latin typeface="Calibri"/>
                <a:cs typeface="Calibri"/>
              </a:rPr>
              <a:t>i</a:t>
            </a:r>
            <a:r>
              <a:rPr sz="3700" dirty="0">
                <a:latin typeface="Calibri"/>
                <a:cs typeface="Calibri"/>
              </a:rPr>
              <a:t>o</a:t>
            </a:r>
            <a:r>
              <a:rPr sz="3700" spc="-5" dirty="0">
                <a:latin typeface="Calibri"/>
                <a:cs typeface="Calibri"/>
              </a:rPr>
              <a:t>n  types and</a:t>
            </a:r>
            <a:r>
              <a:rPr sz="3700" spc="3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services</a:t>
            </a:r>
            <a:endParaRPr sz="3700">
              <a:latin typeface="Calibri"/>
              <a:cs typeface="Calibri"/>
            </a:endParaRPr>
          </a:p>
          <a:p>
            <a:pPr marL="12700">
              <a:lnSpc>
                <a:spcPts val="3950"/>
              </a:lnSpc>
            </a:pPr>
            <a:r>
              <a:rPr sz="3700" b="1" spc="-5" dirty="0">
                <a:latin typeface="Calibri"/>
                <a:cs typeface="Calibri"/>
              </a:rPr>
              <a:t>ETL</a:t>
            </a:r>
            <a:r>
              <a:rPr sz="3700" b="1" spc="-10" dirty="0">
                <a:latin typeface="Calibri"/>
                <a:cs typeface="Calibri"/>
              </a:rPr>
              <a:t> </a:t>
            </a:r>
            <a:r>
              <a:rPr sz="3700" b="1" spc="-35" dirty="0">
                <a:latin typeface="Calibri"/>
                <a:cs typeface="Calibri"/>
              </a:rPr>
              <a:t>system</a:t>
            </a:r>
            <a:endParaRPr sz="37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70000"/>
              </a:lnSpc>
              <a:spcBef>
                <a:spcPts val="1165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5" dirty="0">
                <a:latin typeface="Calibri"/>
                <a:cs typeface="Calibri"/>
              </a:rPr>
              <a:t>As </a:t>
            </a:r>
            <a:r>
              <a:rPr sz="3700" spc="-10" dirty="0">
                <a:latin typeface="Calibri"/>
                <a:cs typeface="Calibri"/>
              </a:rPr>
              <a:t>shown </a:t>
            </a:r>
            <a:r>
              <a:rPr sz="3700" spc="-5" dirty="0">
                <a:latin typeface="Calibri"/>
                <a:cs typeface="Calibri"/>
              </a:rPr>
              <a:t>Fig. 1, </a:t>
            </a:r>
            <a:r>
              <a:rPr sz="3700" spc="-10" dirty="0">
                <a:latin typeface="Calibri"/>
                <a:cs typeface="Calibri"/>
              </a:rPr>
              <a:t>ETL </a:t>
            </a:r>
            <a:r>
              <a:rPr sz="3700" spc="-15" dirty="0">
                <a:latin typeface="Calibri"/>
                <a:cs typeface="Calibri"/>
              </a:rPr>
              <a:t>processing occurs </a:t>
            </a:r>
            <a:r>
              <a:rPr sz="3700" spc="-5" dirty="0">
                <a:latin typeface="Calibri"/>
                <a:cs typeface="Calibri"/>
              </a:rPr>
              <a:t>in the </a:t>
            </a:r>
            <a:r>
              <a:rPr sz="3700" dirty="0">
                <a:latin typeface="Calibri"/>
                <a:cs typeface="Calibri"/>
              </a:rPr>
              <a:t>back  </a:t>
            </a:r>
            <a:r>
              <a:rPr sz="3700" spc="-25" dirty="0">
                <a:latin typeface="Calibri"/>
                <a:cs typeface="Calibri"/>
              </a:rPr>
              <a:t>room </a:t>
            </a:r>
            <a:r>
              <a:rPr sz="3700" dirty="0">
                <a:latin typeface="Calibri"/>
                <a:cs typeface="Calibri"/>
              </a:rPr>
              <a:t>of </a:t>
            </a:r>
            <a:r>
              <a:rPr sz="3700" spc="-5" dirty="0">
                <a:latin typeface="Calibri"/>
                <a:cs typeface="Calibri"/>
              </a:rPr>
              <a:t>the </a:t>
            </a:r>
            <a:r>
              <a:rPr sz="3700" i="1" spc="-10" dirty="0">
                <a:latin typeface="Calibri"/>
                <a:cs typeface="Calibri"/>
              </a:rPr>
              <a:t>High Level </a:t>
            </a:r>
            <a:r>
              <a:rPr sz="3700" i="1" spc="-15" dirty="0">
                <a:latin typeface="Calibri"/>
                <a:cs typeface="Calibri"/>
              </a:rPr>
              <a:t>DW/BI </a:t>
            </a:r>
            <a:r>
              <a:rPr sz="3700" i="1" spc="-25" dirty="0">
                <a:latin typeface="Calibri"/>
                <a:cs typeface="Calibri"/>
              </a:rPr>
              <a:t>System </a:t>
            </a:r>
            <a:r>
              <a:rPr sz="3700" i="1" spc="-10" dirty="0">
                <a:latin typeface="Calibri"/>
                <a:cs typeface="Calibri"/>
              </a:rPr>
              <a:t>Architecture  </a:t>
            </a:r>
            <a:r>
              <a:rPr sz="3700" i="1" spc="-5" dirty="0">
                <a:latin typeface="Calibri"/>
                <a:cs typeface="Calibri"/>
              </a:rPr>
              <a:t>Model</a:t>
            </a:r>
            <a:r>
              <a:rPr sz="3700" spc="-5" dirty="0">
                <a:latin typeface="Calibri"/>
                <a:cs typeface="Calibri"/>
              </a:rPr>
              <a:t>.</a:t>
            </a:r>
            <a:endParaRPr sz="3700">
              <a:latin typeface="Calibri"/>
              <a:cs typeface="Calibri"/>
            </a:endParaRPr>
          </a:p>
          <a:p>
            <a:pPr marL="241300" marR="7620" indent="-228600" algn="just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10" dirty="0">
                <a:latin typeface="Calibri"/>
                <a:cs typeface="Calibri"/>
              </a:rPr>
              <a:t>The </a:t>
            </a:r>
            <a:r>
              <a:rPr sz="3700" spc="-50" dirty="0">
                <a:latin typeface="Calibri"/>
                <a:cs typeface="Calibri"/>
              </a:rPr>
              <a:t>key </a:t>
            </a:r>
            <a:r>
              <a:rPr sz="3700" spc="-10" dirty="0">
                <a:latin typeface="Calibri"/>
                <a:cs typeface="Calibri"/>
              </a:rPr>
              <a:t>concern of </a:t>
            </a:r>
            <a:r>
              <a:rPr sz="3700" spc="-5" dirty="0">
                <a:latin typeface="Calibri"/>
                <a:cs typeface="Calibri"/>
              </a:rPr>
              <a:t>the </a:t>
            </a:r>
            <a:r>
              <a:rPr sz="3700" spc="-10" dirty="0">
                <a:latin typeface="Calibri"/>
                <a:cs typeface="Calibri"/>
              </a:rPr>
              <a:t>ETL architects, </a:t>
            </a:r>
            <a:r>
              <a:rPr sz="3700" spc="-15" dirty="0">
                <a:latin typeface="Calibri"/>
                <a:cs typeface="Calibri"/>
              </a:rPr>
              <a:t>developers, </a:t>
            </a:r>
            <a:r>
              <a:rPr sz="3700" dirty="0">
                <a:latin typeface="Calibri"/>
                <a:cs typeface="Calibri"/>
              </a:rPr>
              <a:t>and  </a:t>
            </a:r>
            <a:r>
              <a:rPr sz="3700" spc="-10" dirty="0">
                <a:latin typeface="Calibri"/>
                <a:cs typeface="Calibri"/>
              </a:rPr>
              <a:t>DBAs </a:t>
            </a:r>
            <a:r>
              <a:rPr sz="3700" spc="-5" dirty="0">
                <a:latin typeface="Calibri"/>
                <a:cs typeface="Calibri"/>
              </a:rPr>
              <a:t>in the </a:t>
            </a:r>
            <a:r>
              <a:rPr sz="3700" spc="-10" dirty="0">
                <a:latin typeface="Calibri"/>
                <a:cs typeface="Calibri"/>
              </a:rPr>
              <a:t>back </a:t>
            </a:r>
            <a:r>
              <a:rPr sz="3700" spc="-20" dirty="0">
                <a:latin typeface="Calibri"/>
                <a:cs typeface="Calibri"/>
              </a:rPr>
              <a:t>room </a:t>
            </a:r>
            <a:r>
              <a:rPr sz="3700" spc="-5" dirty="0">
                <a:latin typeface="Calibri"/>
                <a:cs typeface="Calibri"/>
              </a:rPr>
              <a:t>is </a:t>
            </a:r>
            <a:r>
              <a:rPr sz="3700" spc="-20" dirty="0">
                <a:latin typeface="Calibri"/>
                <a:cs typeface="Calibri"/>
              </a:rPr>
              <a:t>getting </a:t>
            </a:r>
            <a:r>
              <a:rPr sz="3700" spc="-5" dirty="0">
                <a:latin typeface="Calibri"/>
                <a:cs typeface="Calibri"/>
              </a:rPr>
              <a:t>the </a:t>
            </a:r>
            <a:r>
              <a:rPr sz="3700" spc="-10" dirty="0">
                <a:latin typeface="Calibri"/>
                <a:cs typeface="Calibri"/>
              </a:rPr>
              <a:t>right </a:t>
            </a:r>
            <a:r>
              <a:rPr sz="3700" spc="-25" dirty="0">
                <a:latin typeface="Calibri"/>
                <a:cs typeface="Calibri"/>
              </a:rPr>
              <a:t>data from  </a:t>
            </a:r>
            <a:r>
              <a:rPr sz="3700" spc="-10" dirty="0">
                <a:latin typeface="Calibri"/>
                <a:cs typeface="Calibri"/>
              </a:rPr>
              <a:t>one point </a:t>
            </a:r>
            <a:r>
              <a:rPr sz="3700" spc="-25" dirty="0">
                <a:latin typeface="Calibri"/>
                <a:cs typeface="Calibri"/>
              </a:rPr>
              <a:t>to </a:t>
            </a:r>
            <a:r>
              <a:rPr sz="3700" spc="-5" dirty="0">
                <a:latin typeface="Calibri"/>
                <a:cs typeface="Calibri"/>
              </a:rPr>
              <a:t>another with timely and </a:t>
            </a:r>
            <a:r>
              <a:rPr sz="3700" spc="-15" dirty="0">
                <a:latin typeface="Calibri"/>
                <a:cs typeface="Calibri"/>
              </a:rPr>
              <a:t>appropriate  </a:t>
            </a:r>
            <a:r>
              <a:rPr sz="3700" spc="-20" dirty="0">
                <a:latin typeface="Calibri"/>
                <a:cs typeface="Calibri"/>
              </a:rPr>
              <a:t>transformations.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2005</Words>
  <Application>Microsoft Office PowerPoint</Application>
  <PresentationFormat>Widescreen</PresentationFormat>
  <Paragraphs>421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Muni University</vt:lpstr>
      <vt:lpstr>Technical Architecture Design</vt:lpstr>
      <vt:lpstr>Architecture concepts</vt:lpstr>
      <vt:lpstr>Architecture concepts</vt:lpstr>
      <vt:lpstr>Architecture concepts  Technical Architecture Overview</vt:lpstr>
      <vt:lpstr>Architecture concepts</vt:lpstr>
      <vt:lpstr>Architecture concepts  Does DW/BI Architecture Evolve?</vt:lpstr>
      <vt:lpstr>Topology options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Common components and functionality</vt:lpstr>
      <vt:lpstr>Technical Architecture Design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 University  BACHELOR OF INFORMATION SYSTEMS DEGREE</dc:title>
  <dc:creator>Pota</dc:creator>
  <cp:lastModifiedBy>Ocen Samuel</cp:lastModifiedBy>
  <cp:revision>1</cp:revision>
  <dcterms:created xsi:type="dcterms:W3CDTF">2020-02-20T04:50:32Z</dcterms:created>
  <dcterms:modified xsi:type="dcterms:W3CDTF">2020-02-20T04:55:39Z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2020-02-20T00:00:00Z</vt:filetime>
  </property>
</Properties>
</file>