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Friday, </a:t>
            </a:r>
            <a:r>
              <a:rPr spc="-5" dirty="0"/>
              <a:t>March </a:t>
            </a:r>
            <a:r>
              <a:rPr dirty="0"/>
              <a:t>09,</a:t>
            </a:r>
            <a:r>
              <a:rPr spc="-70" dirty="0"/>
              <a:t> </a:t>
            </a:r>
            <a:r>
              <a:rPr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471C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Friday, </a:t>
            </a:r>
            <a:r>
              <a:rPr spc="-5" dirty="0"/>
              <a:t>March </a:t>
            </a:r>
            <a:r>
              <a:rPr dirty="0"/>
              <a:t>09,</a:t>
            </a:r>
            <a:r>
              <a:rPr spc="-70" dirty="0"/>
              <a:t> </a:t>
            </a:r>
            <a:r>
              <a:rPr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Friday, </a:t>
            </a:r>
            <a:r>
              <a:rPr spc="-5" dirty="0"/>
              <a:t>March </a:t>
            </a:r>
            <a:r>
              <a:rPr dirty="0"/>
              <a:t>09,</a:t>
            </a:r>
            <a:r>
              <a:rPr spc="-70" dirty="0"/>
              <a:t> </a:t>
            </a:r>
            <a:r>
              <a:rPr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Friday, </a:t>
            </a:r>
            <a:r>
              <a:rPr spc="-5" dirty="0"/>
              <a:t>March </a:t>
            </a:r>
            <a:r>
              <a:rPr dirty="0"/>
              <a:t>09,</a:t>
            </a:r>
            <a:r>
              <a:rPr spc="-70" dirty="0"/>
              <a:t> </a:t>
            </a:r>
            <a:r>
              <a:rPr dirty="0"/>
              <a:t>2018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Friday, </a:t>
            </a:r>
            <a:r>
              <a:rPr spc="-5" dirty="0"/>
              <a:t>March </a:t>
            </a:r>
            <a:r>
              <a:rPr dirty="0"/>
              <a:t>09,</a:t>
            </a:r>
            <a:r>
              <a:rPr spc="-70" dirty="0"/>
              <a:t> </a:t>
            </a:r>
            <a:r>
              <a:rPr dirty="0"/>
              <a:t>2018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8007" y="73913"/>
            <a:ext cx="8152765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30780" y="2110486"/>
            <a:ext cx="8330438" cy="4274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471C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939" y="6464909"/>
            <a:ext cx="143319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Friday, </a:t>
            </a:r>
            <a:r>
              <a:rPr spc="-5" dirty="0"/>
              <a:t>March </a:t>
            </a:r>
            <a:r>
              <a:rPr dirty="0"/>
              <a:t>09,</a:t>
            </a:r>
            <a:r>
              <a:rPr spc="-70" dirty="0"/>
              <a:t> </a:t>
            </a:r>
            <a:r>
              <a:rPr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81511" y="6464909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7714" y="577088"/>
            <a:ext cx="45758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" dirty="0"/>
              <a:t>Muni</a:t>
            </a:r>
            <a:r>
              <a:rPr sz="5400" spc="-20" dirty="0"/>
              <a:t> </a:t>
            </a:r>
            <a:r>
              <a:rPr sz="5400" spc="-15" dirty="0"/>
              <a:t>University</a:t>
            </a:r>
            <a:endParaRPr sz="5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930780" y="2110486"/>
            <a:ext cx="8330438" cy="43736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BACHELOR </a:t>
            </a:r>
            <a:r>
              <a:rPr spc="-5" dirty="0"/>
              <a:t>OF </a:t>
            </a:r>
            <a:r>
              <a:rPr spc="-30" dirty="0"/>
              <a:t>INFORMATION </a:t>
            </a:r>
            <a:r>
              <a:rPr spc="-15" dirty="0"/>
              <a:t>SYSTEMS</a:t>
            </a:r>
            <a:r>
              <a:rPr spc="105" dirty="0"/>
              <a:t> </a:t>
            </a:r>
            <a:r>
              <a:rPr spc="-10" dirty="0"/>
              <a:t>DEGREE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 marL="635" algn="ctr">
              <a:lnSpc>
                <a:spcPct val="100000"/>
              </a:lnSpc>
              <a:spcBef>
                <a:spcPts val="2230"/>
              </a:spcBef>
            </a:pPr>
            <a:r>
              <a:rPr sz="2400" spc="-45" dirty="0">
                <a:solidFill>
                  <a:srgbClr val="000000"/>
                </a:solidFill>
              </a:rPr>
              <a:t>Year </a:t>
            </a:r>
            <a:r>
              <a:rPr sz="2400" dirty="0">
                <a:solidFill>
                  <a:srgbClr val="000000"/>
                </a:solidFill>
              </a:rPr>
              <a:t>3, </a:t>
            </a:r>
            <a:r>
              <a:rPr sz="2400" spc="-10" dirty="0">
                <a:solidFill>
                  <a:srgbClr val="000000"/>
                </a:solidFill>
              </a:rPr>
              <a:t>Semester</a:t>
            </a:r>
            <a:r>
              <a:rPr sz="2400" spc="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2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400" spc="-10" dirty="0">
                <a:solidFill>
                  <a:srgbClr val="000000"/>
                </a:solidFill>
              </a:rPr>
              <a:t>Course </a:t>
            </a:r>
            <a:r>
              <a:rPr sz="2400" dirty="0">
                <a:solidFill>
                  <a:srgbClr val="000000"/>
                </a:solidFill>
              </a:rPr>
              <a:t>Name: </a:t>
            </a:r>
            <a:r>
              <a:rPr sz="2800" b="1" spc="-20" dirty="0">
                <a:solidFill>
                  <a:srgbClr val="000000"/>
                </a:solidFill>
                <a:latin typeface="Calibri"/>
                <a:cs typeface="Calibri"/>
              </a:rPr>
              <a:t>Data Warehousing </a:t>
            </a:r>
            <a:r>
              <a:rPr sz="2800" b="1" spc="-5" dirty="0">
                <a:solidFill>
                  <a:srgbClr val="000000"/>
                </a:solidFill>
                <a:latin typeface="Calibri"/>
                <a:cs typeface="Calibri"/>
              </a:rPr>
              <a:t>and Business</a:t>
            </a:r>
            <a:r>
              <a:rPr sz="2800" b="1" spc="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0000"/>
                </a:solidFill>
                <a:latin typeface="Calibri"/>
                <a:cs typeface="Calibri"/>
              </a:rPr>
              <a:t>Intelligence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0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000000"/>
                </a:solidFill>
              </a:rPr>
              <a:t>Course </a:t>
            </a:r>
            <a:r>
              <a:rPr sz="2400" spc="-5" dirty="0">
                <a:solidFill>
                  <a:srgbClr val="000000"/>
                </a:solidFill>
              </a:rPr>
              <a:t>Code: </a:t>
            </a:r>
            <a:r>
              <a:rPr sz="2400" b="1" dirty="0">
                <a:solidFill>
                  <a:srgbClr val="000000"/>
                </a:solidFill>
                <a:latin typeface="Calibri"/>
                <a:cs typeface="Calibri"/>
              </a:rPr>
              <a:t>ISM</a:t>
            </a:r>
            <a:r>
              <a:rPr sz="2400" b="1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Calibri"/>
                <a:cs typeface="Calibri"/>
              </a:rPr>
              <a:t>3203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2800" b="1" spc="-10" dirty="0" smtClean="0">
                <a:latin typeface="Calibri"/>
                <a:cs typeface="Calibri"/>
              </a:rPr>
              <a:t>Samuel OCEN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43319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 smtClean="0"/>
              <a:t>Thur</a:t>
            </a:r>
            <a:r>
              <a:rPr spc="-20" dirty="0" smtClean="0"/>
              <a:t>, </a:t>
            </a:r>
            <a:r>
              <a:rPr spc="-5" dirty="0"/>
              <a:t>March </a:t>
            </a:r>
            <a:r>
              <a:rPr dirty="0" smtClean="0"/>
              <a:t>0</a:t>
            </a:r>
            <a:r>
              <a:rPr lang="en-US" dirty="0" smtClean="0"/>
              <a:t>5</a:t>
            </a:r>
            <a:r>
              <a:rPr dirty="0" smtClean="0"/>
              <a:t>,</a:t>
            </a:r>
            <a:r>
              <a:rPr spc="-70" dirty="0" smtClean="0"/>
              <a:t> </a:t>
            </a:r>
            <a:r>
              <a:rPr dirty="0" smtClean="0"/>
              <a:t>20</a:t>
            </a:r>
            <a:r>
              <a:rPr lang="en-US" dirty="0" smtClean="0"/>
              <a:t>20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1159235" y="6464909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43319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/>
              <a:t>Thur, </a:t>
            </a:r>
            <a:r>
              <a:rPr lang="en-US" spc="-5" dirty="0"/>
              <a:t>March </a:t>
            </a:r>
            <a:r>
              <a:rPr lang="en-US" dirty="0"/>
              <a:t>05,</a:t>
            </a:r>
            <a:r>
              <a:rPr lang="en-US" spc="-70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Standards </a:t>
            </a:r>
            <a:r>
              <a:rPr dirty="0"/>
              <a:t>and naming</a:t>
            </a:r>
            <a:r>
              <a:rPr spc="5" dirty="0"/>
              <a:t> </a:t>
            </a:r>
            <a:r>
              <a:rPr spc="-20" dirty="0"/>
              <a:t>conventions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928" y="717220"/>
            <a:ext cx="11652250" cy="559943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3100" b="1" spc="-5" dirty="0">
                <a:latin typeface="Calibri"/>
                <a:cs typeface="Calibri"/>
              </a:rPr>
              <a:t>Use </a:t>
            </a:r>
            <a:r>
              <a:rPr sz="3100" b="1" spc="-20" dirty="0">
                <a:latin typeface="Calibri"/>
                <a:cs typeface="Calibri"/>
              </a:rPr>
              <a:t>synonyms </a:t>
            </a:r>
            <a:r>
              <a:rPr sz="3100" b="1" spc="-5" dirty="0">
                <a:latin typeface="Calibri"/>
                <a:cs typeface="Calibri"/>
              </a:rPr>
              <a:t>or </a:t>
            </a:r>
            <a:r>
              <a:rPr sz="3100" b="1" spc="-15" dirty="0">
                <a:latin typeface="Calibri"/>
                <a:cs typeface="Calibri"/>
              </a:rPr>
              <a:t>views </a:t>
            </a:r>
            <a:r>
              <a:rPr sz="3100" b="1" spc="-20" dirty="0">
                <a:latin typeface="Calibri"/>
                <a:cs typeface="Calibri"/>
              </a:rPr>
              <a:t>for </a:t>
            </a:r>
            <a:r>
              <a:rPr sz="3100" b="1" spc="-5" dirty="0">
                <a:latin typeface="Calibri"/>
                <a:cs typeface="Calibri"/>
              </a:rPr>
              <a:t>user accessible</a:t>
            </a:r>
            <a:r>
              <a:rPr sz="3100" b="1" spc="110" dirty="0">
                <a:latin typeface="Calibri"/>
                <a:cs typeface="Calibri"/>
              </a:rPr>
              <a:t> </a:t>
            </a:r>
            <a:r>
              <a:rPr sz="3100" b="1" spc="-15" dirty="0">
                <a:latin typeface="Calibri"/>
                <a:cs typeface="Calibri"/>
              </a:rPr>
              <a:t>tables</a:t>
            </a:r>
            <a:endParaRPr sz="3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241300" algn="l"/>
              </a:tabLst>
            </a:pPr>
            <a:r>
              <a:rPr sz="2700" spc="-5" dirty="0">
                <a:latin typeface="Calibri"/>
                <a:cs typeface="Calibri"/>
              </a:rPr>
              <a:t>Access </a:t>
            </a:r>
            <a:r>
              <a:rPr sz="2700" spc="-15" dirty="0">
                <a:latin typeface="Calibri"/>
                <a:cs typeface="Calibri"/>
              </a:rPr>
              <a:t>to </a:t>
            </a:r>
            <a:r>
              <a:rPr sz="2700" dirty="0">
                <a:latin typeface="Calibri"/>
                <a:cs typeface="Calibri"/>
              </a:rPr>
              <a:t>all </a:t>
            </a:r>
            <a:r>
              <a:rPr sz="2700" spc="-10" dirty="0">
                <a:latin typeface="Calibri"/>
                <a:cs typeface="Calibri"/>
              </a:rPr>
              <a:t>tables </a:t>
            </a:r>
            <a:r>
              <a:rPr sz="2700" spc="-5" dirty="0">
                <a:latin typeface="Calibri"/>
                <a:cs typeface="Calibri"/>
              </a:rPr>
              <a:t>should be </a:t>
            </a:r>
            <a:r>
              <a:rPr sz="2700" spc="-20" dirty="0">
                <a:latin typeface="Calibri"/>
                <a:cs typeface="Calibri"/>
              </a:rPr>
              <a:t>granted </a:t>
            </a:r>
            <a:r>
              <a:rPr sz="2700" spc="-10" dirty="0">
                <a:latin typeface="Calibri"/>
                <a:cs typeface="Calibri"/>
              </a:rPr>
              <a:t>through </a:t>
            </a:r>
            <a:r>
              <a:rPr sz="2700" spc="-15" dirty="0">
                <a:latin typeface="Calibri"/>
                <a:cs typeface="Calibri"/>
              </a:rPr>
              <a:t>synonyms, </a:t>
            </a:r>
            <a:r>
              <a:rPr sz="2700" dirty="0">
                <a:latin typeface="Calibri"/>
                <a:cs typeface="Calibri"/>
              </a:rPr>
              <a:t>which </a:t>
            </a:r>
            <a:r>
              <a:rPr sz="2700" spc="-5" dirty="0">
                <a:latin typeface="Calibri"/>
                <a:cs typeface="Calibri"/>
              </a:rPr>
              <a:t>RDBMSs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support.</a:t>
            </a:r>
            <a:endParaRPr sz="270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  <a:tab pos="594360" algn="l"/>
                <a:tab pos="1995170" algn="l"/>
                <a:tab pos="2362835" algn="l"/>
                <a:tab pos="3626485" algn="l"/>
                <a:tab pos="4568190" algn="l"/>
                <a:tab pos="5120005" algn="l"/>
                <a:tab pos="5440045" algn="l"/>
                <a:tab pos="6382385" algn="l"/>
                <a:tab pos="8042275" algn="l"/>
                <a:tab pos="9617710" algn="l"/>
                <a:tab pos="10064115" algn="l"/>
                <a:tab pos="10563225" algn="l"/>
                <a:tab pos="11337290" algn="l"/>
              </a:tabLst>
            </a:pPr>
            <a:r>
              <a:rPr sz="2700" dirty="0">
                <a:latin typeface="Calibri"/>
                <a:cs typeface="Calibri"/>
              </a:rPr>
              <a:t>A	</a:t>
            </a:r>
            <a:r>
              <a:rPr sz="2700" spc="-50" dirty="0">
                <a:latin typeface="Calibri"/>
                <a:cs typeface="Calibri"/>
              </a:rPr>
              <a:t>s</a:t>
            </a:r>
            <a:r>
              <a:rPr sz="2700" dirty="0">
                <a:latin typeface="Calibri"/>
                <a:cs typeface="Calibri"/>
              </a:rPr>
              <a:t>yno</a:t>
            </a:r>
            <a:r>
              <a:rPr sz="2700" spc="-60" dirty="0">
                <a:latin typeface="Calibri"/>
                <a:cs typeface="Calibri"/>
              </a:rPr>
              <a:t>n</a:t>
            </a:r>
            <a:r>
              <a:rPr sz="2700" spc="-10" dirty="0">
                <a:latin typeface="Calibri"/>
                <a:cs typeface="Calibri"/>
              </a:rPr>
              <a:t>y</a:t>
            </a:r>
            <a:r>
              <a:rPr sz="2700" dirty="0">
                <a:latin typeface="Calibri"/>
                <a:cs typeface="Calibri"/>
              </a:rPr>
              <a:t>m	is	ano</a:t>
            </a:r>
            <a:r>
              <a:rPr sz="2700" spc="-15" dirty="0">
                <a:latin typeface="Calibri"/>
                <a:cs typeface="Calibri"/>
              </a:rPr>
              <a:t>t</a:t>
            </a:r>
            <a:r>
              <a:rPr sz="2700" spc="-5" dirty="0">
                <a:latin typeface="Calibri"/>
                <a:cs typeface="Calibri"/>
              </a:rPr>
              <a:t>he</a:t>
            </a:r>
            <a:r>
              <a:rPr sz="2700" dirty="0">
                <a:latin typeface="Calibri"/>
                <a:cs typeface="Calibri"/>
              </a:rPr>
              <a:t>r	</a:t>
            </a:r>
            <a:r>
              <a:rPr sz="2700" spc="-15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ame	</a:t>
            </a:r>
            <a:r>
              <a:rPr sz="2700" spc="-60" dirty="0">
                <a:latin typeface="Calibri"/>
                <a:cs typeface="Calibri"/>
              </a:rPr>
              <a:t>f</a:t>
            </a:r>
            <a:r>
              <a:rPr sz="2700" spc="-5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r	a	</a:t>
            </a:r>
            <a:r>
              <a:rPr sz="2700" spc="-45" dirty="0">
                <a:latin typeface="Calibri"/>
                <a:cs typeface="Calibri"/>
              </a:rPr>
              <a:t>t</a:t>
            </a:r>
            <a:r>
              <a:rPr sz="2700" spc="-10" dirty="0">
                <a:latin typeface="Calibri"/>
                <a:cs typeface="Calibri"/>
              </a:rPr>
              <a:t>a</a:t>
            </a:r>
            <a:r>
              <a:rPr sz="2700" spc="-5" dirty="0">
                <a:latin typeface="Calibri"/>
                <a:cs typeface="Calibri"/>
              </a:rPr>
              <a:t>b</a:t>
            </a:r>
            <a:r>
              <a:rPr sz="2700" spc="-15" dirty="0">
                <a:latin typeface="Calibri"/>
                <a:cs typeface="Calibri"/>
              </a:rPr>
              <a:t>l</a:t>
            </a:r>
            <a:r>
              <a:rPr sz="2700" dirty="0">
                <a:latin typeface="Calibri"/>
                <a:cs typeface="Calibri"/>
              </a:rPr>
              <a:t>e,	</a:t>
            </a:r>
            <a:r>
              <a:rPr sz="2700" spc="-10" dirty="0">
                <a:latin typeface="Calibri"/>
                <a:cs typeface="Calibri"/>
              </a:rPr>
              <a:t>a</a:t>
            </a:r>
            <a:r>
              <a:rPr sz="2700" spc="-5" dirty="0">
                <a:latin typeface="Calibri"/>
                <a:cs typeface="Calibri"/>
              </a:rPr>
              <a:t>nalo</a:t>
            </a:r>
            <a:r>
              <a:rPr sz="2700" spc="-30" dirty="0">
                <a:latin typeface="Calibri"/>
                <a:cs typeface="Calibri"/>
              </a:rPr>
              <a:t>g</a:t>
            </a:r>
            <a:r>
              <a:rPr sz="2700" spc="-5" dirty="0">
                <a:latin typeface="Calibri"/>
                <a:cs typeface="Calibri"/>
              </a:rPr>
              <a:t>ous</a:t>
            </a:r>
            <a:r>
              <a:rPr sz="2700" dirty="0">
                <a:latin typeface="Calibri"/>
                <a:cs typeface="Calibri"/>
              </a:rPr>
              <a:t>,	a</a:t>
            </a:r>
            <a:r>
              <a:rPr sz="2700" spc="-15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al</a:t>
            </a:r>
            <a:r>
              <a:rPr sz="2700" spc="5" dirty="0">
                <a:latin typeface="Calibri"/>
                <a:cs typeface="Calibri"/>
              </a:rPr>
              <a:t>o</a:t>
            </a:r>
            <a:r>
              <a:rPr sz="2700" spc="-25" dirty="0">
                <a:latin typeface="Calibri"/>
                <a:cs typeface="Calibri"/>
              </a:rPr>
              <a:t>g</a:t>
            </a:r>
            <a:r>
              <a:rPr sz="2700" spc="-5" dirty="0">
                <a:latin typeface="Calibri"/>
                <a:cs typeface="Calibri"/>
              </a:rPr>
              <a:t>ou</a:t>
            </a:r>
            <a:r>
              <a:rPr sz="2700" dirty="0">
                <a:latin typeface="Calibri"/>
                <a:cs typeface="Calibri"/>
              </a:rPr>
              <a:t>s	</a:t>
            </a:r>
            <a:r>
              <a:rPr sz="2700" spc="-30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o	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n	alias	or  </a:t>
            </a:r>
            <a:r>
              <a:rPr sz="2700" spc="-10" dirty="0">
                <a:latin typeface="Calibri"/>
                <a:cs typeface="Calibri"/>
              </a:rPr>
              <a:t>shortcut </a:t>
            </a:r>
            <a:r>
              <a:rPr sz="2700" spc="-15" dirty="0">
                <a:latin typeface="Calibri"/>
                <a:cs typeface="Calibri"/>
              </a:rPr>
              <a:t>to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5" dirty="0">
                <a:latin typeface="Calibri"/>
                <a:cs typeface="Calibri"/>
              </a:rPr>
              <a:t>file </a:t>
            </a:r>
            <a:r>
              <a:rPr sz="2700" dirty="0">
                <a:latin typeface="Calibri"/>
                <a:cs typeface="Calibri"/>
              </a:rPr>
              <a:t>on a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PC.</a:t>
            </a:r>
            <a:endParaRPr sz="2700">
              <a:latin typeface="Calibri"/>
              <a:cs typeface="Calibri"/>
            </a:endParaRPr>
          </a:p>
          <a:p>
            <a:pPr marL="241300" marR="8255" indent="-228600">
              <a:lnSpc>
                <a:spcPts val="260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  <a:tab pos="1893570" algn="l"/>
                <a:tab pos="2663190" algn="l"/>
                <a:tab pos="3726815" algn="l"/>
                <a:tab pos="4422140" algn="l"/>
                <a:tab pos="5552440" algn="l"/>
                <a:tab pos="7491730" algn="l"/>
                <a:tab pos="8025130" algn="l"/>
                <a:tab pos="9105900" algn="l"/>
                <a:tab pos="9875520" algn="l"/>
                <a:tab pos="10652760" algn="l"/>
              </a:tabLst>
            </a:pPr>
            <a:r>
              <a:rPr sz="2700" spc="-45" dirty="0">
                <a:latin typeface="Calibri"/>
                <a:cs typeface="Calibri"/>
              </a:rPr>
              <a:t>S</a:t>
            </a:r>
            <a:r>
              <a:rPr sz="2700" dirty="0">
                <a:latin typeface="Calibri"/>
                <a:cs typeface="Calibri"/>
              </a:rPr>
              <a:t>yno</a:t>
            </a:r>
            <a:r>
              <a:rPr sz="2700" spc="-45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yms	a</a:t>
            </a:r>
            <a:r>
              <a:rPr sz="2700" spc="-15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d	</a:t>
            </a:r>
            <a:r>
              <a:rPr sz="2700" spc="-5" dirty="0">
                <a:latin typeface="Calibri"/>
                <a:cs typeface="Calibri"/>
              </a:rPr>
              <a:t>V</a:t>
            </a:r>
            <a:r>
              <a:rPr sz="2700" dirty="0">
                <a:latin typeface="Calibri"/>
                <a:cs typeface="Calibri"/>
              </a:rPr>
              <a:t>i</a:t>
            </a:r>
            <a:r>
              <a:rPr sz="2700" spc="-25" dirty="0">
                <a:latin typeface="Calibri"/>
                <a:cs typeface="Calibri"/>
              </a:rPr>
              <a:t>ew</a:t>
            </a:r>
            <a:r>
              <a:rPr sz="2700" dirty="0">
                <a:latin typeface="Calibri"/>
                <a:cs typeface="Calibri"/>
              </a:rPr>
              <a:t>s	a</a:t>
            </a:r>
            <a:r>
              <a:rPr sz="2700" spc="-4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e	</a:t>
            </a:r>
            <a:r>
              <a:rPr sz="2700" spc="-10" dirty="0">
                <a:latin typeface="Calibri"/>
                <a:cs typeface="Calibri"/>
              </a:rPr>
              <a:t>l</a:t>
            </a:r>
            <a:r>
              <a:rPr sz="2700" spc="-5" dirty="0">
                <a:latin typeface="Calibri"/>
                <a:cs typeface="Calibri"/>
              </a:rPr>
              <a:t>og</a:t>
            </a:r>
            <a:r>
              <a:rPr sz="2700" dirty="0">
                <a:latin typeface="Calibri"/>
                <a:cs typeface="Calibri"/>
              </a:rPr>
              <a:t>i</a:t>
            </a:r>
            <a:r>
              <a:rPr sz="2700" spc="-30" dirty="0">
                <a:latin typeface="Calibri"/>
                <a:cs typeface="Calibri"/>
              </a:rPr>
              <a:t>c</a:t>
            </a:r>
            <a:r>
              <a:rPr sz="2700" dirty="0">
                <a:latin typeface="Calibri"/>
                <a:cs typeface="Calibri"/>
              </a:rPr>
              <a:t>al	ab</a:t>
            </a:r>
            <a:r>
              <a:rPr sz="2700" spc="-55" dirty="0">
                <a:latin typeface="Calibri"/>
                <a:cs typeface="Calibri"/>
              </a:rPr>
              <a:t>s</a:t>
            </a:r>
            <a:r>
              <a:rPr sz="2700" dirty="0">
                <a:latin typeface="Calibri"/>
                <a:cs typeface="Calibri"/>
              </a:rPr>
              <a:t>t</a:t>
            </a:r>
            <a:r>
              <a:rPr sz="2700" spc="-7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acti</a:t>
            </a:r>
            <a:r>
              <a:rPr sz="2700" spc="5" dirty="0">
                <a:latin typeface="Calibri"/>
                <a:cs typeface="Calibri"/>
              </a:rPr>
              <a:t>o</a:t>
            </a:r>
            <a:r>
              <a:rPr sz="2700" spc="-5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s	of	</a:t>
            </a:r>
            <a:r>
              <a:rPr sz="2700" spc="-45" dirty="0">
                <a:latin typeface="Calibri"/>
                <a:cs typeface="Calibri"/>
              </a:rPr>
              <a:t>t</a:t>
            </a:r>
            <a:r>
              <a:rPr sz="2700" spc="-10" dirty="0">
                <a:latin typeface="Calibri"/>
                <a:cs typeface="Calibri"/>
              </a:rPr>
              <a:t>a</a:t>
            </a:r>
            <a:r>
              <a:rPr sz="2700" spc="-5" dirty="0">
                <a:latin typeface="Calibri"/>
                <a:cs typeface="Calibri"/>
              </a:rPr>
              <a:t>bl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s	a</a:t>
            </a:r>
            <a:r>
              <a:rPr sz="2700" spc="-15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d	</a:t>
            </a:r>
            <a:r>
              <a:rPr sz="2700" spc="-5" dirty="0">
                <a:latin typeface="Calibri"/>
                <a:cs typeface="Calibri"/>
              </a:rPr>
              <a:t>S</a:t>
            </a:r>
            <a:r>
              <a:rPr sz="2700" spc="-10" dirty="0">
                <a:latin typeface="Calibri"/>
                <a:cs typeface="Calibri"/>
              </a:rPr>
              <a:t>Q</a:t>
            </a:r>
            <a:r>
              <a:rPr sz="2700" dirty="0">
                <a:latin typeface="Calibri"/>
                <a:cs typeface="Calibri"/>
              </a:rPr>
              <a:t>L	</a:t>
            </a:r>
            <a:r>
              <a:rPr sz="2700" spc="-5" dirty="0">
                <a:latin typeface="Calibri"/>
                <a:cs typeface="Calibri"/>
              </a:rPr>
              <a:t>SEL</a:t>
            </a:r>
            <a:r>
              <a:rPr sz="2700" spc="-35" dirty="0">
                <a:latin typeface="Calibri"/>
                <a:cs typeface="Calibri"/>
              </a:rPr>
              <a:t>E</a:t>
            </a:r>
            <a:r>
              <a:rPr sz="2700" spc="-5" dirty="0">
                <a:latin typeface="Calibri"/>
                <a:cs typeface="Calibri"/>
              </a:rPr>
              <a:t>CT  </a:t>
            </a:r>
            <a:r>
              <a:rPr sz="2700" spc="-15" dirty="0">
                <a:latin typeface="Calibri"/>
                <a:cs typeface="Calibri"/>
              </a:rPr>
              <a:t>statements,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respectively.</a:t>
            </a:r>
            <a:endParaRPr sz="2700">
              <a:latin typeface="Calibri"/>
              <a:cs typeface="Calibri"/>
            </a:endParaRPr>
          </a:p>
          <a:p>
            <a:pPr marL="241300" indent="-228600">
              <a:lnSpc>
                <a:spcPts val="3210"/>
              </a:lnSpc>
              <a:spcBef>
                <a:spcPts val="365"/>
              </a:spcBef>
              <a:buFont typeface="Arial"/>
              <a:buChar char="•"/>
              <a:tabLst>
                <a:tab pos="241300" algn="l"/>
                <a:tab pos="6047105" algn="l"/>
                <a:tab pos="8278495" algn="l"/>
              </a:tabLst>
            </a:pPr>
            <a:r>
              <a:rPr sz="2700" dirty="0">
                <a:latin typeface="Calibri"/>
                <a:cs typeface="Calibri"/>
              </a:rPr>
              <a:t>A </a:t>
            </a:r>
            <a:r>
              <a:rPr sz="2700" spc="-10" dirty="0">
                <a:latin typeface="Calibri"/>
                <a:cs typeface="Calibri"/>
              </a:rPr>
              <a:t>complementary approach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to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provide	</a:t>
            </a:r>
            <a:r>
              <a:rPr sz="2700" dirty="0">
                <a:latin typeface="Calibri"/>
                <a:cs typeface="Calibri"/>
              </a:rPr>
              <a:t>access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through	</a:t>
            </a:r>
            <a:r>
              <a:rPr sz="2700" spc="-10" dirty="0">
                <a:latin typeface="Calibri"/>
                <a:cs typeface="Calibri"/>
              </a:rPr>
              <a:t>views</a:t>
            </a:r>
            <a:endParaRPr sz="2700">
              <a:latin typeface="Calibri"/>
              <a:cs typeface="Calibri"/>
            </a:endParaRPr>
          </a:p>
          <a:p>
            <a:pPr marL="698500" lvl="1" indent="-228600">
              <a:lnSpc>
                <a:spcPts val="2850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5" dirty="0">
                <a:latin typeface="Calibri"/>
                <a:cs typeface="Calibri"/>
              </a:rPr>
              <a:t>table </a:t>
            </a:r>
            <a:r>
              <a:rPr sz="2400" b="1" spc="-10" dirty="0">
                <a:latin typeface="Calibri"/>
                <a:cs typeface="Calibri"/>
              </a:rPr>
              <a:t>directly </a:t>
            </a:r>
            <a:r>
              <a:rPr sz="2400" b="1" spc="-5" dirty="0">
                <a:latin typeface="Calibri"/>
                <a:cs typeface="Calibri"/>
              </a:rPr>
              <a:t>accessible </a:t>
            </a:r>
            <a:r>
              <a:rPr sz="2400" b="1" spc="-10" dirty="0">
                <a:latin typeface="Calibri"/>
                <a:cs typeface="Calibri"/>
              </a:rPr>
              <a:t>by </a:t>
            </a:r>
            <a:r>
              <a:rPr sz="2400" b="1" dirty="0">
                <a:latin typeface="Calibri"/>
                <a:cs typeface="Calibri"/>
              </a:rPr>
              <a:t>an </a:t>
            </a:r>
            <a:r>
              <a:rPr sz="2400" b="1" spc="-5" dirty="0">
                <a:latin typeface="Calibri"/>
                <a:cs typeface="Calibri"/>
              </a:rPr>
              <a:t>end </a:t>
            </a:r>
            <a:r>
              <a:rPr sz="2400" b="1" dirty="0">
                <a:latin typeface="Calibri"/>
                <a:cs typeface="Calibri"/>
              </a:rPr>
              <a:t>user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view or </a:t>
            </a:r>
            <a:r>
              <a:rPr sz="2400" spc="-15" dirty="0">
                <a:latin typeface="Calibri"/>
                <a:cs typeface="Calibri"/>
              </a:rPr>
              <a:t>synonym </a:t>
            </a:r>
            <a:r>
              <a:rPr sz="2400" spc="-5" dirty="0">
                <a:latin typeface="Calibri"/>
                <a:cs typeface="Calibri"/>
              </a:rPr>
              <a:t>should be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321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700" dirty="0">
                <a:latin typeface="Calibri"/>
                <a:cs typeface="Calibri"/>
              </a:rPr>
              <a:t>A </a:t>
            </a:r>
            <a:r>
              <a:rPr sz="2700" spc="-5" dirty="0">
                <a:latin typeface="Calibri"/>
                <a:cs typeface="Calibri"/>
              </a:rPr>
              <a:t>view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10" dirty="0">
                <a:latin typeface="Calibri"/>
                <a:cs typeface="Calibri"/>
              </a:rPr>
              <a:t>more flexible </a:t>
            </a:r>
            <a:r>
              <a:rPr sz="2700" dirty="0">
                <a:latin typeface="Calibri"/>
                <a:cs typeface="Calibri"/>
              </a:rPr>
              <a:t>than a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synonym;</a:t>
            </a:r>
            <a:endParaRPr sz="2700">
              <a:latin typeface="Calibri"/>
              <a:cs typeface="Calibri"/>
            </a:endParaRPr>
          </a:p>
          <a:p>
            <a:pPr marL="698500" marR="10160" lvl="1" indent="-228600">
              <a:lnSpc>
                <a:spcPct val="80000"/>
              </a:lnSpc>
              <a:spcBef>
                <a:spcPts val="5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25" dirty="0">
                <a:latin typeface="Calibri"/>
                <a:cs typeface="Calibri"/>
              </a:rPr>
              <a:t>way </a:t>
            </a:r>
            <a:r>
              <a:rPr sz="2400" spc="-15" dirty="0">
                <a:latin typeface="Calibri"/>
                <a:cs typeface="Calibri"/>
              </a:rPr>
              <a:t>you </a:t>
            </a:r>
            <a:r>
              <a:rPr sz="2400" spc="-10" dirty="0">
                <a:latin typeface="Calibri"/>
                <a:cs typeface="Calibri"/>
              </a:rPr>
              <a:t>can change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underlying </a:t>
            </a:r>
            <a:r>
              <a:rPr sz="2400" spc="-10" dirty="0">
                <a:latin typeface="Calibri"/>
                <a:cs typeface="Calibri"/>
              </a:rPr>
              <a:t>tables </a:t>
            </a:r>
            <a:r>
              <a:rPr sz="2400" dirty="0">
                <a:latin typeface="Calibri"/>
                <a:cs typeface="Calibri"/>
              </a:rPr>
              <a:t>without </a:t>
            </a:r>
            <a:r>
              <a:rPr sz="2400" spc="-15" dirty="0">
                <a:latin typeface="Calibri"/>
                <a:cs typeface="Calibri"/>
              </a:rPr>
              <a:t>affecting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b="1" spc="-10" dirty="0">
                <a:latin typeface="Calibri"/>
                <a:cs typeface="Calibri"/>
              </a:rPr>
              <a:t>user’s </a:t>
            </a:r>
            <a:r>
              <a:rPr sz="2400" b="1" spc="-15" dirty="0">
                <a:latin typeface="Calibri"/>
                <a:cs typeface="Calibri"/>
              </a:rPr>
              <a:t>external  </a:t>
            </a:r>
            <a:r>
              <a:rPr sz="2400" b="1" spc="-5" dirty="0">
                <a:latin typeface="Calibri"/>
                <a:cs typeface="Calibri"/>
              </a:rPr>
              <a:t>dependencies </a:t>
            </a:r>
            <a:r>
              <a:rPr sz="2400" spc="-20" dirty="0">
                <a:latin typeface="Calibri"/>
                <a:cs typeface="Calibri"/>
              </a:rPr>
              <a:t>like </a:t>
            </a:r>
            <a:r>
              <a:rPr sz="2400" spc="-5" dirty="0">
                <a:latin typeface="Calibri"/>
                <a:cs typeface="Calibri"/>
              </a:rPr>
              <a:t>Report, </a:t>
            </a:r>
            <a:r>
              <a:rPr sz="2400" spc="-30" dirty="0">
                <a:latin typeface="Calibri"/>
                <a:cs typeface="Calibri"/>
              </a:rPr>
              <a:t>Web </a:t>
            </a:r>
            <a:r>
              <a:rPr sz="2400" spc="-10" dirty="0">
                <a:latin typeface="Calibri"/>
                <a:cs typeface="Calibri"/>
              </a:rPr>
              <a:t>page,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etc…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810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Columns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renamed 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spc="-5" dirty="0">
                <a:latin typeface="Calibri"/>
                <a:cs typeface="Calibri"/>
              </a:rPr>
              <a:t>simple calculations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made in 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view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000" dirty="0">
                <a:latin typeface="Consolas"/>
                <a:cs typeface="Consolas"/>
              </a:rPr>
              <a:t>CREATE </a:t>
            </a:r>
            <a:r>
              <a:rPr sz="2000" spc="-5" dirty="0">
                <a:latin typeface="Consolas"/>
                <a:cs typeface="Consolas"/>
              </a:rPr>
              <a:t>VIEW </a:t>
            </a:r>
            <a:r>
              <a:rPr sz="2000" i="1" spc="-5" dirty="0">
                <a:latin typeface="Consolas"/>
                <a:cs typeface="Consolas"/>
              </a:rPr>
              <a:t>name </a:t>
            </a:r>
            <a:r>
              <a:rPr sz="2000" spc="-5" dirty="0">
                <a:latin typeface="Consolas"/>
                <a:cs typeface="Consolas"/>
              </a:rPr>
              <a:t>AS</a:t>
            </a:r>
            <a:r>
              <a:rPr sz="2000" dirty="0">
                <a:latin typeface="Consolas"/>
                <a:cs typeface="Consolas"/>
              </a:rPr>
              <a:t> …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000" dirty="0">
                <a:latin typeface="Consolas"/>
                <a:cs typeface="Consolas"/>
              </a:rPr>
              <a:t>CREATE </a:t>
            </a:r>
            <a:r>
              <a:rPr sz="2000" spc="-5" dirty="0">
                <a:latin typeface="Consolas"/>
                <a:cs typeface="Consolas"/>
              </a:rPr>
              <a:t>SYNONYM </a:t>
            </a:r>
            <a:r>
              <a:rPr sz="2000" i="1" dirty="0">
                <a:latin typeface="Consolas"/>
                <a:cs typeface="Consolas"/>
              </a:rPr>
              <a:t>name </a:t>
            </a:r>
            <a:r>
              <a:rPr sz="2000" spc="-10" dirty="0">
                <a:latin typeface="Consolas"/>
                <a:cs typeface="Consolas"/>
              </a:rPr>
              <a:t>FOR </a:t>
            </a:r>
            <a:r>
              <a:rPr sz="2000" dirty="0">
                <a:latin typeface="Consolas"/>
                <a:cs typeface="Consolas"/>
              </a:rPr>
              <a:t>…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43319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/>
              <a:t>Thur, </a:t>
            </a:r>
            <a:r>
              <a:rPr lang="en-US" spc="-5" dirty="0"/>
              <a:t>March </a:t>
            </a:r>
            <a:r>
              <a:rPr lang="en-US" dirty="0"/>
              <a:t>05,</a:t>
            </a:r>
            <a:r>
              <a:rPr lang="en-US" spc="-70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Standards </a:t>
            </a:r>
            <a:r>
              <a:rPr dirty="0"/>
              <a:t>and naming</a:t>
            </a:r>
            <a:r>
              <a:rPr spc="5" dirty="0"/>
              <a:t> </a:t>
            </a:r>
            <a:r>
              <a:rPr spc="-20" dirty="0"/>
              <a:t>conventions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928" y="721867"/>
            <a:ext cx="11649710" cy="524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020"/>
              </a:lnSpc>
              <a:spcBef>
                <a:spcPts val="95"/>
              </a:spcBef>
            </a:pPr>
            <a:r>
              <a:rPr sz="3400" b="1" dirty="0">
                <a:latin typeface="Calibri"/>
                <a:cs typeface="Calibri"/>
              </a:rPr>
              <a:t>Primary</a:t>
            </a:r>
            <a:r>
              <a:rPr sz="3400" b="1" spc="-5" dirty="0">
                <a:latin typeface="Calibri"/>
                <a:cs typeface="Calibri"/>
              </a:rPr>
              <a:t> </a:t>
            </a:r>
            <a:r>
              <a:rPr sz="3400" b="1" spc="-40" dirty="0">
                <a:latin typeface="Calibri"/>
                <a:cs typeface="Calibri"/>
              </a:rPr>
              <a:t>Keys</a:t>
            </a:r>
            <a:endParaRPr sz="3400">
              <a:latin typeface="Calibri"/>
              <a:cs typeface="Calibri"/>
            </a:endParaRPr>
          </a:p>
          <a:p>
            <a:pPr marL="241300" marR="5080" indent="-228600">
              <a:lnSpc>
                <a:spcPct val="7010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  <a:tab pos="2088514" algn="l"/>
                <a:tab pos="3188970" algn="l"/>
                <a:tab pos="3883660" algn="l"/>
                <a:tab pos="4211320" algn="l"/>
                <a:tab pos="5270500" algn="l"/>
                <a:tab pos="6600190" algn="l"/>
                <a:tab pos="7869555" algn="l"/>
                <a:tab pos="8720455" algn="l"/>
                <a:tab pos="10441305" algn="l"/>
                <a:tab pos="11292840" algn="l"/>
              </a:tabLst>
            </a:pPr>
            <a:r>
              <a:rPr sz="3100" spc="-10" dirty="0">
                <a:latin typeface="Calibri"/>
                <a:cs typeface="Calibri"/>
              </a:rPr>
              <a:t>Dim</a:t>
            </a:r>
            <a:r>
              <a:rPr sz="3100" spc="-20" dirty="0">
                <a:latin typeface="Calibri"/>
                <a:cs typeface="Calibri"/>
              </a:rPr>
              <a:t>e</a:t>
            </a:r>
            <a:r>
              <a:rPr sz="3100" spc="-10" dirty="0">
                <a:latin typeface="Calibri"/>
                <a:cs typeface="Calibri"/>
              </a:rPr>
              <a:t>nsi</a:t>
            </a:r>
            <a:r>
              <a:rPr sz="3100" dirty="0">
                <a:latin typeface="Calibri"/>
                <a:cs typeface="Calibri"/>
              </a:rPr>
              <a:t>o</a:t>
            </a:r>
            <a:r>
              <a:rPr sz="3100" spc="-5" dirty="0">
                <a:latin typeface="Calibri"/>
                <a:cs typeface="Calibri"/>
              </a:rPr>
              <a:t>n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0" dirty="0">
                <a:latin typeface="Calibri"/>
                <a:cs typeface="Calibri"/>
              </a:rPr>
              <a:t>t</a:t>
            </a:r>
            <a:r>
              <a:rPr sz="3100" spc="-5" dirty="0">
                <a:latin typeface="Calibri"/>
                <a:cs typeface="Calibri"/>
              </a:rPr>
              <a:t>ables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us</a:t>
            </a:r>
            <a:r>
              <a:rPr sz="3100" spc="-5" dirty="0">
                <a:latin typeface="Calibri"/>
                <a:cs typeface="Calibri"/>
              </a:rPr>
              <a:t>e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" dirty="0">
                <a:latin typeface="Calibri"/>
                <a:cs typeface="Calibri"/>
              </a:rPr>
              <a:t>a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si</a:t>
            </a:r>
            <a:r>
              <a:rPr sz="3100" spc="-15" dirty="0">
                <a:latin typeface="Calibri"/>
                <a:cs typeface="Calibri"/>
              </a:rPr>
              <a:t>n</a:t>
            </a:r>
            <a:r>
              <a:rPr sz="3100" spc="-5" dirty="0">
                <a:latin typeface="Calibri"/>
                <a:cs typeface="Calibri"/>
              </a:rPr>
              <a:t>g</a:t>
            </a:r>
            <a:r>
              <a:rPr sz="3100" spc="-20" dirty="0">
                <a:latin typeface="Calibri"/>
                <a:cs typeface="Calibri"/>
              </a:rPr>
              <a:t>l</a:t>
            </a:r>
            <a:r>
              <a:rPr sz="3100" spc="-5" dirty="0">
                <a:latin typeface="Calibri"/>
                <a:cs typeface="Calibri"/>
              </a:rPr>
              <a:t>e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35" dirty="0">
                <a:latin typeface="Calibri"/>
                <a:cs typeface="Calibri"/>
              </a:rPr>
              <a:t>c</a:t>
            </a:r>
            <a:r>
              <a:rPr sz="3100" spc="-10" dirty="0">
                <a:latin typeface="Calibri"/>
                <a:cs typeface="Calibri"/>
              </a:rPr>
              <a:t>ol</a:t>
            </a:r>
            <a:r>
              <a:rPr sz="3100" dirty="0">
                <a:latin typeface="Calibri"/>
                <a:cs typeface="Calibri"/>
              </a:rPr>
              <a:t>u</a:t>
            </a:r>
            <a:r>
              <a:rPr sz="3100" spc="-5" dirty="0">
                <a:latin typeface="Calibri"/>
                <a:cs typeface="Calibri"/>
              </a:rPr>
              <a:t>mn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" dirty="0">
                <a:latin typeface="Calibri"/>
                <a:cs typeface="Calibri"/>
              </a:rPr>
              <a:t>i</a:t>
            </a:r>
            <a:r>
              <a:rPr sz="3100" spc="-30" dirty="0">
                <a:latin typeface="Calibri"/>
                <a:cs typeface="Calibri"/>
              </a:rPr>
              <a:t>n</a:t>
            </a:r>
            <a:r>
              <a:rPr sz="3100" spc="-50" dirty="0">
                <a:latin typeface="Calibri"/>
                <a:cs typeface="Calibri"/>
              </a:rPr>
              <a:t>t</a:t>
            </a:r>
            <a:r>
              <a:rPr sz="3100" spc="-5" dirty="0">
                <a:latin typeface="Calibri"/>
                <a:cs typeface="Calibri"/>
              </a:rPr>
              <a:t>e</a:t>
            </a:r>
            <a:r>
              <a:rPr sz="3100" spc="-35" dirty="0">
                <a:latin typeface="Calibri"/>
                <a:cs typeface="Calibri"/>
              </a:rPr>
              <a:t>g</a:t>
            </a:r>
            <a:r>
              <a:rPr sz="3100" spc="-5" dirty="0">
                <a:latin typeface="Calibri"/>
                <a:cs typeface="Calibri"/>
              </a:rPr>
              <a:t>er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" dirty="0">
                <a:latin typeface="Calibri"/>
                <a:cs typeface="Calibri"/>
              </a:rPr>
              <a:t>type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b="1" spc="-20" dirty="0">
                <a:latin typeface="Calibri"/>
                <a:cs typeface="Calibri"/>
              </a:rPr>
              <a:t>S</a:t>
            </a:r>
            <a:r>
              <a:rPr sz="3100" b="1" spc="-5" dirty="0">
                <a:latin typeface="Calibri"/>
                <a:cs typeface="Calibri"/>
              </a:rPr>
              <a:t>ur</a:t>
            </a:r>
            <a:r>
              <a:rPr sz="3100" b="1" spc="-45" dirty="0">
                <a:latin typeface="Calibri"/>
                <a:cs typeface="Calibri"/>
              </a:rPr>
              <a:t>r</a:t>
            </a:r>
            <a:r>
              <a:rPr sz="3100" b="1" spc="-5" dirty="0">
                <a:latin typeface="Calibri"/>
                <a:cs typeface="Calibri"/>
              </a:rPr>
              <a:t>o</a:t>
            </a:r>
            <a:r>
              <a:rPr sz="3100" b="1" spc="-60" dirty="0">
                <a:latin typeface="Calibri"/>
                <a:cs typeface="Calibri"/>
              </a:rPr>
              <a:t>g</a:t>
            </a:r>
            <a:r>
              <a:rPr sz="3100" b="1" spc="-35" dirty="0">
                <a:latin typeface="Calibri"/>
                <a:cs typeface="Calibri"/>
              </a:rPr>
              <a:t>a</a:t>
            </a:r>
            <a:r>
              <a:rPr sz="3100" b="1" spc="-50" dirty="0">
                <a:latin typeface="Calibri"/>
                <a:cs typeface="Calibri"/>
              </a:rPr>
              <a:t>t</a:t>
            </a:r>
            <a:r>
              <a:rPr sz="3100" b="1" spc="-5" dirty="0">
                <a:latin typeface="Calibri"/>
                <a:cs typeface="Calibri"/>
              </a:rPr>
              <a:t>e</a:t>
            </a:r>
            <a:r>
              <a:rPr sz="3100" b="1" dirty="0">
                <a:latin typeface="Calibri"/>
                <a:cs typeface="Calibri"/>
              </a:rPr>
              <a:t>	</a:t>
            </a:r>
            <a:r>
              <a:rPr sz="3100" b="1" spc="-90" dirty="0">
                <a:latin typeface="Calibri"/>
                <a:cs typeface="Calibri"/>
              </a:rPr>
              <a:t>k</a:t>
            </a:r>
            <a:r>
              <a:rPr sz="3100" b="1" spc="-30" dirty="0">
                <a:latin typeface="Calibri"/>
                <a:cs typeface="Calibri"/>
              </a:rPr>
              <a:t>e</a:t>
            </a:r>
            <a:r>
              <a:rPr sz="3100" b="1" spc="-35" dirty="0">
                <a:latin typeface="Calibri"/>
                <a:cs typeface="Calibri"/>
              </a:rPr>
              <a:t>y</a:t>
            </a:r>
            <a:r>
              <a:rPr sz="3100" b="1" spc="-5" dirty="0">
                <a:latin typeface="Calibri"/>
                <a:cs typeface="Calibri"/>
              </a:rPr>
              <a:t>s</a:t>
            </a:r>
            <a:r>
              <a:rPr sz="3100" b="1" dirty="0">
                <a:latin typeface="Calibri"/>
                <a:cs typeface="Calibri"/>
              </a:rPr>
              <a:t>	</a:t>
            </a:r>
            <a:r>
              <a:rPr sz="3100" spc="-5" dirty="0">
                <a:latin typeface="Calibri"/>
                <a:cs typeface="Calibri"/>
              </a:rPr>
              <a:t>as  their primary </a:t>
            </a:r>
            <a:r>
              <a:rPr sz="3100" spc="-90" dirty="0">
                <a:latin typeface="Calibri"/>
                <a:cs typeface="Calibri"/>
              </a:rPr>
              <a:t>key, </a:t>
            </a:r>
            <a:r>
              <a:rPr sz="3100" spc="-5" dirty="0">
                <a:latin typeface="Calibri"/>
                <a:cs typeface="Calibri"/>
              </a:rPr>
              <a:t>a unique </a:t>
            </a:r>
            <a:r>
              <a:rPr sz="3100" spc="-10" dirty="0">
                <a:latin typeface="Calibri"/>
                <a:cs typeface="Calibri"/>
              </a:rPr>
              <a:t>column </a:t>
            </a:r>
            <a:r>
              <a:rPr sz="3100" spc="-25" dirty="0">
                <a:latin typeface="Calibri"/>
                <a:cs typeface="Calibri"/>
              </a:rPr>
              <a:t>for </a:t>
            </a:r>
            <a:r>
              <a:rPr sz="3100" spc="-5" dirty="0">
                <a:latin typeface="Calibri"/>
                <a:cs typeface="Calibri"/>
              </a:rPr>
              <a:t>each</a:t>
            </a:r>
            <a:r>
              <a:rPr sz="3100" spc="120" dirty="0">
                <a:latin typeface="Calibri"/>
                <a:cs typeface="Calibri"/>
              </a:rPr>
              <a:t> </a:t>
            </a:r>
            <a:r>
              <a:rPr sz="3100" spc="-75" dirty="0">
                <a:latin typeface="Calibri"/>
                <a:cs typeface="Calibri"/>
              </a:rPr>
              <a:t>row.</a:t>
            </a:r>
            <a:endParaRPr sz="3100">
              <a:latin typeface="Calibri"/>
              <a:cs typeface="Calibri"/>
            </a:endParaRPr>
          </a:p>
          <a:p>
            <a:pPr marL="698500" marR="6350" lvl="1" indent="-228600">
              <a:lnSpc>
                <a:spcPct val="7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  <a:tab pos="979297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surrogate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key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number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assigned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sequence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identify	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80" dirty="0">
                <a:latin typeface="Calibri"/>
                <a:cs typeface="Calibri"/>
              </a:rPr>
              <a:t>row, </a:t>
            </a:r>
            <a:r>
              <a:rPr sz="2800" spc="-5" dirty="0">
                <a:latin typeface="Calibri"/>
                <a:cs typeface="Calibri"/>
              </a:rPr>
              <a:t>and  </a:t>
            </a:r>
            <a:r>
              <a:rPr sz="2800" spc="-20" dirty="0">
                <a:latin typeface="Calibri"/>
                <a:cs typeface="Calibri"/>
              </a:rPr>
              <a:t>bears </a:t>
            </a:r>
            <a:r>
              <a:rPr sz="2800" spc="-5" dirty="0">
                <a:latin typeface="Calibri"/>
                <a:cs typeface="Calibri"/>
              </a:rPr>
              <a:t>no </a:t>
            </a:r>
            <a:r>
              <a:rPr sz="2800" spc="-15" dirty="0">
                <a:latin typeface="Calibri"/>
                <a:cs typeface="Calibri"/>
              </a:rPr>
              <a:t>relationship 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35" dirty="0">
                <a:latin typeface="Calibri"/>
                <a:cs typeface="Calibri"/>
              </a:rPr>
              <a:t>keys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5" dirty="0">
                <a:latin typeface="Calibri"/>
                <a:cs typeface="Calibri"/>
              </a:rPr>
              <a:t>identifiers </a:t>
            </a:r>
            <a:r>
              <a:rPr sz="2800" spc="-1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source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70100"/>
              </a:lnSpc>
              <a:spcBef>
                <a:spcPts val="995"/>
              </a:spcBef>
              <a:buFont typeface="Arial"/>
              <a:buChar char="•"/>
              <a:tabLst>
                <a:tab pos="241300" algn="l"/>
              </a:tabLst>
            </a:pPr>
            <a:r>
              <a:rPr sz="3100" spc="-5" dirty="0">
                <a:latin typeface="Calibri"/>
                <a:cs typeface="Calibri"/>
              </a:rPr>
              <a:t>The </a:t>
            </a:r>
            <a:r>
              <a:rPr sz="3100" spc="-20" dirty="0">
                <a:latin typeface="Calibri"/>
                <a:cs typeface="Calibri"/>
              </a:rPr>
              <a:t>fact </a:t>
            </a:r>
            <a:r>
              <a:rPr sz="3100" spc="-10" dirty="0">
                <a:latin typeface="Calibri"/>
                <a:cs typeface="Calibri"/>
              </a:rPr>
              <a:t>table </a:t>
            </a:r>
            <a:r>
              <a:rPr sz="3100" spc="-5" dirty="0">
                <a:latin typeface="Calibri"/>
                <a:cs typeface="Calibri"/>
              </a:rPr>
              <a:t>primary </a:t>
            </a:r>
            <a:r>
              <a:rPr sz="3100" spc="-50" dirty="0">
                <a:latin typeface="Calibri"/>
                <a:cs typeface="Calibri"/>
              </a:rPr>
              <a:t>key </a:t>
            </a:r>
            <a:r>
              <a:rPr sz="3100" spc="-10" dirty="0">
                <a:latin typeface="Calibri"/>
                <a:cs typeface="Calibri"/>
              </a:rPr>
              <a:t>consists </a:t>
            </a:r>
            <a:r>
              <a:rPr sz="3100" spc="-5" dirty="0">
                <a:latin typeface="Calibri"/>
                <a:cs typeface="Calibri"/>
              </a:rPr>
              <a:t>of multiple </a:t>
            </a:r>
            <a:r>
              <a:rPr sz="3100" spc="-10" dirty="0">
                <a:latin typeface="Calibri"/>
                <a:cs typeface="Calibri"/>
              </a:rPr>
              <a:t>columns, </a:t>
            </a:r>
            <a:r>
              <a:rPr sz="3100" spc="-5" dirty="0">
                <a:latin typeface="Calibri"/>
                <a:cs typeface="Calibri"/>
              </a:rPr>
              <a:t>each of which  is a </a:t>
            </a:r>
            <a:r>
              <a:rPr sz="3100" spc="-20" dirty="0">
                <a:latin typeface="Calibri"/>
                <a:cs typeface="Calibri"/>
              </a:rPr>
              <a:t>foreign </a:t>
            </a:r>
            <a:r>
              <a:rPr sz="3100" spc="-50" dirty="0">
                <a:latin typeface="Calibri"/>
                <a:cs typeface="Calibri"/>
              </a:rPr>
              <a:t>key </a:t>
            </a:r>
            <a:r>
              <a:rPr sz="3100" spc="-25" dirty="0">
                <a:latin typeface="Calibri"/>
                <a:cs typeface="Calibri"/>
              </a:rPr>
              <a:t>to </a:t>
            </a:r>
            <a:r>
              <a:rPr sz="3100" spc="-5" dirty="0">
                <a:latin typeface="Calibri"/>
                <a:cs typeface="Calibri"/>
              </a:rPr>
              <a:t>the </a:t>
            </a:r>
            <a:r>
              <a:rPr sz="3100" spc="-10" dirty="0">
                <a:latin typeface="Calibri"/>
                <a:cs typeface="Calibri"/>
              </a:rPr>
              <a:t>dimension</a:t>
            </a:r>
            <a:r>
              <a:rPr sz="3100" spc="14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table</a:t>
            </a:r>
            <a:endParaRPr sz="3100">
              <a:latin typeface="Calibri"/>
              <a:cs typeface="Calibri"/>
            </a:endParaRPr>
          </a:p>
          <a:p>
            <a:pPr marL="698500" marR="8255" lvl="1" indent="-228600">
              <a:lnSpc>
                <a:spcPct val="70000"/>
              </a:lnSpc>
              <a:spcBef>
                <a:spcPts val="500"/>
              </a:spcBef>
              <a:buFont typeface="Arial"/>
              <a:buChar char="•"/>
              <a:tabLst>
                <a:tab pos="698500" algn="l"/>
                <a:tab pos="1567180" algn="l"/>
                <a:tab pos="2741930" algn="l"/>
                <a:tab pos="4027170" algn="l"/>
                <a:tab pos="4795520" algn="l"/>
                <a:tab pos="6708140" algn="l"/>
                <a:tab pos="7633334" algn="l"/>
                <a:tab pos="8752205" algn="l"/>
                <a:tab pos="9377045" algn="l"/>
                <a:tab pos="9918065" algn="l"/>
              </a:tabLst>
            </a:pPr>
            <a:r>
              <a:rPr sz="3100" spc="-85" dirty="0">
                <a:latin typeface="Calibri"/>
                <a:cs typeface="Calibri"/>
              </a:rPr>
              <a:t>F</a:t>
            </a:r>
            <a:r>
              <a:rPr sz="3100" spc="-5" dirty="0">
                <a:latin typeface="Calibri"/>
                <a:cs typeface="Calibri"/>
              </a:rPr>
              <a:t>act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0" dirty="0">
                <a:latin typeface="Calibri"/>
                <a:cs typeface="Calibri"/>
              </a:rPr>
              <a:t>t</a:t>
            </a:r>
            <a:r>
              <a:rPr sz="3100" spc="-5" dirty="0">
                <a:latin typeface="Calibri"/>
                <a:cs typeface="Calibri"/>
              </a:rPr>
              <a:t>a</a:t>
            </a:r>
            <a:r>
              <a:rPr sz="3100" dirty="0">
                <a:latin typeface="Calibri"/>
                <a:cs typeface="Calibri"/>
              </a:rPr>
              <a:t>b</a:t>
            </a:r>
            <a:r>
              <a:rPr sz="3100" spc="-5" dirty="0">
                <a:latin typeface="Calibri"/>
                <a:cs typeface="Calibri"/>
              </a:rPr>
              <a:t>les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sho</a:t>
            </a:r>
            <a:r>
              <a:rPr sz="3100" spc="5" dirty="0">
                <a:latin typeface="Calibri"/>
                <a:cs typeface="Calibri"/>
              </a:rPr>
              <a:t>u</a:t>
            </a:r>
            <a:r>
              <a:rPr sz="3100" spc="-5" dirty="0">
                <a:latin typeface="Calibri"/>
                <a:cs typeface="Calibri"/>
              </a:rPr>
              <a:t>ld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us</a:t>
            </a:r>
            <a:r>
              <a:rPr sz="3100" spc="-5" dirty="0">
                <a:latin typeface="Calibri"/>
                <a:cs typeface="Calibri"/>
              </a:rPr>
              <a:t>e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b="1" spc="-20" dirty="0">
                <a:latin typeface="Calibri"/>
                <a:cs typeface="Calibri"/>
              </a:rPr>
              <a:t>c</a:t>
            </a:r>
            <a:r>
              <a:rPr sz="3100" b="1" spc="-5" dirty="0">
                <a:latin typeface="Calibri"/>
                <a:cs typeface="Calibri"/>
              </a:rPr>
              <a:t>omposi</a:t>
            </a:r>
            <a:r>
              <a:rPr sz="3100" b="1" spc="-55" dirty="0">
                <a:latin typeface="Calibri"/>
                <a:cs typeface="Calibri"/>
              </a:rPr>
              <a:t>t</a:t>
            </a:r>
            <a:r>
              <a:rPr sz="3100" b="1" spc="-5" dirty="0">
                <a:latin typeface="Calibri"/>
                <a:cs typeface="Calibri"/>
              </a:rPr>
              <a:t>e</a:t>
            </a:r>
            <a:r>
              <a:rPr sz="3100" b="1" dirty="0">
                <a:latin typeface="Calibri"/>
                <a:cs typeface="Calibri"/>
              </a:rPr>
              <a:t>	</a:t>
            </a:r>
            <a:r>
              <a:rPr sz="3100" b="1" spc="-90" dirty="0">
                <a:latin typeface="Calibri"/>
                <a:cs typeface="Calibri"/>
              </a:rPr>
              <a:t>k</a:t>
            </a:r>
            <a:r>
              <a:rPr sz="3100" b="1" spc="-30" dirty="0">
                <a:latin typeface="Calibri"/>
                <a:cs typeface="Calibri"/>
              </a:rPr>
              <a:t>e</a:t>
            </a:r>
            <a:r>
              <a:rPr sz="3100" b="1" spc="-35" dirty="0">
                <a:latin typeface="Calibri"/>
                <a:cs typeface="Calibri"/>
              </a:rPr>
              <a:t>y</a:t>
            </a:r>
            <a:r>
              <a:rPr sz="3100" b="1" spc="-5" dirty="0">
                <a:latin typeface="Calibri"/>
                <a:cs typeface="Calibri"/>
              </a:rPr>
              <a:t>s</a:t>
            </a:r>
            <a:r>
              <a:rPr sz="3100" b="1" dirty="0">
                <a:latin typeface="Calibri"/>
                <a:cs typeface="Calibri"/>
              </a:rPr>
              <a:t>	</a:t>
            </a:r>
            <a:r>
              <a:rPr sz="3100" dirty="0">
                <a:latin typeface="Calibri"/>
                <a:cs typeface="Calibri"/>
              </a:rPr>
              <a:t>m</a:t>
            </a:r>
            <a:r>
              <a:rPr sz="3100" spc="-5" dirty="0">
                <a:latin typeface="Calibri"/>
                <a:cs typeface="Calibri"/>
              </a:rPr>
              <a:t>a</a:t>
            </a:r>
            <a:r>
              <a:rPr sz="3100" dirty="0">
                <a:latin typeface="Calibri"/>
                <a:cs typeface="Calibri"/>
              </a:rPr>
              <a:t>d</a:t>
            </a:r>
            <a:r>
              <a:rPr sz="3100" spc="-5" dirty="0">
                <a:latin typeface="Calibri"/>
                <a:cs typeface="Calibri"/>
              </a:rPr>
              <a:t>e</a:t>
            </a:r>
            <a:r>
              <a:rPr sz="3100" dirty="0">
                <a:latin typeface="Calibri"/>
                <a:cs typeface="Calibri"/>
              </a:rPr>
              <a:t>	u</a:t>
            </a:r>
            <a:r>
              <a:rPr sz="3100" spc="-5" dirty="0">
                <a:latin typeface="Calibri"/>
                <a:cs typeface="Calibri"/>
              </a:rPr>
              <a:t>p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o</a:t>
            </a:r>
            <a:r>
              <a:rPr sz="3100" spc="-5" dirty="0">
                <a:latin typeface="Calibri"/>
                <a:cs typeface="Calibri"/>
              </a:rPr>
              <a:t>f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b="1" spc="-5" dirty="0">
                <a:latin typeface="Calibri"/>
                <a:cs typeface="Calibri"/>
              </a:rPr>
              <a:t>dim</a:t>
            </a:r>
            <a:r>
              <a:rPr sz="3100" b="1" spc="10" dirty="0">
                <a:latin typeface="Calibri"/>
                <a:cs typeface="Calibri"/>
              </a:rPr>
              <a:t>e</a:t>
            </a:r>
            <a:r>
              <a:rPr sz="3100" b="1" spc="-5" dirty="0">
                <a:latin typeface="Calibri"/>
                <a:cs typeface="Calibri"/>
              </a:rPr>
              <a:t>ns</a:t>
            </a:r>
            <a:r>
              <a:rPr sz="3100" b="1" spc="-20" dirty="0">
                <a:latin typeface="Calibri"/>
                <a:cs typeface="Calibri"/>
              </a:rPr>
              <a:t>i</a:t>
            </a:r>
            <a:r>
              <a:rPr sz="3100" b="1" spc="5" dirty="0">
                <a:latin typeface="Calibri"/>
                <a:cs typeface="Calibri"/>
              </a:rPr>
              <a:t>o</a:t>
            </a:r>
            <a:r>
              <a:rPr sz="3100" b="1" spc="-5" dirty="0">
                <a:latin typeface="Calibri"/>
                <a:cs typeface="Calibri"/>
              </a:rPr>
              <a:t>n  </a:t>
            </a:r>
            <a:r>
              <a:rPr sz="3100" b="1" spc="-15" dirty="0">
                <a:latin typeface="Calibri"/>
                <a:cs typeface="Calibri"/>
              </a:rPr>
              <a:t>foreign </a:t>
            </a:r>
            <a:r>
              <a:rPr sz="3100" b="1" spc="-40" dirty="0">
                <a:latin typeface="Calibri"/>
                <a:cs typeface="Calibri"/>
              </a:rPr>
              <a:t>keys </a:t>
            </a:r>
            <a:r>
              <a:rPr sz="3100" spc="-5" dirty="0">
                <a:latin typeface="Calibri"/>
                <a:cs typeface="Calibri"/>
              </a:rPr>
              <a:t>and </a:t>
            </a:r>
            <a:r>
              <a:rPr sz="3100" b="1" spc="-25" dirty="0">
                <a:latin typeface="Calibri"/>
                <a:cs typeface="Calibri"/>
              </a:rPr>
              <a:t>degenerate</a:t>
            </a:r>
            <a:r>
              <a:rPr sz="3100" b="1" spc="85" dirty="0">
                <a:latin typeface="Calibri"/>
                <a:cs typeface="Calibri"/>
              </a:rPr>
              <a:t> </a:t>
            </a:r>
            <a:r>
              <a:rPr sz="3100" b="1" spc="-10" dirty="0">
                <a:latin typeface="Calibri"/>
                <a:cs typeface="Calibri"/>
              </a:rPr>
              <a:t>dimensions</a:t>
            </a:r>
            <a:r>
              <a:rPr sz="3100" spc="-10" dirty="0">
                <a:latin typeface="Calibri"/>
                <a:cs typeface="Calibri"/>
              </a:rPr>
              <a:t>.</a:t>
            </a:r>
            <a:endParaRPr sz="3100">
              <a:latin typeface="Calibri"/>
              <a:cs typeface="Calibri"/>
            </a:endParaRPr>
          </a:p>
          <a:p>
            <a:pPr marL="241300" indent="-228600">
              <a:lnSpc>
                <a:spcPts val="3545"/>
              </a:lnSpc>
              <a:buFont typeface="Arial"/>
              <a:buChar char="•"/>
              <a:tabLst>
                <a:tab pos="241300" algn="l"/>
              </a:tabLst>
            </a:pPr>
            <a:r>
              <a:rPr sz="3400" spc="-15" dirty="0">
                <a:latin typeface="Calibri"/>
                <a:cs typeface="Calibri"/>
              </a:rPr>
              <a:t>Most </a:t>
            </a:r>
            <a:r>
              <a:rPr sz="3400" spc="-25" dirty="0">
                <a:latin typeface="Calibri"/>
                <a:cs typeface="Calibri"/>
              </a:rPr>
              <a:t>surrogate </a:t>
            </a:r>
            <a:r>
              <a:rPr sz="3400" spc="-45" dirty="0">
                <a:latin typeface="Calibri"/>
                <a:cs typeface="Calibri"/>
              </a:rPr>
              <a:t>keys </a:t>
            </a:r>
            <a:r>
              <a:rPr sz="3400" spc="-20" dirty="0">
                <a:latin typeface="Calibri"/>
                <a:cs typeface="Calibri"/>
              </a:rPr>
              <a:t>are </a:t>
            </a:r>
            <a:r>
              <a:rPr sz="3400" b="1" spc="-5" dirty="0">
                <a:latin typeface="Calibri"/>
                <a:cs typeface="Calibri"/>
              </a:rPr>
              <a:t>number</a:t>
            </a:r>
            <a:r>
              <a:rPr sz="3400" b="1" spc="60" dirty="0">
                <a:latin typeface="Calibri"/>
                <a:cs typeface="Calibri"/>
              </a:rPr>
              <a:t> </a:t>
            </a:r>
            <a:r>
              <a:rPr sz="3400" b="1" spc="-5" dirty="0">
                <a:latin typeface="Calibri"/>
                <a:cs typeface="Calibri"/>
              </a:rPr>
              <a:t>sequences</a:t>
            </a:r>
            <a:endParaRPr sz="3400">
              <a:latin typeface="Calibri"/>
              <a:cs typeface="Calibri"/>
            </a:endParaRPr>
          </a:p>
          <a:p>
            <a:pPr marL="698500" lvl="1" indent="-228600">
              <a:lnSpc>
                <a:spcPts val="3300"/>
              </a:lnSpc>
              <a:buFont typeface="Arial"/>
              <a:buChar char="•"/>
              <a:tabLst>
                <a:tab pos="698500" algn="l"/>
              </a:tabLst>
            </a:pPr>
            <a:r>
              <a:rPr sz="3100" b="1" spc="-25" dirty="0">
                <a:latin typeface="Calibri"/>
                <a:cs typeface="Calibri"/>
              </a:rPr>
              <a:t>date </a:t>
            </a:r>
            <a:r>
              <a:rPr sz="3100" b="1" spc="-20" dirty="0">
                <a:latin typeface="Calibri"/>
                <a:cs typeface="Calibri"/>
              </a:rPr>
              <a:t>surrogate </a:t>
            </a:r>
            <a:r>
              <a:rPr sz="3100" spc="-45" dirty="0">
                <a:latin typeface="Calibri"/>
                <a:cs typeface="Calibri"/>
              </a:rPr>
              <a:t>keys </a:t>
            </a:r>
            <a:r>
              <a:rPr sz="3100" spc="-15" dirty="0">
                <a:latin typeface="Calibri"/>
                <a:cs typeface="Calibri"/>
              </a:rPr>
              <a:t>can </a:t>
            </a:r>
            <a:r>
              <a:rPr sz="3100" dirty="0">
                <a:latin typeface="Calibri"/>
                <a:cs typeface="Calibri"/>
              </a:rPr>
              <a:t>be </a:t>
            </a:r>
            <a:r>
              <a:rPr sz="3100" spc="-5" dirty="0">
                <a:latin typeface="Calibri"/>
                <a:cs typeface="Calibri"/>
              </a:rPr>
              <a:t>of the </a:t>
            </a:r>
            <a:r>
              <a:rPr sz="3100" spc="-20" dirty="0">
                <a:latin typeface="Calibri"/>
                <a:cs typeface="Calibri"/>
              </a:rPr>
              <a:t>form</a:t>
            </a:r>
            <a:r>
              <a:rPr sz="3100" spc="114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YYYYMMDD</a:t>
            </a:r>
            <a:endParaRPr sz="310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spcBef>
                <a:spcPts val="1110"/>
              </a:spcBef>
              <a:buFont typeface="Arial"/>
              <a:buChar char="•"/>
              <a:tabLst>
                <a:tab pos="241300" algn="l"/>
              </a:tabLst>
            </a:pPr>
            <a:r>
              <a:rPr sz="3400" spc="-30" dirty="0">
                <a:latin typeface="Calibri"/>
                <a:cs typeface="Calibri"/>
              </a:rPr>
              <a:t>Surrogate </a:t>
            </a:r>
            <a:r>
              <a:rPr sz="3400" spc="-45" dirty="0">
                <a:latin typeface="Calibri"/>
                <a:cs typeface="Calibri"/>
              </a:rPr>
              <a:t>keys </a:t>
            </a:r>
            <a:r>
              <a:rPr sz="3400" spc="-15" dirty="0">
                <a:latin typeface="Calibri"/>
                <a:cs typeface="Calibri"/>
              </a:rPr>
              <a:t>can </a:t>
            </a:r>
            <a:r>
              <a:rPr sz="3400" spc="-5" dirty="0">
                <a:latin typeface="Calibri"/>
                <a:cs typeface="Calibri"/>
              </a:rPr>
              <a:t>be </a:t>
            </a:r>
            <a:r>
              <a:rPr sz="3400" spc="-10" dirty="0">
                <a:latin typeface="Calibri"/>
                <a:cs typeface="Calibri"/>
              </a:rPr>
              <a:t>used </a:t>
            </a:r>
            <a:r>
              <a:rPr sz="3400" spc="-5" dirty="0">
                <a:latin typeface="Calibri"/>
                <a:cs typeface="Calibri"/>
              </a:rPr>
              <a:t>in </a:t>
            </a:r>
            <a:r>
              <a:rPr sz="3400" dirty="0">
                <a:latin typeface="Calibri"/>
                <a:cs typeface="Calibri"/>
              </a:rPr>
              <a:t>the </a:t>
            </a:r>
            <a:r>
              <a:rPr sz="3400" spc="-25" dirty="0">
                <a:latin typeface="Calibri"/>
                <a:cs typeface="Calibri"/>
              </a:rPr>
              <a:t>fact </a:t>
            </a:r>
            <a:r>
              <a:rPr sz="3400" spc="-15" dirty="0">
                <a:latin typeface="Calibri"/>
                <a:cs typeface="Calibri"/>
              </a:rPr>
              <a:t>table </a:t>
            </a:r>
            <a:r>
              <a:rPr sz="3400" spc="-5" dirty="0">
                <a:latin typeface="Calibri"/>
                <a:cs typeface="Calibri"/>
              </a:rPr>
              <a:t>but </a:t>
            </a:r>
            <a:r>
              <a:rPr sz="3400" spc="-10" dirty="0">
                <a:latin typeface="Calibri"/>
                <a:cs typeface="Calibri"/>
              </a:rPr>
              <a:t>they increase </a:t>
            </a:r>
            <a:r>
              <a:rPr sz="3400" spc="-5" dirty="0">
                <a:latin typeface="Calibri"/>
                <a:cs typeface="Calibri"/>
              </a:rPr>
              <a:t>the  </a:t>
            </a:r>
            <a:r>
              <a:rPr sz="3400" spc="-10" dirty="0">
                <a:latin typeface="Calibri"/>
                <a:cs typeface="Calibri"/>
              </a:rPr>
              <a:t>table </a:t>
            </a:r>
            <a:r>
              <a:rPr sz="3400" spc="-25" dirty="0">
                <a:latin typeface="Calibri"/>
                <a:cs typeface="Calibri"/>
              </a:rPr>
              <a:t>size </a:t>
            </a:r>
            <a:r>
              <a:rPr sz="3400" dirty="0">
                <a:latin typeface="Calibri"/>
                <a:cs typeface="Calibri"/>
              </a:rPr>
              <a:t>and </a:t>
            </a:r>
            <a:r>
              <a:rPr sz="3400" spc="-5" dirty="0">
                <a:latin typeface="Calibri"/>
                <a:cs typeface="Calibri"/>
              </a:rPr>
              <a:t>do </a:t>
            </a:r>
            <a:r>
              <a:rPr sz="3400" spc="-10" dirty="0">
                <a:latin typeface="Calibri"/>
                <a:cs typeface="Calibri"/>
              </a:rPr>
              <a:t>not </a:t>
            </a:r>
            <a:r>
              <a:rPr sz="3400" spc="-20" dirty="0">
                <a:latin typeface="Calibri"/>
                <a:cs typeface="Calibri"/>
              </a:rPr>
              <a:t>improve</a:t>
            </a:r>
            <a:r>
              <a:rPr sz="3400" spc="-55" dirty="0">
                <a:latin typeface="Calibri"/>
                <a:cs typeface="Calibri"/>
              </a:rPr>
              <a:t> </a:t>
            </a:r>
            <a:r>
              <a:rPr sz="3400" spc="-10" dirty="0">
                <a:latin typeface="Calibri"/>
                <a:cs typeface="Calibri"/>
              </a:rPr>
              <a:t>performance.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43319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/>
              <a:t>Thur, </a:t>
            </a:r>
            <a:r>
              <a:rPr lang="en-US" spc="-5" dirty="0"/>
              <a:t>March </a:t>
            </a:r>
            <a:r>
              <a:rPr lang="en-US" dirty="0"/>
              <a:t>05,</a:t>
            </a:r>
            <a:r>
              <a:rPr lang="en-US" spc="-70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Standards </a:t>
            </a:r>
            <a:r>
              <a:rPr dirty="0"/>
              <a:t>and naming</a:t>
            </a:r>
            <a:r>
              <a:rPr spc="5" dirty="0"/>
              <a:t> </a:t>
            </a:r>
            <a:r>
              <a:rPr spc="-20" dirty="0"/>
              <a:t>conventions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928" y="706628"/>
            <a:ext cx="11650980" cy="5728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335"/>
              </a:lnSpc>
              <a:spcBef>
                <a:spcPts val="95"/>
              </a:spcBef>
            </a:pPr>
            <a:r>
              <a:rPr sz="3700" b="1" spc="-5" dirty="0">
                <a:latin typeface="Calibri"/>
                <a:cs typeface="Calibri"/>
              </a:rPr>
              <a:t>Primary</a:t>
            </a:r>
            <a:r>
              <a:rPr sz="3700" b="1" spc="30" dirty="0">
                <a:latin typeface="Calibri"/>
                <a:cs typeface="Calibri"/>
              </a:rPr>
              <a:t> </a:t>
            </a:r>
            <a:r>
              <a:rPr sz="3700" b="1" spc="-40" dirty="0">
                <a:latin typeface="Calibri"/>
                <a:cs typeface="Calibri"/>
              </a:rPr>
              <a:t>Keys</a:t>
            </a:r>
            <a:endParaRPr sz="370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spcBef>
                <a:spcPts val="1115"/>
              </a:spcBef>
              <a:buFont typeface="Arial"/>
              <a:buChar char="•"/>
              <a:tabLst>
                <a:tab pos="241300" algn="l"/>
              </a:tabLst>
            </a:pPr>
            <a:r>
              <a:rPr sz="3400" spc="-5" dirty="0">
                <a:latin typeface="Calibri"/>
                <a:cs typeface="Calibri"/>
              </a:rPr>
              <a:t>Assigning a </a:t>
            </a:r>
            <a:r>
              <a:rPr sz="3400" spc="-30" dirty="0">
                <a:latin typeface="Calibri"/>
                <a:cs typeface="Calibri"/>
              </a:rPr>
              <a:t>surrogate </a:t>
            </a:r>
            <a:r>
              <a:rPr sz="3400" spc="-50" dirty="0">
                <a:latin typeface="Calibri"/>
                <a:cs typeface="Calibri"/>
              </a:rPr>
              <a:t>key </a:t>
            </a:r>
            <a:r>
              <a:rPr sz="3400" spc="-20" dirty="0">
                <a:latin typeface="Calibri"/>
                <a:cs typeface="Calibri"/>
              </a:rPr>
              <a:t>to </a:t>
            </a:r>
            <a:r>
              <a:rPr sz="3400" spc="-5" dirty="0">
                <a:latin typeface="Calibri"/>
                <a:cs typeface="Calibri"/>
              </a:rPr>
              <a:t>the </a:t>
            </a:r>
            <a:r>
              <a:rPr sz="3400" spc="-30" dirty="0">
                <a:latin typeface="Calibri"/>
                <a:cs typeface="Calibri"/>
              </a:rPr>
              <a:t>rows </a:t>
            </a:r>
            <a:r>
              <a:rPr sz="3400" spc="-5" dirty="0">
                <a:latin typeface="Calibri"/>
                <a:cs typeface="Calibri"/>
              </a:rPr>
              <a:t>in a </a:t>
            </a:r>
            <a:r>
              <a:rPr sz="3400" spc="-25" dirty="0">
                <a:latin typeface="Calibri"/>
                <a:cs typeface="Calibri"/>
              </a:rPr>
              <a:t>fact </a:t>
            </a:r>
            <a:r>
              <a:rPr sz="3400" spc="-15" dirty="0">
                <a:latin typeface="Calibri"/>
                <a:cs typeface="Calibri"/>
              </a:rPr>
              <a:t>table </a:t>
            </a:r>
            <a:r>
              <a:rPr sz="3400" spc="-5" dirty="0">
                <a:latin typeface="Calibri"/>
                <a:cs typeface="Calibri"/>
              </a:rPr>
              <a:t>is </a:t>
            </a:r>
            <a:r>
              <a:rPr sz="3400" spc="-10" dirty="0">
                <a:latin typeface="Calibri"/>
                <a:cs typeface="Calibri"/>
              </a:rPr>
              <a:t>beneficial  </a:t>
            </a:r>
            <a:r>
              <a:rPr sz="3400" spc="-5" dirty="0">
                <a:latin typeface="Calibri"/>
                <a:cs typeface="Calibri"/>
              </a:rPr>
              <a:t>in a </a:t>
            </a:r>
            <a:r>
              <a:rPr sz="3400" spc="-35" dirty="0">
                <a:latin typeface="Calibri"/>
                <a:cs typeface="Calibri"/>
              </a:rPr>
              <a:t>few</a:t>
            </a:r>
            <a:r>
              <a:rPr sz="3400" spc="-40" dirty="0">
                <a:latin typeface="Calibri"/>
                <a:cs typeface="Calibri"/>
              </a:rPr>
              <a:t> </a:t>
            </a:r>
            <a:r>
              <a:rPr sz="3400" spc="-10" dirty="0">
                <a:latin typeface="Calibri"/>
                <a:cs typeface="Calibri"/>
              </a:rPr>
              <a:t>circumstances:</a:t>
            </a:r>
            <a:endParaRPr sz="3400">
              <a:latin typeface="Calibri"/>
              <a:cs typeface="Calibri"/>
            </a:endParaRPr>
          </a:p>
          <a:p>
            <a:pPr marL="698500" marR="7620" lvl="1" indent="-228600">
              <a:lnSpc>
                <a:spcPct val="7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  <a:tab pos="2641600" algn="l"/>
                <a:tab pos="3336925" algn="l"/>
                <a:tab pos="4866640" algn="l"/>
                <a:tab pos="5810885" algn="l"/>
                <a:tab pos="6301105" algn="l"/>
                <a:tab pos="6997700" algn="l"/>
                <a:tab pos="9288780" algn="l"/>
                <a:tab pos="10306685" algn="l"/>
              </a:tabLst>
            </a:pPr>
            <a:r>
              <a:rPr sz="3100" spc="-10" dirty="0">
                <a:latin typeface="Calibri"/>
                <a:cs typeface="Calibri"/>
              </a:rPr>
              <a:t>Som</a:t>
            </a:r>
            <a:r>
              <a:rPr sz="3100" spc="-20" dirty="0">
                <a:latin typeface="Calibri"/>
                <a:cs typeface="Calibri"/>
              </a:rPr>
              <a:t>e</a:t>
            </a:r>
            <a:r>
              <a:rPr sz="3100" spc="-5" dirty="0">
                <a:latin typeface="Calibri"/>
                <a:cs typeface="Calibri"/>
              </a:rPr>
              <a:t>times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" dirty="0">
                <a:latin typeface="Calibri"/>
                <a:cs typeface="Calibri"/>
              </a:rPr>
              <a:t>the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b</a:t>
            </a:r>
            <a:r>
              <a:rPr sz="3100" dirty="0">
                <a:latin typeface="Calibri"/>
                <a:cs typeface="Calibri"/>
              </a:rPr>
              <a:t>u</a:t>
            </a:r>
            <a:r>
              <a:rPr sz="3100" spc="-10" dirty="0">
                <a:latin typeface="Calibri"/>
                <a:cs typeface="Calibri"/>
              </a:rPr>
              <a:t>sines</a:t>
            </a:r>
            <a:r>
              <a:rPr sz="3100" spc="-5" dirty="0">
                <a:latin typeface="Calibri"/>
                <a:cs typeface="Calibri"/>
              </a:rPr>
              <a:t>s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20" dirty="0">
                <a:latin typeface="Calibri"/>
                <a:cs typeface="Calibri"/>
              </a:rPr>
              <a:t>r</a:t>
            </a:r>
            <a:r>
              <a:rPr sz="3100" spc="-10" dirty="0">
                <a:latin typeface="Calibri"/>
                <a:cs typeface="Calibri"/>
              </a:rPr>
              <a:t>ule</a:t>
            </a:r>
            <a:r>
              <a:rPr sz="3100" spc="-5" dirty="0">
                <a:latin typeface="Calibri"/>
                <a:cs typeface="Calibri"/>
              </a:rPr>
              <a:t>s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o</a:t>
            </a:r>
            <a:r>
              <a:rPr sz="3100" spc="-5" dirty="0">
                <a:latin typeface="Calibri"/>
                <a:cs typeface="Calibri"/>
              </a:rPr>
              <a:t>f</a:t>
            </a:r>
            <a:r>
              <a:rPr sz="3100" dirty="0">
                <a:latin typeface="Calibri"/>
                <a:cs typeface="Calibri"/>
              </a:rPr>
              <a:t>	th</a:t>
            </a:r>
            <a:r>
              <a:rPr sz="3100" spc="-5" dirty="0">
                <a:latin typeface="Calibri"/>
                <a:cs typeface="Calibri"/>
              </a:rPr>
              <a:t>e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o</a:t>
            </a:r>
            <a:r>
              <a:rPr sz="3100" spc="-45" dirty="0">
                <a:latin typeface="Calibri"/>
                <a:cs typeface="Calibri"/>
              </a:rPr>
              <a:t>r</a:t>
            </a:r>
            <a:r>
              <a:rPr sz="3100" spc="-70" dirty="0">
                <a:latin typeface="Calibri"/>
                <a:cs typeface="Calibri"/>
              </a:rPr>
              <a:t>g</a:t>
            </a:r>
            <a:r>
              <a:rPr sz="3100" spc="-5" dirty="0">
                <a:latin typeface="Calibri"/>
                <a:cs typeface="Calibri"/>
              </a:rPr>
              <a:t>a</a:t>
            </a:r>
            <a:r>
              <a:rPr sz="3100" dirty="0">
                <a:latin typeface="Calibri"/>
                <a:cs typeface="Calibri"/>
              </a:rPr>
              <a:t>n</a:t>
            </a:r>
            <a:r>
              <a:rPr sz="3100" spc="-5" dirty="0">
                <a:latin typeface="Calibri"/>
                <a:cs typeface="Calibri"/>
              </a:rPr>
              <a:t>i</a:t>
            </a:r>
            <a:r>
              <a:rPr sz="3100" spc="-55" dirty="0">
                <a:latin typeface="Calibri"/>
                <a:cs typeface="Calibri"/>
              </a:rPr>
              <a:t>z</a:t>
            </a:r>
            <a:r>
              <a:rPr sz="3100" spc="-25" dirty="0">
                <a:latin typeface="Calibri"/>
                <a:cs typeface="Calibri"/>
              </a:rPr>
              <a:t>a</a:t>
            </a:r>
            <a:r>
              <a:rPr sz="3100" spc="-5" dirty="0">
                <a:latin typeface="Calibri"/>
                <a:cs typeface="Calibri"/>
              </a:rPr>
              <a:t>tions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" dirty="0">
                <a:latin typeface="Calibri"/>
                <a:cs typeface="Calibri"/>
              </a:rPr>
              <a:t>allow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" dirty="0">
                <a:latin typeface="Calibri"/>
                <a:cs typeface="Calibri"/>
              </a:rPr>
              <a:t>m</a:t>
            </a:r>
            <a:r>
              <a:rPr sz="3100" spc="5" dirty="0">
                <a:latin typeface="Calibri"/>
                <a:cs typeface="Calibri"/>
              </a:rPr>
              <a:t>u</a:t>
            </a:r>
            <a:r>
              <a:rPr sz="3100" spc="-5" dirty="0">
                <a:latin typeface="Calibri"/>
                <a:cs typeface="Calibri"/>
              </a:rPr>
              <a:t>lt</a:t>
            </a:r>
            <a:r>
              <a:rPr sz="3100" spc="-20" dirty="0">
                <a:latin typeface="Calibri"/>
                <a:cs typeface="Calibri"/>
              </a:rPr>
              <a:t>i</a:t>
            </a:r>
            <a:r>
              <a:rPr sz="3100" spc="-10" dirty="0">
                <a:latin typeface="Calibri"/>
                <a:cs typeface="Calibri"/>
              </a:rPr>
              <a:t>p</a:t>
            </a:r>
            <a:r>
              <a:rPr sz="3100" spc="5" dirty="0">
                <a:latin typeface="Calibri"/>
                <a:cs typeface="Calibri"/>
              </a:rPr>
              <a:t>l</a:t>
            </a:r>
            <a:r>
              <a:rPr sz="3100" spc="-5" dirty="0">
                <a:latin typeface="Calibri"/>
                <a:cs typeface="Calibri"/>
              </a:rPr>
              <a:t>e  </a:t>
            </a:r>
            <a:r>
              <a:rPr sz="3100" spc="-10" dirty="0">
                <a:latin typeface="Calibri"/>
                <a:cs typeface="Calibri"/>
              </a:rPr>
              <a:t>identical </a:t>
            </a:r>
            <a:r>
              <a:rPr sz="3100" spc="-20" dirty="0">
                <a:latin typeface="Calibri"/>
                <a:cs typeface="Calibri"/>
              </a:rPr>
              <a:t>fact </a:t>
            </a:r>
            <a:r>
              <a:rPr sz="3100" spc="-30" dirty="0">
                <a:latin typeface="Calibri"/>
                <a:cs typeface="Calibri"/>
              </a:rPr>
              <a:t>rows </a:t>
            </a:r>
            <a:r>
              <a:rPr sz="3100" spc="-25" dirty="0">
                <a:latin typeface="Calibri"/>
                <a:cs typeface="Calibri"/>
              </a:rPr>
              <a:t>to</a:t>
            </a:r>
            <a:r>
              <a:rPr sz="3100" spc="80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exist.</a:t>
            </a:r>
            <a:endParaRPr sz="3100">
              <a:latin typeface="Calibri"/>
              <a:cs typeface="Calibri"/>
            </a:endParaRPr>
          </a:p>
          <a:p>
            <a:pPr marL="698500" marR="8255" lvl="1" indent="-228600">
              <a:lnSpc>
                <a:spcPct val="70100"/>
              </a:lnSpc>
              <a:spcBef>
                <a:spcPts val="490"/>
              </a:spcBef>
              <a:buFont typeface="Arial"/>
              <a:buChar char="•"/>
              <a:tabLst>
                <a:tab pos="698500" algn="l"/>
              </a:tabLst>
            </a:pPr>
            <a:r>
              <a:rPr sz="3100" spc="-10" dirty="0">
                <a:latin typeface="Calibri"/>
                <a:cs typeface="Calibri"/>
              </a:rPr>
              <a:t>Certain </a:t>
            </a:r>
            <a:r>
              <a:rPr sz="3100" spc="-5" dirty="0">
                <a:latin typeface="Calibri"/>
                <a:cs typeface="Calibri"/>
              </a:rPr>
              <a:t>ETL </a:t>
            </a:r>
            <a:r>
              <a:rPr sz="3100" spc="-10" dirty="0">
                <a:latin typeface="Calibri"/>
                <a:cs typeface="Calibri"/>
              </a:rPr>
              <a:t>techniques </a:t>
            </a:r>
            <a:r>
              <a:rPr sz="3100" spc="-25" dirty="0">
                <a:latin typeface="Calibri"/>
                <a:cs typeface="Calibri"/>
              </a:rPr>
              <a:t>for </a:t>
            </a:r>
            <a:r>
              <a:rPr sz="3100" spc="-10" dirty="0">
                <a:latin typeface="Calibri"/>
                <a:cs typeface="Calibri"/>
              </a:rPr>
              <a:t>updating </a:t>
            </a:r>
            <a:r>
              <a:rPr sz="3100" spc="-20" dirty="0">
                <a:latin typeface="Calibri"/>
                <a:cs typeface="Calibri"/>
              </a:rPr>
              <a:t>fact </a:t>
            </a:r>
            <a:r>
              <a:rPr sz="3100" spc="-30" dirty="0">
                <a:latin typeface="Calibri"/>
                <a:cs typeface="Calibri"/>
              </a:rPr>
              <a:t>rows </a:t>
            </a:r>
            <a:r>
              <a:rPr sz="3100" spc="-15" dirty="0">
                <a:latin typeface="Calibri"/>
                <a:cs typeface="Calibri"/>
              </a:rPr>
              <a:t>are </a:t>
            </a:r>
            <a:r>
              <a:rPr sz="3100" spc="-5" dirty="0">
                <a:latin typeface="Calibri"/>
                <a:cs typeface="Calibri"/>
              </a:rPr>
              <a:t>only </a:t>
            </a:r>
            <a:r>
              <a:rPr sz="3100" spc="-10" dirty="0">
                <a:latin typeface="Calibri"/>
                <a:cs typeface="Calibri"/>
              </a:rPr>
              <a:t>feasible </a:t>
            </a:r>
            <a:r>
              <a:rPr sz="3100" spc="-5" dirty="0">
                <a:latin typeface="Calibri"/>
                <a:cs typeface="Calibri"/>
              </a:rPr>
              <a:t>if a  </a:t>
            </a:r>
            <a:r>
              <a:rPr sz="3100" spc="-25" dirty="0">
                <a:latin typeface="Calibri"/>
                <a:cs typeface="Calibri"/>
              </a:rPr>
              <a:t>surrogate </a:t>
            </a:r>
            <a:r>
              <a:rPr sz="3100" spc="-50" dirty="0">
                <a:latin typeface="Calibri"/>
                <a:cs typeface="Calibri"/>
              </a:rPr>
              <a:t>key </a:t>
            </a:r>
            <a:r>
              <a:rPr sz="3100" spc="-5" dirty="0">
                <a:latin typeface="Calibri"/>
                <a:cs typeface="Calibri"/>
              </a:rPr>
              <a:t>is assigned </a:t>
            </a:r>
            <a:r>
              <a:rPr sz="3100" spc="-25" dirty="0">
                <a:latin typeface="Calibri"/>
                <a:cs typeface="Calibri"/>
              </a:rPr>
              <a:t>to </a:t>
            </a:r>
            <a:r>
              <a:rPr sz="3100" spc="-5" dirty="0">
                <a:latin typeface="Calibri"/>
                <a:cs typeface="Calibri"/>
              </a:rPr>
              <a:t>the </a:t>
            </a:r>
            <a:r>
              <a:rPr sz="3100" spc="-20" dirty="0">
                <a:latin typeface="Calibri"/>
                <a:cs typeface="Calibri"/>
              </a:rPr>
              <a:t>fact</a:t>
            </a:r>
            <a:r>
              <a:rPr sz="3100" spc="135" dirty="0">
                <a:latin typeface="Calibri"/>
                <a:cs typeface="Calibri"/>
              </a:rPr>
              <a:t> </a:t>
            </a:r>
            <a:r>
              <a:rPr sz="3100" spc="-25" dirty="0">
                <a:latin typeface="Calibri"/>
                <a:cs typeface="Calibri"/>
              </a:rPr>
              <a:t>rows.</a:t>
            </a:r>
            <a:endParaRPr sz="3100">
              <a:latin typeface="Calibri"/>
              <a:cs typeface="Calibri"/>
            </a:endParaRPr>
          </a:p>
          <a:p>
            <a:pPr marL="698500" marR="8255" lvl="1" indent="-228600">
              <a:lnSpc>
                <a:spcPct val="7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3100" spc="-5" dirty="0">
                <a:latin typeface="Calibri"/>
                <a:cs typeface="Calibri"/>
              </a:rPr>
              <a:t>A </a:t>
            </a:r>
            <a:r>
              <a:rPr sz="3100" spc="-10" dirty="0">
                <a:latin typeface="Calibri"/>
                <a:cs typeface="Calibri"/>
              </a:rPr>
              <a:t>sequentially </a:t>
            </a:r>
            <a:r>
              <a:rPr sz="3100" spc="-5" dirty="0">
                <a:latin typeface="Calibri"/>
                <a:cs typeface="Calibri"/>
              </a:rPr>
              <a:t>assigned </a:t>
            </a:r>
            <a:r>
              <a:rPr sz="3100" spc="-25" dirty="0">
                <a:latin typeface="Calibri"/>
                <a:cs typeface="Calibri"/>
              </a:rPr>
              <a:t>surrogate </a:t>
            </a:r>
            <a:r>
              <a:rPr sz="3100" spc="-45" dirty="0">
                <a:latin typeface="Calibri"/>
                <a:cs typeface="Calibri"/>
              </a:rPr>
              <a:t>key </a:t>
            </a:r>
            <a:r>
              <a:rPr sz="3100" spc="-25" dirty="0">
                <a:latin typeface="Calibri"/>
                <a:cs typeface="Calibri"/>
              </a:rPr>
              <a:t>makes </a:t>
            </a:r>
            <a:r>
              <a:rPr sz="3100" spc="-5" dirty="0">
                <a:latin typeface="Calibri"/>
                <a:cs typeface="Calibri"/>
              </a:rPr>
              <a:t>it easier </a:t>
            </a:r>
            <a:r>
              <a:rPr sz="3100" spc="-25" dirty="0">
                <a:latin typeface="Calibri"/>
                <a:cs typeface="Calibri"/>
              </a:rPr>
              <a:t>to </a:t>
            </a:r>
            <a:r>
              <a:rPr sz="3100" spc="-15" dirty="0">
                <a:latin typeface="Calibri"/>
                <a:cs typeface="Calibri"/>
              </a:rPr>
              <a:t>determine  where </a:t>
            </a:r>
            <a:r>
              <a:rPr sz="3100" spc="-5" dirty="0">
                <a:latin typeface="Calibri"/>
                <a:cs typeface="Calibri"/>
              </a:rPr>
              <a:t>a load </a:t>
            </a:r>
            <a:r>
              <a:rPr sz="3100" spc="-10" dirty="0">
                <a:latin typeface="Calibri"/>
                <a:cs typeface="Calibri"/>
              </a:rPr>
              <a:t>job </a:t>
            </a:r>
            <a:r>
              <a:rPr sz="3100" spc="-20" dirty="0">
                <a:latin typeface="Calibri"/>
                <a:cs typeface="Calibri"/>
              </a:rPr>
              <a:t>was </a:t>
            </a:r>
            <a:r>
              <a:rPr sz="3100" spc="-5" dirty="0">
                <a:latin typeface="Calibri"/>
                <a:cs typeface="Calibri"/>
              </a:rPr>
              <a:t>suspended </a:t>
            </a:r>
            <a:r>
              <a:rPr sz="3100" spc="-25" dirty="0">
                <a:latin typeface="Calibri"/>
                <a:cs typeface="Calibri"/>
              </a:rPr>
              <a:t>for </a:t>
            </a:r>
            <a:r>
              <a:rPr sz="3100" spc="-10" dirty="0">
                <a:latin typeface="Calibri"/>
                <a:cs typeface="Calibri"/>
              </a:rPr>
              <a:t>ETL </a:t>
            </a:r>
            <a:r>
              <a:rPr sz="3100" spc="-20" dirty="0">
                <a:latin typeface="Calibri"/>
                <a:cs typeface="Calibri"/>
              </a:rPr>
              <a:t>restart </a:t>
            </a:r>
            <a:r>
              <a:rPr sz="3100" spc="-5" dirty="0">
                <a:latin typeface="Calibri"/>
                <a:cs typeface="Calibri"/>
              </a:rPr>
              <a:t>and</a:t>
            </a:r>
            <a:r>
              <a:rPr sz="3100" spc="95" dirty="0">
                <a:latin typeface="Calibri"/>
                <a:cs typeface="Calibri"/>
              </a:rPr>
              <a:t> </a:t>
            </a:r>
            <a:r>
              <a:rPr sz="3100" spc="-40" dirty="0">
                <a:latin typeface="Calibri"/>
                <a:cs typeface="Calibri"/>
              </a:rPr>
              <a:t>recovery.</a:t>
            </a:r>
            <a:endParaRPr sz="3100">
              <a:latin typeface="Calibri"/>
              <a:cs typeface="Calibri"/>
            </a:endParaRPr>
          </a:p>
          <a:p>
            <a:pPr marL="698500" marR="7620" lvl="1" indent="-228600">
              <a:lnSpc>
                <a:spcPct val="70100"/>
              </a:lnSpc>
              <a:spcBef>
                <a:spcPts val="500"/>
              </a:spcBef>
              <a:buFont typeface="Arial"/>
              <a:buChar char="•"/>
              <a:tabLst>
                <a:tab pos="698500" algn="l"/>
                <a:tab pos="2423795" algn="l"/>
                <a:tab pos="3288029" algn="l"/>
                <a:tab pos="4330700" algn="l"/>
                <a:tab pos="6063615" algn="l"/>
                <a:tab pos="6839584" algn="l"/>
                <a:tab pos="8206740" algn="l"/>
                <a:tab pos="9343390" algn="l"/>
                <a:tab pos="9857105" algn="l"/>
                <a:tab pos="11251565" algn="l"/>
              </a:tabLst>
            </a:pPr>
            <a:r>
              <a:rPr sz="3100" spc="-10" dirty="0">
                <a:latin typeface="Calibri"/>
                <a:cs typeface="Calibri"/>
              </a:rPr>
              <a:t>S</a:t>
            </a:r>
            <a:r>
              <a:rPr sz="3100" dirty="0">
                <a:latin typeface="Calibri"/>
                <a:cs typeface="Calibri"/>
              </a:rPr>
              <a:t>u</a:t>
            </a:r>
            <a:r>
              <a:rPr sz="3100" spc="-20" dirty="0">
                <a:latin typeface="Calibri"/>
                <a:cs typeface="Calibri"/>
              </a:rPr>
              <a:t>r</a:t>
            </a:r>
            <a:r>
              <a:rPr sz="3100" spc="-55" dirty="0">
                <a:latin typeface="Calibri"/>
                <a:cs typeface="Calibri"/>
              </a:rPr>
              <a:t>r</a:t>
            </a:r>
            <a:r>
              <a:rPr sz="3100" spc="-10" dirty="0">
                <a:latin typeface="Calibri"/>
                <a:cs typeface="Calibri"/>
              </a:rPr>
              <a:t>o</a:t>
            </a:r>
            <a:r>
              <a:rPr sz="3100" spc="-75" dirty="0">
                <a:latin typeface="Calibri"/>
                <a:cs typeface="Calibri"/>
              </a:rPr>
              <a:t>g</a:t>
            </a:r>
            <a:r>
              <a:rPr sz="3100" spc="-25" dirty="0">
                <a:latin typeface="Calibri"/>
                <a:cs typeface="Calibri"/>
              </a:rPr>
              <a:t>a</a:t>
            </a:r>
            <a:r>
              <a:rPr sz="3100" spc="-50" dirty="0">
                <a:latin typeface="Calibri"/>
                <a:cs typeface="Calibri"/>
              </a:rPr>
              <a:t>t</a:t>
            </a:r>
            <a:r>
              <a:rPr sz="3100" spc="-5" dirty="0">
                <a:latin typeface="Calibri"/>
                <a:cs typeface="Calibri"/>
              </a:rPr>
              <a:t>e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10" dirty="0">
                <a:latin typeface="Calibri"/>
                <a:cs typeface="Calibri"/>
              </a:rPr>
              <a:t>k</a:t>
            </a:r>
            <a:r>
              <a:rPr sz="3100" spc="-35" dirty="0">
                <a:latin typeface="Calibri"/>
                <a:cs typeface="Calibri"/>
              </a:rPr>
              <a:t>e</a:t>
            </a:r>
            <a:r>
              <a:rPr sz="3100" spc="-30" dirty="0">
                <a:latin typeface="Calibri"/>
                <a:cs typeface="Calibri"/>
              </a:rPr>
              <a:t>y</a:t>
            </a:r>
            <a:r>
              <a:rPr sz="3100" spc="-5" dirty="0">
                <a:latin typeface="Calibri"/>
                <a:cs typeface="Calibri"/>
              </a:rPr>
              <a:t>s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" dirty="0">
                <a:latin typeface="Calibri"/>
                <a:cs typeface="Calibri"/>
              </a:rPr>
              <a:t>m</a:t>
            </a:r>
            <a:r>
              <a:rPr sz="3100" spc="10" dirty="0">
                <a:latin typeface="Calibri"/>
                <a:cs typeface="Calibri"/>
              </a:rPr>
              <a:t>a</a:t>
            </a:r>
            <a:r>
              <a:rPr sz="3100" spc="-105" dirty="0">
                <a:latin typeface="Calibri"/>
                <a:cs typeface="Calibri"/>
              </a:rPr>
              <a:t>k</a:t>
            </a:r>
            <a:r>
              <a:rPr sz="3100" spc="-5" dirty="0">
                <a:latin typeface="Calibri"/>
                <a:cs typeface="Calibri"/>
              </a:rPr>
              <a:t>e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" dirty="0">
                <a:latin typeface="Calibri"/>
                <a:cs typeface="Calibri"/>
              </a:rPr>
              <a:t>individ</a:t>
            </a:r>
            <a:r>
              <a:rPr sz="3100" spc="5" dirty="0">
                <a:latin typeface="Calibri"/>
                <a:cs typeface="Calibri"/>
              </a:rPr>
              <a:t>u</a:t>
            </a:r>
            <a:r>
              <a:rPr sz="3100" spc="-5" dirty="0">
                <a:latin typeface="Calibri"/>
                <a:cs typeface="Calibri"/>
              </a:rPr>
              <a:t>al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65" dirty="0">
                <a:latin typeface="Calibri"/>
                <a:cs typeface="Calibri"/>
              </a:rPr>
              <a:t>f</a:t>
            </a:r>
            <a:r>
              <a:rPr sz="3100" spc="-5" dirty="0">
                <a:latin typeface="Calibri"/>
                <a:cs typeface="Calibri"/>
              </a:rPr>
              <a:t>act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45" dirty="0">
                <a:latin typeface="Calibri"/>
                <a:cs typeface="Calibri"/>
              </a:rPr>
              <a:t>r</a:t>
            </a:r>
            <a:r>
              <a:rPr sz="3100" spc="-5" dirty="0">
                <a:latin typeface="Calibri"/>
                <a:cs typeface="Calibri"/>
              </a:rPr>
              <a:t>e</a:t>
            </a:r>
            <a:r>
              <a:rPr sz="3100" spc="-40" dirty="0">
                <a:latin typeface="Calibri"/>
                <a:cs typeface="Calibri"/>
              </a:rPr>
              <a:t>c</a:t>
            </a:r>
            <a:r>
              <a:rPr sz="3100" spc="-10" dirty="0">
                <a:latin typeface="Calibri"/>
                <a:cs typeface="Calibri"/>
              </a:rPr>
              <a:t>o</a:t>
            </a:r>
            <a:r>
              <a:rPr sz="3100" spc="-60" dirty="0">
                <a:latin typeface="Calibri"/>
                <a:cs typeface="Calibri"/>
              </a:rPr>
              <a:t>r</a:t>
            </a:r>
            <a:r>
              <a:rPr sz="3100" spc="-10" dirty="0">
                <a:latin typeface="Calibri"/>
                <a:cs typeface="Calibri"/>
              </a:rPr>
              <a:t>d</a:t>
            </a:r>
            <a:r>
              <a:rPr sz="3100" spc="-5" dirty="0">
                <a:latin typeface="Calibri"/>
                <a:cs typeface="Calibri"/>
              </a:rPr>
              <a:t>s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" dirty="0">
                <a:latin typeface="Calibri"/>
                <a:cs typeface="Calibri"/>
              </a:rPr>
              <a:t>easi</a:t>
            </a:r>
            <a:r>
              <a:rPr sz="3100" spc="-20" dirty="0">
                <a:latin typeface="Calibri"/>
                <a:cs typeface="Calibri"/>
              </a:rPr>
              <a:t>e</a:t>
            </a:r>
            <a:r>
              <a:rPr sz="3100" spc="-5" dirty="0">
                <a:latin typeface="Calibri"/>
                <a:cs typeface="Calibri"/>
              </a:rPr>
              <a:t>r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35" dirty="0">
                <a:latin typeface="Calibri"/>
                <a:cs typeface="Calibri"/>
              </a:rPr>
              <a:t>t</a:t>
            </a:r>
            <a:r>
              <a:rPr sz="3100" spc="-5" dirty="0">
                <a:latin typeface="Calibri"/>
                <a:cs typeface="Calibri"/>
              </a:rPr>
              <a:t>o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" dirty="0">
                <a:latin typeface="Calibri"/>
                <a:cs typeface="Calibri"/>
              </a:rPr>
              <a:t>ide</a:t>
            </a:r>
            <a:r>
              <a:rPr sz="3100" spc="-30" dirty="0">
                <a:latin typeface="Calibri"/>
                <a:cs typeface="Calibri"/>
              </a:rPr>
              <a:t>n</a:t>
            </a:r>
            <a:r>
              <a:rPr sz="3100" spc="-5" dirty="0">
                <a:latin typeface="Calibri"/>
                <a:cs typeface="Calibri"/>
              </a:rPr>
              <a:t>t</a:t>
            </a:r>
            <a:r>
              <a:rPr sz="3100" spc="-15" dirty="0">
                <a:latin typeface="Calibri"/>
                <a:cs typeface="Calibri"/>
              </a:rPr>
              <a:t>i</a:t>
            </a:r>
            <a:r>
              <a:rPr sz="3100" spc="5" dirty="0">
                <a:latin typeface="Calibri"/>
                <a:cs typeface="Calibri"/>
              </a:rPr>
              <a:t>f</a:t>
            </a:r>
            <a:r>
              <a:rPr sz="3100" spc="-5" dirty="0">
                <a:latin typeface="Calibri"/>
                <a:cs typeface="Calibri"/>
              </a:rPr>
              <a:t>y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5" dirty="0">
                <a:latin typeface="Calibri"/>
                <a:cs typeface="Calibri"/>
              </a:rPr>
              <a:t>by  DBAs </a:t>
            </a:r>
            <a:r>
              <a:rPr sz="3100" spc="-25" dirty="0">
                <a:latin typeface="Calibri"/>
                <a:cs typeface="Calibri"/>
              </a:rPr>
              <a:t>for </a:t>
            </a:r>
            <a:r>
              <a:rPr sz="3100" spc="-5" dirty="0">
                <a:latin typeface="Calibri"/>
                <a:cs typeface="Calibri"/>
              </a:rPr>
              <a:t>debugging or </a:t>
            </a:r>
            <a:r>
              <a:rPr sz="3100" spc="-10" dirty="0">
                <a:latin typeface="Calibri"/>
                <a:cs typeface="Calibri"/>
              </a:rPr>
              <a:t>special </a:t>
            </a:r>
            <a:r>
              <a:rPr sz="3100" spc="-15" dirty="0">
                <a:latin typeface="Calibri"/>
                <a:cs typeface="Calibri"/>
              </a:rPr>
              <a:t>administrative</a:t>
            </a:r>
            <a:r>
              <a:rPr sz="3100" spc="9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purposes.</a:t>
            </a:r>
            <a:endParaRPr sz="3100">
              <a:latin typeface="Calibri"/>
              <a:cs typeface="Calibri"/>
            </a:endParaRPr>
          </a:p>
          <a:p>
            <a:pPr marL="698500" lvl="1" indent="-228600">
              <a:lnSpc>
                <a:spcPts val="2540"/>
              </a:lnSpc>
              <a:buFont typeface="Arial"/>
              <a:buChar char="•"/>
              <a:tabLst>
                <a:tab pos="698500" algn="l"/>
                <a:tab pos="2002789" algn="l"/>
                <a:tab pos="3510279" algn="l"/>
                <a:tab pos="5560060" algn="l"/>
                <a:tab pos="6022340" algn="l"/>
                <a:tab pos="8092440" algn="l"/>
                <a:tab pos="8802370" algn="l"/>
                <a:tab pos="9547860" algn="l"/>
                <a:tab pos="10109835" algn="l"/>
                <a:tab pos="10448925" algn="l"/>
              </a:tabLst>
            </a:pPr>
            <a:r>
              <a:rPr sz="3100" spc="-15" dirty="0">
                <a:latin typeface="Calibri"/>
                <a:cs typeface="Calibri"/>
              </a:rPr>
              <a:t>Certain	</a:t>
            </a:r>
            <a:r>
              <a:rPr sz="3100" spc="-10" dirty="0">
                <a:latin typeface="Calibri"/>
                <a:cs typeface="Calibri"/>
              </a:rPr>
              <a:t>specially	</a:t>
            </a:r>
            <a:r>
              <a:rPr sz="3100" spc="-15" dirty="0">
                <a:latin typeface="Calibri"/>
                <a:cs typeface="Calibri"/>
              </a:rPr>
              <a:t>constructed	</a:t>
            </a:r>
            <a:r>
              <a:rPr sz="3100" spc="-5" dirty="0">
                <a:latin typeface="Calibri"/>
                <a:cs typeface="Calibri"/>
              </a:rPr>
              <a:t>BI	</a:t>
            </a:r>
            <a:r>
              <a:rPr sz="3100" spc="-10" dirty="0">
                <a:latin typeface="Calibri"/>
                <a:cs typeface="Calibri"/>
              </a:rPr>
              <a:t>applications	can	</a:t>
            </a:r>
            <a:r>
              <a:rPr sz="3100" spc="-15" dirty="0">
                <a:latin typeface="Calibri"/>
                <a:cs typeface="Calibri"/>
              </a:rPr>
              <a:t>rely	</a:t>
            </a:r>
            <a:r>
              <a:rPr sz="3100" spc="-10" dirty="0">
                <a:latin typeface="Calibri"/>
                <a:cs typeface="Calibri"/>
              </a:rPr>
              <a:t>on	</a:t>
            </a:r>
            <a:r>
              <a:rPr sz="3100" spc="-5" dirty="0">
                <a:latin typeface="Calibri"/>
                <a:cs typeface="Calibri"/>
              </a:rPr>
              <a:t>a	</a:t>
            </a:r>
            <a:r>
              <a:rPr sz="3100" spc="-10" dirty="0">
                <a:latin typeface="Calibri"/>
                <a:cs typeface="Calibri"/>
              </a:rPr>
              <a:t>one-to-</a:t>
            </a:r>
            <a:endParaRPr sz="3100">
              <a:latin typeface="Calibri"/>
              <a:cs typeface="Calibri"/>
            </a:endParaRPr>
          </a:p>
          <a:p>
            <a:pPr marL="698500">
              <a:lnSpc>
                <a:spcPts val="2605"/>
              </a:lnSpc>
              <a:tabLst>
                <a:tab pos="1858010" algn="l"/>
                <a:tab pos="4034790" algn="l"/>
                <a:tab pos="5720715" algn="l"/>
                <a:tab pos="6600190" algn="l"/>
                <a:tab pos="7843520" algn="l"/>
                <a:tab pos="9133205" algn="l"/>
                <a:tab pos="9945370" algn="l"/>
                <a:tab pos="10824845" algn="l"/>
              </a:tabLst>
            </a:pPr>
            <a:r>
              <a:rPr sz="3100" spc="-15" dirty="0">
                <a:latin typeface="Calibri"/>
                <a:cs typeface="Calibri"/>
              </a:rPr>
              <a:t>many	</a:t>
            </a:r>
            <a:r>
              <a:rPr sz="3100" spc="-10" dirty="0">
                <a:latin typeface="Calibri"/>
                <a:cs typeface="Calibri"/>
              </a:rPr>
              <a:t>relationship	</a:t>
            </a:r>
            <a:r>
              <a:rPr sz="3100" spc="-15" dirty="0">
                <a:latin typeface="Calibri"/>
                <a:cs typeface="Calibri"/>
              </a:rPr>
              <a:t>between	</a:t>
            </a:r>
            <a:r>
              <a:rPr sz="3100" spc="-20" dirty="0">
                <a:latin typeface="Calibri"/>
                <a:cs typeface="Calibri"/>
              </a:rPr>
              <a:t>fact	</a:t>
            </a:r>
            <a:r>
              <a:rPr sz="3100" spc="-10" dirty="0">
                <a:latin typeface="Calibri"/>
                <a:cs typeface="Calibri"/>
              </a:rPr>
              <a:t>tables	where	</a:t>
            </a:r>
            <a:r>
              <a:rPr sz="3100" spc="-5" dirty="0">
                <a:latin typeface="Calibri"/>
                <a:cs typeface="Calibri"/>
              </a:rPr>
              <a:t>the	</a:t>
            </a:r>
            <a:r>
              <a:rPr sz="3100" spc="-20" dirty="0">
                <a:latin typeface="Calibri"/>
                <a:cs typeface="Calibri"/>
              </a:rPr>
              <a:t>fact	</a:t>
            </a:r>
            <a:r>
              <a:rPr sz="3100" spc="-10" dirty="0">
                <a:latin typeface="Calibri"/>
                <a:cs typeface="Calibri"/>
              </a:rPr>
              <a:t>table</a:t>
            </a:r>
            <a:endParaRPr sz="3100">
              <a:latin typeface="Calibri"/>
              <a:cs typeface="Calibri"/>
            </a:endParaRPr>
          </a:p>
          <a:p>
            <a:pPr marL="698500" marR="5080">
              <a:lnSpc>
                <a:spcPct val="70100"/>
              </a:lnSpc>
              <a:spcBef>
                <a:spcPts val="550"/>
              </a:spcBef>
              <a:tabLst>
                <a:tab pos="2379345" algn="l"/>
                <a:tab pos="3077210" algn="l"/>
                <a:tab pos="4011929" algn="l"/>
                <a:tab pos="4705350" algn="l"/>
                <a:tab pos="5925185" algn="l"/>
                <a:tab pos="6329045" algn="l"/>
                <a:tab pos="7802245" algn="l"/>
                <a:tab pos="8305800" algn="l"/>
                <a:tab pos="8654415" algn="l"/>
                <a:tab pos="9945370" algn="l"/>
                <a:tab pos="10643870" algn="l"/>
                <a:tab pos="11102340" algn="l"/>
              </a:tabLst>
            </a:pPr>
            <a:r>
              <a:rPr sz="3100" spc="-10" dirty="0">
                <a:latin typeface="Calibri"/>
                <a:cs typeface="Calibri"/>
              </a:rPr>
              <a:t>sur</a:t>
            </a:r>
            <a:r>
              <a:rPr sz="3100" spc="-65" dirty="0">
                <a:latin typeface="Calibri"/>
                <a:cs typeface="Calibri"/>
              </a:rPr>
              <a:t>r</a:t>
            </a:r>
            <a:r>
              <a:rPr sz="3100" spc="-10" dirty="0">
                <a:latin typeface="Calibri"/>
                <a:cs typeface="Calibri"/>
              </a:rPr>
              <a:t>o</a:t>
            </a:r>
            <a:r>
              <a:rPr sz="3100" spc="-75" dirty="0">
                <a:latin typeface="Calibri"/>
                <a:cs typeface="Calibri"/>
              </a:rPr>
              <a:t>g</a:t>
            </a:r>
            <a:r>
              <a:rPr sz="3100" spc="-25" dirty="0">
                <a:latin typeface="Calibri"/>
                <a:cs typeface="Calibri"/>
              </a:rPr>
              <a:t>a</a:t>
            </a:r>
            <a:r>
              <a:rPr sz="3100" spc="-50" dirty="0">
                <a:latin typeface="Calibri"/>
                <a:cs typeface="Calibri"/>
              </a:rPr>
              <a:t>t</a:t>
            </a:r>
            <a:r>
              <a:rPr sz="3100" spc="-5" dirty="0">
                <a:latin typeface="Calibri"/>
                <a:cs typeface="Calibri"/>
              </a:rPr>
              <a:t>e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10" dirty="0">
                <a:latin typeface="Calibri"/>
                <a:cs typeface="Calibri"/>
              </a:rPr>
              <a:t>k</a:t>
            </a:r>
            <a:r>
              <a:rPr sz="3100" spc="-35" dirty="0">
                <a:latin typeface="Calibri"/>
                <a:cs typeface="Calibri"/>
              </a:rPr>
              <a:t>e</a:t>
            </a:r>
            <a:r>
              <a:rPr sz="3100" spc="-5" dirty="0">
                <a:latin typeface="Calibri"/>
                <a:cs typeface="Calibri"/>
              </a:rPr>
              <a:t>y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f</a:t>
            </a:r>
            <a:r>
              <a:rPr sz="3100" spc="-55" dirty="0">
                <a:latin typeface="Calibri"/>
                <a:cs typeface="Calibri"/>
              </a:rPr>
              <a:t>r</a:t>
            </a:r>
            <a:r>
              <a:rPr sz="3100" dirty="0">
                <a:latin typeface="Calibri"/>
                <a:cs typeface="Calibri"/>
              </a:rPr>
              <a:t>o</a:t>
            </a:r>
            <a:r>
              <a:rPr sz="3100" spc="-5" dirty="0">
                <a:latin typeface="Calibri"/>
                <a:cs typeface="Calibri"/>
              </a:rPr>
              <a:t>m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" dirty="0">
                <a:latin typeface="Calibri"/>
                <a:cs typeface="Calibri"/>
              </a:rPr>
              <a:t>the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5" dirty="0">
                <a:latin typeface="Calibri"/>
                <a:cs typeface="Calibri"/>
              </a:rPr>
              <a:t>p</a:t>
            </a:r>
            <a:r>
              <a:rPr sz="3100" spc="-5" dirty="0">
                <a:latin typeface="Calibri"/>
                <a:cs typeface="Calibri"/>
              </a:rPr>
              <a:t>a</a:t>
            </a:r>
            <a:r>
              <a:rPr sz="3100" spc="-40" dirty="0">
                <a:latin typeface="Calibri"/>
                <a:cs typeface="Calibri"/>
              </a:rPr>
              <a:t>r</a:t>
            </a:r>
            <a:r>
              <a:rPr sz="3100" spc="-25" dirty="0">
                <a:latin typeface="Calibri"/>
                <a:cs typeface="Calibri"/>
              </a:rPr>
              <a:t>en</a:t>
            </a:r>
            <a:r>
              <a:rPr sz="3100" spc="-5" dirty="0">
                <a:latin typeface="Calibri"/>
                <a:cs typeface="Calibri"/>
              </a:rPr>
              <a:t>t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i</a:t>
            </a:r>
            <a:r>
              <a:rPr sz="3100" spc="-5" dirty="0">
                <a:latin typeface="Calibri"/>
                <a:cs typeface="Calibri"/>
              </a:rPr>
              <a:t>s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" dirty="0">
                <a:latin typeface="Calibri"/>
                <a:cs typeface="Calibri"/>
              </a:rPr>
              <a:t>i</a:t>
            </a:r>
            <a:r>
              <a:rPr sz="3100" spc="5" dirty="0">
                <a:latin typeface="Calibri"/>
                <a:cs typeface="Calibri"/>
              </a:rPr>
              <a:t>n</a:t>
            </a:r>
            <a:r>
              <a:rPr sz="3100" spc="-10" dirty="0">
                <a:latin typeface="Calibri"/>
                <a:cs typeface="Calibri"/>
              </a:rPr>
              <a:t>ser</a:t>
            </a:r>
            <a:r>
              <a:rPr sz="3100" spc="-55" dirty="0">
                <a:latin typeface="Calibri"/>
                <a:cs typeface="Calibri"/>
              </a:rPr>
              <a:t>t</a:t>
            </a:r>
            <a:r>
              <a:rPr sz="3100" spc="-5" dirty="0">
                <a:latin typeface="Calibri"/>
                <a:cs typeface="Calibri"/>
              </a:rPr>
              <a:t>ed</a:t>
            </a:r>
            <a:r>
              <a:rPr sz="3100" dirty="0">
                <a:latin typeface="Calibri"/>
                <a:cs typeface="Calibri"/>
              </a:rPr>
              <a:t>	a</a:t>
            </a:r>
            <a:r>
              <a:rPr sz="3100" spc="-5" dirty="0">
                <a:latin typeface="Calibri"/>
                <a:cs typeface="Calibri"/>
              </a:rPr>
              <a:t>s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" dirty="0">
                <a:latin typeface="Calibri"/>
                <a:cs typeface="Calibri"/>
              </a:rPr>
              <a:t>a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65" dirty="0">
                <a:latin typeface="Calibri"/>
                <a:cs typeface="Calibri"/>
              </a:rPr>
              <a:t>f</a:t>
            </a:r>
            <a:r>
              <a:rPr sz="3100" spc="-10" dirty="0">
                <a:latin typeface="Calibri"/>
                <a:cs typeface="Calibri"/>
              </a:rPr>
              <a:t>o</a:t>
            </a:r>
            <a:r>
              <a:rPr sz="3100" spc="-45" dirty="0">
                <a:latin typeface="Calibri"/>
                <a:cs typeface="Calibri"/>
              </a:rPr>
              <a:t>r</a:t>
            </a:r>
            <a:r>
              <a:rPr sz="3100" spc="-5" dirty="0">
                <a:latin typeface="Calibri"/>
                <a:cs typeface="Calibri"/>
              </a:rPr>
              <a:t>e</a:t>
            </a:r>
            <a:r>
              <a:rPr sz="3100" spc="-20" dirty="0">
                <a:latin typeface="Calibri"/>
                <a:cs typeface="Calibri"/>
              </a:rPr>
              <a:t>i</a:t>
            </a:r>
            <a:r>
              <a:rPr sz="3100" spc="-5" dirty="0">
                <a:latin typeface="Calibri"/>
                <a:cs typeface="Calibri"/>
              </a:rPr>
              <a:t>gn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10" dirty="0">
                <a:latin typeface="Calibri"/>
                <a:cs typeface="Calibri"/>
              </a:rPr>
              <a:t>k</a:t>
            </a:r>
            <a:r>
              <a:rPr sz="3100" spc="-35" dirty="0">
                <a:latin typeface="Calibri"/>
                <a:cs typeface="Calibri"/>
              </a:rPr>
              <a:t>e</a:t>
            </a:r>
            <a:r>
              <a:rPr sz="3100" spc="-5" dirty="0">
                <a:latin typeface="Calibri"/>
                <a:cs typeface="Calibri"/>
              </a:rPr>
              <a:t>y</a:t>
            </a:r>
            <a:r>
              <a:rPr sz="3100" dirty="0">
                <a:latin typeface="Calibri"/>
                <a:cs typeface="Calibri"/>
              </a:rPr>
              <a:t>	i</a:t>
            </a:r>
            <a:r>
              <a:rPr sz="3100" spc="-5" dirty="0">
                <a:latin typeface="Calibri"/>
                <a:cs typeface="Calibri"/>
              </a:rPr>
              <a:t>n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" dirty="0">
                <a:latin typeface="Calibri"/>
                <a:cs typeface="Calibri"/>
              </a:rPr>
              <a:t>the  child.</a:t>
            </a:r>
            <a:endParaRPr sz="3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43319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/>
              <a:t>Thur, </a:t>
            </a:r>
            <a:r>
              <a:rPr lang="en-US" spc="-5" dirty="0"/>
              <a:t>March </a:t>
            </a:r>
            <a:r>
              <a:rPr lang="en-US" dirty="0"/>
              <a:t>05,</a:t>
            </a:r>
            <a:r>
              <a:rPr lang="en-US" spc="-70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Standards </a:t>
            </a:r>
            <a:r>
              <a:rPr dirty="0"/>
              <a:t>and naming</a:t>
            </a:r>
            <a:r>
              <a:rPr spc="5" dirty="0"/>
              <a:t> </a:t>
            </a:r>
            <a:r>
              <a:rPr spc="-20" dirty="0"/>
              <a:t>conventions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928" y="686511"/>
            <a:ext cx="11649710" cy="290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870"/>
              </a:lnSpc>
              <a:spcBef>
                <a:spcPts val="105"/>
              </a:spcBef>
            </a:pPr>
            <a:r>
              <a:rPr sz="4100" b="1" spc="-15" dirty="0">
                <a:latin typeface="Calibri"/>
                <a:cs typeface="Calibri"/>
              </a:rPr>
              <a:t>Foreign</a:t>
            </a:r>
            <a:r>
              <a:rPr sz="4100" b="1" spc="-10" dirty="0">
                <a:latin typeface="Calibri"/>
                <a:cs typeface="Calibri"/>
              </a:rPr>
              <a:t> </a:t>
            </a:r>
            <a:r>
              <a:rPr sz="4100" b="1" spc="-35" dirty="0">
                <a:latin typeface="Calibri"/>
                <a:cs typeface="Calibri"/>
              </a:rPr>
              <a:t>Keys</a:t>
            </a:r>
            <a:endParaRPr sz="4100">
              <a:latin typeface="Calibri"/>
              <a:cs typeface="Calibri"/>
            </a:endParaRPr>
          </a:p>
          <a:p>
            <a:pPr marL="241300" indent="-228600">
              <a:lnSpc>
                <a:spcPts val="3110"/>
              </a:lnSpc>
              <a:buFont typeface="Arial"/>
              <a:buChar char="•"/>
              <a:tabLst>
                <a:tab pos="241300" algn="l"/>
                <a:tab pos="1934210" algn="l"/>
                <a:tab pos="2658110" algn="l"/>
                <a:tab pos="3978275" algn="l"/>
                <a:tab pos="4708525" algn="l"/>
                <a:tab pos="6796405" algn="l"/>
                <a:tab pos="8375650" algn="l"/>
                <a:tab pos="9175750" algn="l"/>
                <a:tab pos="10139045" algn="l"/>
                <a:tab pos="11445240" algn="l"/>
              </a:tabLst>
            </a:pPr>
            <a:r>
              <a:rPr sz="3100" spc="-10" dirty="0">
                <a:latin typeface="Calibri"/>
                <a:cs typeface="Calibri"/>
              </a:rPr>
              <a:t>Declarin</a:t>
            </a:r>
            <a:r>
              <a:rPr sz="3100" spc="-5" dirty="0">
                <a:latin typeface="Calibri"/>
                <a:cs typeface="Calibri"/>
              </a:rPr>
              <a:t>g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" dirty="0">
                <a:latin typeface="Calibri"/>
                <a:cs typeface="Calibri"/>
              </a:rPr>
              <a:t>the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65" dirty="0">
                <a:latin typeface="Calibri"/>
                <a:cs typeface="Calibri"/>
              </a:rPr>
              <a:t>f</a:t>
            </a:r>
            <a:r>
              <a:rPr sz="3100" spc="-10" dirty="0">
                <a:latin typeface="Calibri"/>
                <a:cs typeface="Calibri"/>
              </a:rPr>
              <a:t>o</a:t>
            </a:r>
            <a:r>
              <a:rPr sz="3100" spc="-45" dirty="0">
                <a:latin typeface="Calibri"/>
                <a:cs typeface="Calibri"/>
              </a:rPr>
              <a:t>r</a:t>
            </a:r>
            <a:r>
              <a:rPr sz="3100" spc="-5" dirty="0">
                <a:latin typeface="Calibri"/>
                <a:cs typeface="Calibri"/>
              </a:rPr>
              <a:t>e</a:t>
            </a:r>
            <a:r>
              <a:rPr sz="3100" spc="-15" dirty="0">
                <a:latin typeface="Calibri"/>
                <a:cs typeface="Calibri"/>
              </a:rPr>
              <a:t>i</a:t>
            </a:r>
            <a:r>
              <a:rPr sz="3100" spc="-5" dirty="0">
                <a:latin typeface="Calibri"/>
                <a:cs typeface="Calibri"/>
              </a:rPr>
              <a:t>gn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95" dirty="0">
                <a:latin typeface="Calibri"/>
                <a:cs typeface="Calibri"/>
              </a:rPr>
              <a:t>k</a:t>
            </a:r>
            <a:r>
              <a:rPr sz="3100" spc="-35" dirty="0">
                <a:latin typeface="Calibri"/>
                <a:cs typeface="Calibri"/>
              </a:rPr>
              <a:t>e</a:t>
            </a:r>
            <a:r>
              <a:rPr sz="3100" spc="-5" dirty="0">
                <a:latin typeface="Calibri"/>
                <a:cs typeface="Calibri"/>
              </a:rPr>
              <a:t>y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45" dirty="0">
                <a:latin typeface="Calibri"/>
                <a:cs typeface="Calibri"/>
              </a:rPr>
              <a:t>r</a:t>
            </a:r>
            <a:r>
              <a:rPr sz="3100" spc="-5" dirty="0">
                <a:latin typeface="Calibri"/>
                <a:cs typeface="Calibri"/>
              </a:rPr>
              <a:t>e</a:t>
            </a:r>
            <a:r>
              <a:rPr sz="3100" spc="-15" dirty="0">
                <a:latin typeface="Calibri"/>
                <a:cs typeface="Calibri"/>
              </a:rPr>
              <a:t>l</a:t>
            </a:r>
            <a:r>
              <a:rPr sz="3100" spc="-25" dirty="0">
                <a:latin typeface="Calibri"/>
                <a:cs typeface="Calibri"/>
              </a:rPr>
              <a:t>a</a:t>
            </a:r>
            <a:r>
              <a:rPr sz="3100" spc="-5" dirty="0">
                <a:latin typeface="Calibri"/>
                <a:cs typeface="Calibri"/>
              </a:rPr>
              <a:t>tionship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p</a:t>
            </a:r>
            <a:r>
              <a:rPr sz="3100" spc="-50" dirty="0">
                <a:latin typeface="Calibri"/>
                <a:cs typeface="Calibri"/>
              </a:rPr>
              <a:t>r</a:t>
            </a:r>
            <a:r>
              <a:rPr sz="3100" spc="-25" dirty="0">
                <a:latin typeface="Calibri"/>
                <a:cs typeface="Calibri"/>
              </a:rPr>
              <a:t>e</a:t>
            </a:r>
            <a:r>
              <a:rPr sz="3100" spc="-50" dirty="0">
                <a:latin typeface="Calibri"/>
                <a:cs typeface="Calibri"/>
              </a:rPr>
              <a:t>v</a:t>
            </a:r>
            <a:r>
              <a:rPr sz="3100" spc="-5" dirty="0">
                <a:latin typeface="Calibri"/>
                <a:cs typeface="Calibri"/>
              </a:rPr>
              <a:t>e</a:t>
            </a:r>
            <a:r>
              <a:rPr sz="3100" spc="-30" dirty="0">
                <a:latin typeface="Calibri"/>
                <a:cs typeface="Calibri"/>
              </a:rPr>
              <a:t>n</a:t>
            </a:r>
            <a:r>
              <a:rPr sz="3100" spc="-5" dirty="0">
                <a:latin typeface="Calibri"/>
                <a:cs typeface="Calibri"/>
              </a:rPr>
              <a:t>ts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on</a:t>
            </a:r>
            <a:r>
              <a:rPr sz="3100" spc="-5" dirty="0">
                <a:latin typeface="Calibri"/>
                <a:cs typeface="Calibri"/>
              </a:rPr>
              <a:t>e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f</a:t>
            </a:r>
            <a:r>
              <a:rPr sz="3100" spc="-50" dirty="0">
                <a:latin typeface="Calibri"/>
                <a:cs typeface="Calibri"/>
              </a:rPr>
              <a:t>r</a:t>
            </a:r>
            <a:r>
              <a:rPr sz="3100" spc="-10" dirty="0">
                <a:latin typeface="Calibri"/>
                <a:cs typeface="Calibri"/>
              </a:rPr>
              <a:t>o</a:t>
            </a:r>
            <a:r>
              <a:rPr sz="3100" spc="-5" dirty="0">
                <a:latin typeface="Calibri"/>
                <a:cs typeface="Calibri"/>
              </a:rPr>
              <a:t>m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35" dirty="0">
                <a:latin typeface="Calibri"/>
                <a:cs typeface="Calibri"/>
              </a:rPr>
              <a:t>g</a:t>
            </a:r>
            <a:r>
              <a:rPr sz="3100" spc="-5" dirty="0">
                <a:latin typeface="Calibri"/>
                <a:cs typeface="Calibri"/>
              </a:rPr>
              <a:t>e</a:t>
            </a:r>
            <a:r>
              <a:rPr sz="3100" spc="-60" dirty="0">
                <a:latin typeface="Calibri"/>
                <a:cs typeface="Calibri"/>
              </a:rPr>
              <a:t>t</a:t>
            </a:r>
            <a:r>
              <a:rPr sz="3100" spc="-5" dirty="0">
                <a:latin typeface="Calibri"/>
                <a:cs typeface="Calibri"/>
              </a:rPr>
              <a:t>ti</a:t>
            </a:r>
            <a:r>
              <a:rPr sz="3100" dirty="0">
                <a:latin typeface="Calibri"/>
                <a:cs typeface="Calibri"/>
              </a:rPr>
              <a:t>n</a:t>
            </a:r>
            <a:r>
              <a:rPr sz="3100" spc="-5" dirty="0">
                <a:latin typeface="Calibri"/>
                <a:cs typeface="Calibri"/>
              </a:rPr>
              <a:t>g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" dirty="0">
                <a:latin typeface="Calibri"/>
                <a:cs typeface="Calibri"/>
              </a:rPr>
              <a:t>a</a:t>
            </a:r>
            <a:endParaRPr sz="3100">
              <a:latin typeface="Calibri"/>
              <a:cs typeface="Calibri"/>
            </a:endParaRPr>
          </a:p>
          <a:p>
            <a:pPr marL="241300">
              <a:lnSpc>
                <a:spcPts val="2605"/>
              </a:lnSpc>
              <a:tabLst>
                <a:tab pos="2086610" algn="l"/>
                <a:tab pos="3611245" algn="l"/>
                <a:tab pos="5185410" algn="l"/>
                <a:tab pos="5668645" algn="l"/>
                <a:tab pos="6388100" algn="l"/>
                <a:tab pos="8124190" algn="l"/>
                <a:tab pos="9690735" algn="l"/>
                <a:tab pos="10534015" algn="l"/>
              </a:tabLst>
            </a:pPr>
            <a:r>
              <a:rPr sz="3100" spc="-25" dirty="0">
                <a:latin typeface="Calibri"/>
                <a:cs typeface="Calibri"/>
              </a:rPr>
              <a:t>referential	</a:t>
            </a:r>
            <a:r>
              <a:rPr sz="3100" spc="-15" dirty="0">
                <a:latin typeface="Calibri"/>
                <a:cs typeface="Calibri"/>
              </a:rPr>
              <a:t>integrity	</a:t>
            </a:r>
            <a:r>
              <a:rPr sz="3100" spc="-5" dirty="0">
                <a:latin typeface="Calibri"/>
                <a:cs typeface="Calibri"/>
              </a:rPr>
              <a:t>violation	in	the	</a:t>
            </a:r>
            <a:r>
              <a:rPr sz="3100" spc="-15" dirty="0">
                <a:latin typeface="Calibri"/>
                <a:cs typeface="Calibri"/>
              </a:rPr>
              <a:t>database,	</a:t>
            </a:r>
            <a:r>
              <a:rPr sz="3100" spc="-5" dirty="0">
                <a:latin typeface="Calibri"/>
                <a:cs typeface="Calibri"/>
              </a:rPr>
              <a:t>ensuring	</a:t>
            </a:r>
            <a:r>
              <a:rPr sz="3100" spc="-10" dirty="0">
                <a:latin typeface="Calibri"/>
                <a:cs typeface="Calibri"/>
              </a:rPr>
              <a:t>that	</a:t>
            </a:r>
            <a:r>
              <a:rPr sz="3100" spc="-20" dirty="0">
                <a:latin typeface="Calibri"/>
                <a:cs typeface="Calibri"/>
              </a:rPr>
              <a:t>he/she</a:t>
            </a:r>
            <a:endParaRPr sz="3100">
              <a:latin typeface="Calibri"/>
              <a:cs typeface="Calibri"/>
            </a:endParaRPr>
          </a:p>
          <a:p>
            <a:pPr marL="241300" marR="6350">
              <a:lnSpc>
                <a:spcPct val="70000"/>
              </a:lnSpc>
              <a:spcBef>
                <a:spcPts val="560"/>
              </a:spcBef>
              <a:tabLst>
                <a:tab pos="1167765" algn="l"/>
                <a:tab pos="1852295" algn="l"/>
                <a:tab pos="2179955" algn="l"/>
                <a:tab pos="2935605" algn="l"/>
                <a:tab pos="3371850" algn="l"/>
                <a:tab pos="4043679" algn="l"/>
                <a:tab pos="4782820" algn="l"/>
                <a:tab pos="5729605" algn="l"/>
                <a:tab pos="6523990" algn="l"/>
                <a:tab pos="7426325" algn="l"/>
                <a:tab pos="8110855" algn="l"/>
                <a:tab pos="9008110" algn="l"/>
                <a:tab pos="9335770" algn="l"/>
              </a:tabLst>
            </a:pPr>
            <a:r>
              <a:rPr sz="3100" spc="-30" dirty="0">
                <a:latin typeface="Calibri"/>
                <a:cs typeface="Calibri"/>
              </a:rPr>
              <a:t>c</a:t>
            </a:r>
            <a:r>
              <a:rPr sz="3100" spc="-5" dirty="0">
                <a:latin typeface="Calibri"/>
                <a:cs typeface="Calibri"/>
              </a:rPr>
              <a:t>a</a:t>
            </a:r>
            <a:r>
              <a:rPr sz="3100" dirty="0">
                <a:latin typeface="Calibri"/>
                <a:cs typeface="Calibri"/>
              </a:rPr>
              <a:t>n</a:t>
            </a:r>
            <a:r>
              <a:rPr sz="3100" spc="-5" dirty="0">
                <a:latin typeface="Calibri"/>
                <a:cs typeface="Calibri"/>
              </a:rPr>
              <a:t>’t</a:t>
            </a:r>
            <a:r>
              <a:rPr sz="3100" dirty="0">
                <a:latin typeface="Calibri"/>
                <a:cs typeface="Calibri"/>
              </a:rPr>
              <a:t>	pu</a:t>
            </a:r>
            <a:r>
              <a:rPr sz="3100" spc="-5" dirty="0">
                <a:latin typeface="Calibri"/>
                <a:cs typeface="Calibri"/>
              </a:rPr>
              <a:t>t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" dirty="0">
                <a:latin typeface="Calibri"/>
                <a:cs typeface="Calibri"/>
              </a:rPr>
              <a:t>a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5" dirty="0">
                <a:latin typeface="Calibri"/>
                <a:cs typeface="Calibri"/>
              </a:rPr>
              <a:t>r</a:t>
            </a:r>
            <a:r>
              <a:rPr sz="3100" spc="-20" dirty="0">
                <a:latin typeface="Calibri"/>
                <a:cs typeface="Calibri"/>
              </a:rPr>
              <a:t>o</a:t>
            </a:r>
            <a:r>
              <a:rPr sz="3100" spc="-5" dirty="0">
                <a:latin typeface="Calibri"/>
                <a:cs typeface="Calibri"/>
              </a:rPr>
              <a:t>w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i</a:t>
            </a:r>
            <a:r>
              <a:rPr sz="3100" spc="-5" dirty="0">
                <a:latin typeface="Calibri"/>
                <a:cs typeface="Calibri"/>
              </a:rPr>
              <a:t>n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" dirty="0">
                <a:latin typeface="Calibri"/>
                <a:cs typeface="Calibri"/>
              </a:rPr>
              <a:t>the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65" dirty="0">
                <a:latin typeface="Calibri"/>
                <a:cs typeface="Calibri"/>
              </a:rPr>
              <a:t>f</a:t>
            </a:r>
            <a:r>
              <a:rPr sz="3100" spc="-5" dirty="0">
                <a:latin typeface="Calibri"/>
                <a:cs typeface="Calibri"/>
              </a:rPr>
              <a:t>act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0" dirty="0">
                <a:latin typeface="Calibri"/>
                <a:cs typeface="Calibri"/>
              </a:rPr>
              <a:t>t</a:t>
            </a:r>
            <a:r>
              <a:rPr sz="3100" spc="-5" dirty="0">
                <a:latin typeface="Calibri"/>
                <a:cs typeface="Calibri"/>
              </a:rPr>
              <a:t>a</a:t>
            </a:r>
            <a:r>
              <a:rPr sz="3100" dirty="0">
                <a:latin typeface="Calibri"/>
                <a:cs typeface="Calibri"/>
              </a:rPr>
              <a:t>b</a:t>
            </a:r>
            <a:r>
              <a:rPr sz="3100" spc="-5" dirty="0">
                <a:latin typeface="Calibri"/>
                <a:cs typeface="Calibri"/>
              </a:rPr>
              <a:t>le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" dirty="0">
                <a:latin typeface="Calibri"/>
                <a:cs typeface="Calibri"/>
              </a:rPr>
              <a:t>th</a:t>
            </a:r>
            <a:r>
              <a:rPr sz="3100" spc="-25" dirty="0">
                <a:latin typeface="Calibri"/>
                <a:cs typeface="Calibri"/>
              </a:rPr>
              <a:t>a</a:t>
            </a:r>
            <a:r>
              <a:rPr sz="3100" spc="-5" dirty="0">
                <a:latin typeface="Calibri"/>
                <a:cs typeface="Calibri"/>
              </a:rPr>
              <a:t>t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doe</a:t>
            </a:r>
            <a:r>
              <a:rPr sz="3100" spc="-5" dirty="0">
                <a:latin typeface="Calibri"/>
                <a:cs typeface="Calibri"/>
              </a:rPr>
              <a:t>s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no</a:t>
            </a:r>
            <a:r>
              <a:rPr sz="3100" spc="-5" dirty="0">
                <a:latin typeface="Calibri"/>
                <a:cs typeface="Calibri"/>
              </a:rPr>
              <a:t>t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h</a:t>
            </a:r>
            <a:r>
              <a:rPr sz="3100" spc="-45" dirty="0">
                <a:latin typeface="Calibri"/>
                <a:cs typeface="Calibri"/>
              </a:rPr>
              <a:t>a</a:t>
            </a:r>
            <a:r>
              <a:rPr sz="3100" spc="-35" dirty="0">
                <a:latin typeface="Calibri"/>
                <a:cs typeface="Calibri"/>
              </a:rPr>
              <a:t>v</a:t>
            </a:r>
            <a:r>
              <a:rPr sz="3100" spc="-5" dirty="0">
                <a:latin typeface="Calibri"/>
                <a:cs typeface="Calibri"/>
              </a:rPr>
              <a:t>e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" dirty="0">
                <a:latin typeface="Calibri"/>
                <a:cs typeface="Calibri"/>
              </a:rPr>
              <a:t>a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30" dirty="0">
                <a:latin typeface="Calibri"/>
                <a:cs typeface="Calibri"/>
              </a:rPr>
              <a:t>c</a:t>
            </a:r>
            <a:r>
              <a:rPr sz="3100" spc="-10" dirty="0">
                <a:latin typeface="Calibri"/>
                <a:cs typeface="Calibri"/>
              </a:rPr>
              <a:t>or</a:t>
            </a:r>
            <a:r>
              <a:rPr sz="3100" spc="-45" dirty="0">
                <a:latin typeface="Calibri"/>
                <a:cs typeface="Calibri"/>
              </a:rPr>
              <a:t>r</a:t>
            </a:r>
            <a:r>
              <a:rPr sz="3100" spc="-5" dirty="0">
                <a:latin typeface="Calibri"/>
                <a:cs typeface="Calibri"/>
              </a:rPr>
              <a:t>es</a:t>
            </a:r>
            <a:r>
              <a:rPr sz="3100" spc="-15" dirty="0">
                <a:latin typeface="Calibri"/>
                <a:cs typeface="Calibri"/>
              </a:rPr>
              <a:t>p</a:t>
            </a:r>
            <a:r>
              <a:rPr sz="3100" spc="-10" dirty="0">
                <a:latin typeface="Calibri"/>
                <a:cs typeface="Calibri"/>
              </a:rPr>
              <a:t>on</a:t>
            </a:r>
            <a:r>
              <a:rPr sz="3100" dirty="0">
                <a:latin typeface="Calibri"/>
                <a:cs typeface="Calibri"/>
              </a:rPr>
              <a:t>d</a:t>
            </a:r>
            <a:r>
              <a:rPr sz="3100" spc="-5" dirty="0">
                <a:latin typeface="Calibri"/>
                <a:cs typeface="Calibri"/>
              </a:rPr>
              <a:t>ing  </a:t>
            </a:r>
            <a:r>
              <a:rPr sz="3100" spc="-25" dirty="0">
                <a:latin typeface="Calibri"/>
                <a:cs typeface="Calibri"/>
              </a:rPr>
              <a:t>row </a:t>
            </a:r>
            <a:r>
              <a:rPr sz="3100" spc="-5" dirty="0">
                <a:latin typeface="Calibri"/>
                <a:cs typeface="Calibri"/>
              </a:rPr>
              <a:t>in all its </a:t>
            </a:r>
            <a:r>
              <a:rPr sz="3100" spc="-20" dirty="0">
                <a:latin typeface="Calibri"/>
                <a:cs typeface="Calibri"/>
              </a:rPr>
              <a:t>related </a:t>
            </a:r>
            <a:r>
              <a:rPr sz="3100" spc="-10" dirty="0">
                <a:latin typeface="Calibri"/>
                <a:cs typeface="Calibri"/>
              </a:rPr>
              <a:t>dimension</a:t>
            </a:r>
            <a:r>
              <a:rPr sz="3100" spc="6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tables.</a:t>
            </a:r>
            <a:endParaRPr sz="3100">
              <a:latin typeface="Calibri"/>
              <a:cs typeface="Calibri"/>
            </a:endParaRPr>
          </a:p>
          <a:p>
            <a:pPr marL="698500" lvl="1" indent="-228600">
              <a:lnSpc>
                <a:spcPts val="2680"/>
              </a:lnSpc>
              <a:buFont typeface="Arial"/>
              <a:buChar char="•"/>
              <a:tabLst>
                <a:tab pos="698500" algn="l"/>
              </a:tabLst>
            </a:pPr>
            <a:r>
              <a:rPr sz="3000" b="1" spc="-15" dirty="0">
                <a:latin typeface="Calibri"/>
                <a:cs typeface="Calibri"/>
              </a:rPr>
              <a:t>Foreign </a:t>
            </a:r>
            <a:r>
              <a:rPr sz="3000" b="1" spc="-35" dirty="0">
                <a:latin typeface="Calibri"/>
                <a:cs typeface="Calibri"/>
              </a:rPr>
              <a:t>keys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10" dirty="0">
                <a:latin typeface="Calibri"/>
                <a:cs typeface="Calibri"/>
              </a:rPr>
              <a:t>very</a:t>
            </a:r>
            <a:r>
              <a:rPr sz="3000" spc="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important.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3615"/>
              </a:lnSpc>
              <a:buFont typeface="Arial"/>
              <a:buChar char="•"/>
              <a:tabLst>
                <a:tab pos="698500" algn="l"/>
                <a:tab pos="1640205" algn="l"/>
                <a:tab pos="3219450" algn="l"/>
                <a:tab pos="5333365" algn="l"/>
                <a:tab pos="7093584" algn="l"/>
                <a:tab pos="8881745" algn="l"/>
                <a:tab pos="9738360" algn="l"/>
                <a:tab pos="10460990" algn="l"/>
                <a:tab pos="11066145" algn="l"/>
              </a:tabLst>
            </a:pPr>
            <a:r>
              <a:rPr sz="3300" spc="-5" dirty="0">
                <a:latin typeface="Calibri"/>
                <a:cs typeface="Calibri"/>
              </a:rPr>
              <a:t>FK</a:t>
            </a:r>
            <a:r>
              <a:rPr sz="3300" spc="-210" dirty="0">
                <a:latin typeface="Calibri"/>
                <a:cs typeface="Calibri"/>
              </a:rPr>
              <a:t>’</a:t>
            </a:r>
            <a:r>
              <a:rPr sz="3300" dirty="0">
                <a:latin typeface="Calibri"/>
                <a:cs typeface="Calibri"/>
              </a:rPr>
              <a:t>s	e</a:t>
            </a:r>
            <a:r>
              <a:rPr sz="3300" spc="-25" dirty="0">
                <a:latin typeface="Calibri"/>
                <a:cs typeface="Calibri"/>
              </a:rPr>
              <a:t>n</a:t>
            </a:r>
            <a:r>
              <a:rPr sz="3300" spc="-70" dirty="0">
                <a:latin typeface="Calibri"/>
                <a:cs typeface="Calibri"/>
              </a:rPr>
              <a:t>f</a:t>
            </a:r>
            <a:r>
              <a:rPr sz="3300" spc="-5" dirty="0">
                <a:latin typeface="Calibri"/>
                <a:cs typeface="Calibri"/>
              </a:rPr>
              <a:t>o</a:t>
            </a:r>
            <a:r>
              <a:rPr sz="3300" spc="-50" dirty="0">
                <a:latin typeface="Calibri"/>
                <a:cs typeface="Calibri"/>
              </a:rPr>
              <a:t>r</a:t>
            </a:r>
            <a:r>
              <a:rPr sz="3300" dirty="0">
                <a:latin typeface="Calibri"/>
                <a:cs typeface="Calibri"/>
              </a:rPr>
              <a:t>ce	</a:t>
            </a:r>
            <a:r>
              <a:rPr sz="3300" b="1" spc="-35" dirty="0">
                <a:latin typeface="Calibri"/>
                <a:cs typeface="Calibri"/>
              </a:rPr>
              <a:t>r</a:t>
            </a:r>
            <a:r>
              <a:rPr sz="3300" b="1" spc="-30" dirty="0">
                <a:latin typeface="Calibri"/>
                <a:cs typeface="Calibri"/>
              </a:rPr>
              <a:t>e</a:t>
            </a:r>
            <a:r>
              <a:rPr sz="3300" b="1" spc="-50" dirty="0">
                <a:latin typeface="Calibri"/>
                <a:cs typeface="Calibri"/>
              </a:rPr>
              <a:t>f</a:t>
            </a:r>
            <a:r>
              <a:rPr sz="3300" b="1" spc="-5" dirty="0">
                <a:latin typeface="Calibri"/>
                <a:cs typeface="Calibri"/>
              </a:rPr>
              <a:t>e</a:t>
            </a:r>
            <a:r>
              <a:rPr sz="3300" b="1" spc="-35" dirty="0">
                <a:latin typeface="Calibri"/>
                <a:cs typeface="Calibri"/>
              </a:rPr>
              <a:t>r</a:t>
            </a:r>
            <a:r>
              <a:rPr sz="3300" b="1" spc="-5" dirty="0">
                <a:latin typeface="Calibri"/>
                <a:cs typeface="Calibri"/>
              </a:rPr>
              <a:t>e</a:t>
            </a:r>
            <a:r>
              <a:rPr sz="3300" b="1" spc="-25" dirty="0">
                <a:latin typeface="Calibri"/>
                <a:cs typeface="Calibri"/>
              </a:rPr>
              <a:t>n</a:t>
            </a:r>
            <a:r>
              <a:rPr sz="3300" b="1" dirty="0">
                <a:latin typeface="Calibri"/>
                <a:cs typeface="Calibri"/>
              </a:rPr>
              <a:t>tial	i</a:t>
            </a:r>
            <a:r>
              <a:rPr sz="3300" b="1" spc="-30" dirty="0">
                <a:latin typeface="Calibri"/>
                <a:cs typeface="Calibri"/>
              </a:rPr>
              <a:t>n</a:t>
            </a:r>
            <a:r>
              <a:rPr sz="3300" b="1" spc="-40" dirty="0">
                <a:latin typeface="Calibri"/>
                <a:cs typeface="Calibri"/>
              </a:rPr>
              <a:t>t</a:t>
            </a:r>
            <a:r>
              <a:rPr sz="3300" b="1" spc="-5" dirty="0">
                <a:latin typeface="Calibri"/>
                <a:cs typeface="Calibri"/>
              </a:rPr>
              <a:t>egr</a:t>
            </a:r>
            <a:r>
              <a:rPr sz="3300" b="1" spc="5" dirty="0">
                <a:latin typeface="Calibri"/>
                <a:cs typeface="Calibri"/>
              </a:rPr>
              <a:t>i</a:t>
            </a:r>
            <a:r>
              <a:rPr sz="3300" b="1" dirty="0">
                <a:latin typeface="Calibri"/>
                <a:cs typeface="Calibri"/>
              </a:rPr>
              <a:t>ty	</a:t>
            </a:r>
            <a:r>
              <a:rPr sz="3300" spc="-5" dirty="0">
                <a:latin typeface="Calibri"/>
                <a:cs typeface="Calibri"/>
              </a:rPr>
              <a:t>b</a:t>
            </a:r>
            <a:r>
              <a:rPr sz="3300" spc="-20" dirty="0">
                <a:latin typeface="Calibri"/>
                <a:cs typeface="Calibri"/>
              </a:rPr>
              <a:t>e</a:t>
            </a:r>
            <a:r>
              <a:rPr sz="3300" dirty="0">
                <a:latin typeface="Calibri"/>
                <a:cs typeface="Calibri"/>
              </a:rPr>
              <a:t>t</a:t>
            </a:r>
            <a:r>
              <a:rPr sz="3300" spc="-35" dirty="0">
                <a:latin typeface="Calibri"/>
                <a:cs typeface="Calibri"/>
              </a:rPr>
              <a:t>w</a:t>
            </a:r>
            <a:r>
              <a:rPr sz="3300" dirty="0">
                <a:latin typeface="Calibri"/>
                <a:cs typeface="Calibri"/>
              </a:rPr>
              <a:t>een	the	</a:t>
            </a:r>
            <a:r>
              <a:rPr sz="3300" spc="-5" dirty="0">
                <a:latin typeface="Calibri"/>
                <a:cs typeface="Calibri"/>
              </a:rPr>
              <a:t>P</a:t>
            </a:r>
            <a:r>
              <a:rPr sz="3300" dirty="0">
                <a:latin typeface="Calibri"/>
                <a:cs typeface="Calibri"/>
              </a:rPr>
              <a:t>K	</a:t>
            </a:r>
            <a:r>
              <a:rPr sz="3300" spc="-5" dirty="0">
                <a:latin typeface="Calibri"/>
                <a:cs typeface="Calibri"/>
              </a:rPr>
              <a:t>i</a:t>
            </a:r>
            <a:r>
              <a:rPr sz="3300" dirty="0">
                <a:latin typeface="Calibri"/>
                <a:cs typeface="Calibri"/>
              </a:rPr>
              <a:t>n	the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1128" y="3412363"/>
            <a:ext cx="10363200" cy="9124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ts val="3670"/>
              </a:lnSpc>
              <a:spcBef>
                <a:spcPts val="100"/>
              </a:spcBef>
            </a:pPr>
            <a:r>
              <a:rPr sz="3300" spc="-5" dirty="0">
                <a:latin typeface="Calibri"/>
                <a:cs typeface="Calibri"/>
              </a:rPr>
              <a:t>dimension </a:t>
            </a:r>
            <a:r>
              <a:rPr sz="3300" spc="-10" dirty="0">
                <a:latin typeface="Calibri"/>
                <a:cs typeface="Calibri"/>
              </a:rPr>
              <a:t>table </a:t>
            </a:r>
            <a:r>
              <a:rPr sz="3300" dirty="0">
                <a:latin typeface="Calibri"/>
                <a:cs typeface="Calibri"/>
              </a:rPr>
              <a:t>and the </a:t>
            </a:r>
            <a:r>
              <a:rPr sz="3300" spc="-5" dirty="0">
                <a:latin typeface="Calibri"/>
                <a:cs typeface="Calibri"/>
              </a:rPr>
              <a:t>FK in </a:t>
            </a:r>
            <a:r>
              <a:rPr sz="3300" dirty="0">
                <a:latin typeface="Calibri"/>
                <a:cs typeface="Calibri"/>
              </a:rPr>
              <a:t>the </a:t>
            </a:r>
            <a:r>
              <a:rPr sz="3300" spc="-25" dirty="0">
                <a:latin typeface="Calibri"/>
                <a:cs typeface="Calibri"/>
              </a:rPr>
              <a:t>Fact</a:t>
            </a:r>
            <a:r>
              <a:rPr sz="3300" spc="2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table.</a:t>
            </a:r>
            <a:endParaRPr sz="3300">
              <a:latin typeface="Calibri"/>
              <a:cs typeface="Calibri"/>
            </a:endParaRPr>
          </a:p>
          <a:p>
            <a:pPr marL="241300" indent="-228600">
              <a:lnSpc>
                <a:spcPts val="3310"/>
              </a:lnSpc>
              <a:buFont typeface="Arial"/>
              <a:buChar char="•"/>
              <a:tabLst>
                <a:tab pos="241300" algn="l"/>
              </a:tabLst>
            </a:pPr>
            <a:r>
              <a:rPr sz="3000" b="1" i="1" spc="-5" dirty="0">
                <a:latin typeface="Calibri"/>
                <a:cs typeface="Calibri"/>
              </a:rPr>
              <a:t>This </a:t>
            </a:r>
            <a:r>
              <a:rPr sz="3000" b="1" i="1" spc="-10" dirty="0">
                <a:latin typeface="Calibri"/>
                <a:cs typeface="Calibri"/>
              </a:rPr>
              <a:t>prevents </a:t>
            </a:r>
            <a:r>
              <a:rPr sz="3000" b="1" i="1" dirty="0">
                <a:latin typeface="Calibri"/>
                <a:cs typeface="Calibri"/>
              </a:rPr>
              <a:t>one </a:t>
            </a:r>
            <a:r>
              <a:rPr sz="3000" b="1" i="1" spc="-5" dirty="0">
                <a:latin typeface="Calibri"/>
                <a:cs typeface="Calibri"/>
              </a:rPr>
              <a:t>from </a:t>
            </a:r>
            <a:r>
              <a:rPr sz="3000" b="1" i="1" dirty="0">
                <a:latin typeface="Calibri"/>
                <a:cs typeface="Calibri"/>
              </a:rPr>
              <a:t>inserting </a:t>
            </a:r>
            <a:r>
              <a:rPr sz="3000" b="1" i="1" spc="-10" dirty="0">
                <a:latin typeface="Calibri"/>
                <a:cs typeface="Calibri"/>
              </a:rPr>
              <a:t>invalid data </a:t>
            </a:r>
            <a:r>
              <a:rPr sz="3000" b="1" i="1" spc="-15" dirty="0">
                <a:latin typeface="Calibri"/>
                <a:cs typeface="Calibri"/>
              </a:rPr>
              <a:t>into </a:t>
            </a:r>
            <a:r>
              <a:rPr sz="3000" b="1" i="1" dirty="0">
                <a:latin typeface="Calibri"/>
                <a:cs typeface="Calibri"/>
              </a:rPr>
              <a:t>the </a:t>
            </a:r>
            <a:r>
              <a:rPr sz="3000" b="1" i="1" spc="-10" dirty="0">
                <a:latin typeface="Calibri"/>
                <a:cs typeface="Calibri"/>
              </a:rPr>
              <a:t>Fact</a:t>
            </a:r>
            <a:r>
              <a:rPr sz="3000" b="1" i="1" spc="45" dirty="0">
                <a:latin typeface="Calibri"/>
                <a:cs typeface="Calibri"/>
              </a:rPr>
              <a:t> </a:t>
            </a:r>
            <a:r>
              <a:rPr sz="3000" b="1" i="1" spc="-10" dirty="0">
                <a:latin typeface="Calibri"/>
                <a:cs typeface="Calibri"/>
              </a:rPr>
              <a:t>table</a:t>
            </a:r>
            <a:r>
              <a:rPr sz="3000" spc="-10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928" y="4274642"/>
            <a:ext cx="248856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  <a:tab pos="1905635" algn="l"/>
              </a:tabLst>
            </a:pPr>
            <a:r>
              <a:rPr sz="3300" spc="-5" dirty="0">
                <a:latin typeface="Calibri"/>
                <a:cs typeface="Calibri"/>
              </a:rPr>
              <a:t>Dec</a:t>
            </a:r>
            <a:r>
              <a:rPr sz="3300" spc="-15" dirty="0">
                <a:latin typeface="Calibri"/>
                <a:cs typeface="Calibri"/>
              </a:rPr>
              <a:t>l</a:t>
            </a:r>
            <a:r>
              <a:rPr sz="3300" dirty="0">
                <a:latin typeface="Calibri"/>
                <a:cs typeface="Calibri"/>
              </a:rPr>
              <a:t>a</a:t>
            </a:r>
            <a:r>
              <a:rPr sz="3300" spc="-50" dirty="0">
                <a:latin typeface="Calibri"/>
                <a:cs typeface="Calibri"/>
              </a:rPr>
              <a:t>r</a:t>
            </a:r>
            <a:r>
              <a:rPr sz="3300" dirty="0">
                <a:latin typeface="Calibri"/>
                <a:cs typeface="Calibri"/>
              </a:rPr>
              <a:t>e	the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31947" y="4274642"/>
            <a:ext cx="880935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3215" algn="l"/>
                <a:tab pos="2540635" algn="l"/>
                <a:tab pos="5100320" algn="l"/>
                <a:tab pos="6974840" algn="l"/>
                <a:tab pos="8153400" algn="l"/>
              </a:tabLst>
            </a:pPr>
            <a:r>
              <a:rPr sz="3300" spc="-60" dirty="0">
                <a:latin typeface="Calibri"/>
                <a:cs typeface="Calibri"/>
              </a:rPr>
              <a:t>f</a:t>
            </a:r>
            <a:r>
              <a:rPr sz="3300" spc="-5" dirty="0">
                <a:latin typeface="Calibri"/>
                <a:cs typeface="Calibri"/>
              </a:rPr>
              <a:t>o</a:t>
            </a:r>
            <a:r>
              <a:rPr sz="3300" spc="-55" dirty="0">
                <a:latin typeface="Calibri"/>
                <a:cs typeface="Calibri"/>
              </a:rPr>
              <a:t>r</a:t>
            </a:r>
            <a:r>
              <a:rPr sz="3300" dirty="0">
                <a:latin typeface="Calibri"/>
                <a:cs typeface="Calibri"/>
              </a:rPr>
              <a:t>ei</a:t>
            </a:r>
            <a:r>
              <a:rPr sz="3300" spc="-15" dirty="0">
                <a:latin typeface="Calibri"/>
                <a:cs typeface="Calibri"/>
              </a:rPr>
              <a:t>g</a:t>
            </a:r>
            <a:r>
              <a:rPr sz="3300" dirty="0">
                <a:latin typeface="Calibri"/>
                <a:cs typeface="Calibri"/>
              </a:rPr>
              <a:t>n	</a:t>
            </a:r>
            <a:r>
              <a:rPr sz="3300" spc="-110" dirty="0">
                <a:latin typeface="Calibri"/>
                <a:cs typeface="Calibri"/>
              </a:rPr>
              <a:t>k</a:t>
            </a:r>
            <a:r>
              <a:rPr sz="3300" spc="-25" dirty="0">
                <a:latin typeface="Calibri"/>
                <a:cs typeface="Calibri"/>
              </a:rPr>
              <a:t>e</a:t>
            </a:r>
            <a:r>
              <a:rPr sz="3300" dirty="0">
                <a:latin typeface="Calibri"/>
                <a:cs typeface="Calibri"/>
              </a:rPr>
              <a:t>y	</a:t>
            </a:r>
            <a:r>
              <a:rPr sz="3300" spc="-50" dirty="0">
                <a:latin typeface="Calibri"/>
                <a:cs typeface="Calibri"/>
              </a:rPr>
              <a:t>r</a:t>
            </a:r>
            <a:r>
              <a:rPr sz="3300" dirty="0">
                <a:latin typeface="Calibri"/>
                <a:cs typeface="Calibri"/>
              </a:rPr>
              <a:t>el</a:t>
            </a:r>
            <a:r>
              <a:rPr sz="3300" spc="-40" dirty="0">
                <a:latin typeface="Calibri"/>
                <a:cs typeface="Calibri"/>
              </a:rPr>
              <a:t>a</a:t>
            </a:r>
            <a:r>
              <a:rPr sz="3300" dirty="0">
                <a:latin typeface="Calibri"/>
                <a:cs typeface="Calibri"/>
              </a:rPr>
              <a:t>tio</a:t>
            </a:r>
            <a:r>
              <a:rPr sz="3300" spc="-15" dirty="0">
                <a:latin typeface="Calibri"/>
                <a:cs typeface="Calibri"/>
              </a:rPr>
              <a:t>n</a:t>
            </a:r>
            <a:r>
              <a:rPr sz="3300" spc="-5" dirty="0">
                <a:latin typeface="Calibri"/>
                <a:cs typeface="Calibri"/>
              </a:rPr>
              <a:t>shi</a:t>
            </a:r>
            <a:r>
              <a:rPr sz="3300" spc="-15" dirty="0">
                <a:latin typeface="Calibri"/>
                <a:cs typeface="Calibri"/>
              </a:rPr>
              <a:t>p</a:t>
            </a:r>
            <a:r>
              <a:rPr sz="3300" dirty="0">
                <a:latin typeface="Calibri"/>
                <a:cs typeface="Calibri"/>
              </a:rPr>
              <a:t>s	</a:t>
            </a:r>
            <a:r>
              <a:rPr sz="3300" spc="-5" dirty="0">
                <a:latin typeface="Calibri"/>
                <a:cs typeface="Calibri"/>
              </a:rPr>
              <a:t>b</a:t>
            </a:r>
            <a:r>
              <a:rPr sz="3300" spc="-25" dirty="0">
                <a:latin typeface="Calibri"/>
                <a:cs typeface="Calibri"/>
              </a:rPr>
              <a:t>e</a:t>
            </a:r>
            <a:r>
              <a:rPr sz="3300" spc="-15" dirty="0">
                <a:latin typeface="Calibri"/>
                <a:cs typeface="Calibri"/>
              </a:rPr>
              <a:t>t</a:t>
            </a:r>
            <a:r>
              <a:rPr sz="3300" spc="-20" dirty="0">
                <a:latin typeface="Calibri"/>
                <a:cs typeface="Calibri"/>
              </a:rPr>
              <a:t>w</a:t>
            </a:r>
            <a:r>
              <a:rPr sz="3300" spc="-15" dirty="0">
                <a:latin typeface="Calibri"/>
                <a:cs typeface="Calibri"/>
              </a:rPr>
              <a:t>e</a:t>
            </a:r>
            <a:r>
              <a:rPr sz="3300" dirty="0">
                <a:latin typeface="Calibri"/>
                <a:cs typeface="Calibri"/>
              </a:rPr>
              <a:t>en	</a:t>
            </a:r>
            <a:r>
              <a:rPr sz="3300" spc="-60" dirty="0">
                <a:latin typeface="Calibri"/>
                <a:cs typeface="Calibri"/>
              </a:rPr>
              <a:t>f</a:t>
            </a:r>
            <a:r>
              <a:rPr sz="3300" dirty="0">
                <a:latin typeface="Calibri"/>
                <a:cs typeface="Calibri"/>
              </a:rPr>
              <a:t>acts	</a:t>
            </a:r>
            <a:r>
              <a:rPr sz="3300" spc="5" dirty="0">
                <a:latin typeface="Calibri"/>
                <a:cs typeface="Calibri"/>
              </a:rPr>
              <a:t>a</a:t>
            </a:r>
            <a:r>
              <a:rPr sz="3300" spc="-5" dirty="0">
                <a:latin typeface="Calibri"/>
                <a:cs typeface="Calibri"/>
              </a:rPr>
              <a:t>nd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528" y="4627245"/>
            <a:ext cx="11421745" cy="1552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70"/>
              </a:lnSpc>
              <a:spcBef>
                <a:spcPts val="100"/>
              </a:spcBef>
            </a:pPr>
            <a:r>
              <a:rPr sz="3300" spc="-5" dirty="0">
                <a:latin typeface="Calibri"/>
                <a:cs typeface="Calibri"/>
              </a:rPr>
              <a:t>dimensions.</a:t>
            </a:r>
            <a:endParaRPr sz="3300">
              <a:latin typeface="Calibri"/>
              <a:cs typeface="Calibri"/>
            </a:endParaRPr>
          </a:p>
          <a:p>
            <a:pPr marL="469900" marR="5080" indent="-228600" algn="just">
              <a:lnSpc>
                <a:spcPct val="70000"/>
              </a:lnSpc>
              <a:spcBef>
                <a:spcPts val="790"/>
              </a:spcBef>
              <a:buFont typeface="Arial"/>
              <a:buChar char="•"/>
              <a:tabLst>
                <a:tab pos="469900" algn="l"/>
              </a:tabLst>
            </a:pPr>
            <a:r>
              <a:rPr sz="3000" dirty="0">
                <a:latin typeface="Calibri"/>
                <a:cs typeface="Calibri"/>
              </a:rPr>
              <a:t>If </a:t>
            </a:r>
            <a:r>
              <a:rPr sz="3000" spc="-30" dirty="0">
                <a:latin typeface="Calibri"/>
                <a:cs typeface="Calibri"/>
              </a:rPr>
              <a:t>you’re </a:t>
            </a:r>
            <a:r>
              <a:rPr sz="3000" spc="-10" dirty="0">
                <a:latin typeface="Calibri"/>
                <a:cs typeface="Calibri"/>
              </a:rPr>
              <a:t>concerned </a:t>
            </a:r>
            <a:r>
              <a:rPr sz="3000" dirty="0">
                <a:latin typeface="Calibri"/>
                <a:cs typeface="Calibri"/>
              </a:rPr>
              <a:t>about the </a:t>
            </a:r>
            <a:r>
              <a:rPr sz="3000" b="1" spc="-10" dirty="0">
                <a:latin typeface="Calibri"/>
                <a:cs typeface="Calibri"/>
              </a:rPr>
              <a:t>performance </a:t>
            </a:r>
            <a:r>
              <a:rPr sz="3000" b="1" spc="-5" dirty="0">
                <a:latin typeface="Calibri"/>
                <a:cs typeface="Calibri"/>
              </a:rPr>
              <a:t>impacts of </a:t>
            </a:r>
            <a:r>
              <a:rPr sz="3000" b="1" spc="-20" dirty="0">
                <a:latin typeface="Calibri"/>
                <a:cs typeface="Calibri"/>
              </a:rPr>
              <a:t>constraint  </a:t>
            </a:r>
            <a:r>
              <a:rPr sz="3000" b="1" dirty="0">
                <a:latin typeface="Calibri"/>
                <a:cs typeface="Calibri"/>
              </a:rPr>
              <a:t>checking, </a:t>
            </a:r>
            <a:r>
              <a:rPr sz="3000" spc="-15" dirty="0">
                <a:latin typeface="Calibri"/>
                <a:cs typeface="Calibri"/>
              </a:rPr>
              <a:t>you </a:t>
            </a:r>
            <a:r>
              <a:rPr sz="3000" spc="-10" dirty="0">
                <a:latin typeface="Calibri"/>
                <a:cs typeface="Calibri"/>
              </a:rPr>
              <a:t>can </a:t>
            </a:r>
            <a:r>
              <a:rPr sz="3000" spc="-20" dirty="0">
                <a:latin typeface="Calibri"/>
                <a:cs typeface="Calibri"/>
              </a:rPr>
              <a:t>drop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40" dirty="0">
                <a:latin typeface="Calibri"/>
                <a:cs typeface="Calibri"/>
              </a:rPr>
              <a:t>FK’s, </a:t>
            </a:r>
            <a:r>
              <a:rPr sz="3000" spc="-5" dirty="0">
                <a:latin typeface="Calibri"/>
                <a:cs typeface="Calibri"/>
              </a:rPr>
              <a:t>insert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20" dirty="0">
                <a:latin typeface="Calibri"/>
                <a:cs typeface="Calibri"/>
              </a:rPr>
              <a:t>data, </a:t>
            </a:r>
            <a:r>
              <a:rPr sz="3000" dirty="0">
                <a:latin typeface="Calibri"/>
                <a:cs typeface="Calibri"/>
              </a:rPr>
              <a:t>then </a:t>
            </a:r>
            <a:r>
              <a:rPr sz="3000" spc="-25" dirty="0">
                <a:latin typeface="Calibri"/>
                <a:cs typeface="Calibri"/>
              </a:rPr>
              <a:t>reinstate </a:t>
            </a:r>
            <a:r>
              <a:rPr sz="3000" spc="-10" dirty="0">
                <a:latin typeface="Calibri"/>
                <a:cs typeface="Calibri"/>
              </a:rPr>
              <a:t>the  </a:t>
            </a:r>
            <a:r>
              <a:rPr sz="3000" spc="-15" dirty="0">
                <a:latin typeface="Calibri"/>
                <a:cs typeface="Calibri"/>
              </a:rPr>
              <a:t>constraints </a:t>
            </a:r>
            <a:r>
              <a:rPr sz="3000" dirty="0">
                <a:latin typeface="Calibri"/>
                <a:cs typeface="Calibri"/>
              </a:rPr>
              <a:t>with the </a:t>
            </a:r>
            <a:r>
              <a:rPr sz="3000" b="1" spc="-10" dirty="0">
                <a:latin typeface="Consolas"/>
                <a:cs typeface="Consolas"/>
              </a:rPr>
              <a:t>NOCHECK</a:t>
            </a:r>
            <a:r>
              <a:rPr sz="3000" b="1" spc="-969" dirty="0">
                <a:latin typeface="Consolas"/>
                <a:cs typeface="Consolas"/>
              </a:rPr>
              <a:t> </a:t>
            </a:r>
            <a:r>
              <a:rPr sz="3000" spc="-5" dirty="0">
                <a:latin typeface="Calibri"/>
                <a:cs typeface="Calibri"/>
              </a:rPr>
              <a:t>option.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43319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/>
              <a:t>Thur, </a:t>
            </a:r>
            <a:r>
              <a:rPr lang="en-US" spc="-5" dirty="0"/>
              <a:t>March </a:t>
            </a:r>
            <a:r>
              <a:rPr lang="en-US" dirty="0"/>
              <a:t>05,</a:t>
            </a:r>
            <a:r>
              <a:rPr lang="en-US" spc="-70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526" y="73913"/>
            <a:ext cx="66814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Physical </a:t>
            </a:r>
            <a:r>
              <a:rPr spc="-5" dirty="0"/>
              <a:t>model</a:t>
            </a:r>
            <a:r>
              <a:rPr spc="-50" dirty="0"/>
              <a:t> </a:t>
            </a:r>
            <a:r>
              <a:rPr spc="-15" dirty="0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528" y="724370"/>
            <a:ext cx="11151870" cy="349694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3600" b="1" spc="-5" dirty="0">
                <a:latin typeface="Calibri"/>
                <a:cs typeface="Calibri"/>
              </a:rPr>
              <a:t>Design </a:t>
            </a:r>
            <a:r>
              <a:rPr sz="3600" b="1" spc="-15" dirty="0">
                <a:latin typeface="Calibri"/>
                <a:cs typeface="Calibri"/>
              </a:rPr>
              <a:t>physical </a:t>
            </a:r>
            <a:r>
              <a:rPr sz="3600" b="1" spc="-20" dirty="0">
                <a:latin typeface="Calibri"/>
                <a:cs typeface="Calibri"/>
              </a:rPr>
              <a:t>data</a:t>
            </a:r>
            <a:r>
              <a:rPr sz="3600" b="1" spc="40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structure</a:t>
            </a:r>
            <a:endParaRPr sz="3600">
              <a:latin typeface="Calibri"/>
              <a:cs typeface="Calibri"/>
            </a:endParaRPr>
          </a:p>
          <a:p>
            <a:pPr marL="241300" marR="6350" indent="-228600">
              <a:lnSpc>
                <a:spcPts val="389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  <a:tab pos="1088390" algn="l"/>
                <a:tab pos="2426970" algn="l"/>
                <a:tab pos="3405504" algn="l"/>
                <a:tab pos="4740275" algn="l"/>
                <a:tab pos="5598795" algn="l"/>
                <a:tab pos="6191885" algn="l"/>
                <a:tab pos="8296275" algn="l"/>
              </a:tabLst>
            </a:pPr>
            <a:r>
              <a:rPr sz="3600" spc="-5" dirty="0">
                <a:latin typeface="Calibri"/>
                <a:cs typeface="Calibri"/>
              </a:rPr>
              <a:t>Th</a:t>
            </a:r>
            <a:r>
              <a:rPr sz="3600" dirty="0">
                <a:latin typeface="Calibri"/>
                <a:cs typeface="Calibri"/>
              </a:rPr>
              <a:t>e	logi</a:t>
            </a:r>
            <a:r>
              <a:rPr sz="3600" spc="-30" dirty="0">
                <a:latin typeface="Calibri"/>
                <a:cs typeface="Calibri"/>
              </a:rPr>
              <a:t>c</a:t>
            </a:r>
            <a:r>
              <a:rPr sz="3600" dirty="0">
                <a:latin typeface="Calibri"/>
                <a:cs typeface="Calibri"/>
              </a:rPr>
              <a:t>al	</a:t>
            </a:r>
            <a:r>
              <a:rPr sz="3600" spc="-5" dirty="0">
                <a:latin typeface="Calibri"/>
                <a:cs typeface="Calibri"/>
              </a:rPr>
              <a:t>d</a:t>
            </a:r>
            <a:r>
              <a:rPr sz="3600" spc="-30" dirty="0">
                <a:latin typeface="Calibri"/>
                <a:cs typeface="Calibri"/>
              </a:rPr>
              <a:t>a</a:t>
            </a:r>
            <a:r>
              <a:rPr sz="3600" spc="-55" dirty="0">
                <a:latin typeface="Calibri"/>
                <a:cs typeface="Calibri"/>
              </a:rPr>
              <a:t>t</a:t>
            </a:r>
            <a:r>
              <a:rPr sz="3600" dirty="0">
                <a:latin typeface="Calibri"/>
                <a:cs typeface="Calibri"/>
              </a:rPr>
              <a:t>a	model	and	its	associ</a:t>
            </a:r>
            <a:r>
              <a:rPr sz="3600" spc="-30" dirty="0">
                <a:latin typeface="Calibri"/>
                <a:cs typeface="Calibri"/>
              </a:rPr>
              <a:t>a</a:t>
            </a:r>
            <a:r>
              <a:rPr sz="3600" spc="-45" dirty="0">
                <a:latin typeface="Calibri"/>
                <a:cs typeface="Calibri"/>
              </a:rPr>
              <a:t>t</a:t>
            </a:r>
            <a:r>
              <a:rPr sz="3600" dirty="0">
                <a:latin typeface="Calibri"/>
                <a:cs typeface="Calibri"/>
              </a:rPr>
              <a:t>ed	</a:t>
            </a:r>
            <a:r>
              <a:rPr sz="3600" spc="-5" dirty="0">
                <a:latin typeface="Calibri"/>
                <a:cs typeface="Calibri"/>
              </a:rPr>
              <a:t>docume</a:t>
            </a:r>
            <a:r>
              <a:rPr sz="3600" spc="-35" dirty="0">
                <a:latin typeface="Calibri"/>
                <a:cs typeface="Calibri"/>
              </a:rPr>
              <a:t>n</a:t>
            </a:r>
            <a:r>
              <a:rPr sz="3600" spc="-55" dirty="0">
                <a:latin typeface="Calibri"/>
                <a:cs typeface="Calibri"/>
              </a:rPr>
              <a:t>t</a:t>
            </a:r>
            <a:r>
              <a:rPr sz="3600" spc="-35" dirty="0">
                <a:latin typeface="Calibri"/>
                <a:cs typeface="Calibri"/>
              </a:rPr>
              <a:t>a</a:t>
            </a:r>
            <a:r>
              <a:rPr sz="3600" dirty="0">
                <a:latin typeface="Calibri"/>
                <a:cs typeface="Calibri"/>
              </a:rPr>
              <a:t>t</a:t>
            </a:r>
            <a:r>
              <a:rPr sz="3600" spc="-20" dirty="0">
                <a:latin typeface="Calibri"/>
                <a:cs typeface="Calibri"/>
              </a:rPr>
              <a:t>i</a:t>
            </a:r>
            <a:r>
              <a:rPr sz="3600" spc="-5" dirty="0">
                <a:latin typeface="Calibri"/>
                <a:cs typeface="Calibri"/>
              </a:rPr>
              <a:t>on  </a:t>
            </a:r>
            <a:r>
              <a:rPr sz="3600" spc="-15" dirty="0">
                <a:latin typeface="Calibri"/>
                <a:cs typeface="Calibri"/>
              </a:rPr>
              <a:t>are </a:t>
            </a:r>
            <a:r>
              <a:rPr sz="3600" dirty="0">
                <a:latin typeface="Calibri"/>
                <a:cs typeface="Calibri"/>
              </a:rPr>
              <a:t>a </a:t>
            </a:r>
            <a:r>
              <a:rPr sz="3600" spc="-15" dirty="0">
                <a:latin typeface="Calibri"/>
                <a:cs typeface="Calibri"/>
              </a:rPr>
              <a:t>starting </a:t>
            </a:r>
            <a:r>
              <a:rPr sz="3600" spc="-10" dirty="0">
                <a:latin typeface="Calibri"/>
                <a:cs typeface="Calibri"/>
              </a:rPr>
              <a:t>point </a:t>
            </a:r>
            <a:r>
              <a:rPr sz="3600" spc="-25" dirty="0">
                <a:latin typeface="Calibri"/>
                <a:cs typeface="Calibri"/>
              </a:rPr>
              <a:t>for </a:t>
            </a:r>
            <a:r>
              <a:rPr sz="3600" dirty="0">
                <a:latin typeface="Calibri"/>
                <a:cs typeface="Calibri"/>
              </a:rPr>
              <a:t>the </a:t>
            </a:r>
            <a:r>
              <a:rPr sz="3600" spc="-20" dirty="0">
                <a:latin typeface="Calibri"/>
                <a:cs typeface="Calibri"/>
              </a:rPr>
              <a:t>physical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model.</a:t>
            </a:r>
            <a:endParaRPr sz="3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41300" algn="l"/>
              </a:tabLst>
            </a:pPr>
            <a:r>
              <a:rPr sz="3600" spc="-20" dirty="0">
                <a:latin typeface="Calibri"/>
                <a:cs typeface="Calibri"/>
              </a:rPr>
              <a:t>Keep </a:t>
            </a:r>
            <a:r>
              <a:rPr sz="3600" dirty="0">
                <a:latin typeface="Calibri"/>
                <a:cs typeface="Calibri"/>
              </a:rPr>
              <a:t>it </a:t>
            </a:r>
            <a:r>
              <a:rPr sz="3600" spc="-5" dirty="0">
                <a:latin typeface="Calibri"/>
                <a:cs typeface="Calibri"/>
              </a:rPr>
              <a:t>simple </a:t>
            </a:r>
            <a:r>
              <a:rPr sz="3600" dirty="0">
                <a:latin typeface="Calibri"/>
                <a:cs typeface="Calibri"/>
              </a:rPr>
              <a:t>and </a:t>
            </a:r>
            <a:r>
              <a:rPr sz="3600" spc="-5" dirty="0">
                <a:latin typeface="Calibri"/>
                <a:cs typeface="Calibri"/>
              </a:rPr>
              <a:t>similar </a:t>
            </a:r>
            <a:r>
              <a:rPr sz="3600" spc="-25" dirty="0">
                <a:latin typeface="Calibri"/>
                <a:cs typeface="Calibri"/>
              </a:rPr>
              <a:t>to </a:t>
            </a:r>
            <a:r>
              <a:rPr sz="3600" dirty="0">
                <a:latin typeface="Calibri"/>
                <a:cs typeface="Calibri"/>
              </a:rPr>
              <a:t>the </a:t>
            </a:r>
            <a:r>
              <a:rPr sz="3600" spc="-5" dirty="0">
                <a:latin typeface="Calibri"/>
                <a:cs typeface="Calibri"/>
              </a:rPr>
              <a:t>logical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model.</a:t>
            </a:r>
            <a:endParaRPr sz="3600">
              <a:latin typeface="Calibri"/>
              <a:cs typeface="Calibri"/>
            </a:endParaRPr>
          </a:p>
          <a:p>
            <a:pPr marL="241300" marR="5080" indent="-228600">
              <a:lnSpc>
                <a:spcPts val="3890"/>
              </a:lnSpc>
              <a:spcBef>
                <a:spcPts val="1065"/>
              </a:spcBef>
              <a:buFont typeface="Arial"/>
              <a:buChar char="•"/>
              <a:tabLst>
                <a:tab pos="241300" algn="l"/>
                <a:tab pos="1190625" algn="l"/>
                <a:tab pos="2120265" algn="l"/>
                <a:tab pos="3188970" algn="l"/>
                <a:tab pos="5191760" algn="l"/>
                <a:tab pos="5831840" algn="l"/>
                <a:tab pos="7865109" algn="l"/>
                <a:tab pos="10316210" algn="l"/>
                <a:tab pos="10919460" algn="l"/>
              </a:tabLst>
            </a:pPr>
            <a:r>
              <a:rPr sz="3600" spc="-5" dirty="0">
                <a:latin typeface="Calibri"/>
                <a:cs typeface="Calibri"/>
              </a:rPr>
              <a:t>Th</a:t>
            </a:r>
            <a:r>
              <a:rPr sz="3600" dirty="0">
                <a:latin typeface="Calibri"/>
                <a:cs typeface="Calibri"/>
              </a:rPr>
              <a:t>e	l</a:t>
            </a:r>
            <a:r>
              <a:rPr sz="3600" spc="-25" dirty="0">
                <a:latin typeface="Calibri"/>
                <a:cs typeface="Calibri"/>
              </a:rPr>
              <a:t>o</a:t>
            </a:r>
            <a:r>
              <a:rPr sz="3600" dirty="0">
                <a:latin typeface="Calibri"/>
                <a:cs typeface="Calibri"/>
              </a:rPr>
              <a:t>w	</a:t>
            </a:r>
            <a:r>
              <a:rPr sz="3600" spc="-45" dirty="0">
                <a:latin typeface="Calibri"/>
                <a:cs typeface="Calibri"/>
              </a:rPr>
              <a:t>t</a:t>
            </a:r>
            <a:r>
              <a:rPr sz="3600" dirty="0">
                <a:latin typeface="Calibri"/>
                <a:cs typeface="Calibri"/>
              </a:rPr>
              <a:t>ech	app</a:t>
            </a:r>
            <a:r>
              <a:rPr sz="3600" spc="-65" dirty="0">
                <a:latin typeface="Calibri"/>
                <a:cs typeface="Calibri"/>
              </a:rPr>
              <a:t>r</a:t>
            </a:r>
            <a:r>
              <a:rPr sz="3600" spc="-20" dirty="0">
                <a:latin typeface="Calibri"/>
                <a:cs typeface="Calibri"/>
              </a:rPr>
              <a:t>o</a:t>
            </a:r>
            <a:r>
              <a:rPr sz="3600" dirty="0">
                <a:latin typeface="Calibri"/>
                <a:cs typeface="Calibri"/>
              </a:rPr>
              <a:t>ach	</a:t>
            </a:r>
            <a:r>
              <a:rPr sz="3600" spc="-5" dirty="0">
                <a:latin typeface="Calibri"/>
                <a:cs typeface="Calibri"/>
              </a:rPr>
              <a:t>o</a:t>
            </a:r>
            <a:r>
              <a:rPr sz="3600" dirty="0">
                <a:latin typeface="Calibri"/>
                <a:cs typeface="Calibri"/>
              </a:rPr>
              <a:t>f	</a:t>
            </a:r>
            <a:r>
              <a:rPr sz="3600" spc="-25" dirty="0">
                <a:latin typeface="Calibri"/>
                <a:cs typeface="Calibri"/>
              </a:rPr>
              <a:t>c</a:t>
            </a:r>
            <a:r>
              <a:rPr sz="3600" spc="-5" dirty="0">
                <a:latin typeface="Calibri"/>
                <a:cs typeface="Calibri"/>
              </a:rPr>
              <a:t>ollec</a:t>
            </a:r>
            <a:r>
              <a:rPr sz="3600" spc="-15" dirty="0">
                <a:latin typeface="Calibri"/>
                <a:cs typeface="Calibri"/>
              </a:rPr>
              <a:t>t</a:t>
            </a:r>
            <a:r>
              <a:rPr sz="3600" spc="-10" dirty="0">
                <a:latin typeface="Calibri"/>
                <a:cs typeface="Calibri"/>
              </a:rPr>
              <a:t>i</a:t>
            </a:r>
            <a:r>
              <a:rPr sz="3600" spc="-5" dirty="0">
                <a:latin typeface="Calibri"/>
                <a:cs typeface="Calibri"/>
              </a:rPr>
              <a:t>n</a:t>
            </a:r>
            <a:r>
              <a:rPr sz="3600" dirty="0">
                <a:latin typeface="Calibri"/>
                <a:cs typeface="Calibri"/>
              </a:rPr>
              <a:t>g	i</a:t>
            </a:r>
            <a:r>
              <a:rPr sz="3600" spc="-20" dirty="0">
                <a:latin typeface="Calibri"/>
                <a:cs typeface="Calibri"/>
              </a:rPr>
              <a:t>n</a:t>
            </a:r>
            <a:r>
              <a:rPr sz="3600" spc="-70" dirty="0">
                <a:latin typeface="Calibri"/>
                <a:cs typeface="Calibri"/>
              </a:rPr>
              <a:t>f</a:t>
            </a:r>
            <a:r>
              <a:rPr sz="3600" spc="-20" dirty="0">
                <a:latin typeface="Calibri"/>
                <a:cs typeface="Calibri"/>
              </a:rPr>
              <a:t>o</a:t>
            </a:r>
            <a:r>
              <a:rPr sz="3600" dirty="0">
                <a:latin typeface="Calibri"/>
                <a:cs typeface="Calibri"/>
              </a:rPr>
              <a:t>rm</a:t>
            </a:r>
            <a:r>
              <a:rPr sz="3600" spc="-35" dirty="0">
                <a:latin typeface="Calibri"/>
                <a:cs typeface="Calibri"/>
              </a:rPr>
              <a:t>a</a:t>
            </a:r>
            <a:r>
              <a:rPr sz="3600" dirty="0">
                <a:latin typeface="Calibri"/>
                <a:cs typeface="Calibri"/>
              </a:rPr>
              <a:t>tion	</a:t>
            </a:r>
            <a:r>
              <a:rPr sz="3600" spc="-15" dirty="0">
                <a:latin typeface="Calibri"/>
                <a:cs typeface="Calibri"/>
              </a:rPr>
              <a:t>i</a:t>
            </a:r>
            <a:r>
              <a:rPr sz="3600" dirty="0">
                <a:latin typeface="Calibri"/>
                <a:cs typeface="Calibri"/>
              </a:rPr>
              <a:t>n	a  </a:t>
            </a:r>
            <a:r>
              <a:rPr sz="3600" spc="-10" dirty="0">
                <a:latin typeface="Calibri"/>
                <a:cs typeface="Calibri"/>
              </a:rPr>
              <a:t>spreadsheet </a:t>
            </a:r>
            <a:r>
              <a:rPr sz="3600" spc="-5" dirty="0">
                <a:latin typeface="Calibri"/>
                <a:cs typeface="Calibri"/>
              </a:rPr>
              <a:t>usually </a:t>
            </a:r>
            <a:r>
              <a:rPr sz="3600" spc="-15" dirty="0">
                <a:latin typeface="Calibri"/>
                <a:cs typeface="Calibri"/>
              </a:rPr>
              <a:t>improves </a:t>
            </a:r>
            <a:r>
              <a:rPr sz="3600" dirty="0">
                <a:latin typeface="Calibri"/>
                <a:cs typeface="Calibri"/>
              </a:rPr>
              <a:t>the </a:t>
            </a:r>
            <a:r>
              <a:rPr sz="3600" spc="-45" dirty="0">
                <a:latin typeface="Calibri"/>
                <a:cs typeface="Calibri"/>
              </a:rPr>
              <a:t>team’s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productivity.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43319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/>
              <a:t>Thur, </a:t>
            </a:r>
            <a:r>
              <a:rPr lang="en-US" spc="-5" dirty="0"/>
              <a:t>March </a:t>
            </a:r>
            <a:r>
              <a:rPr lang="en-US" dirty="0"/>
              <a:t>05,</a:t>
            </a:r>
            <a:r>
              <a:rPr lang="en-US" spc="-70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526" y="73913"/>
            <a:ext cx="66814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Physical </a:t>
            </a:r>
            <a:r>
              <a:rPr spc="-5" dirty="0"/>
              <a:t>model</a:t>
            </a:r>
            <a:r>
              <a:rPr spc="-50" dirty="0"/>
              <a:t> </a:t>
            </a:r>
            <a:r>
              <a:rPr spc="-15" dirty="0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528" y="721867"/>
            <a:ext cx="11153140" cy="4933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965"/>
              </a:lnSpc>
              <a:spcBef>
                <a:spcPts val="95"/>
              </a:spcBef>
            </a:pPr>
            <a:r>
              <a:rPr sz="3400" b="1" spc="-10" dirty="0">
                <a:latin typeface="Calibri"/>
                <a:cs typeface="Calibri"/>
              </a:rPr>
              <a:t>Finalize </a:t>
            </a:r>
            <a:r>
              <a:rPr sz="3400" b="1" spc="-5" dirty="0">
                <a:latin typeface="Calibri"/>
                <a:cs typeface="Calibri"/>
              </a:rPr>
              <a:t>the </a:t>
            </a:r>
            <a:r>
              <a:rPr sz="3400" b="1" spc="-15" dirty="0">
                <a:latin typeface="Calibri"/>
                <a:cs typeface="Calibri"/>
              </a:rPr>
              <a:t>source </a:t>
            </a:r>
            <a:r>
              <a:rPr sz="3400" b="1" spc="-25" dirty="0">
                <a:latin typeface="Calibri"/>
                <a:cs typeface="Calibri"/>
              </a:rPr>
              <a:t>to target</a:t>
            </a:r>
            <a:r>
              <a:rPr sz="3400" b="1" spc="40" dirty="0">
                <a:latin typeface="Calibri"/>
                <a:cs typeface="Calibri"/>
              </a:rPr>
              <a:t> </a:t>
            </a:r>
            <a:r>
              <a:rPr sz="3400" b="1" spc="-10" dirty="0">
                <a:latin typeface="Calibri"/>
                <a:cs typeface="Calibri"/>
              </a:rPr>
              <a:t>map</a:t>
            </a:r>
            <a:endParaRPr sz="3400">
              <a:latin typeface="Calibri"/>
              <a:cs typeface="Calibri"/>
            </a:endParaRPr>
          </a:p>
          <a:p>
            <a:pPr marL="241300" indent="-228600">
              <a:lnSpc>
                <a:spcPts val="3854"/>
              </a:lnSpc>
              <a:buFont typeface="Arial"/>
              <a:buChar char="•"/>
              <a:tabLst>
                <a:tab pos="241300" algn="l"/>
              </a:tabLst>
            </a:pPr>
            <a:r>
              <a:rPr sz="3400" spc="-15" dirty="0">
                <a:latin typeface="Calibri"/>
                <a:cs typeface="Calibri"/>
              </a:rPr>
              <a:t>Ensure </a:t>
            </a:r>
            <a:r>
              <a:rPr sz="3400" spc="-5" dirty="0">
                <a:latin typeface="Calibri"/>
                <a:cs typeface="Calibri"/>
              </a:rPr>
              <a:t>the </a:t>
            </a:r>
            <a:r>
              <a:rPr sz="3400" spc="-35" dirty="0">
                <a:latin typeface="Calibri"/>
                <a:cs typeface="Calibri"/>
              </a:rPr>
              <a:t>table’s </a:t>
            </a:r>
            <a:r>
              <a:rPr sz="3400" spc="-5" dirty="0">
                <a:latin typeface="Calibri"/>
                <a:cs typeface="Calibri"/>
              </a:rPr>
              <a:t>name </a:t>
            </a:r>
            <a:r>
              <a:rPr sz="3400" spc="-15" dirty="0">
                <a:latin typeface="Calibri"/>
                <a:cs typeface="Calibri"/>
              </a:rPr>
              <a:t>confirms </a:t>
            </a:r>
            <a:r>
              <a:rPr sz="3400" spc="-20" dirty="0">
                <a:latin typeface="Calibri"/>
                <a:cs typeface="Calibri"/>
              </a:rPr>
              <a:t>to </a:t>
            </a:r>
            <a:r>
              <a:rPr sz="3400" spc="-15" dirty="0">
                <a:latin typeface="Calibri"/>
                <a:cs typeface="Calibri"/>
              </a:rPr>
              <a:t>your </a:t>
            </a:r>
            <a:r>
              <a:rPr sz="3400" spc="-5" dirty="0">
                <a:latin typeface="Calibri"/>
                <a:cs typeface="Calibri"/>
              </a:rPr>
              <a:t>naming</a:t>
            </a:r>
            <a:r>
              <a:rPr sz="3400" spc="30" dirty="0">
                <a:latin typeface="Calibri"/>
                <a:cs typeface="Calibri"/>
              </a:rPr>
              <a:t> </a:t>
            </a:r>
            <a:r>
              <a:rPr sz="3400" spc="-20" dirty="0">
                <a:latin typeface="Calibri"/>
                <a:cs typeface="Calibri"/>
              </a:rPr>
              <a:t>standards</a:t>
            </a:r>
            <a:endParaRPr sz="340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spcBef>
                <a:spcPts val="1110"/>
              </a:spcBef>
              <a:buFont typeface="Arial"/>
              <a:buChar char="•"/>
              <a:tabLst>
                <a:tab pos="241300" algn="l"/>
              </a:tabLst>
            </a:pPr>
            <a:r>
              <a:rPr sz="3400" spc="-5" dirty="0">
                <a:latin typeface="Calibri"/>
                <a:cs typeface="Calibri"/>
              </a:rPr>
              <a:t>Specify a </a:t>
            </a:r>
            <a:r>
              <a:rPr sz="3400" spc="-15" dirty="0">
                <a:latin typeface="Calibri"/>
                <a:cs typeface="Calibri"/>
              </a:rPr>
              <a:t>display </a:t>
            </a:r>
            <a:r>
              <a:rPr sz="3400" spc="-10" dirty="0">
                <a:latin typeface="Calibri"/>
                <a:cs typeface="Calibri"/>
              </a:rPr>
              <a:t>name </a:t>
            </a:r>
            <a:r>
              <a:rPr sz="3400" spc="-5" dirty="0">
                <a:latin typeface="Calibri"/>
                <a:cs typeface="Calibri"/>
              </a:rPr>
              <a:t>and a </a:t>
            </a:r>
            <a:r>
              <a:rPr sz="3400" spc="-10" dirty="0">
                <a:latin typeface="Calibri"/>
                <a:cs typeface="Calibri"/>
              </a:rPr>
              <a:t>name </a:t>
            </a:r>
            <a:r>
              <a:rPr sz="3400" spc="-5" dirty="0">
                <a:latin typeface="Calibri"/>
                <a:cs typeface="Calibri"/>
              </a:rPr>
              <a:t>the main </a:t>
            </a:r>
            <a:r>
              <a:rPr sz="3400" spc="-15" dirty="0">
                <a:latin typeface="Calibri"/>
                <a:cs typeface="Calibri"/>
              </a:rPr>
              <a:t>view </a:t>
            </a:r>
            <a:r>
              <a:rPr sz="3400" spc="-10" dirty="0">
                <a:latin typeface="Calibri"/>
                <a:cs typeface="Calibri"/>
              </a:rPr>
              <a:t>that </a:t>
            </a:r>
            <a:r>
              <a:rPr sz="3400" spc="-20" dirty="0">
                <a:latin typeface="Calibri"/>
                <a:cs typeface="Calibri"/>
              </a:rPr>
              <a:t>users  </a:t>
            </a:r>
            <a:r>
              <a:rPr sz="3400" spc="-10" dirty="0">
                <a:latin typeface="Calibri"/>
                <a:cs typeface="Calibri"/>
              </a:rPr>
              <a:t>can</a:t>
            </a:r>
            <a:r>
              <a:rPr sz="3400" spc="-20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access.</a:t>
            </a:r>
            <a:endParaRPr sz="3400">
              <a:latin typeface="Calibri"/>
              <a:cs typeface="Calibri"/>
            </a:endParaRPr>
          </a:p>
          <a:p>
            <a:pPr marL="241300" indent="-228600">
              <a:lnSpc>
                <a:spcPts val="3750"/>
              </a:lnSpc>
              <a:buFont typeface="Arial"/>
              <a:buChar char="•"/>
              <a:tabLst>
                <a:tab pos="241300" algn="l"/>
              </a:tabLst>
            </a:pPr>
            <a:r>
              <a:rPr sz="3400" spc="-10" dirty="0">
                <a:latin typeface="Calibri"/>
                <a:cs typeface="Calibri"/>
              </a:rPr>
              <a:t>Describe table </a:t>
            </a:r>
            <a:r>
              <a:rPr sz="3400" spc="-30" dirty="0">
                <a:latin typeface="Calibri"/>
                <a:cs typeface="Calibri"/>
              </a:rPr>
              <a:t>for</a:t>
            </a:r>
            <a:r>
              <a:rPr sz="3400" spc="-25" dirty="0">
                <a:latin typeface="Calibri"/>
                <a:cs typeface="Calibri"/>
              </a:rPr>
              <a:t> </a:t>
            </a:r>
            <a:r>
              <a:rPr sz="3400" spc="-15" dirty="0">
                <a:latin typeface="Calibri"/>
                <a:cs typeface="Calibri"/>
              </a:rPr>
              <a:t>users</a:t>
            </a:r>
            <a:endParaRPr sz="3400">
              <a:latin typeface="Calibri"/>
              <a:cs typeface="Calibri"/>
            </a:endParaRPr>
          </a:p>
          <a:p>
            <a:pPr marL="241300" marR="6985" indent="-228600">
              <a:lnSpc>
                <a:spcPct val="70000"/>
              </a:lnSpc>
              <a:spcBef>
                <a:spcPts val="1110"/>
              </a:spcBef>
              <a:buFont typeface="Arial"/>
              <a:buChar char="•"/>
              <a:tabLst>
                <a:tab pos="241300" algn="l"/>
                <a:tab pos="2332355" algn="l"/>
                <a:tab pos="4022725" algn="l"/>
                <a:tab pos="4813300" algn="l"/>
                <a:tab pos="5908040" algn="l"/>
                <a:tab pos="6613525" algn="l"/>
                <a:tab pos="7724775" algn="l"/>
                <a:tab pos="9589135" algn="l"/>
                <a:tab pos="10174605" algn="l"/>
              </a:tabLst>
            </a:pPr>
            <a:r>
              <a:rPr sz="3400" spc="-10" dirty="0">
                <a:latin typeface="Calibri"/>
                <a:cs typeface="Calibri"/>
              </a:rPr>
              <a:t>O</a:t>
            </a:r>
            <a:r>
              <a:rPr sz="3400" spc="-20" dirty="0">
                <a:latin typeface="Calibri"/>
                <a:cs typeface="Calibri"/>
              </a:rPr>
              <a:t>p</a:t>
            </a:r>
            <a:r>
              <a:rPr sz="3400" spc="-5" dirty="0">
                <a:latin typeface="Calibri"/>
                <a:cs typeface="Calibri"/>
              </a:rPr>
              <a:t>tiona</a:t>
            </a:r>
            <a:r>
              <a:rPr sz="3400" spc="-20" dirty="0">
                <a:latin typeface="Calibri"/>
                <a:cs typeface="Calibri"/>
              </a:rPr>
              <a:t>l</a:t>
            </a:r>
            <a:r>
              <a:rPr sz="3400" spc="-5" dirty="0">
                <a:latin typeface="Calibri"/>
                <a:cs typeface="Calibri"/>
              </a:rPr>
              <a:t>l</a:t>
            </a:r>
            <a:r>
              <a:rPr sz="3400" spc="-250" dirty="0">
                <a:latin typeface="Calibri"/>
                <a:cs typeface="Calibri"/>
              </a:rPr>
              <a:t>y</a:t>
            </a:r>
            <a:r>
              <a:rPr sz="3400" spc="-5" dirty="0">
                <a:latin typeface="Calibri"/>
                <a:cs typeface="Calibri"/>
              </a:rPr>
              <a:t>,</a:t>
            </a:r>
            <a:r>
              <a:rPr sz="3400" dirty="0">
                <a:latin typeface="Calibri"/>
                <a:cs typeface="Calibri"/>
              </a:rPr>
              <a:t>	</a:t>
            </a:r>
            <a:r>
              <a:rPr sz="3400" spc="-10" dirty="0">
                <a:latin typeface="Calibri"/>
                <a:cs typeface="Calibri"/>
              </a:rPr>
              <a:t>describ</a:t>
            </a:r>
            <a:r>
              <a:rPr sz="3400" spc="-5" dirty="0">
                <a:latin typeface="Calibri"/>
                <a:cs typeface="Calibri"/>
              </a:rPr>
              <a:t>e</a:t>
            </a:r>
            <a:r>
              <a:rPr sz="3400" dirty="0">
                <a:latin typeface="Calibri"/>
                <a:cs typeface="Calibri"/>
              </a:rPr>
              <a:t>	</a:t>
            </a:r>
            <a:r>
              <a:rPr sz="3400" spc="-5" dirty="0">
                <a:latin typeface="Calibri"/>
                <a:cs typeface="Calibri"/>
              </a:rPr>
              <a:t>the</a:t>
            </a:r>
            <a:r>
              <a:rPr sz="3400" dirty="0">
                <a:latin typeface="Calibri"/>
                <a:cs typeface="Calibri"/>
              </a:rPr>
              <a:t>	</a:t>
            </a:r>
            <a:r>
              <a:rPr sz="3400" spc="-40" dirty="0">
                <a:latin typeface="Calibri"/>
                <a:cs typeface="Calibri"/>
              </a:rPr>
              <a:t>t</a:t>
            </a:r>
            <a:r>
              <a:rPr sz="3400" spc="-5" dirty="0">
                <a:latin typeface="Calibri"/>
                <a:cs typeface="Calibri"/>
              </a:rPr>
              <a:t>able</a:t>
            </a:r>
            <a:r>
              <a:rPr sz="3400" dirty="0">
                <a:latin typeface="Calibri"/>
                <a:cs typeface="Calibri"/>
              </a:rPr>
              <a:t>	</a:t>
            </a:r>
            <a:r>
              <a:rPr sz="3400" spc="-85" dirty="0">
                <a:latin typeface="Calibri"/>
                <a:cs typeface="Calibri"/>
              </a:rPr>
              <a:t>f</a:t>
            </a:r>
            <a:r>
              <a:rPr sz="3400" spc="-20" dirty="0">
                <a:latin typeface="Calibri"/>
                <a:cs typeface="Calibri"/>
              </a:rPr>
              <a:t>o</a:t>
            </a:r>
            <a:r>
              <a:rPr sz="3400" spc="-5" dirty="0">
                <a:latin typeface="Calibri"/>
                <a:cs typeface="Calibri"/>
              </a:rPr>
              <a:t>r</a:t>
            </a:r>
            <a:r>
              <a:rPr sz="3400" dirty="0">
                <a:latin typeface="Calibri"/>
                <a:cs typeface="Calibri"/>
              </a:rPr>
              <a:t>	</a:t>
            </a:r>
            <a:r>
              <a:rPr sz="3400" spc="-40" dirty="0">
                <a:latin typeface="Calibri"/>
                <a:cs typeface="Calibri"/>
              </a:rPr>
              <a:t>t</a:t>
            </a:r>
            <a:r>
              <a:rPr sz="3400" spc="-5" dirty="0">
                <a:latin typeface="Calibri"/>
                <a:cs typeface="Calibri"/>
              </a:rPr>
              <a:t>eam</a:t>
            </a:r>
            <a:r>
              <a:rPr sz="3400" dirty="0">
                <a:latin typeface="Calibri"/>
                <a:cs typeface="Calibri"/>
              </a:rPr>
              <a:t>	</a:t>
            </a:r>
            <a:r>
              <a:rPr sz="3400" spc="-5" dirty="0">
                <a:latin typeface="Calibri"/>
                <a:cs typeface="Calibri"/>
              </a:rPr>
              <a:t>membe</a:t>
            </a:r>
            <a:r>
              <a:rPr sz="3400" spc="-70" dirty="0">
                <a:latin typeface="Calibri"/>
                <a:cs typeface="Calibri"/>
              </a:rPr>
              <a:t>r</a:t>
            </a:r>
            <a:r>
              <a:rPr sz="3400" spc="-5" dirty="0">
                <a:latin typeface="Calibri"/>
                <a:cs typeface="Calibri"/>
              </a:rPr>
              <a:t>s</a:t>
            </a:r>
            <a:r>
              <a:rPr sz="3400" dirty="0">
                <a:latin typeface="Calibri"/>
                <a:cs typeface="Calibri"/>
              </a:rPr>
              <a:t>	</a:t>
            </a:r>
            <a:r>
              <a:rPr sz="3400" spc="-10" dirty="0">
                <a:latin typeface="Calibri"/>
                <a:cs typeface="Calibri"/>
              </a:rPr>
              <a:t>o</a:t>
            </a:r>
            <a:r>
              <a:rPr sz="3400" spc="-5" dirty="0">
                <a:latin typeface="Calibri"/>
                <a:cs typeface="Calibri"/>
              </a:rPr>
              <a:t>r</a:t>
            </a:r>
            <a:r>
              <a:rPr sz="3400" dirty="0">
                <a:latin typeface="Calibri"/>
                <a:cs typeface="Calibri"/>
              </a:rPr>
              <a:t>	</a:t>
            </a:r>
            <a:r>
              <a:rPr sz="3400" spc="-10" dirty="0">
                <a:latin typeface="Calibri"/>
                <a:cs typeface="Calibri"/>
              </a:rPr>
              <a:t>other  technical</a:t>
            </a:r>
            <a:r>
              <a:rPr sz="3400" spc="-40" dirty="0">
                <a:latin typeface="Calibri"/>
                <a:cs typeface="Calibri"/>
              </a:rPr>
              <a:t> </a:t>
            </a:r>
            <a:r>
              <a:rPr sz="3400" spc="-15" dirty="0">
                <a:latin typeface="Calibri"/>
                <a:cs typeface="Calibri"/>
              </a:rPr>
              <a:t>users.</a:t>
            </a:r>
            <a:endParaRPr sz="3400">
              <a:latin typeface="Calibri"/>
              <a:cs typeface="Calibri"/>
            </a:endParaRPr>
          </a:p>
          <a:p>
            <a:pPr marL="241300" marR="6350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  <a:tab pos="1817370" algn="l"/>
                <a:tab pos="3531870" algn="l"/>
                <a:tab pos="4647565" algn="l"/>
                <a:tab pos="5144135" algn="l"/>
                <a:tab pos="5582285" algn="l"/>
                <a:tab pos="6577330" algn="l"/>
                <a:tab pos="8747760" algn="l"/>
                <a:tab pos="10763885" algn="l"/>
              </a:tabLst>
            </a:pPr>
            <a:r>
              <a:rPr sz="3400" spc="-5" dirty="0">
                <a:latin typeface="Calibri"/>
                <a:cs typeface="Calibri"/>
              </a:rPr>
              <a:t>Ide</a:t>
            </a:r>
            <a:r>
              <a:rPr sz="3400" spc="-35" dirty="0">
                <a:latin typeface="Calibri"/>
                <a:cs typeface="Calibri"/>
              </a:rPr>
              <a:t>n</a:t>
            </a:r>
            <a:r>
              <a:rPr sz="3400" spc="-5" dirty="0">
                <a:latin typeface="Calibri"/>
                <a:cs typeface="Calibri"/>
              </a:rPr>
              <a:t>tify</a:t>
            </a:r>
            <a:r>
              <a:rPr sz="3400" dirty="0">
                <a:latin typeface="Calibri"/>
                <a:cs typeface="Calibri"/>
              </a:rPr>
              <a:t>	</a:t>
            </a:r>
            <a:r>
              <a:rPr sz="3400" spc="-5" dirty="0">
                <a:latin typeface="Calibri"/>
                <a:cs typeface="Calibri"/>
              </a:rPr>
              <a:t>wh</a:t>
            </a:r>
            <a:r>
              <a:rPr sz="3400" spc="-30" dirty="0">
                <a:latin typeface="Calibri"/>
                <a:cs typeface="Calibri"/>
              </a:rPr>
              <a:t>e</a:t>
            </a:r>
            <a:r>
              <a:rPr sz="3400" spc="-5" dirty="0">
                <a:latin typeface="Calibri"/>
                <a:cs typeface="Calibri"/>
              </a:rPr>
              <a:t>ther</a:t>
            </a:r>
            <a:r>
              <a:rPr sz="3400" dirty="0">
                <a:latin typeface="Calibri"/>
                <a:cs typeface="Calibri"/>
              </a:rPr>
              <a:t>	</a:t>
            </a:r>
            <a:r>
              <a:rPr sz="3400" spc="-50" dirty="0">
                <a:latin typeface="Calibri"/>
                <a:cs typeface="Calibri"/>
              </a:rPr>
              <a:t>t</a:t>
            </a:r>
            <a:r>
              <a:rPr sz="3400" spc="-5" dirty="0">
                <a:latin typeface="Calibri"/>
                <a:cs typeface="Calibri"/>
              </a:rPr>
              <a:t>a</a:t>
            </a:r>
            <a:r>
              <a:rPr sz="3400" dirty="0">
                <a:latin typeface="Calibri"/>
                <a:cs typeface="Calibri"/>
              </a:rPr>
              <a:t>b</a:t>
            </a:r>
            <a:r>
              <a:rPr sz="3400" spc="-5" dirty="0">
                <a:latin typeface="Calibri"/>
                <a:cs typeface="Calibri"/>
              </a:rPr>
              <a:t>le</a:t>
            </a:r>
            <a:r>
              <a:rPr sz="3400" dirty="0">
                <a:latin typeface="Calibri"/>
                <a:cs typeface="Calibri"/>
              </a:rPr>
              <a:t>	</a:t>
            </a:r>
            <a:r>
              <a:rPr sz="3400" spc="-5" dirty="0">
                <a:latin typeface="Calibri"/>
                <a:cs typeface="Calibri"/>
              </a:rPr>
              <a:t>is</a:t>
            </a:r>
            <a:r>
              <a:rPr sz="3400" dirty="0">
                <a:latin typeface="Calibri"/>
                <a:cs typeface="Calibri"/>
              </a:rPr>
              <a:t>	</a:t>
            </a:r>
            <a:r>
              <a:rPr sz="3400" spc="-5" dirty="0">
                <a:latin typeface="Calibri"/>
                <a:cs typeface="Calibri"/>
              </a:rPr>
              <a:t>a</a:t>
            </a:r>
            <a:r>
              <a:rPr sz="3400" dirty="0">
                <a:latin typeface="Calibri"/>
                <a:cs typeface="Calibri"/>
              </a:rPr>
              <a:t>	</a:t>
            </a:r>
            <a:r>
              <a:rPr sz="3400" spc="-85" dirty="0">
                <a:latin typeface="Calibri"/>
                <a:cs typeface="Calibri"/>
              </a:rPr>
              <a:t>f</a:t>
            </a:r>
            <a:r>
              <a:rPr sz="3400" spc="-5" dirty="0">
                <a:latin typeface="Calibri"/>
                <a:cs typeface="Calibri"/>
              </a:rPr>
              <a:t>ac</a:t>
            </a:r>
            <a:r>
              <a:rPr sz="3400" dirty="0">
                <a:latin typeface="Calibri"/>
                <a:cs typeface="Calibri"/>
              </a:rPr>
              <a:t>t</a:t>
            </a:r>
            <a:r>
              <a:rPr sz="3400" spc="-5" dirty="0">
                <a:latin typeface="Calibri"/>
                <a:cs typeface="Calibri"/>
              </a:rPr>
              <a:t>,</a:t>
            </a:r>
            <a:r>
              <a:rPr sz="3400" dirty="0">
                <a:latin typeface="Calibri"/>
                <a:cs typeface="Calibri"/>
              </a:rPr>
              <a:t>	</a:t>
            </a:r>
            <a:r>
              <a:rPr sz="3400" spc="-10" dirty="0">
                <a:latin typeface="Calibri"/>
                <a:cs typeface="Calibri"/>
              </a:rPr>
              <a:t>dimension</a:t>
            </a:r>
            <a:r>
              <a:rPr sz="3400" spc="-5" dirty="0">
                <a:latin typeface="Calibri"/>
                <a:cs typeface="Calibri"/>
              </a:rPr>
              <a:t>,</a:t>
            </a:r>
            <a:r>
              <a:rPr sz="3400" dirty="0">
                <a:latin typeface="Calibri"/>
                <a:cs typeface="Calibri"/>
              </a:rPr>
              <a:t>	</a:t>
            </a:r>
            <a:r>
              <a:rPr sz="3400" spc="-5" dirty="0">
                <a:latin typeface="Calibri"/>
                <a:cs typeface="Calibri"/>
              </a:rPr>
              <a:t>m</a:t>
            </a:r>
            <a:r>
              <a:rPr sz="3400" spc="-30" dirty="0">
                <a:latin typeface="Calibri"/>
                <a:cs typeface="Calibri"/>
              </a:rPr>
              <a:t>e</a:t>
            </a:r>
            <a:r>
              <a:rPr sz="3400" spc="-40" dirty="0">
                <a:latin typeface="Calibri"/>
                <a:cs typeface="Calibri"/>
              </a:rPr>
              <a:t>t</a:t>
            </a:r>
            <a:r>
              <a:rPr sz="3400" spc="-5" dirty="0">
                <a:latin typeface="Calibri"/>
                <a:cs typeface="Calibri"/>
              </a:rPr>
              <a:t>a</a:t>
            </a:r>
            <a:r>
              <a:rPr sz="3400" dirty="0">
                <a:latin typeface="Calibri"/>
                <a:cs typeface="Calibri"/>
              </a:rPr>
              <a:t>d</a:t>
            </a:r>
            <a:r>
              <a:rPr sz="3400" spc="-50" dirty="0">
                <a:latin typeface="Calibri"/>
                <a:cs typeface="Calibri"/>
              </a:rPr>
              <a:t>at</a:t>
            </a:r>
            <a:r>
              <a:rPr sz="3400" spc="-5" dirty="0">
                <a:latin typeface="Calibri"/>
                <a:cs typeface="Calibri"/>
              </a:rPr>
              <a:t>a,</a:t>
            </a:r>
            <a:r>
              <a:rPr sz="3400" dirty="0">
                <a:latin typeface="Calibri"/>
                <a:cs typeface="Calibri"/>
              </a:rPr>
              <a:t>	</a:t>
            </a:r>
            <a:r>
              <a:rPr sz="3400" spc="-20" dirty="0">
                <a:latin typeface="Calibri"/>
                <a:cs typeface="Calibri"/>
              </a:rPr>
              <a:t>or  </a:t>
            </a:r>
            <a:r>
              <a:rPr sz="3400" spc="-10" dirty="0">
                <a:latin typeface="Calibri"/>
                <a:cs typeface="Calibri"/>
              </a:rPr>
              <a:t>staging.</a:t>
            </a:r>
            <a:endParaRPr sz="340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3400" spc="-5" dirty="0">
                <a:latin typeface="Calibri"/>
                <a:cs typeface="Calibri"/>
              </a:rPr>
              <a:t>Specify the </a:t>
            </a:r>
            <a:r>
              <a:rPr sz="3400" spc="-15" dirty="0">
                <a:latin typeface="Calibri"/>
                <a:cs typeface="Calibri"/>
              </a:rPr>
              <a:t>source table(s), </a:t>
            </a:r>
            <a:r>
              <a:rPr sz="3400" dirty="0">
                <a:latin typeface="Calibri"/>
                <a:cs typeface="Calibri"/>
              </a:rPr>
              <a:t>and </a:t>
            </a:r>
            <a:r>
              <a:rPr sz="3400" spc="-15" dirty="0">
                <a:latin typeface="Calibri"/>
                <a:cs typeface="Calibri"/>
              </a:rPr>
              <a:t>write </a:t>
            </a:r>
            <a:r>
              <a:rPr sz="3400" spc="-5" dirty="0">
                <a:latin typeface="Calibri"/>
                <a:cs typeface="Calibri"/>
              </a:rPr>
              <a:t>a </a:t>
            </a:r>
            <a:r>
              <a:rPr sz="3400" spc="-15" dirty="0">
                <a:latin typeface="Calibri"/>
                <a:cs typeface="Calibri"/>
              </a:rPr>
              <a:t>brief </a:t>
            </a:r>
            <a:r>
              <a:rPr sz="3400" spc="-10" dirty="0">
                <a:latin typeface="Calibri"/>
                <a:cs typeface="Calibri"/>
              </a:rPr>
              <a:t>description </a:t>
            </a:r>
            <a:r>
              <a:rPr sz="3400" spc="-5" dirty="0">
                <a:latin typeface="Calibri"/>
                <a:cs typeface="Calibri"/>
              </a:rPr>
              <a:t>of the  </a:t>
            </a:r>
            <a:r>
              <a:rPr sz="3400" spc="-50" dirty="0">
                <a:latin typeface="Calibri"/>
                <a:cs typeface="Calibri"/>
              </a:rPr>
              <a:t>data’s</a:t>
            </a:r>
            <a:r>
              <a:rPr sz="3400" spc="-30" dirty="0">
                <a:latin typeface="Calibri"/>
                <a:cs typeface="Calibri"/>
              </a:rPr>
              <a:t> </a:t>
            </a:r>
            <a:r>
              <a:rPr sz="3400" spc="-20" dirty="0">
                <a:latin typeface="Calibri"/>
                <a:cs typeface="Calibri"/>
              </a:rPr>
              <a:t>transformation.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43319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/>
              <a:t>Thur, </a:t>
            </a:r>
            <a:r>
              <a:rPr lang="en-US" spc="-5" dirty="0"/>
              <a:t>March </a:t>
            </a:r>
            <a:r>
              <a:rPr lang="en-US" dirty="0"/>
              <a:t>05,</a:t>
            </a:r>
            <a:r>
              <a:rPr lang="en-US" spc="-70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526" y="73913"/>
            <a:ext cx="66814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Physical </a:t>
            </a:r>
            <a:r>
              <a:rPr spc="-5" dirty="0"/>
              <a:t>model</a:t>
            </a:r>
            <a:r>
              <a:rPr spc="-50" dirty="0"/>
              <a:t> </a:t>
            </a:r>
            <a:r>
              <a:rPr spc="-15" dirty="0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528" y="738378"/>
            <a:ext cx="11154410" cy="53200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75"/>
              </a:spcBef>
            </a:pPr>
            <a:r>
              <a:rPr sz="3000" b="1" spc="-10" dirty="0">
                <a:latin typeface="Calibri"/>
                <a:cs typeface="Calibri"/>
              </a:rPr>
              <a:t>Star </a:t>
            </a:r>
            <a:r>
              <a:rPr sz="3000" b="1" spc="-25" dirty="0">
                <a:latin typeface="Calibri"/>
                <a:cs typeface="Calibri"/>
              </a:rPr>
              <a:t>flake </a:t>
            </a:r>
            <a:r>
              <a:rPr sz="3000" b="1" spc="-10" dirty="0">
                <a:latin typeface="Calibri"/>
                <a:cs typeface="Calibri"/>
              </a:rPr>
              <a:t>vs.</a:t>
            </a:r>
            <a:r>
              <a:rPr sz="3000" b="1" spc="5" dirty="0">
                <a:latin typeface="Calibri"/>
                <a:cs typeface="Calibri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snowflake</a:t>
            </a:r>
            <a:endParaRPr sz="3000" dirty="0">
              <a:latin typeface="Calibri"/>
              <a:cs typeface="Calibri"/>
            </a:endParaRPr>
          </a:p>
          <a:p>
            <a:pPr marL="241300" marR="6985" indent="-228600" algn="just">
              <a:lnSpc>
                <a:spcPct val="8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3000" b="1" spc="-15" dirty="0">
                <a:latin typeface="Calibri"/>
                <a:cs typeface="Calibri"/>
              </a:rPr>
              <a:t>Star </a:t>
            </a:r>
            <a:r>
              <a:rPr sz="3000" b="1" spc="-5" dirty="0">
                <a:latin typeface="Calibri"/>
                <a:cs typeface="Calibri"/>
              </a:rPr>
              <a:t>schema </a:t>
            </a:r>
            <a:r>
              <a:rPr sz="3000" spc="-5" dirty="0">
                <a:latin typeface="Calibri"/>
                <a:cs typeface="Calibri"/>
              </a:rPr>
              <a:t>is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logical </a:t>
            </a:r>
            <a:r>
              <a:rPr sz="3000" spc="-25" dirty="0">
                <a:latin typeface="Calibri"/>
                <a:cs typeface="Calibri"/>
              </a:rPr>
              <a:t>data </a:t>
            </a:r>
            <a:r>
              <a:rPr sz="3000" dirty="0">
                <a:latin typeface="Calibri"/>
                <a:cs typeface="Calibri"/>
              </a:rPr>
              <a:t>model with </a:t>
            </a:r>
            <a:r>
              <a:rPr sz="3000" spc="-5" dirty="0">
                <a:latin typeface="Calibri"/>
                <a:cs typeface="Calibri"/>
              </a:rPr>
              <a:t>each dimension </a:t>
            </a:r>
            <a:r>
              <a:rPr sz="3000" spc="-10" dirty="0">
                <a:latin typeface="Calibri"/>
                <a:cs typeface="Calibri"/>
              </a:rPr>
              <a:t>collapsed  </a:t>
            </a:r>
            <a:r>
              <a:rPr sz="3000" spc="-15" dirty="0">
                <a:latin typeface="Calibri"/>
                <a:cs typeface="Calibri"/>
              </a:rPr>
              <a:t>into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single table. </a:t>
            </a:r>
            <a:r>
              <a:rPr sz="3000" spc="-5" dirty="0">
                <a:latin typeface="Calibri"/>
                <a:cs typeface="Calibri"/>
              </a:rPr>
              <a:t>This </a:t>
            </a:r>
            <a:r>
              <a:rPr sz="3000" spc="-10" dirty="0">
                <a:latin typeface="Calibri"/>
                <a:cs typeface="Calibri"/>
              </a:rPr>
              <a:t>gives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20" dirty="0">
                <a:latin typeface="Calibri"/>
                <a:cs typeface="Calibri"/>
              </a:rPr>
              <a:t>flattened </a:t>
            </a:r>
            <a:r>
              <a:rPr sz="3000" spc="-10" dirty="0">
                <a:latin typeface="Calibri"/>
                <a:cs typeface="Calibri"/>
              </a:rPr>
              <a:t>structure </a:t>
            </a:r>
            <a:r>
              <a:rPr sz="3000" spc="-5" dirty="0">
                <a:latin typeface="Calibri"/>
                <a:cs typeface="Calibri"/>
              </a:rPr>
              <a:t>and </a:t>
            </a:r>
            <a:r>
              <a:rPr sz="3000" spc="-25" dirty="0">
                <a:latin typeface="Calibri"/>
                <a:cs typeface="Calibri"/>
              </a:rPr>
              <a:t>it’s </a:t>
            </a:r>
            <a:r>
              <a:rPr sz="3000" spc="-15" dirty="0">
                <a:latin typeface="Calibri"/>
                <a:cs typeface="Calibri"/>
              </a:rPr>
              <a:t>more  </a:t>
            </a:r>
            <a:r>
              <a:rPr sz="3000" spc="-25" dirty="0">
                <a:latin typeface="Calibri"/>
                <a:cs typeface="Calibri"/>
              </a:rPr>
              <a:t>preferred </a:t>
            </a:r>
            <a:r>
              <a:rPr sz="3000" spc="-15" dirty="0">
                <a:latin typeface="Calibri"/>
                <a:cs typeface="Calibri"/>
              </a:rPr>
              <a:t>to normalized </a:t>
            </a:r>
            <a:r>
              <a:rPr sz="3000" spc="-10" dirty="0">
                <a:latin typeface="Calibri"/>
                <a:cs typeface="Calibri"/>
              </a:rPr>
              <a:t>set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tables</a:t>
            </a:r>
            <a:endParaRPr sz="3000" dirty="0">
              <a:latin typeface="Calibri"/>
              <a:cs typeface="Calibri"/>
            </a:endParaRPr>
          </a:p>
          <a:p>
            <a:pPr marL="698500" marR="9525" lvl="1" indent="-228600" algn="just">
              <a:lnSpc>
                <a:spcPct val="8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3000" spc="-15" dirty="0">
                <a:latin typeface="Calibri"/>
                <a:cs typeface="Calibri"/>
              </a:rPr>
              <a:t>Users </a:t>
            </a:r>
            <a:r>
              <a:rPr sz="3000" dirty="0">
                <a:latin typeface="Calibri"/>
                <a:cs typeface="Calibri"/>
              </a:rPr>
              <a:t>who </a:t>
            </a:r>
            <a:r>
              <a:rPr sz="3000" spc="-5" dirty="0">
                <a:latin typeface="Calibri"/>
                <a:cs typeface="Calibri"/>
              </a:rPr>
              <a:t>query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relational database directly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dirty="0">
                <a:latin typeface="Calibri"/>
                <a:cs typeface="Calibri"/>
              </a:rPr>
              <a:t>able </a:t>
            </a:r>
            <a:r>
              <a:rPr sz="3000" spc="-25" dirty="0">
                <a:latin typeface="Calibri"/>
                <a:cs typeface="Calibri"/>
              </a:rPr>
              <a:t>to  navigate </a:t>
            </a:r>
            <a:r>
              <a:rPr sz="3000" dirty="0">
                <a:latin typeface="Calibri"/>
                <a:cs typeface="Calibri"/>
              </a:rPr>
              <a:t>the model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easily.</a:t>
            </a:r>
            <a:endParaRPr sz="3000" dirty="0">
              <a:latin typeface="Calibri"/>
              <a:cs typeface="Calibri"/>
            </a:endParaRPr>
          </a:p>
          <a:p>
            <a:pPr marL="698500" lvl="1" indent="-228600" algn="just">
              <a:lnSpc>
                <a:spcPts val="3275"/>
              </a:lnSpc>
              <a:buFont typeface="Arial"/>
              <a:buChar char="•"/>
              <a:tabLst>
                <a:tab pos="698500" algn="l"/>
              </a:tabLst>
            </a:pPr>
            <a:r>
              <a:rPr sz="3000" spc="-10" dirty="0">
                <a:latin typeface="Calibri"/>
                <a:cs typeface="Calibri"/>
              </a:rPr>
              <a:t>Relational </a:t>
            </a:r>
            <a:r>
              <a:rPr sz="3000" spc="-5" dirty="0">
                <a:latin typeface="Calibri"/>
                <a:cs typeface="Calibri"/>
              </a:rPr>
              <a:t>queries </a:t>
            </a:r>
            <a:r>
              <a:rPr sz="3000" spc="-10" dirty="0">
                <a:latin typeface="Calibri"/>
                <a:cs typeface="Calibri"/>
              </a:rPr>
              <a:t>usually </a:t>
            </a:r>
            <a:r>
              <a:rPr sz="3000" spc="-15" dirty="0">
                <a:latin typeface="Calibri"/>
                <a:cs typeface="Calibri"/>
              </a:rPr>
              <a:t>perform </a:t>
            </a:r>
            <a:r>
              <a:rPr sz="3000" spc="-20" dirty="0">
                <a:latin typeface="Calibri"/>
                <a:cs typeface="Calibri"/>
              </a:rPr>
              <a:t>better </a:t>
            </a:r>
            <a:r>
              <a:rPr sz="3000" spc="-15" dirty="0">
                <a:latin typeface="Calibri"/>
                <a:cs typeface="Calibri"/>
              </a:rPr>
              <a:t>against </a:t>
            </a:r>
            <a:r>
              <a:rPr sz="3000" dirty="0">
                <a:latin typeface="Calibri"/>
                <a:cs typeface="Calibri"/>
              </a:rPr>
              <a:t>this</a:t>
            </a:r>
            <a:r>
              <a:rPr sz="3000" spc="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structure</a:t>
            </a:r>
            <a:endParaRPr sz="3000" dirty="0">
              <a:latin typeface="Calibri"/>
              <a:cs typeface="Calibri"/>
            </a:endParaRPr>
          </a:p>
          <a:p>
            <a:pPr marL="698500" marR="5080" lvl="1" indent="-228600" algn="just">
              <a:lnSpc>
                <a:spcPts val="2880"/>
              </a:lnSpc>
              <a:spcBef>
                <a:spcPts val="580"/>
              </a:spcBef>
              <a:buFont typeface="Arial"/>
              <a:buChar char="•"/>
              <a:tabLst>
                <a:tab pos="698500" algn="l"/>
              </a:tabLst>
            </a:pP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20" dirty="0">
                <a:latin typeface="Calibri"/>
                <a:cs typeface="Calibri"/>
              </a:rPr>
              <a:t>flattened </a:t>
            </a:r>
            <a:r>
              <a:rPr sz="3000" spc="-10" dirty="0">
                <a:latin typeface="Calibri"/>
                <a:cs typeface="Calibri"/>
              </a:rPr>
              <a:t>table </a:t>
            </a:r>
            <a:r>
              <a:rPr sz="3000" spc="-5" dirty="0">
                <a:latin typeface="Calibri"/>
                <a:cs typeface="Calibri"/>
              </a:rPr>
              <a:t>is easier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manage in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ETL </a:t>
            </a:r>
            <a:r>
              <a:rPr sz="3000" spc="-15" dirty="0">
                <a:latin typeface="Calibri"/>
                <a:cs typeface="Calibri"/>
              </a:rPr>
              <a:t>process </a:t>
            </a:r>
            <a:r>
              <a:rPr sz="3000" dirty="0">
                <a:latin typeface="Calibri"/>
                <a:cs typeface="Calibri"/>
              </a:rPr>
              <a:t>with  </a:t>
            </a:r>
            <a:r>
              <a:rPr sz="3000" spc="-25" dirty="0">
                <a:latin typeface="Calibri"/>
                <a:cs typeface="Calibri"/>
              </a:rPr>
              <a:t>fewer </a:t>
            </a:r>
            <a:r>
              <a:rPr sz="3000" spc="-10" dirty="0">
                <a:latin typeface="Calibri"/>
                <a:cs typeface="Calibri"/>
              </a:rPr>
              <a:t>tables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0" dirty="0">
                <a:latin typeface="Calibri"/>
                <a:cs typeface="Calibri"/>
              </a:rPr>
              <a:t>associated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keys.</a:t>
            </a:r>
            <a:endParaRPr sz="30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288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30" dirty="0">
                <a:latin typeface="Calibri"/>
                <a:cs typeface="Calibri"/>
              </a:rPr>
              <a:t>Alternatively, </a:t>
            </a:r>
            <a:r>
              <a:rPr sz="3000" b="1" dirty="0">
                <a:latin typeface="Calibri"/>
                <a:cs typeface="Calibri"/>
              </a:rPr>
              <a:t>a </a:t>
            </a:r>
            <a:r>
              <a:rPr sz="3000" b="1" spc="-10" dirty="0">
                <a:latin typeface="Calibri"/>
                <a:cs typeface="Calibri"/>
              </a:rPr>
              <a:t>snowflaked </a:t>
            </a:r>
            <a:r>
              <a:rPr sz="3000" b="1" spc="-5" dirty="0">
                <a:latin typeface="Calibri"/>
                <a:cs typeface="Calibri"/>
              </a:rPr>
              <a:t>dimension </a:t>
            </a:r>
            <a:r>
              <a:rPr sz="3000" spc="-10" dirty="0">
                <a:latin typeface="Calibri"/>
                <a:cs typeface="Calibri"/>
              </a:rPr>
              <a:t>shows </a:t>
            </a:r>
            <a:r>
              <a:rPr sz="3000" dirty="0">
                <a:latin typeface="Calibri"/>
                <a:cs typeface="Calibri"/>
              </a:rPr>
              <a:t>each </a:t>
            </a:r>
            <a:r>
              <a:rPr sz="3000" spc="-15" dirty="0">
                <a:latin typeface="Calibri"/>
                <a:cs typeface="Calibri"/>
              </a:rPr>
              <a:t>hierarchical level  </a:t>
            </a:r>
            <a:r>
              <a:rPr sz="3000" spc="-20" dirty="0">
                <a:latin typeface="Calibri"/>
                <a:cs typeface="Calibri"/>
              </a:rPr>
              <a:t>separated </a:t>
            </a:r>
            <a:r>
              <a:rPr sz="3000" spc="-15" dirty="0">
                <a:latin typeface="Calibri"/>
                <a:cs typeface="Calibri"/>
              </a:rPr>
              <a:t>into </a:t>
            </a:r>
            <a:r>
              <a:rPr sz="3000" dirty="0">
                <a:latin typeface="Calibri"/>
                <a:cs typeface="Calibri"/>
              </a:rPr>
              <a:t>its </a:t>
            </a:r>
            <a:r>
              <a:rPr sz="3000" spc="-5" dirty="0">
                <a:latin typeface="Calibri"/>
                <a:cs typeface="Calibri"/>
              </a:rPr>
              <a:t>own </a:t>
            </a:r>
            <a:r>
              <a:rPr sz="3000" spc="-10" dirty="0">
                <a:latin typeface="Calibri"/>
                <a:cs typeface="Calibri"/>
              </a:rPr>
              <a:t>table. 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snowflaked </a:t>
            </a:r>
            <a:r>
              <a:rPr sz="3000" spc="-10" dirty="0">
                <a:latin typeface="Calibri"/>
                <a:cs typeface="Calibri"/>
              </a:rPr>
              <a:t>structure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supports</a:t>
            </a:r>
            <a:endParaRPr sz="3000" dirty="0">
              <a:latin typeface="Calibri"/>
              <a:cs typeface="Calibri"/>
            </a:endParaRPr>
          </a:p>
          <a:p>
            <a:pPr marL="698500" marR="5715" lvl="1" indent="-228600" algn="just">
              <a:lnSpc>
                <a:spcPct val="80000"/>
              </a:lnSpc>
              <a:spcBef>
                <a:spcPts val="535"/>
              </a:spcBef>
              <a:buFont typeface="Arial"/>
              <a:buChar char="•"/>
              <a:tabLst>
                <a:tab pos="698500" algn="l"/>
              </a:tabLst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database </a:t>
            </a:r>
            <a:r>
              <a:rPr sz="2600" spc="-5" dirty="0">
                <a:latin typeface="Calibri"/>
                <a:cs typeface="Calibri"/>
              </a:rPr>
              <a:t>engine </a:t>
            </a:r>
            <a:r>
              <a:rPr sz="2600" spc="-10" dirty="0">
                <a:latin typeface="Calibri"/>
                <a:cs typeface="Calibri"/>
              </a:rPr>
              <a:t>ensure </a:t>
            </a:r>
            <a:r>
              <a:rPr sz="2600" spc="-20" dirty="0">
                <a:latin typeface="Calibri"/>
                <a:cs typeface="Calibri"/>
              </a:rPr>
              <a:t>referential </a:t>
            </a:r>
            <a:r>
              <a:rPr sz="2600" spc="-10" dirty="0">
                <a:latin typeface="Calibri"/>
                <a:cs typeface="Calibri"/>
              </a:rPr>
              <a:t>integrity </a:t>
            </a:r>
            <a:r>
              <a:rPr sz="2600" spc="-15" dirty="0">
                <a:latin typeface="Calibri"/>
                <a:cs typeface="Calibri"/>
              </a:rPr>
              <a:t>between</a:t>
            </a:r>
            <a:r>
              <a:rPr sz="2600" spc="5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levels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  </a:t>
            </a:r>
            <a:r>
              <a:rPr sz="2600" spc="-15" dirty="0">
                <a:latin typeface="Calibri"/>
                <a:cs typeface="Calibri"/>
              </a:rPr>
              <a:t>hierarchy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43319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/>
              <a:t>Thur, </a:t>
            </a:r>
            <a:r>
              <a:rPr lang="en-US" spc="-5" dirty="0"/>
              <a:t>March </a:t>
            </a:r>
            <a:r>
              <a:rPr lang="en-US" dirty="0"/>
              <a:t>05,</a:t>
            </a:r>
            <a:r>
              <a:rPr lang="en-US" spc="-70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526" y="73913"/>
            <a:ext cx="66814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Physical </a:t>
            </a:r>
            <a:r>
              <a:rPr spc="-5" dirty="0"/>
              <a:t>model</a:t>
            </a:r>
            <a:r>
              <a:rPr spc="-50" dirty="0"/>
              <a:t> </a:t>
            </a:r>
            <a:r>
              <a:rPr spc="-15" dirty="0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528" y="728320"/>
            <a:ext cx="11153140" cy="491744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10"/>
              </a:spcBef>
            </a:pPr>
            <a:r>
              <a:rPr sz="3200" b="1" spc="-10" dirty="0">
                <a:latin typeface="Calibri"/>
                <a:cs typeface="Calibri"/>
              </a:rPr>
              <a:t>Star </a:t>
            </a:r>
            <a:r>
              <a:rPr sz="3200" b="1" spc="-20" dirty="0">
                <a:latin typeface="Calibri"/>
                <a:cs typeface="Calibri"/>
              </a:rPr>
              <a:t>flake </a:t>
            </a:r>
            <a:r>
              <a:rPr sz="3200" b="1" spc="-5" dirty="0">
                <a:latin typeface="Calibri"/>
                <a:cs typeface="Calibri"/>
              </a:rPr>
              <a:t>vs.</a:t>
            </a:r>
            <a:r>
              <a:rPr sz="3200" b="1" spc="-10" dirty="0">
                <a:latin typeface="Calibri"/>
                <a:cs typeface="Calibri"/>
              </a:rPr>
              <a:t> snowflake</a:t>
            </a:r>
            <a:endParaRPr sz="3200">
              <a:latin typeface="Calibri"/>
              <a:cs typeface="Calibri"/>
            </a:endParaRPr>
          </a:p>
          <a:p>
            <a:pPr marL="241300" marR="6350" indent="-228600" algn="just">
              <a:lnSpc>
                <a:spcPts val="346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25" dirty="0">
                <a:latin typeface="Calibri"/>
                <a:cs typeface="Calibri"/>
              </a:rPr>
              <a:t>Alternatively, </a:t>
            </a:r>
            <a:r>
              <a:rPr sz="3200" b="1" dirty="0">
                <a:latin typeface="Calibri"/>
                <a:cs typeface="Calibri"/>
              </a:rPr>
              <a:t>a </a:t>
            </a:r>
            <a:r>
              <a:rPr sz="3200" b="1" spc="-15" dirty="0">
                <a:latin typeface="Calibri"/>
                <a:cs typeface="Calibri"/>
              </a:rPr>
              <a:t>snowflaked </a:t>
            </a:r>
            <a:r>
              <a:rPr sz="3200" b="1" dirty="0">
                <a:latin typeface="Calibri"/>
                <a:cs typeface="Calibri"/>
              </a:rPr>
              <a:t>dimension </a:t>
            </a:r>
            <a:r>
              <a:rPr sz="3200" spc="-10" dirty="0">
                <a:latin typeface="Calibri"/>
                <a:cs typeface="Calibri"/>
              </a:rPr>
              <a:t>shows </a:t>
            </a:r>
            <a:r>
              <a:rPr sz="3200" dirty="0">
                <a:latin typeface="Calibri"/>
                <a:cs typeface="Calibri"/>
              </a:rPr>
              <a:t>each </a:t>
            </a:r>
            <a:r>
              <a:rPr sz="3200" spc="-15" dirty="0">
                <a:latin typeface="Calibri"/>
                <a:cs typeface="Calibri"/>
              </a:rPr>
              <a:t>hierarchical  </a:t>
            </a:r>
            <a:r>
              <a:rPr sz="3200" spc="-10" dirty="0">
                <a:latin typeface="Calibri"/>
                <a:cs typeface="Calibri"/>
              </a:rPr>
              <a:t>level </a:t>
            </a:r>
            <a:r>
              <a:rPr sz="3200" spc="-20" dirty="0">
                <a:latin typeface="Calibri"/>
                <a:cs typeface="Calibri"/>
              </a:rPr>
              <a:t>separated </a:t>
            </a:r>
            <a:r>
              <a:rPr sz="3200" spc="-15" dirty="0">
                <a:latin typeface="Calibri"/>
                <a:cs typeface="Calibri"/>
              </a:rPr>
              <a:t>into </a:t>
            </a:r>
            <a:r>
              <a:rPr sz="3200" spc="-5" dirty="0">
                <a:latin typeface="Calibri"/>
                <a:cs typeface="Calibri"/>
              </a:rPr>
              <a:t>its own table.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snowflaked </a:t>
            </a:r>
            <a:r>
              <a:rPr sz="3200" spc="-10" dirty="0">
                <a:latin typeface="Calibri"/>
                <a:cs typeface="Calibri"/>
              </a:rPr>
              <a:t>structure  </a:t>
            </a:r>
            <a:r>
              <a:rPr sz="3200" spc="-5" dirty="0">
                <a:latin typeface="Calibri"/>
                <a:cs typeface="Calibri"/>
              </a:rPr>
              <a:t>supports</a:t>
            </a:r>
            <a:endParaRPr sz="3200">
              <a:latin typeface="Calibri"/>
              <a:cs typeface="Calibri"/>
            </a:endParaRPr>
          </a:p>
          <a:p>
            <a:pPr marL="698500" marR="6350" lvl="1" indent="-228600" algn="just">
              <a:lnSpc>
                <a:spcPts val="3030"/>
              </a:lnSpc>
              <a:spcBef>
                <a:spcPts val="500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database </a:t>
            </a:r>
            <a:r>
              <a:rPr sz="2800" spc="-5" dirty="0">
                <a:latin typeface="Calibri"/>
                <a:cs typeface="Calibri"/>
              </a:rPr>
              <a:t>engine </a:t>
            </a:r>
            <a:r>
              <a:rPr sz="2800" spc="-10" dirty="0">
                <a:latin typeface="Calibri"/>
                <a:cs typeface="Calibri"/>
              </a:rPr>
              <a:t>ensure </a:t>
            </a:r>
            <a:r>
              <a:rPr sz="2800" spc="-25" dirty="0">
                <a:latin typeface="Calibri"/>
                <a:cs typeface="Calibri"/>
              </a:rPr>
              <a:t>referential </a:t>
            </a:r>
            <a:r>
              <a:rPr sz="2800" spc="-10" dirty="0">
                <a:latin typeface="Calibri"/>
                <a:cs typeface="Calibri"/>
              </a:rPr>
              <a:t>integrity between </a:t>
            </a:r>
            <a:r>
              <a:rPr sz="2800" spc="-15" dirty="0">
                <a:latin typeface="Calibri"/>
                <a:cs typeface="Calibri"/>
              </a:rPr>
              <a:t>levels </a:t>
            </a:r>
            <a:r>
              <a:rPr sz="2800" spc="-5" dirty="0">
                <a:latin typeface="Calibri"/>
                <a:cs typeface="Calibri"/>
              </a:rPr>
              <a:t>of the  </a:t>
            </a:r>
            <a:r>
              <a:rPr sz="2800" spc="-40" dirty="0">
                <a:latin typeface="Calibri"/>
                <a:cs typeface="Calibri"/>
              </a:rPr>
              <a:t>hierarchy.</a:t>
            </a:r>
            <a:endParaRPr sz="2800">
              <a:latin typeface="Calibri"/>
              <a:cs typeface="Calibri"/>
            </a:endParaRPr>
          </a:p>
          <a:p>
            <a:pPr marL="698500" marR="5080" lvl="1" indent="-228600" algn="just">
              <a:lnSpc>
                <a:spcPts val="3020"/>
              </a:lnSpc>
              <a:spcBef>
                <a:spcPts val="500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15" dirty="0">
                <a:latin typeface="Calibri"/>
                <a:cs typeface="Calibri"/>
              </a:rPr>
              <a:t>Future </a:t>
            </a:r>
            <a:r>
              <a:rPr sz="2800" spc="-20" dirty="0">
                <a:latin typeface="Calibri"/>
                <a:cs typeface="Calibri"/>
              </a:rPr>
              <a:t>fact </a:t>
            </a:r>
            <a:r>
              <a:rPr sz="2800" spc="-10" dirty="0">
                <a:latin typeface="Calibri"/>
                <a:cs typeface="Calibri"/>
              </a:rPr>
              <a:t>tables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higher </a:t>
            </a:r>
            <a:r>
              <a:rPr sz="2800" spc="-15" dirty="0">
                <a:latin typeface="Calibri"/>
                <a:cs typeface="Calibri"/>
              </a:rPr>
              <a:t>grain </a:t>
            </a:r>
            <a:r>
              <a:rPr sz="2800" spc="-10" dirty="0">
                <a:latin typeface="Calibri"/>
                <a:cs typeface="Calibri"/>
              </a:rPr>
              <a:t>can hook </a:t>
            </a:r>
            <a:r>
              <a:rPr sz="2800" spc="-20" dirty="0">
                <a:latin typeface="Calibri"/>
                <a:cs typeface="Calibri"/>
              </a:rPr>
              <a:t>into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appropriate level 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20" dirty="0">
                <a:latin typeface="Calibri"/>
                <a:cs typeface="Calibri"/>
              </a:rPr>
              <a:t>snowflake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structure.</a:t>
            </a:r>
            <a:endParaRPr sz="2800">
              <a:latin typeface="Calibri"/>
              <a:cs typeface="Calibri"/>
            </a:endParaRPr>
          </a:p>
          <a:p>
            <a:pPr marL="698500" marR="5715" lvl="1" indent="-228600" algn="just">
              <a:lnSpc>
                <a:spcPts val="3020"/>
              </a:lnSpc>
              <a:spcBef>
                <a:spcPts val="515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15" dirty="0">
                <a:latin typeface="Calibri"/>
                <a:cs typeface="Calibri"/>
              </a:rPr>
              <a:t>Each hierarchical level </a:t>
            </a:r>
            <a:r>
              <a:rPr sz="2800" spc="-10" dirty="0">
                <a:latin typeface="Calibri"/>
                <a:cs typeface="Calibri"/>
              </a:rPr>
              <a:t>has </a:t>
            </a:r>
            <a:r>
              <a:rPr sz="2800" spc="-5" dirty="0">
                <a:latin typeface="Calibri"/>
                <a:cs typeface="Calibri"/>
              </a:rPr>
              <a:t>its </a:t>
            </a:r>
            <a:r>
              <a:rPr sz="2800" spc="-10" dirty="0">
                <a:latin typeface="Calibri"/>
                <a:cs typeface="Calibri"/>
              </a:rPr>
              <a:t>own </a:t>
            </a:r>
            <a:r>
              <a:rPr sz="2800" spc="-20" dirty="0">
                <a:latin typeface="Calibri"/>
                <a:cs typeface="Calibri"/>
              </a:rPr>
              <a:t>surrogate </a:t>
            </a:r>
            <a:r>
              <a:rPr sz="2800" spc="-85" dirty="0">
                <a:latin typeface="Calibri"/>
                <a:cs typeface="Calibri"/>
              </a:rPr>
              <a:t>key, </a:t>
            </a:r>
            <a:r>
              <a:rPr sz="2800" spc="-5" dirty="0">
                <a:latin typeface="Calibri"/>
                <a:cs typeface="Calibri"/>
              </a:rPr>
              <a:t>which </a:t>
            </a:r>
            <a:r>
              <a:rPr sz="2800" spc="-20" dirty="0">
                <a:latin typeface="Calibri"/>
                <a:cs typeface="Calibri"/>
              </a:rPr>
              <a:t>may </a:t>
            </a:r>
            <a:r>
              <a:rPr sz="2800" spc="-5" dirty="0">
                <a:latin typeface="Calibri"/>
                <a:cs typeface="Calibri"/>
              </a:rPr>
              <a:t>otherwise  be </a:t>
            </a:r>
            <a:r>
              <a:rPr sz="2800" spc="-10" dirty="0">
                <a:latin typeface="Calibri"/>
                <a:cs typeface="Calibri"/>
              </a:rPr>
              <a:t>useful </a:t>
            </a:r>
            <a:r>
              <a:rPr sz="2800" spc="-5" dirty="0">
                <a:latin typeface="Calibri"/>
                <a:cs typeface="Calibri"/>
              </a:rPr>
              <a:t>when </a:t>
            </a:r>
            <a:r>
              <a:rPr sz="2800" spc="-10" dirty="0">
                <a:latin typeface="Calibri"/>
                <a:cs typeface="Calibri"/>
              </a:rPr>
              <a:t>creating </a:t>
            </a:r>
            <a:r>
              <a:rPr sz="2800" dirty="0">
                <a:latin typeface="Calibri"/>
                <a:cs typeface="Calibri"/>
              </a:rPr>
              <a:t>summary </a:t>
            </a:r>
            <a:r>
              <a:rPr sz="2800" spc="-5" dirty="0">
                <a:latin typeface="Calibri"/>
                <a:cs typeface="Calibri"/>
              </a:rPr>
              <a:t>dimension </a:t>
            </a:r>
            <a:r>
              <a:rPr sz="2800" spc="-10" dirty="0">
                <a:latin typeface="Calibri"/>
                <a:cs typeface="Calibri"/>
              </a:rPr>
              <a:t>tables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creating </a:t>
            </a:r>
            <a:r>
              <a:rPr sz="2800" spc="-5" dirty="0">
                <a:latin typeface="Calibri"/>
                <a:cs typeface="Calibri"/>
              </a:rPr>
              <a:t>OLAP  cubes.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43319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/>
              <a:t>Thur, </a:t>
            </a:r>
            <a:r>
              <a:rPr lang="en-US" spc="-5" dirty="0"/>
              <a:t>March </a:t>
            </a:r>
            <a:r>
              <a:rPr lang="en-US" dirty="0"/>
              <a:t>05,</a:t>
            </a:r>
            <a:r>
              <a:rPr lang="en-US" spc="-70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526" y="73913"/>
            <a:ext cx="66814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Physical </a:t>
            </a:r>
            <a:r>
              <a:rPr spc="-5" dirty="0"/>
              <a:t>model</a:t>
            </a:r>
            <a:r>
              <a:rPr spc="-50" dirty="0"/>
              <a:t> </a:t>
            </a:r>
            <a:r>
              <a:rPr spc="-15" dirty="0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695" y="728265"/>
            <a:ext cx="11729720" cy="562800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3000" b="1" dirty="0">
                <a:latin typeface="Calibri"/>
                <a:cs typeface="Calibri"/>
              </a:rPr>
              <a:t>Use a </a:t>
            </a:r>
            <a:r>
              <a:rPr sz="3000" b="1" spc="-15" dirty="0">
                <a:latin typeface="Calibri"/>
                <a:cs typeface="Calibri"/>
              </a:rPr>
              <a:t>data </a:t>
            </a:r>
            <a:r>
              <a:rPr sz="3000" b="1" spc="-5" dirty="0">
                <a:latin typeface="Calibri"/>
                <a:cs typeface="Calibri"/>
              </a:rPr>
              <a:t>modeling </a:t>
            </a:r>
            <a:r>
              <a:rPr sz="3000" b="1" spc="-10" dirty="0">
                <a:latin typeface="Calibri"/>
                <a:cs typeface="Calibri"/>
              </a:rPr>
              <a:t>tool</a:t>
            </a:r>
            <a:endParaRPr sz="3000">
              <a:latin typeface="Calibri"/>
              <a:cs typeface="Calibri"/>
            </a:endParaRPr>
          </a:p>
          <a:p>
            <a:pPr marL="241300" indent="-228600">
              <a:lnSpc>
                <a:spcPts val="3335"/>
              </a:lnSpc>
              <a:spcBef>
                <a:spcPts val="33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modeling </a:t>
            </a:r>
            <a:r>
              <a:rPr sz="2800" spc="-10" dirty="0">
                <a:latin typeface="Calibri"/>
                <a:cs typeface="Calibri"/>
              </a:rPr>
              <a:t>tools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advantageous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ts val="2815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There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integration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warehouse </a:t>
            </a:r>
            <a:r>
              <a:rPr sz="2400" dirty="0">
                <a:latin typeface="Calibri"/>
                <a:cs typeface="Calibri"/>
              </a:rPr>
              <a:t>model with </a:t>
            </a:r>
            <a:r>
              <a:rPr sz="2400" spc="-5" dirty="0">
                <a:latin typeface="Calibri"/>
                <a:cs typeface="Calibri"/>
              </a:rPr>
              <a:t>other </a:t>
            </a:r>
            <a:r>
              <a:rPr sz="2400" spc="-20" dirty="0">
                <a:latin typeface="Calibri"/>
                <a:cs typeface="Calibri"/>
              </a:rPr>
              <a:t>corporate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800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It helps </a:t>
            </a:r>
            <a:r>
              <a:rPr sz="2400" spc="-10" dirty="0">
                <a:latin typeface="Calibri"/>
                <a:cs typeface="Calibri"/>
              </a:rPr>
              <a:t>assure consistency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naming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definition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800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Increased </a:t>
            </a:r>
            <a:r>
              <a:rPr sz="2400" spc="-10" dirty="0">
                <a:latin typeface="Calibri"/>
                <a:cs typeface="Calibri"/>
              </a:rPr>
              <a:t>good documentation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variety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useful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formats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810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Generates </a:t>
            </a:r>
            <a:r>
              <a:rPr sz="2400" spc="-15" dirty="0">
                <a:latin typeface="Calibri"/>
                <a:cs typeface="Calibri"/>
              </a:rPr>
              <a:t>physical </a:t>
            </a:r>
            <a:r>
              <a:rPr sz="2400" spc="-5" dirty="0">
                <a:latin typeface="Calibri"/>
                <a:cs typeface="Calibri"/>
              </a:rPr>
              <a:t>object </a:t>
            </a:r>
            <a:r>
              <a:rPr sz="2400" spc="-10" dirty="0">
                <a:latin typeface="Calibri"/>
                <a:cs typeface="Calibri"/>
              </a:rPr>
              <a:t>definition </a:t>
            </a:r>
            <a:r>
              <a:rPr sz="2400" spc="-5" dirty="0">
                <a:latin typeface="Calibri"/>
                <a:cs typeface="Calibri"/>
              </a:rPr>
              <a:t>scripts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most </a:t>
            </a:r>
            <a:r>
              <a:rPr sz="2400" spc="-5" dirty="0">
                <a:latin typeface="Calibri"/>
                <a:cs typeface="Calibri"/>
              </a:rPr>
              <a:t>popular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RDBMSs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300"/>
              </a:lnSpc>
              <a:spcBef>
                <a:spcPts val="525"/>
              </a:spcBef>
              <a:buFont typeface="Arial"/>
              <a:buChar char="•"/>
              <a:tabLst>
                <a:tab pos="698500" algn="l"/>
                <a:tab pos="1885314" algn="l"/>
                <a:tab pos="2164715" algn="l"/>
                <a:tab pos="3650615" algn="l"/>
                <a:tab pos="4799965" algn="l"/>
                <a:tab pos="5470525" algn="l"/>
                <a:tab pos="6701790" algn="l"/>
                <a:tab pos="7186930" algn="l"/>
                <a:tab pos="8358505" algn="l"/>
                <a:tab pos="9792970" algn="l"/>
                <a:tab pos="10492740" algn="l"/>
                <a:tab pos="11250295" algn="l"/>
              </a:tabLst>
            </a:pPr>
            <a:r>
              <a:rPr sz="2400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vides	a	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nabl</a:t>
            </a:r>
            <a:r>
              <a:rPr sz="2400" dirty="0">
                <a:latin typeface="Calibri"/>
                <a:cs typeface="Calibri"/>
              </a:rPr>
              <a:t>y	i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tuiti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spc="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	i</a:t>
            </a:r>
            <a:r>
              <a:rPr sz="2400" spc="-25" dirty="0">
                <a:latin typeface="Calibri"/>
                <a:cs typeface="Calibri"/>
              </a:rPr>
              <a:t>nt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ace	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	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ing	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omme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ts	abut	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able	and  </a:t>
            </a:r>
            <a:r>
              <a:rPr sz="2400" spc="-10" dirty="0">
                <a:latin typeface="Calibri"/>
                <a:cs typeface="Calibri"/>
              </a:rPr>
              <a:t>column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Useful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b="1" spc="-5" dirty="0">
                <a:latin typeface="Calibri"/>
                <a:cs typeface="Calibri"/>
              </a:rPr>
              <a:t>documenting </a:t>
            </a:r>
            <a:r>
              <a:rPr sz="2800" b="1" spc="-20" dirty="0">
                <a:latin typeface="Calibri"/>
                <a:cs typeface="Calibri"/>
              </a:rPr>
              <a:t>metadata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tables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columns.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Produce </a:t>
            </a:r>
            <a:r>
              <a:rPr sz="2800" b="1" spc="-15" dirty="0">
                <a:latin typeface="Calibri"/>
                <a:cs typeface="Calibri"/>
              </a:rPr>
              <a:t>reports </a:t>
            </a:r>
            <a:r>
              <a:rPr sz="2800" spc="-5" dirty="0">
                <a:latin typeface="Calibri"/>
                <a:cs typeface="Calibri"/>
              </a:rPr>
              <a:t>based on the model and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documentation.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Most tools </a:t>
            </a:r>
            <a:r>
              <a:rPr sz="2800" b="1" spc="-25" dirty="0">
                <a:latin typeface="Calibri"/>
                <a:cs typeface="Calibri"/>
              </a:rPr>
              <a:t>generate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SQL </a:t>
            </a:r>
            <a:r>
              <a:rPr sz="2800" spc="-15" dirty="0">
                <a:latin typeface="Calibri"/>
                <a:cs typeface="Calibri"/>
              </a:rPr>
              <a:t>required </a:t>
            </a:r>
            <a:r>
              <a:rPr sz="2800" spc="-20" dirty="0">
                <a:latin typeface="Calibri"/>
                <a:cs typeface="Calibri"/>
              </a:rPr>
              <a:t>to create your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model.</a:t>
            </a:r>
            <a:endParaRPr sz="2800">
              <a:latin typeface="Calibri"/>
              <a:cs typeface="Calibri"/>
            </a:endParaRPr>
          </a:p>
          <a:p>
            <a:pPr marL="241300" marR="609600" indent="-228600">
              <a:lnSpc>
                <a:spcPts val="2690"/>
              </a:lnSpc>
              <a:spcBef>
                <a:spcPts val="969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Modeling tools </a:t>
            </a:r>
            <a:r>
              <a:rPr sz="2800" b="1" spc="-5" dirty="0">
                <a:latin typeface="Calibri"/>
                <a:cs typeface="Calibri"/>
              </a:rPr>
              <a:t>include: </a:t>
            </a:r>
            <a:r>
              <a:rPr sz="2800" spc="-15" dirty="0">
                <a:latin typeface="Calibri"/>
                <a:cs typeface="Calibri"/>
              </a:rPr>
              <a:t>Oracle </a:t>
            </a:r>
            <a:r>
              <a:rPr sz="2800" spc="-10" dirty="0">
                <a:latin typeface="Calibri"/>
                <a:cs typeface="Calibri"/>
              </a:rPr>
              <a:t>SQL Developer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Modeler; </a:t>
            </a:r>
            <a:r>
              <a:rPr sz="2800" spc="-15" dirty="0">
                <a:latin typeface="Calibri"/>
                <a:cs typeface="Calibri"/>
              </a:rPr>
              <a:t>SAP </a:t>
            </a:r>
            <a:r>
              <a:rPr sz="2800" spc="-25" dirty="0">
                <a:latin typeface="Calibri"/>
                <a:cs typeface="Calibri"/>
              </a:rPr>
              <a:t>Power  </a:t>
            </a:r>
            <a:r>
              <a:rPr sz="2800" spc="-5" dirty="0">
                <a:latin typeface="Calibri"/>
                <a:cs typeface="Calibri"/>
              </a:rPr>
              <a:t>Designer; </a:t>
            </a:r>
            <a:r>
              <a:rPr sz="2800" spc="-75" dirty="0">
                <a:latin typeface="Calibri"/>
                <a:cs typeface="Calibri"/>
              </a:rPr>
              <a:t>CA’s </a:t>
            </a:r>
            <a:r>
              <a:rPr sz="2800" spc="-10" dirty="0">
                <a:latin typeface="Calibri"/>
                <a:cs typeface="Calibri"/>
              </a:rPr>
              <a:t>ERWin; </a:t>
            </a:r>
            <a:r>
              <a:rPr sz="2800" spc="-5" dirty="0">
                <a:latin typeface="Calibri"/>
                <a:cs typeface="Calibri"/>
              </a:rPr>
              <a:t>IBM Rational / </a:t>
            </a:r>
            <a:r>
              <a:rPr sz="2800" spc="-20" dirty="0">
                <a:latin typeface="Calibri"/>
                <a:cs typeface="Calibri"/>
              </a:rPr>
              <a:t>InfoSphere; </a:t>
            </a:r>
            <a:r>
              <a:rPr sz="2800" spc="-15" dirty="0">
                <a:latin typeface="Calibri"/>
                <a:cs typeface="Calibri"/>
              </a:rPr>
              <a:t>Microsoft </a:t>
            </a:r>
            <a:r>
              <a:rPr sz="2800" spc="-10" dirty="0">
                <a:latin typeface="Calibri"/>
                <a:cs typeface="Calibri"/>
              </a:rPr>
              <a:t>Visio Enterprise  Architect; MySQL </a:t>
            </a:r>
            <a:r>
              <a:rPr sz="2800" spc="-20" dirty="0">
                <a:latin typeface="Calibri"/>
                <a:cs typeface="Calibri"/>
              </a:rPr>
              <a:t>Workbench;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43319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/>
              <a:t>Thur, </a:t>
            </a:r>
            <a:r>
              <a:rPr lang="en-US" spc="-5" dirty="0"/>
              <a:t>March </a:t>
            </a:r>
            <a:r>
              <a:rPr lang="en-US" dirty="0"/>
              <a:t>05,</a:t>
            </a:r>
            <a:r>
              <a:rPr lang="en-US" spc="-70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526" y="73913"/>
            <a:ext cx="66814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Physical </a:t>
            </a:r>
            <a:r>
              <a:rPr spc="-5" dirty="0"/>
              <a:t>model</a:t>
            </a:r>
            <a:r>
              <a:rPr spc="-50" dirty="0"/>
              <a:t> </a:t>
            </a:r>
            <a:r>
              <a:rPr spc="-15" dirty="0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695" y="727380"/>
            <a:ext cx="11731625" cy="567880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3200" b="1" spc="-10" dirty="0">
                <a:latin typeface="Calibri"/>
                <a:cs typeface="Calibri"/>
              </a:rPr>
              <a:t>Develop </a:t>
            </a:r>
            <a:r>
              <a:rPr sz="3200" b="1" dirty="0">
                <a:latin typeface="Calibri"/>
                <a:cs typeface="Calibri"/>
              </a:rPr>
              <a:t>initial sizing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estimates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ts val="3550"/>
              </a:lnSpc>
              <a:spcBef>
                <a:spcPts val="290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5" dirty="0">
                <a:latin typeface="Calibri"/>
                <a:cs typeface="Calibri"/>
              </a:rPr>
              <a:t>Initial sizing </a:t>
            </a:r>
            <a:r>
              <a:rPr sz="3000" spc="-15" dirty="0">
                <a:latin typeface="Calibri"/>
                <a:cs typeface="Calibri"/>
              </a:rPr>
              <a:t>estimates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include: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3010"/>
              </a:lnSpc>
              <a:buFont typeface="Arial"/>
              <a:buChar char="•"/>
              <a:tabLst>
                <a:tab pos="698500" algn="l"/>
              </a:tabLst>
            </a:pPr>
            <a:r>
              <a:rPr sz="2600" spc="-10" dirty="0">
                <a:latin typeface="Calibri"/>
                <a:cs typeface="Calibri"/>
              </a:rPr>
              <a:t>Estimate </a:t>
            </a:r>
            <a:r>
              <a:rPr sz="2600" spc="-20" dirty="0">
                <a:latin typeface="Calibri"/>
                <a:cs typeface="Calibri"/>
              </a:rPr>
              <a:t>row </a:t>
            </a:r>
            <a:r>
              <a:rPr sz="2600" spc="-5" dirty="0">
                <a:latin typeface="Calibri"/>
                <a:cs typeface="Calibri"/>
              </a:rPr>
              <a:t>lengths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15" dirty="0">
                <a:latin typeface="Calibri"/>
                <a:cs typeface="Calibri"/>
              </a:rPr>
              <a:t>fact </a:t>
            </a:r>
            <a:r>
              <a:rPr sz="2600" spc="-5" dirty="0">
                <a:latin typeface="Calibri"/>
                <a:cs typeface="Calibri"/>
              </a:rPr>
              <a:t>tables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very </a:t>
            </a:r>
            <a:r>
              <a:rPr sz="2600" spc="-15" dirty="0">
                <a:latin typeface="Calibri"/>
                <a:cs typeface="Calibri"/>
              </a:rPr>
              <a:t>large </a:t>
            </a:r>
            <a:r>
              <a:rPr sz="2600" spc="-5" dirty="0">
                <a:latin typeface="Calibri"/>
                <a:cs typeface="Calibri"/>
              </a:rPr>
              <a:t>dimension tables</a:t>
            </a:r>
            <a:endParaRPr sz="2600">
              <a:latin typeface="Calibri"/>
              <a:cs typeface="Calibri"/>
            </a:endParaRPr>
          </a:p>
          <a:p>
            <a:pPr marL="698500" marR="6350" lvl="1" indent="-228600">
              <a:lnSpc>
                <a:spcPts val="2500"/>
              </a:lnSpc>
              <a:spcBef>
                <a:spcPts val="540"/>
              </a:spcBef>
              <a:buFont typeface="Arial"/>
              <a:buChar char="•"/>
              <a:tabLst>
                <a:tab pos="698500" algn="l"/>
              </a:tabLst>
            </a:pPr>
            <a:r>
              <a:rPr sz="2600" spc="-10" dirty="0">
                <a:latin typeface="Calibri"/>
                <a:cs typeface="Calibri"/>
              </a:rPr>
              <a:t>Estimate the number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20" dirty="0">
                <a:latin typeface="Calibri"/>
                <a:cs typeface="Calibri"/>
              </a:rPr>
              <a:t>rows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full </a:t>
            </a:r>
            <a:r>
              <a:rPr sz="2600" spc="-15" dirty="0">
                <a:latin typeface="Calibri"/>
                <a:cs typeface="Calibri"/>
              </a:rPr>
              <a:t>historical </a:t>
            </a:r>
            <a:r>
              <a:rPr sz="2600" dirty="0">
                <a:latin typeface="Calibri"/>
                <a:cs typeface="Calibri"/>
              </a:rPr>
              <a:t>load and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10" dirty="0">
                <a:latin typeface="Calibri"/>
                <a:cs typeface="Calibri"/>
              </a:rPr>
              <a:t>incremental </a:t>
            </a:r>
            <a:r>
              <a:rPr sz="2600" spc="-25" dirty="0">
                <a:latin typeface="Calibri"/>
                <a:cs typeface="Calibri"/>
              </a:rPr>
              <a:t>rows  </a:t>
            </a:r>
            <a:r>
              <a:rPr sz="2600" spc="-5" dirty="0">
                <a:latin typeface="Calibri"/>
                <a:cs typeface="Calibri"/>
              </a:rPr>
              <a:t>per </a:t>
            </a:r>
            <a:r>
              <a:rPr sz="2600" dirty="0">
                <a:latin typeface="Calibri"/>
                <a:cs typeface="Calibri"/>
              </a:rPr>
              <a:t>load when in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production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2945"/>
              </a:lnSpc>
              <a:buFont typeface="Arial"/>
              <a:buChar char="•"/>
              <a:tabLst>
                <a:tab pos="698500" algn="l"/>
              </a:tabLst>
            </a:pPr>
            <a:r>
              <a:rPr sz="2600" spc="-15" dirty="0">
                <a:latin typeface="Calibri"/>
                <a:cs typeface="Calibri"/>
              </a:rPr>
              <a:t>For </a:t>
            </a:r>
            <a:r>
              <a:rPr sz="2600" spc="-10" dirty="0">
                <a:latin typeface="Calibri"/>
                <a:cs typeface="Calibri"/>
              </a:rPr>
              <a:t>standard </a:t>
            </a:r>
            <a:r>
              <a:rPr sz="2600" dirty="0">
                <a:latin typeface="Calibri"/>
                <a:cs typeface="Calibri"/>
              </a:rPr>
              <a:t>RDBS, </a:t>
            </a:r>
            <a:r>
              <a:rPr sz="2600" spc="-15" dirty="0">
                <a:latin typeface="Calibri"/>
                <a:cs typeface="Calibri"/>
              </a:rPr>
              <a:t>count </a:t>
            </a:r>
            <a:r>
              <a:rPr sz="2600" spc="-5" dirty="0">
                <a:latin typeface="Calibri"/>
                <a:cs typeface="Calibri"/>
              </a:rPr>
              <a:t>on </a:t>
            </a:r>
            <a:r>
              <a:rPr sz="2600" spc="-15" dirty="0">
                <a:latin typeface="Calibri"/>
                <a:cs typeface="Calibri"/>
              </a:rPr>
              <a:t>indexes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30" dirty="0">
                <a:latin typeface="Calibri"/>
                <a:cs typeface="Calibri"/>
              </a:rPr>
              <a:t>take </a:t>
            </a:r>
            <a:r>
              <a:rPr sz="2600" dirty="0">
                <a:latin typeface="Calibri"/>
                <a:cs typeface="Calibri"/>
              </a:rPr>
              <a:t>up as much </a:t>
            </a:r>
            <a:r>
              <a:rPr sz="2600" spc="-15" dirty="0">
                <a:latin typeface="Calibri"/>
                <a:cs typeface="Calibri"/>
              </a:rPr>
              <a:t>room </a:t>
            </a:r>
            <a:r>
              <a:rPr sz="2600" dirty="0">
                <a:latin typeface="Calibri"/>
                <a:cs typeface="Calibri"/>
              </a:rPr>
              <a:t>as the </a:t>
            </a:r>
            <a:r>
              <a:rPr sz="2600" spc="-5" dirty="0">
                <a:latin typeface="Calibri"/>
                <a:cs typeface="Calibri"/>
              </a:rPr>
              <a:t>base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data.</a:t>
            </a:r>
            <a:endParaRPr sz="2600">
              <a:latin typeface="Calibri"/>
              <a:cs typeface="Calibri"/>
            </a:endParaRPr>
          </a:p>
          <a:p>
            <a:pPr marL="698500" marR="8255" lvl="1" indent="-228600" algn="just">
              <a:lnSpc>
                <a:spcPct val="80000"/>
              </a:lnSpc>
              <a:spcBef>
                <a:spcPts val="565"/>
              </a:spcBef>
              <a:buFont typeface="Arial"/>
              <a:buChar char="•"/>
              <a:tabLst>
                <a:tab pos="698500" algn="l"/>
              </a:tabLst>
            </a:pPr>
            <a:r>
              <a:rPr sz="2600" spc="-15" dirty="0">
                <a:latin typeface="Calibri"/>
                <a:cs typeface="Calibri"/>
              </a:rPr>
              <a:t>For temp/sort </a:t>
            </a:r>
            <a:r>
              <a:rPr sz="2600" spc="-5" dirty="0">
                <a:latin typeface="Calibri"/>
                <a:cs typeface="Calibri"/>
              </a:rPr>
              <a:t>space, ones needs </a:t>
            </a:r>
            <a:r>
              <a:rPr sz="2600" dirty="0">
                <a:latin typeface="Calibri"/>
                <a:cs typeface="Calibri"/>
              </a:rPr>
              <a:t>about twice as </a:t>
            </a:r>
            <a:r>
              <a:rPr sz="2600" spc="-10" dirty="0">
                <a:latin typeface="Calibri"/>
                <a:cs typeface="Calibri"/>
              </a:rPr>
              <a:t>much temp space </a:t>
            </a:r>
            <a:r>
              <a:rPr sz="2600" dirty="0">
                <a:latin typeface="Calibri"/>
                <a:cs typeface="Calibri"/>
              </a:rPr>
              <a:t>as an </a:t>
            </a:r>
            <a:r>
              <a:rPr sz="2600" spc="-15" dirty="0">
                <a:latin typeface="Calibri"/>
                <a:cs typeface="Calibri"/>
              </a:rPr>
              <a:t>index </a:t>
            </a:r>
            <a:r>
              <a:rPr sz="2600" spc="-35" dirty="0">
                <a:latin typeface="Calibri"/>
                <a:cs typeface="Calibri"/>
              </a:rPr>
              <a:t>to  </a:t>
            </a:r>
            <a:r>
              <a:rPr sz="2600" spc="-5" dirty="0">
                <a:latin typeface="Calibri"/>
                <a:cs typeface="Calibri"/>
              </a:rPr>
              <a:t>build that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index.</a:t>
            </a:r>
            <a:endParaRPr sz="2600">
              <a:latin typeface="Calibri"/>
              <a:cs typeface="Calibri"/>
            </a:endParaRPr>
          </a:p>
          <a:p>
            <a:pPr marL="698500" marR="5080" lvl="1" indent="-228600" algn="just">
              <a:lnSpc>
                <a:spcPct val="8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600" spc="-15" dirty="0">
                <a:latin typeface="Calibri"/>
                <a:cs typeface="Calibri"/>
              </a:rPr>
              <a:t>Aggregate </a:t>
            </a:r>
            <a:r>
              <a:rPr sz="2600" spc="-5" dirty="0">
                <a:latin typeface="Calibri"/>
                <a:cs typeface="Calibri"/>
              </a:rPr>
              <a:t>tables </a:t>
            </a:r>
            <a:r>
              <a:rPr sz="2600" spc="-15" dirty="0">
                <a:latin typeface="Calibri"/>
                <a:cs typeface="Calibri"/>
              </a:rPr>
              <a:t>can </a:t>
            </a:r>
            <a:r>
              <a:rPr sz="2600" spc="-30" dirty="0">
                <a:latin typeface="Calibri"/>
                <a:cs typeface="Calibri"/>
              </a:rPr>
              <a:t>take </a:t>
            </a:r>
            <a:r>
              <a:rPr sz="2600" spc="-5" dirty="0">
                <a:latin typeface="Calibri"/>
                <a:cs typeface="Calibri"/>
              </a:rPr>
              <a:t>up </a:t>
            </a:r>
            <a:r>
              <a:rPr sz="2600" spc="-15" dirty="0">
                <a:latin typeface="Calibri"/>
                <a:cs typeface="Calibri"/>
              </a:rPr>
              <a:t>considerable </a:t>
            </a:r>
            <a:r>
              <a:rPr sz="2600" spc="-5" dirty="0">
                <a:latin typeface="Calibri"/>
                <a:cs typeface="Calibri"/>
              </a:rPr>
              <a:t>space, depending on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degree </a:t>
            </a:r>
            <a:r>
              <a:rPr sz="2600" spc="-10" dirty="0">
                <a:latin typeface="Calibri"/>
                <a:cs typeface="Calibri"/>
              </a:rPr>
              <a:t>of  </a:t>
            </a:r>
            <a:r>
              <a:rPr sz="2600" spc="-15" dirty="0">
                <a:latin typeface="Calibri"/>
                <a:cs typeface="Calibri"/>
              </a:rPr>
              <a:t>aggregates stored </a:t>
            </a:r>
            <a:r>
              <a:rPr sz="2600" spc="-10" dirty="0">
                <a:latin typeface="Calibri"/>
                <a:cs typeface="Calibri"/>
              </a:rPr>
              <a:t>in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database </a:t>
            </a:r>
            <a:r>
              <a:rPr sz="2600" dirty="0">
                <a:latin typeface="Calibri"/>
                <a:cs typeface="Calibri"/>
              </a:rPr>
              <a:t>,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sparsity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5" dirty="0">
                <a:latin typeface="Calibri"/>
                <a:cs typeface="Calibri"/>
              </a:rPr>
              <a:t>data,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depths </a:t>
            </a:r>
            <a:r>
              <a:rPr sz="2600" spc="-5" dirty="0">
                <a:latin typeface="Calibri"/>
                <a:cs typeface="Calibri"/>
              </a:rPr>
              <a:t>of the </a:t>
            </a:r>
            <a:r>
              <a:rPr sz="2600" spc="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hierarchies.</a:t>
            </a:r>
            <a:endParaRPr sz="2600">
              <a:latin typeface="Calibri"/>
              <a:cs typeface="Calibri"/>
            </a:endParaRPr>
          </a:p>
          <a:p>
            <a:pPr marL="698500" lvl="1" indent="-228600" algn="just">
              <a:lnSpc>
                <a:spcPts val="2930"/>
              </a:lnSpc>
              <a:buFont typeface="Arial"/>
              <a:buChar char="•"/>
              <a:tabLst>
                <a:tab pos="698500" algn="l"/>
              </a:tabLst>
            </a:pPr>
            <a:r>
              <a:rPr sz="2600" spc="-25" dirty="0">
                <a:latin typeface="Calibri"/>
                <a:cs typeface="Calibri"/>
              </a:rPr>
              <a:t>Like </a:t>
            </a:r>
            <a:r>
              <a:rPr sz="2600" spc="-15" dirty="0">
                <a:latin typeface="Calibri"/>
                <a:cs typeface="Calibri"/>
              </a:rPr>
              <a:t>aggregate </a:t>
            </a:r>
            <a:r>
              <a:rPr sz="2600" spc="-5" dirty="0">
                <a:latin typeface="Calibri"/>
                <a:cs typeface="Calibri"/>
              </a:rPr>
              <a:t>tables, OLAP </a:t>
            </a:r>
            <a:r>
              <a:rPr sz="2600" dirty="0">
                <a:latin typeface="Calibri"/>
                <a:cs typeface="Calibri"/>
              </a:rPr>
              <a:t>cubes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30" dirty="0">
                <a:latin typeface="Calibri"/>
                <a:cs typeface="Calibri"/>
              </a:rPr>
              <a:t>take </a:t>
            </a:r>
            <a:r>
              <a:rPr sz="2600" spc="-5" dirty="0">
                <a:latin typeface="Calibri"/>
                <a:cs typeface="Calibri"/>
              </a:rPr>
              <a:t>up </a:t>
            </a:r>
            <a:r>
              <a:rPr sz="2600" spc="-10" dirty="0">
                <a:latin typeface="Calibri"/>
                <a:cs typeface="Calibri"/>
              </a:rPr>
              <a:t>considerable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space</a:t>
            </a:r>
            <a:endParaRPr sz="2600">
              <a:latin typeface="Calibri"/>
              <a:cs typeface="Calibri"/>
            </a:endParaRPr>
          </a:p>
          <a:p>
            <a:pPr marL="698500" lvl="1" indent="-228600" algn="just">
              <a:lnSpc>
                <a:spcPts val="3000"/>
              </a:lnSpc>
              <a:buFont typeface="Arial"/>
              <a:buChar char="•"/>
              <a:tabLst>
                <a:tab pos="698500" algn="l"/>
              </a:tabLst>
            </a:pPr>
            <a:r>
              <a:rPr sz="2600" spc="-5" dirty="0">
                <a:latin typeface="Calibri"/>
                <a:cs typeface="Calibri"/>
              </a:rPr>
              <a:t>OLAP </a:t>
            </a:r>
            <a:r>
              <a:rPr sz="2600" spc="-10" dirty="0">
                <a:latin typeface="Calibri"/>
                <a:cs typeface="Calibri"/>
              </a:rPr>
              <a:t>databases </a:t>
            </a:r>
            <a:r>
              <a:rPr sz="2600" spc="-20" dirty="0">
                <a:latin typeface="Calibri"/>
                <a:cs typeface="Calibri"/>
              </a:rPr>
              <a:t>may </a:t>
            </a:r>
            <a:r>
              <a:rPr sz="2600" spc="-5" dirty="0">
                <a:latin typeface="Calibri"/>
                <a:cs typeface="Calibri"/>
              </a:rPr>
              <a:t>need </a:t>
            </a:r>
            <a:r>
              <a:rPr sz="2600" spc="-10" dirty="0">
                <a:latin typeface="Calibri"/>
                <a:cs typeface="Calibri"/>
              </a:rPr>
              <a:t>significant </a:t>
            </a:r>
            <a:r>
              <a:rPr sz="2600" dirty="0">
                <a:latin typeface="Calibri"/>
                <a:cs typeface="Calibri"/>
              </a:rPr>
              <a:t>additional </a:t>
            </a:r>
            <a:r>
              <a:rPr sz="2600" spc="-5" dirty="0">
                <a:latin typeface="Calibri"/>
                <a:cs typeface="Calibri"/>
              </a:rPr>
              <a:t>space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support </a:t>
            </a:r>
            <a:r>
              <a:rPr sz="2600" dirty="0">
                <a:latin typeface="Calibri"/>
                <a:cs typeface="Calibri"/>
              </a:rPr>
              <a:t>cube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processing.</a:t>
            </a:r>
            <a:endParaRPr sz="2600">
              <a:latin typeface="Calibri"/>
              <a:cs typeface="Calibri"/>
            </a:endParaRPr>
          </a:p>
          <a:p>
            <a:pPr marL="698500" marR="8890" lvl="1" indent="-228600" algn="just">
              <a:lnSpc>
                <a:spcPts val="2500"/>
              </a:lnSpc>
              <a:spcBef>
                <a:spcPts val="540"/>
              </a:spcBef>
              <a:buFont typeface="Arial"/>
              <a:buChar char="•"/>
              <a:tabLst>
                <a:tab pos="698500" algn="l"/>
              </a:tabLst>
            </a:pPr>
            <a:r>
              <a:rPr sz="2600" b="1" dirty="0">
                <a:latin typeface="Calibri"/>
                <a:cs typeface="Calibri"/>
              </a:rPr>
              <a:t>In </a:t>
            </a:r>
            <a:r>
              <a:rPr sz="2600" b="1" spc="-20" dirty="0">
                <a:latin typeface="Calibri"/>
                <a:cs typeface="Calibri"/>
              </a:rPr>
              <a:t>summary, </a:t>
            </a:r>
            <a:r>
              <a:rPr sz="2600" b="1" spc="-5" dirty="0">
                <a:latin typeface="Calibri"/>
                <a:cs typeface="Calibri"/>
              </a:rPr>
              <a:t>the </a:t>
            </a:r>
            <a:r>
              <a:rPr sz="2600" b="1" dirty="0">
                <a:latin typeface="Calibri"/>
                <a:cs typeface="Calibri"/>
              </a:rPr>
              <a:t>rule of thumb </a:t>
            </a:r>
            <a:r>
              <a:rPr sz="2600" b="1" spc="-5" dirty="0">
                <a:latin typeface="Calibri"/>
                <a:cs typeface="Calibri"/>
              </a:rPr>
              <a:t>is </a:t>
            </a:r>
            <a:r>
              <a:rPr sz="2600" b="1" spc="-10" dirty="0">
                <a:latin typeface="Calibri"/>
                <a:cs typeface="Calibri"/>
              </a:rPr>
              <a:t>that </a:t>
            </a:r>
            <a:r>
              <a:rPr sz="2600" b="1" spc="-5" dirty="0">
                <a:latin typeface="Calibri"/>
                <a:cs typeface="Calibri"/>
              </a:rPr>
              <a:t>the </a:t>
            </a:r>
            <a:r>
              <a:rPr sz="2600" b="1" spc="-15" dirty="0">
                <a:latin typeface="Calibri"/>
                <a:cs typeface="Calibri"/>
              </a:rPr>
              <a:t>entire </a:t>
            </a:r>
            <a:r>
              <a:rPr sz="2600" b="1" spc="-10" dirty="0">
                <a:latin typeface="Calibri"/>
                <a:cs typeface="Calibri"/>
              </a:rPr>
              <a:t>database warehouse </a:t>
            </a:r>
            <a:r>
              <a:rPr sz="2600" b="1" dirty="0">
                <a:latin typeface="Calibri"/>
                <a:cs typeface="Calibri"/>
              </a:rPr>
              <a:t>typically  </a:t>
            </a:r>
            <a:r>
              <a:rPr sz="2600" b="1" spc="-25" dirty="0">
                <a:latin typeface="Calibri"/>
                <a:cs typeface="Calibri"/>
              </a:rPr>
              <a:t>takes </a:t>
            </a:r>
            <a:r>
              <a:rPr sz="2600" b="1" spc="-5" dirty="0">
                <a:latin typeface="Calibri"/>
                <a:cs typeface="Calibri"/>
              </a:rPr>
              <a:t>up </a:t>
            </a:r>
            <a:r>
              <a:rPr sz="2600" b="1" spc="-10" dirty="0">
                <a:latin typeface="Calibri"/>
                <a:cs typeface="Calibri"/>
              </a:rPr>
              <a:t>three </a:t>
            </a:r>
            <a:r>
              <a:rPr sz="2600" b="1" dirty="0">
                <a:latin typeface="Calibri"/>
                <a:cs typeface="Calibri"/>
              </a:rPr>
              <a:t>(3) </a:t>
            </a:r>
            <a:r>
              <a:rPr sz="2600" b="1" spc="-15" dirty="0">
                <a:latin typeface="Calibri"/>
                <a:cs typeface="Calibri"/>
              </a:rPr>
              <a:t>to </a:t>
            </a:r>
            <a:r>
              <a:rPr sz="2600" b="1" spc="-10" dirty="0">
                <a:latin typeface="Calibri"/>
                <a:cs typeface="Calibri"/>
              </a:rPr>
              <a:t>four </a:t>
            </a:r>
            <a:r>
              <a:rPr sz="2600" b="1" dirty="0">
                <a:latin typeface="Calibri"/>
                <a:cs typeface="Calibri"/>
              </a:rPr>
              <a:t>(4) </a:t>
            </a:r>
            <a:r>
              <a:rPr sz="2600" b="1" spc="-5" dirty="0">
                <a:latin typeface="Calibri"/>
                <a:cs typeface="Calibri"/>
              </a:rPr>
              <a:t>times the </a:t>
            </a:r>
            <a:r>
              <a:rPr sz="2600" b="1" dirty="0">
                <a:latin typeface="Calibri"/>
                <a:cs typeface="Calibri"/>
              </a:rPr>
              <a:t>space of </a:t>
            </a:r>
            <a:r>
              <a:rPr sz="2600" b="1" spc="-5" dirty="0">
                <a:latin typeface="Calibri"/>
                <a:cs typeface="Calibri"/>
              </a:rPr>
              <a:t>the </a:t>
            </a:r>
            <a:r>
              <a:rPr sz="2600" b="1" spc="-10" dirty="0">
                <a:latin typeface="Calibri"/>
                <a:cs typeface="Calibri"/>
              </a:rPr>
              <a:t>atomic start</a:t>
            </a:r>
            <a:r>
              <a:rPr sz="2600" b="1" spc="6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schema.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43319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/>
              <a:t>Thur, </a:t>
            </a:r>
            <a:r>
              <a:rPr lang="en-US" spc="-5" dirty="0"/>
              <a:t>March </a:t>
            </a:r>
            <a:r>
              <a:rPr lang="en-US" dirty="0"/>
              <a:t>05,</a:t>
            </a:r>
            <a:r>
              <a:rPr lang="en-US" spc="-70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11159235" y="6464909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4308" y="73913"/>
            <a:ext cx="58547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Physical </a:t>
            </a:r>
            <a:r>
              <a:rPr spc="-15" dirty="0"/>
              <a:t>Database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50170"/>
            <a:ext cx="10111105" cy="316928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241935" algn="l"/>
              </a:tabLst>
            </a:pPr>
            <a:r>
              <a:rPr sz="4800" spc="-15" dirty="0">
                <a:latin typeface="Calibri"/>
                <a:cs typeface="Calibri"/>
              </a:rPr>
              <a:t>Standards </a:t>
            </a:r>
            <a:r>
              <a:rPr sz="4800" dirty="0">
                <a:latin typeface="Calibri"/>
                <a:cs typeface="Calibri"/>
              </a:rPr>
              <a:t>and </a:t>
            </a:r>
            <a:r>
              <a:rPr sz="4800" spc="-5" dirty="0">
                <a:latin typeface="Calibri"/>
                <a:cs typeface="Calibri"/>
              </a:rPr>
              <a:t>naming</a:t>
            </a:r>
            <a:r>
              <a:rPr sz="4800" spc="35" dirty="0">
                <a:latin typeface="Calibri"/>
                <a:cs typeface="Calibri"/>
              </a:rPr>
              <a:t> </a:t>
            </a:r>
            <a:r>
              <a:rPr sz="4800" spc="-25" dirty="0">
                <a:latin typeface="Calibri"/>
                <a:cs typeface="Calibri"/>
              </a:rPr>
              <a:t>conventions</a:t>
            </a:r>
            <a:endParaRPr sz="4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241935" algn="l"/>
              </a:tabLst>
            </a:pPr>
            <a:r>
              <a:rPr sz="4800" spc="-25" dirty="0">
                <a:latin typeface="Calibri"/>
                <a:cs typeface="Calibri"/>
              </a:rPr>
              <a:t>Physical </a:t>
            </a:r>
            <a:r>
              <a:rPr sz="4800" dirty="0">
                <a:latin typeface="Calibri"/>
                <a:cs typeface="Calibri"/>
              </a:rPr>
              <a:t>model</a:t>
            </a:r>
            <a:r>
              <a:rPr sz="4800" spc="10" dirty="0">
                <a:latin typeface="Calibri"/>
                <a:cs typeface="Calibri"/>
              </a:rPr>
              <a:t> </a:t>
            </a:r>
            <a:r>
              <a:rPr sz="4800" spc="-15" dirty="0">
                <a:latin typeface="Calibri"/>
                <a:cs typeface="Calibri"/>
              </a:rPr>
              <a:t>development</a:t>
            </a:r>
            <a:endParaRPr sz="4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241935" algn="l"/>
              </a:tabLst>
            </a:pPr>
            <a:r>
              <a:rPr sz="4800" spc="-15" dirty="0">
                <a:latin typeface="Calibri"/>
                <a:cs typeface="Calibri"/>
              </a:rPr>
              <a:t>Aggregation, indexing </a:t>
            </a:r>
            <a:r>
              <a:rPr sz="4800" dirty="0">
                <a:latin typeface="Calibri"/>
                <a:cs typeface="Calibri"/>
              </a:rPr>
              <a:t>and </a:t>
            </a:r>
            <a:r>
              <a:rPr sz="4800" spc="-35" dirty="0">
                <a:latin typeface="Calibri"/>
                <a:cs typeface="Calibri"/>
              </a:rPr>
              <a:t>storage</a:t>
            </a:r>
            <a:r>
              <a:rPr sz="4800" spc="15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plans</a:t>
            </a:r>
            <a:endParaRPr sz="4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241935" algn="l"/>
              </a:tabLst>
            </a:pPr>
            <a:r>
              <a:rPr sz="4800" spc="-10" dirty="0">
                <a:latin typeface="Calibri"/>
                <a:cs typeface="Calibri"/>
              </a:rPr>
              <a:t>Usage</a:t>
            </a:r>
            <a:r>
              <a:rPr sz="4800" spc="-20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monitoring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43319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/>
              <a:t>Thur, </a:t>
            </a:r>
            <a:r>
              <a:rPr lang="en-US" spc="-5" dirty="0"/>
              <a:t>March </a:t>
            </a:r>
            <a:r>
              <a:rPr lang="en-US" dirty="0"/>
              <a:t>05,</a:t>
            </a:r>
            <a:r>
              <a:rPr lang="en-US" spc="-70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526" y="73913"/>
            <a:ext cx="66814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Physical </a:t>
            </a:r>
            <a:r>
              <a:rPr spc="-5" dirty="0"/>
              <a:t>model</a:t>
            </a:r>
            <a:r>
              <a:rPr spc="-50" dirty="0"/>
              <a:t> </a:t>
            </a:r>
            <a:r>
              <a:rPr spc="-15" dirty="0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695" y="727380"/>
            <a:ext cx="11731625" cy="567880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3200" b="1" spc="-10" dirty="0">
                <a:latin typeface="Calibri"/>
                <a:cs typeface="Calibri"/>
              </a:rPr>
              <a:t>Develop </a:t>
            </a:r>
            <a:r>
              <a:rPr sz="3200" b="1" dirty="0">
                <a:latin typeface="Calibri"/>
                <a:cs typeface="Calibri"/>
              </a:rPr>
              <a:t>initial sizing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estimates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ts val="3550"/>
              </a:lnSpc>
              <a:spcBef>
                <a:spcPts val="290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5" dirty="0">
                <a:latin typeface="Calibri"/>
                <a:cs typeface="Calibri"/>
              </a:rPr>
              <a:t>Initial sizing </a:t>
            </a:r>
            <a:r>
              <a:rPr sz="3000" spc="-15" dirty="0">
                <a:latin typeface="Calibri"/>
                <a:cs typeface="Calibri"/>
              </a:rPr>
              <a:t>estimates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include: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3010"/>
              </a:lnSpc>
              <a:buFont typeface="Arial"/>
              <a:buChar char="•"/>
              <a:tabLst>
                <a:tab pos="698500" algn="l"/>
              </a:tabLst>
            </a:pPr>
            <a:r>
              <a:rPr sz="2600" spc="-10" dirty="0">
                <a:latin typeface="Calibri"/>
                <a:cs typeface="Calibri"/>
              </a:rPr>
              <a:t>Estimate </a:t>
            </a:r>
            <a:r>
              <a:rPr sz="2600" spc="-20" dirty="0">
                <a:latin typeface="Calibri"/>
                <a:cs typeface="Calibri"/>
              </a:rPr>
              <a:t>row </a:t>
            </a:r>
            <a:r>
              <a:rPr sz="2600" spc="-5" dirty="0">
                <a:latin typeface="Calibri"/>
                <a:cs typeface="Calibri"/>
              </a:rPr>
              <a:t>lengths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15" dirty="0">
                <a:latin typeface="Calibri"/>
                <a:cs typeface="Calibri"/>
              </a:rPr>
              <a:t>fact </a:t>
            </a:r>
            <a:r>
              <a:rPr sz="2600" spc="-5" dirty="0">
                <a:latin typeface="Calibri"/>
                <a:cs typeface="Calibri"/>
              </a:rPr>
              <a:t>tables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very </a:t>
            </a:r>
            <a:r>
              <a:rPr sz="2600" spc="-15" dirty="0">
                <a:latin typeface="Calibri"/>
                <a:cs typeface="Calibri"/>
              </a:rPr>
              <a:t>large </a:t>
            </a:r>
            <a:r>
              <a:rPr sz="2600" spc="-5" dirty="0">
                <a:latin typeface="Calibri"/>
                <a:cs typeface="Calibri"/>
              </a:rPr>
              <a:t>dimension tables</a:t>
            </a:r>
            <a:endParaRPr sz="2600">
              <a:latin typeface="Calibri"/>
              <a:cs typeface="Calibri"/>
            </a:endParaRPr>
          </a:p>
          <a:p>
            <a:pPr marL="698500" marR="6350" lvl="1" indent="-228600">
              <a:lnSpc>
                <a:spcPts val="2500"/>
              </a:lnSpc>
              <a:spcBef>
                <a:spcPts val="540"/>
              </a:spcBef>
              <a:buFont typeface="Arial"/>
              <a:buChar char="•"/>
              <a:tabLst>
                <a:tab pos="698500" algn="l"/>
              </a:tabLst>
            </a:pPr>
            <a:r>
              <a:rPr sz="2600" spc="-10" dirty="0">
                <a:latin typeface="Calibri"/>
                <a:cs typeface="Calibri"/>
              </a:rPr>
              <a:t>Estimate the number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20" dirty="0">
                <a:latin typeface="Calibri"/>
                <a:cs typeface="Calibri"/>
              </a:rPr>
              <a:t>rows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full </a:t>
            </a:r>
            <a:r>
              <a:rPr sz="2600" spc="-15" dirty="0">
                <a:latin typeface="Calibri"/>
                <a:cs typeface="Calibri"/>
              </a:rPr>
              <a:t>historical </a:t>
            </a:r>
            <a:r>
              <a:rPr sz="2600" dirty="0">
                <a:latin typeface="Calibri"/>
                <a:cs typeface="Calibri"/>
              </a:rPr>
              <a:t>load and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10" dirty="0">
                <a:latin typeface="Calibri"/>
                <a:cs typeface="Calibri"/>
              </a:rPr>
              <a:t>incremental </a:t>
            </a:r>
            <a:r>
              <a:rPr sz="2600" spc="-25" dirty="0">
                <a:latin typeface="Calibri"/>
                <a:cs typeface="Calibri"/>
              </a:rPr>
              <a:t>rows  </a:t>
            </a:r>
            <a:r>
              <a:rPr sz="2600" spc="-5" dirty="0">
                <a:latin typeface="Calibri"/>
                <a:cs typeface="Calibri"/>
              </a:rPr>
              <a:t>per </a:t>
            </a:r>
            <a:r>
              <a:rPr sz="2600" dirty="0">
                <a:latin typeface="Calibri"/>
                <a:cs typeface="Calibri"/>
              </a:rPr>
              <a:t>load when in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production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2945"/>
              </a:lnSpc>
              <a:buFont typeface="Arial"/>
              <a:buChar char="•"/>
              <a:tabLst>
                <a:tab pos="698500" algn="l"/>
              </a:tabLst>
            </a:pPr>
            <a:r>
              <a:rPr sz="2600" spc="-15" dirty="0">
                <a:latin typeface="Calibri"/>
                <a:cs typeface="Calibri"/>
              </a:rPr>
              <a:t>For </a:t>
            </a:r>
            <a:r>
              <a:rPr sz="2600" spc="-10" dirty="0">
                <a:latin typeface="Calibri"/>
                <a:cs typeface="Calibri"/>
              </a:rPr>
              <a:t>standard </a:t>
            </a:r>
            <a:r>
              <a:rPr sz="2600" dirty="0">
                <a:latin typeface="Calibri"/>
                <a:cs typeface="Calibri"/>
              </a:rPr>
              <a:t>RDBS, </a:t>
            </a:r>
            <a:r>
              <a:rPr sz="2600" spc="-15" dirty="0">
                <a:latin typeface="Calibri"/>
                <a:cs typeface="Calibri"/>
              </a:rPr>
              <a:t>count </a:t>
            </a:r>
            <a:r>
              <a:rPr sz="2600" spc="-5" dirty="0">
                <a:latin typeface="Calibri"/>
                <a:cs typeface="Calibri"/>
              </a:rPr>
              <a:t>on </a:t>
            </a:r>
            <a:r>
              <a:rPr sz="2600" spc="-15" dirty="0">
                <a:latin typeface="Calibri"/>
                <a:cs typeface="Calibri"/>
              </a:rPr>
              <a:t>indexes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30" dirty="0">
                <a:latin typeface="Calibri"/>
                <a:cs typeface="Calibri"/>
              </a:rPr>
              <a:t>take </a:t>
            </a:r>
            <a:r>
              <a:rPr sz="2600" dirty="0">
                <a:latin typeface="Calibri"/>
                <a:cs typeface="Calibri"/>
              </a:rPr>
              <a:t>up as much </a:t>
            </a:r>
            <a:r>
              <a:rPr sz="2600" spc="-15" dirty="0">
                <a:latin typeface="Calibri"/>
                <a:cs typeface="Calibri"/>
              </a:rPr>
              <a:t>room </a:t>
            </a:r>
            <a:r>
              <a:rPr sz="2600" dirty="0">
                <a:latin typeface="Calibri"/>
                <a:cs typeface="Calibri"/>
              </a:rPr>
              <a:t>as the </a:t>
            </a:r>
            <a:r>
              <a:rPr sz="2600" spc="-5" dirty="0">
                <a:latin typeface="Calibri"/>
                <a:cs typeface="Calibri"/>
              </a:rPr>
              <a:t>base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data.</a:t>
            </a:r>
            <a:endParaRPr sz="2600">
              <a:latin typeface="Calibri"/>
              <a:cs typeface="Calibri"/>
            </a:endParaRPr>
          </a:p>
          <a:p>
            <a:pPr marL="698500" marR="8255" lvl="1" indent="-228600" algn="just">
              <a:lnSpc>
                <a:spcPct val="80000"/>
              </a:lnSpc>
              <a:spcBef>
                <a:spcPts val="565"/>
              </a:spcBef>
              <a:buFont typeface="Arial"/>
              <a:buChar char="•"/>
              <a:tabLst>
                <a:tab pos="698500" algn="l"/>
              </a:tabLst>
            </a:pPr>
            <a:r>
              <a:rPr sz="2600" spc="-15" dirty="0">
                <a:latin typeface="Calibri"/>
                <a:cs typeface="Calibri"/>
              </a:rPr>
              <a:t>For temp/sort </a:t>
            </a:r>
            <a:r>
              <a:rPr sz="2600" spc="-5" dirty="0">
                <a:latin typeface="Calibri"/>
                <a:cs typeface="Calibri"/>
              </a:rPr>
              <a:t>space, ones needs </a:t>
            </a:r>
            <a:r>
              <a:rPr sz="2600" dirty="0">
                <a:latin typeface="Calibri"/>
                <a:cs typeface="Calibri"/>
              </a:rPr>
              <a:t>about twice as </a:t>
            </a:r>
            <a:r>
              <a:rPr sz="2600" spc="-10" dirty="0">
                <a:latin typeface="Calibri"/>
                <a:cs typeface="Calibri"/>
              </a:rPr>
              <a:t>much temp space </a:t>
            </a:r>
            <a:r>
              <a:rPr sz="2600" dirty="0">
                <a:latin typeface="Calibri"/>
                <a:cs typeface="Calibri"/>
              </a:rPr>
              <a:t>as an </a:t>
            </a:r>
            <a:r>
              <a:rPr sz="2600" spc="-15" dirty="0">
                <a:latin typeface="Calibri"/>
                <a:cs typeface="Calibri"/>
              </a:rPr>
              <a:t>index </a:t>
            </a:r>
            <a:r>
              <a:rPr sz="2600" spc="-35" dirty="0">
                <a:latin typeface="Calibri"/>
                <a:cs typeface="Calibri"/>
              </a:rPr>
              <a:t>to  </a:t>
            </a:r>
            <a:r>
              <a:rPr sz="2600" spc="-5" dirty="0">
                <a:latin typeface="Calibri"/>
                <a:cs typeface="Calibri"/>
              </a:rPr>
              <a:t>build that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index.</a:t>
            </a:r>
            <a:endParaRPr sz="2600">
              <a:latin typeface="Calibri"/>
              <a:cs typeface="Calibri"/>
            </a:endParaRPr>
          </a:p>
          <a:p>
            <a:pPr marL="698500" marR="5080" lvl="1" indent="-228600" algn="just">
              <a:lnSpc>
                <a:spcPct val="8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600" spc="-15" dirty="0">
                <a:latin typeface="Calibri"/>
                <a:cs typeface="Calibri"/>
              </a:rPr>
              <a:t>Aggregate </a:t>
            </a:r>
            <a:r>
              <a:rPr sz="2600" spc="-5" dirty="0">
                <a:latin typeface="Calibri"/>
                <a:cs typeface="Calibri"/>
              </a:rPr>
              <a:t>tables </a:t>
            </a:r>
            <a:r>
              <a:rPr sz="2600" spc="-15" dirty="0">
                <a:latin typeface="Calibri"/>
                <a:cs typeface="Calibri"/>
              </a:rPr>
              <a:t>can </a:t>
            </a:r>
            <a:r>
              <a:rPr sz="2600" spc="-30" dirty="0">
                <a:latin typeface="Calibri"/>
                <a:cs typeface="Calibri"/>
              </a:rPr>
              <a:t>take </a:t>
            </a:r>
            <a:r>
              <a:rPr sz="2600" spc="-5" dirty="0">
                <a:latin typeface="Calibri"/>
                <a:cs typeface="Calibri"/>
              </a:rPr>
              <a:t>up </a:t>
            </a:r>
            <a:r>
              <a:rPr sz="2600" spc="-15" dirty="0">
                <a:latin typeface="Calibri"/>
                <a:cs typeface="Calibri"/>
              </a:rPr>
              <a:t>considerable </a:t>
            </a:r>
            <a:r>
              <a:rPr sz="2600" spc="-5" dirty="0">
                <a:latin typeface="Calibri"/>
                <a:cs typeface="Calibri"/>
              </a:rPr>
              <a:t>space, depending on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degree </a:t>
            </a:r>
            <a:r>
              <a:rPr sz="2600" spc="-10" dirty="0">
                <a:latin typeface="Calibri"/>
                <a:cs typeface="Calibri"/>
              </a:rPr>
              <a:t>of  </a:t>
            </a:r>
            <a:r>
              <a:rPr sz="2600" spc="-15" dirty="0">
                <a:latin typeface="Calibri"/>
                <a:cs typeface="Calibri"/>
              </a:rPr>
              <a:t>aggregates stored </a:t>
            </a:r>
            <a:r>
              <a:rPr sz="2600" spc="-10" dirty="0">
                <a:latin typeface="Calibri"/>
                <a:cs typeface="Calibri"/>
              </a:rPr>
              <a:t>in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database </a:t>
            </a:r>
            <a:r>
              <a:rPr sz="2600" dirty="0">
                <a:latin typeface="Calibri"/>
                <a:cs typeface="Calibri"/>
              </a:rPr>
              <a:t>,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sparsity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5" dirty="0">
                <a:latin typeface="Calibri"/>
                <a:cs typeface="Calibri"/>
              </a:rPr>
              <a:t>data,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depths </a:t>
            </a:r>
            <a:r>
              <a:rPr sz="2600" spc="-5" dirty="0">
                <a:latin typeface="Calibri"/>
                <a:cs typeface="Calibri"/>
              </a:rPr>
              <a:t>of the </a:t>
            </a:r>
            <a:r>
              <a:rPr sz="2600" spc="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hierarchies.</a:t>
            </a:r>
            <a:endParaRPr sz="2600">
              <a:latin typeface="Calibri"/>
              <a:cs typeface="Calibri"/>
            </a:endParaRPr>
          </a:p>
          <a:p>
            <a:pPr marL="698500" lvl="1" indent="-228600" algn="just">
              <a:lnSpc>
                <a:spcPts val="2930"/>
              </a:lnSpc>
              <a:buFont typeface="Arial"/>
              <a:buChar char="•"/>
              <a:tabLst>
                <a:tab pos="698500" algn="l"/>
              </a:tabLst>
            </a:pPr>
            <a:r>
              <a:rPr sz="2600" spc="-25" dirty="0">
                <a:latin typeface="Calibri"/>
                <a:cs typeface="Calibri"/>
              </a:rPr>
              <a:t>Like </a:t>
            </a:r>
            <a:r>
              <a:rPr sz="2600" spc="-15" dirty="0">
                <a:latin typeface="Calibri"/>
                <a:cs typeface="Calibri"/>
              </a:rPr>
              <a:t>aggregate </a:t>
            </a:r>
            <a:r>
              <a:rPr sz="2600" spc="-5" dirty="0">
                <a:latin typeface="Calibri"/>
                <a:cs typeface="Calibri"/>
              </a:rPr>
              <a:t>tables, OLAP </a:t>
            </a:r>
            <a:r>
              <a:rPr sz="2600" dirty="0">
                <a:latin typeface="Calibri"/>
                <a:cs typeface="Calibri"/>
              </a:rPr>
              <a:t>cubes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30" dirty="0">
                <a:latin typeface="Calibri"/>
                <a:cs typeface="Calibri"/>
              </a:rPr>
              <a:t>take </a:t>
            </a:r>
            <a:r>
              <a:rPr sz="2600" spc="-5" dirty="0">
                <a:latin typeface="Calibri"/>
                <a:cs typeface="Calibri"/>
              </a:rPr>
              <a:t>up </a:t>
            </a:r>
            <a:r>
              <a:rPr sz="2600" spc="-10" dirty="0">
                <a:latin typeface="Calibri"/>
                <a:cs typeface="Calibri"/>
              </a:rPr>
              <a:t>considerable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space</a:t>
            </a:r>
            <a:endParaRPr sz="2600">
              <a:latin typeface="Calibri"/>
              <a:cs typeface="Calibri"/>
            </a:endParaRPr>
          </a:p>
          <a:p>
            <a:pPr marL="698500" lvl="1" indent="-228600" algn="just">
              <a:lnSpc>
                <a:spcPts val="3000"/>
              </a:lnSpc>
              <a:buFont typeface="Arial"/>
              <a:buChar char="•"/>
              <a:tabLst>
                <a:tab pos="698500" algn="l"/>
              </a:tabLst>
            </a:pPr>
            <a:r>
              <a:rPr sz="2600" spc="-5" dirty="0">
                <a:latin typeface="Calibri"/>
                <a:cs typeface="Calibri"/>
              </a:rPr>
              <a:t>OLAP </a:t>
            </a:r>
            <a:r>
              <a:rPr sz="2600" spc="-10" dirty="0">
                <a:latin typeface="Calibri"/>
                <a:cs typeface="Calibri"/>
              </a:rPr>
              <a:t>databases </a:t>
            </a:r>
            <a:r>
              <a:rPr sz="2600" spc="-20" dirty="0">
                <a:latin typeface="Calibri"/>
                <a:cs typeface="Calibri"/>
              </a:rPr>
              <a:t>may </a:t>
            </a:r>
            <a:r>
              <a:rPr sz="2600" spc="-5" dirty="0">
                <a:latin typeface="Calibri"/>
                <a:cs typeface="Calibri"/>
              </a:rPr>
              <a:t>need </a:t>
            </a:r>
            <a:r>
              <a:rPr sz="2600" spc="-10" dirty="0">
                <a:latin typeface="Calibri"/>
                <a:cs typeface="Calibri"/>
              </a:rPr>
              <a:t>significant </a:t>
            </a:r>
            <a:r>
              <a:rPr sz="2600" dirty="0">
                <a:latin typeface="Calibri"/>
                <a:cs typeface="Calibri"/>
              </a:rPr>
              <a:t>additional </a:t>
            </a:r>
            <a:r>
              <a:rPr sz="2600" spc="-5" dirty="0">
                <a:latin typeface="Calibri"/>
                <a:cs typeface="Calibri"/>
              </a:rPr>
              <a:t>space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support </a:t>
            </a:r>
            <a:r>
              <a:rPr sz="2600" dirty="0">
                <a:latin typeface="Calibri"/>
                <a:cs typeface="Calibri"/>
              </a:rPr>
              <a:t>cube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processing.</a:t>
            </a:r>
            <a:endParaRPr sz="2600">
              <a:latin typeface="Calibri"/>
              <a:cs typeface="Calibri"/>
            </a:endParaRPr>
          </a:p>
          <a:p>
            <a:pPr marL="698500" marR="8890" lvl="1" indent="-228600" algn="just">
              <a:lnSpc>
                <a:spcPts val="2500"/>
              </a:lnSpc>
              <a:spcBef>
                <a:spcPts val="540"/>
              </a:spcBef>
              <a:buFont typeface="Arial"/>
              <a:buChar char="•"/>
              <a:tabLst>
                <a:tab pos="698500" algn="l"/>
              </a:tabLst>
            </a:pPr>
            <a:r>
              <a:rPr sz="2600" b="1" dirty="0">
                <a:latin typeface="Calibri"/>
                <a:cs typeface="Calibri"/>
              </a:rPr>
              <a:t>In </a:t>
            </a:r>
            <a:r>
              <a:rPr sz="2600" b="1" spc="-20" dirty="0">
                <a:latin typeface="Calibri"/>
                <a:cs typeface="Calibri"/>
              </a:rPr>
              <a:t>summary, </a:t>
            </a:r>
            <a:r>
              <a:rPr sz="2600" b="1" spc="-5" dirty="0">
                <a:latin typeface="Calibri"/>
                <a:cs typeface="Calibri"/>
              </a:rPr>
              <a:t>the </a:t>
            </a:r>
            <a:r>
              <a:rPr sz="2600" b="1" dirty="0">
                <a:latin typeface="Calibri"/>
                <a:cs typeface="Calibri"/>
              </a:rPr>
              <a:t>rule of thumb </a:t>
            </a:r>
            <a:r>
              <a:rPr sz="2600" b="1" spc="-5" dirty="0">
                <a:latin typeface="Calibri"/>
                <a:cs typeface="Calibri"/>
              </a:rPr>
              <a:t>is </a:t>
            </a:r>
            <a:r>
              <a:rPr sz="2600" b="1" spc="-10" dirty="0">
                <a:latin typeface="Calibri"/>
                <a:cs typeface="Calibri"/>
              </a:rPr>
              <a:t>that </a:t>
            </a:r>
            <a:r>
              <a:rPr sz="2600" b="1" spc="-5" dirty="0">
                <a:latin typeface="Calibri"/>
                <a:cs typeface="Calibri"/>
              </a:rPr>
              <a:t>the </a:t>
            </a:r>
            <a:r>
              <a:rPr sz="2600" b="1" spc="-15" dirty="0">
                <a:latin typeface="Calibri"/>
                <a:cs typeface="Calibri"/>
              </a:rPr>
              <a:t>entire </a:t>
            </a:r>
            <a:r>
              <a:rPr sz="2600" b="1" spc="-10" dirty="0">
                <a:latin typeface="Calibri"/>
                <a:cs typeface="Calibri"/>
              </a:rPr>
              <a:t>database warehouse </a:t>
            </a:r>
            <a:r>
              <a:rPr sz="2600" b="1" dirty="0">
                <a:latin typeface="Calibri"/>
                <a:cs typeface="Calibri"/>
              </a:rPr>
              <a:t>typically  </a:t>
            </a:r>
            <a:r>
              <a:rPr sz="2600" b="1" spc="-25" dirty="0">
                <a:latin typeface="Calibri"/>
                <a:cs typeface="Calibri"/>
              </a:rPr>
              <a:t>takes </a:t>
            </a:r>
            <a:r>
              <a:rPr sz="2600" b="1" spc="-5" dirty="0">
                <a:latin typeface="Calibri"/>
                <a:cs typeface="Calibri"/>
              </a:rPr>
              <a:t>up </a:t>
            </a:r>
            <a:r>
              <a:rPr sz="2600" b="1" spc="-10" dirty="0">
                <a:latin typeface="Calibri"/>
                <a:cs typeface="Calibri"/>
              </a:rPr>
              <a:t>three </a:t>
            </a:r>
            <a:r>
              <a:rPr sz="2600" b="1" dirty="0">
                <a:latin typeface="Calibri"/>
                <a:cs typeface="Calibri"/>
              </a:rPr>
              <a:t>(3) </a:t>
            </a:r>
            <a:r>
              <a:rPr sz="2600" b="1" spc="-15" dirty="0">
                <a:latin typeface="Calibri"/>
                <a:cs typeface="Calibri"/>
              </a:rPr>
              <a:t>to </a:t>
            </a:r>
            <a:r>
              <a:rPr sz="2600" b="1" spc="-10" dirty="0">
                <a:latin typeface="Calibri"/>
                <a:cs typeface="Calibri"/>
              </a:rPr>
              <a:t>four </a:t>
            </a:r>
            <a:r>
              <a:rPr sz="2600" b="1" dirty="0">
                <a:latin typeface="Calibri"/>
                <a:cs typeface="Calibri"/>
              </a:rPr>
              <a:t>(4) </a:t>
            </a:r>
            <a:r>
              <a:rPr sz="2600" b="1" spc="-5" dirty="0">
                <a:latin typeface="Calibri"/>
                <a:cs typeface="Calibri"/>
              </a:rPr>
              <a:t>times the </a:t>
            </a:r>
            <a:r>
              <a:rPr sz="2600" b="1" dirty="0">
                <a:latin typeface="Calibri"/>
                <a:cs typeface="Calibri"/>
              </a:rPr>
              <a:t>space of </a:t>
            </a:r>
            <a:r>
              <a:rPr sz="2600" b="1" spc="-5" dirty="0">
                <a:latin typeface="Calibri"/>
                <a:cs typeface="Calibri"/>
              </a:rPr>
              <a:t>the </a:t>
            </a:r>
            <a:r>
              <a:rPr sz="2600" b="1" spc="-10" dirty="0">
                <a:latin typeface="Calibri"/>
                <a:cs typeface="Calibri"/>
              </a:rPr>
              <a:t>atomic start</a:t>
            </a:r>
            <a:r>
              <a:rPr sz="2600" b="1" spc="6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schema.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43319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/>
              <a:t>Thur, </a:t>
            </a:r>
            <a:r>
              <a:rPr lang="en-US" spc="-5" dirty="0"/>
              <a:t>March </a:t>
            </a:r>
            <a:r>
              <a:rPr lang="en-US" dirty="0"/>
              <a:t>05,</a:t>
            </a:r>
            <a:r>
              <a:rPr lang="en-US" spc="-70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9798" y="73913"/>
            <a:ext cx="690625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 processing </a:t>
            </a:r>
            <a:r>
              <a:rPr spc="-30" dirty="0"/>
              <a:t>Data</a:t>
            </a:r>
            <a:r>
              <a:rPr spc="-80" dirty="0"/>
              <a:t> </a:t>
            </a:r>
            <a:r>
              <a:rPr spc="-30" dirty="0"/>
              <a:t>stores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8111" y="1052321"/>
            <a:ext cx="11246485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600" b="1" spc="-5" dirty="0">
                <a:latin typeface="Calibri"/>
                <a:cs typeface="Calibri"/>
              </a:rPr>
              <a:t>Design </a:t>
            </a:r>
            <a:r>
              <a:rPr sz="3600" b="1" dirty="0">
                <a:latin typeface="Calibri"/>
                <a:cs typeface="Calibri"/>
              </a:rPr>
              <a:t>additional </a:t>
            </a:r>
            <a:r>
              <a:rPr sz="3600" b="1" spc="-10" dirty="0">
                <a:latin typeface="Calibri"/>
                <a:cs typeface="Calibri"/>
              </a:rPr>
              <a:t>tables </a:t>
            </a:r>
            <a:r>
              <a:rPr sz="3600" b="1" spc="-5" dirty="0">
                <a:latin typeface="Calibri"/>
                <a:cs typeface="Calibri"/>
              </a:rPr>
              <a:t>as </a:t>
            </a:r>
            <a:r>
              <a:rPr sz="3600" b="1" dirty="0">
                <a:latin typeface="Calibri"/>
                <a:cs typeface="Calibri"/>
              </a:rPr>
              <a:t>part </a:t>
            </a:r>
            <a:r>
              <a:rPr sz="3600" b="1" spc="-5" dirty="0">
                <a:latin typeface="Calibri"/>
                <a:cs typeface="Calibri"/>
              </a:rPr>
              <a:t>of </a:t>
            </a:r>
            <a:r>
              <a:rPr sz="3600" b="1" dirty="0">
                <a:latin typeface="Calibri"/>
                <a:cs typeface="Calibri"/>
              </a:rPr>
              <a:t>the </a:t>
            </a:r>
            <a:r>
              <a:rPr sz="3600" b="1" spc="-15" dirty="0">
                <a:latin typeface="Calibri"/>
                <a:cs typeface="Calibri"/>
              </a:rPr>
              <a:t>complete </a:t>
            </a:r>
            <a:r>
              <a:rPr sz="3600" b="1" spc="-5" dirty="0">
                <a:latin typeface="Calibri"/>
                <a:cs typeface="Calibri"/>
              </a:rPr>
              <a:t>BI</a:t>
            </a:r>
            <a:r>
              <a:rPr sz="3600" b="1" spc="45" dirty="0">
                <a:latin typeface="Calibri"/>
                <a:cs typeface="Calibri"/>
              </a:rPr>
              <a:t> </a:t>
            </a:r>
            <a:r>
              <a:rPr sz="3600" b="1" spc="-30" dirty="0">
                <a:latin typeface="Calibri"/>
                <a:cs typeface="Calibri"/>
              </a:rPr>
              <a:t>system</a:t>
            </a:r>
            <a:endParaRPr sz="3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sz="3200" spc="-5" dirty="0">
                <a:latin typeface="Calibri"/>
                <a:cs typeface="Calibri"/>
              </a:rPr>
              <a:t>Staging </a:t>
            </a:r>
            <a:r>
              <a:rPr sz="3200" spc="-10" dirty="0">
                <a:latin typeface="Calibri"/>
                <a:cs typeface="Calibri"/>
              </a:rPr>
              <a:t>tables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support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ETL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sz="3200" spc="-5" dirty="0">
                <a:latin typeface="Calibri"/>
                <a:cs typeface="Calibri"/>
              </a:rPr>
              <a:t>Auditing tables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ETL </a:t>
            </a:r>
            <a:r>
              <a:rPr sz="3200" spc="-10" dirty="0">
                <a:latin typeface="Calibri"/>
                <a:cs typeface="Calibri"/>
              </a:rPr>
              <a:t>processing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20" dirty="0">
                <a:latin typeface="Calibri"/>
                <a:cs typeface="Calibri"/>
              </a:rPr>
              <a:t>data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quality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sz="3200" dirty="0">
                <a:latin typeface="Calibri"/>
                <a:cs typeface="Calibri"/>
              </a:rPr>
              <a:t>Access </a:t>
            </a:r>
            <a:r>
              <a:rPr sz="3200" spc="-10" dirty="0">
                <a:latin typeface="Calibri"/>
                <a:cs typeface="Calibri"/>
              </a:rPr>
              <a:t>monitoring tables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business user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access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698500" algn="l"/>
              </a:tabLst>
            </a:pPr>
            <a:r>
              <a:rPr sz="3200" spc="-5" dirty="0">
                <a:latin typeface="Calibri"/>
                <a:cs typeface="Calibri"/>
              </a:rPr>
              <a:t>security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43319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/>
              <a:t>Thur, </a:t>
            </a:r>
            <a:r>
              <a:rPr lang="en-US" spc="-5" dirty="0"/>
              <a:t>March </a:t>
            </a:r>
            <a:r>
              <a:rPr lang="en-US" dirty="0"/>
              <a:t>05,</a:t>
            </a:r>
            <a:r>
              <a:rPr lang="en-US" spc="-70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8699" y="73913"/>
            <a:ext cx="92665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Aggregation, </a:t>
            </a:r>
            <a:r>
              <a:rPr spc="-10" dirty="0"/>
              <a:t>indexing </a:t>
            </a:r>
            <a:r>
              <a:rPr dirty="0"/>
              <a:t>and </a:t>
            </a:r>
            <a:r>
              <a:rPr spc="-40" dirty="0"/>
              <a:t>storage </a:t>
            </a:r>
            <a:r>
              <a:rPr dirty="0"/>
              <a:t>plans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528" y="721867"/>
            <a:ext cx="11153140" cy="558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377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3400" b="1" spc="-15" dirty="0">
                <a:latin typeface="Calibri"/>
                <a:cs typeface="Calibri"/>
              </a:rPr>
              <a:t>Develop </a:t>
            </a:r>
            <a:r>
              <a:rPr sz="3400" b="1" spc="-5" dirty="0">
                <a:latin typeface="Calibri"/>
                <a:cs typeface="Calibri"/>
              </a:rPr>
              <a:t>the initial </a:t>
            </a:r>
            <a:r>
              <a:rPr sz="3400" b="1" spc="-15" dirty="0">
                <a:latin typeface="Calibri"/>
                <a:cs typeface="Calibri"/>
              </a:rPr>
              <a:t>index</a:t>
            </a:r>
            <a:r>
              <a:rPr sz="3400" b="1" spc="20" dirty="0">
                <a:latin typeface="Calibri"/>
                <a:cs typeface="Calibri"/>
              </a:rPr>
              <a:t> </a:t>
            </a:r>
            <a:r>
              <a:rPr sz="3400" b="1" spc="-5" dirty="0">
                <a:latin typeface="Calibri"/>
                <a:cs typeface="Calibri"/>
              </a:rPr>
              <a:t>plan</a:t>
            </a:r>
            <a:endParaRPr sz="3400">
              <a:latin typeface="Calibri"/>
              <a:cs typeface="Calibri"/>
            </a:endParaRPr>
          </a:p>
          <a:p>
            <a:pPr marL="698500" lvl="1" indent="-228600">
              <a:lnSpc>
                <a:spcPts val="2850"/>
              </a:lnSpc>
              <a:buFont typeface="Arial"/>
              <a:buChar char="•"/>
              <a:tabLst>
                <a:tab pos="698500" algn="l"/>
                <a:tab pos="2193290" algn="l"/>
                <a:tab pos="2938780" algn="l"/>
                <a:tab pos="4362450" algn="l"/>
                <a:tab pos="6068060" algn="l"/>
                <a:tab pos="8035925" algn="l"/>
                <a:tab pos="8872855" algn="l"/>
                <a:tab pos="10213975" algn="l"/>
              </a:tabLst>
            </a:pPr>
            <a:r>
              <a:rPr sz="3100" spc="-5" dirty="0">
                <a:latin typeface="Calibri"/>
                <a:cs typeface="Calibri"/>
              </a:rPr>
              <a:t>Ind</a:t>
            </a:r>
            <a:r>
              <a:rPr sz="3100" spc="-55" dirty="0">
                <a:latin typeface="Calibri"/>
                <a:cs typeface="Calibri"/>
              </a:rPr>
              <a:t>e</a:t>
            </a:r>
            <a:r>
              <a:rPr sz="3100" spc="-10" dirty="0">
                <a:latin typeface="Calibri"/>
                <a:cs typeface="Calibri"/>
              </a:rPr>
              <a:t>xin</a:t>
            </a:r>
            <a:r>
              <a:rPr sz="3100" spc="-5" dirty="0">
                <a:latin typeface="Calibri"/>
                <a:cs typeface="Calibri"/>
              </a:rPr>
              <a:t>g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" dirty="0">
                <a:latin typeface="Calibri"/>
                <a:cs typeface="Calibri"/>
              </a:rPr>
              <a:t>and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40" dirty="0">
                <a:latin typeface="Calibri"/>
                <a:cs typeface="Calibri"/>
              </a:rPr>
              <a:t>s</a:t>
            </a:r>
            <a:r>
              <a:rPr sz="3100" spc="-5" dirty="0">
                <a:latin typeface="Calibri"/>
                <a:cs typeface="Calibri"/>
              </a:rPr>
              <a:t>t</a:t>
            </a:r>
            <a:r>
              <a:rPr sz="3100" spc="-75" dirty="0">
                <a:latin typeface="Calibri"/>
                <a:cs typeface="Calibri"/>
              </a:rPr>
              <a:t>r</a:t>
            </a:r>
            <a:r>
              <a:rPr sz="3100" spc="-25" dirty="0">
                <a:latin typeface="Calibri"/>
                <a:cs typeface="Calibri"/>
              </a:rPr>
              <a:t>a</a:t>
            </a:r>
            <a:r>
              <a:rPr sz="3100" spc="-50" dirty="0">
                <a:latin typeface="Calibri"/>
                <a:cs typeface="Calibri"/>
              </a:rPr>
              <a:t>t</a:t>
            </a:r>
            <a:r>
              <a:rPr sz="3100" spc="-5" dirty="0">
                <a:latin typeface="Calibri"/>
                <a:cs typeface="Calibri"/>
              </a:rPr>
              <a:t>e</a:t>
            </a:r>
            <a:r>
              <a:rPr sz="3100" spc="-20" dirty="0">
                <a:latin typeface="Calibri"/>
                <a:cs typeface="Calibri"/>
              </a:rPr>
              <a:t>g</a:t>
            </a:r>
            <a:r>
              <a:rPr sz="3100" spc="-5" dirty="0">
                <a:latin typeface="Calibri"/>
                <a:cs typeface="Calibri"/>
              </a:rPr>
              <a:t>y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20" dirty="0">
                <a:latin typeface="Calibri"/>
                <a:cs typeface="Calibri"/>
              </a:rPr>
              <a:t>o</a:t>
            </a:r>
            <a:r>
              <a:rPr sz="3100" spc="-35" dirty="0">
                <a:latin typeface="Calibri"/>
                <a:cs typeface="Calibri"/>
              </a:rPr>
              <a:t>v</a:t>
            </a:r>
            <a:r>
              <a:rPr sz="3100" spc="-5" dirty="0">
                <a:latin typeface="Calibri"/>
                <a:cs typeface="Calibri"/>
              </a:rPr>
              <a:t>e</a:t>
            </a:r>
            <a:r>
              <a:rPr sz="3100" spc="20" dirty="0">
                <a:latin typeface="Calibri"/>
                <a:cs typeface="Calibri"/>
              </a:rPr>
              <a:t>r</a:t>
            </a:r>
            <a:r>
              <a:rPr sz="3100" spc="-5" dirty="0">
                <a:latin typeface="Calibri"/>
                <a:cs typeface="Calibri"/>
              </a:rPr>
              <a:t>vi</a:t>
            </a:r>
            <a:r>
              <a:rPr sz="3100" spc="-25" dirty="0">
                <a:latin typeface="Calibri"/>
                <a:cs typeface="Calibri"/>
              </a:rPr>
              <a:t>e</a:t>
            </a:r>
            <a:r>
              <a:rPr sz="3100" spc="-10" dirty="0">
                <a:latin typeface="Calibri"/>
                <a:cs typeface="Calibri"/>
              </a:rPr>
              <a:t>w</a:t>
            </a:r>
            <a:r>
              <a:rPr sz="3100" spc="-5" dirty="0">
                <a:latin typeface="Calibri"/>
                <a:cs typeface="Calibri"/>
              </a:rPr>
              <a:t>: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u</a:t>
            </a:r>
            <a:r>
              <a:rPr sz="3100" dirty="0">
                <a:latin typeface="Calibri"/>
                <a:cs typeface="Calibri"/>
              </a:rPr>
              <a:t>n</a:t>
            </a:r>
            <a:r>
              <a:rPr sz="3100" spc="-10" dirty="0">
                <a:latin typeface="Calibri"/>
                <a:cs typeface="Calibri"/>
              </a:rPr>
              <a:t>de</a:t>
            </a:r>
            <a:r>
              <a:rPr sz="3100" spc="-60" dirty="0">
                <a:latin typeface="Calibri"/>
                <a:cs typeface="Calibri"/>
              </a:rPr>
              <a:t>r</a:t>
            </a:r>
            <a:r>
              <a:rPr sz="3100" spc="-40" dirty="0">
                <a:latin typeface="Calibri"/>
                <a:cs typeface="Calibri"/>
              </a:rPr>
              <a:t>s</a:t>
            </a:r>
            <a:r>
              <a:rPr sz="3100" spc="-50" dirty="0">
                <a:latin typeface="Calibri"/>
                <a:cs typeface="Calibri"/>
              </a:rPr>
              <a:t>t</a:t>
            </a:r>
            <a:r>
              <a:rPr sz="3100" spc="-5" dirty="0">
                <a:latin typeface="Calibri"/>
                <a:cs typeface="Calibri"/>
              </a:rPr>
              <a:t>and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ho</a:t>
            </a:r>
            <a:r>
              <a:rPr sz="3100" spc="-5" dirty="0">
                <a:latin typeface="Calibri"/>
                <a:cs typeface="Calibri"/>
              </a:rPr>
              <a:t>w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" dirty="0">
                <a:latin typeface="Calibri"/>
                <a:cs typeface="Calibri"/>
              </a:rPr>
              <a:t>R</a:t>
            </a:r>
            <a:r>
              <a:rPr sz="3100" dirty="0">
                <a:latin typeface="Calibri"/>
                <a:cs typeface="Calibri"/>
              </a:rPr>
              <a:t>D</a:t>
            </a:r>
            <a:r>
              <a:rPr sz="3100" spc="-5" dirty="0">
                <a:latin typeface="Calibri"/>
                <a:cs typeface="Calibri"/>
              </a:rPr>
              <a:t>M</a:t>
            </a:r>
            <a:r>
              <a:rPr sz="3100" spc="-25" dirty="0">
                <a:latin typeface="Calibri"/>
                <a:cs typeface="Calibri"/>
              </a:rPr>
              <a:t>S</a:t>
            </a:r>
            <a:r>
              <a:rPr sz="3100" spc="-204" dirty="0">
                <a:latin typeface="Calibri"/>
                <a:cs typeface="Calibri"/>
              </a:rPr>
              <a:t>’</a:t>
            </a:r>
            <a:r>
              <a:rPr sz="3100" spc="-5" dirty="0">
                <a:latin typeface="Calibri"/>
                <a:cs typeface="Calibri"/>
              </a:rPr>
              <a:t>s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q</a:t>
            </a:r>
            <a:r>
              <a:rPr sz="3100" dirty="0">
                <a:latin typeface="Calibri"/>
                <a:cs typeface="Calibri"/>
              </a:rPr>
              <a:t>u</a:t>
            </a:r>
            <a:r>
              <a:rPr sz="3100" spc="-5" dirty="0">
                <a:latin typeface="Calibri"/>
                <a:cs typeface="Calibri"/>
              </a:rPr>
              <a:t>ery</a:t>
            </a:r>
            <a:endParaRPr sz="3100">
              <a:latin typeface="Calibri"/>
              <a:cs typeface="Calibri"/>
            </a:endParaRPr>
          </a:p>
          <a:p>
            <a:pPr marL="698500" marR="6350">
              <a:lnSpc>
                <a:spcPct val="70000"/>
              </a:lnSpc>
              <a:spcBef>
                <a:spcPts val="560"/>
              </a:spcBef>
              <a:tabLst>
                <a:tab pos="2370455" algn="l"/>
                <a:tab pos="3128010" algn="l"/>
                <a:tab pos="4483100" algn="l"/>
                <a:tab pos="5438775" algn="l"/>
                <a:tab pos="6196330" algn="l"/>
                <a:tab pos="7043420" algn="l"/>
                <a:tab pos="9354185" algn="l"/>
                <a:tab pos="10365105" algn="l"/>
              </a:tabLst>
            </a:pPr>
            <a:r>
              <a:rPr sz="3100" spc="-10" dirty="0">
                <a:latin typeface="Calibri"/>
                <a:cs typeface="Calibri"/>
              </a:rPr>
              <a:t>opt</a:t>
            </a:r>
            <a:r>
              <a:rPr sz="3100" spc="-20" dirty="0">
                <a:latin typeface="Calibri"/>
                <a:cs typeface="Calibri"/>
              </a:rPr>
              <a:t>i</a:t>
            </a:r>
            <a:r>
              <a:rPr sz="3100" spc="-5" dirty="0">
                <a:latin typeface="Calibri"/>
                <a:cs typeface="Calibri"/>
              </a:rPr>
              <a:t>mi</a:t>
            </a:r>
            <a:r>
              <a:rPr sz="3100" spc="-65" dirty="0">
                <a:latin typeface="Calibri"/>
                <a:cs typeface="Calibri"/>
              </a:rPr>
              <a:t>z</a:t>
            </a:r>
            <a:r>
              <a:rPr sz="3100" spc="-5" dirty="0">
                <a:latin typeface="Calibri"/>
                <a:cs typeface="Calibri"/>
              </a:rPr>
              <a:t>er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" dirty="0">
                <a:latin typeface="Calibri"/>
                <a:cs typeface="Calibri"/>
              </a:rPr>
              <a:t>a</a:t>
            </a:r>
            <a:r>
              <a:rPr sz="3100" dirty="0">
                <a:latin typeface="Calibri"/>
                <a:cs typeface="Calibri"/>
              </a:rPr>
              <a:t>n</a:t>
            </a:r>
            <a:r>
              <a:rPr sz="3100" spc="-5" dirty="0">
                <a:latin typeface="Calibri"/>
                <a:cs typeface="Calibri"/>
              </a:rPr>
              <a:t>d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" dirty="0">
                <a:latin typeface="Calibri"/>
                <a:cs typeface="Calibri"/>
              </a:rPr>
              <a:t>ind</a:t>
            </a:r>
            <a:r>
              <a:rPr sz="3100" spc="-60" dirty="0">
                <a:latin typeface="Calibri"/>
                <a:cs typeface="Calibri"/>
              </a:rPr>
              <a:t>e</a:t>
            </a:r>
            <a:r>
              <a:rPr sz="3100" spc="-90" dirty="0">
                <a:latin typeface="Calibri"/>
                <a:cs typeface="Calibri"/>
              </a:rPr>
              <a:t>x</a:t>
            </a:r>
            <a:r>
              <a:rPr sz="3100" spc="-5" dirty="0">
                <a:latin typeface="Calibri"/>
                <a:cs typeface="Calibri"/>
              </a:rPr>
              <a:t>es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40" dirty="0">
                <a:latin typeface="Calibri"/>
                <a:cs typeface="Calibri"/>
              </a:rPr>
              <a:t>w</a:t>
            </a:r>
            <a:r>
              <a:rPr sz="3100" spc="-10" dirty="0">
                <a:latin typeface="Calibri"/>
                <a:cs typeface="Calibri"/>
              </a:rPr>
              <a:t>o</a:t>
            </a:r>
            <a:r>
              <a:rPr sz="3100" dirty="0">
                <a:latin typeface="Calibri"/>
                <a:cs typeface="Calibri"/>
              </a:rPr>
              <a:t>r</a:t>
            </a:r>
            <a:r>
              <a:rPr sz="3100" spc="-5" dirty="0">
                <a:latin typeface="Calibri"/>
                <a:cs typeface="Calibri"/>
              </a:rPr>
              <a:t>k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5" dirty="0">
                <a:latin typeface="Calibri"/>
                <a:cs typeface="Calibri"/>
              </a:rPr>
              <a:t>a</a:t>
            </a:r>
            <a:r>
              <a:rPr sz="3100" dirty="0">
                <a:latin typeface="Calibri"/>
                <a:cs typeface="Calibri"/>
              </a:rPr>
              <a:t>n</a:t>
            </a:r>
            <a:r>
              <a:rPr sz="3100" spc="-5" dirty="0">
                <a:latin typeface="Calibri"/>
                <a:cs typeface="Calibri"/>
              </a:rPr>
              <a:t>d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ho</a:t>
            </a:r>
            <a:r>
              <a:rPr sz="3100" spc="-5" dirty="0">
                <a:latin typeface="Calibri"/>
                <a:cs typeface="Calibri"/>
              </a:rPr>
              <a:t>w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45" dirty="0">
                <a:latin typeface="Calibri"/>
                <a:cs typeface="Calibri"/>
              </a:rPr>
              <a:t>r</a:t>
            </a:r>
            <a:r>
              <a:rPr sz="3100" spc="-5" dirty="0">
                <a:latin typeface="Calibri"/>
                <a:cs typeface="Calibri"/>
              </a:rPr>
              <a:t>equi</a:t>
            </a:r>
            <a:r>
              <a:rPr sz="3100" spc="-55" dirty="0">
                <a:latin typeface="Calibri"/>
                <a:cs typeface="Calibri"/>
              </a:rPr>
              <a:t>r</a:t>
            </a:r>
            <a:r>
              <a:rPr sz="3100" spc="-5" dirty="0">
                <a:latin typeface="Calibri"/>
                <a:cs typeface="Calibri"/>
              </a:rPr>
              <a:t>em</a:t>
            </a:r>
            <a:r>
              <a:rPr sz="3100" spc="-20" dirty="0">
                <a:latin typeface="Calibri"/>
                <a:cs typeface="Calibri"/>
              </a:rPr>
              <a:t>e</a:t>
            </a:r>
            <a:r>
              <a:rPr sz="3100" spc="-25" dirty="0">
                <a:latin typeface="Calibri"/>
                <a:cs typeface="Calibri"/>
              </a:rPr>
              <a:t>n</a:t>
            </a:r>
            <a:r>
              <a:rPr sz="3100" spc="-5" dirty="0">
                <a:latin typeface="Calibri"/>
                <a:cs typeface="Calibri"/>
              </a:rPr>
              <a:t>ts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di</a:t>
            </a:r>
            <a:r>
              <a:rPr sz="3100" spc="-40" dirty="0">
                <a:latin typeface="Calibri"/>
                <a:cs typeface="Calibri"/>
              </a:rPr>
              <a:t>f</a:t>
            </a:r>
            <a:r>
              <a:rPr sz="3100" spc="-75" dirty="0">
                <a:latin typeface="Calibri"/>
                <a:cs typeface="Calibri"/>
              </a:rPr>
              <a:t>f</a:t>
            </a:r>
            <a:r>
              <a:rPr sz="3100" spc="-5" dirty="0">
                <a:latin typeface="Calibri"/>
                <a:cs typeface="Calibri"/>
              </a:rPr>
              <a:t>er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f</a:t>
            </a:r>
            <a:r>
              <a:rPr sz="3100" spc="-50" dirty="0">
                <a:latin typeface="Calibri"/>
                <a:cs typeface="Calibri"/>
              </a:rPr>
              <a:t>r</a:t>
            </a:r>
            <a:r>
              <a:rPr sz="3100" dirty="0">
                <a:latin typeface="Calibri"/>
                <a:cs typeface="Calibri"/>
              </a:rPr>
              <a:t>o</a:t>
            </a:r>
            <a:r>
              <a:rPr sz="3100" spc="-5" dirty="0">
                <a:latin typeface="Calibri"/>
                <a:cs typeface="Calibri"/>
              </a:rPr>
              <a:t>m  </a:t>
            </a:r>
            <a:r>
              <a:rPr sz="3100" spc="-65" dirty="0">
                <a:latin typeface="Calibri"/>
                <a:cs typeface="Calibri"/>
              </a:rPr>
              <a:t>OLTP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requirements</a:t>
            </a:r>
            <a:endParaRPr sz="3100">
              <a:latin typeface="Calibri"/>
              <a:cs typeface="Calibri"/>
            </a:endParaRPr>
          </a:p>
          <a:p>
            <a:pPr marL="1155700" lvl="2" indent="-229235">
              <a:lnSpc>
                <a:spcPts val="2605"/>
              </a:lnSpc>
              <a:buFont typeface="Arial"/>
              <a:buChar char="•"/>
              <a:tabLst>
                <a:tab pos="1156335" algn="l"/>
              </a:tabLst>
            </a:pPr>
            <a:r>
              <a:rPr sz="2800" spc="-40" dirty="0">
                <a:latin typeface="Calibri"/>
                <a:cs typeface="Calibri"/>
              </a:rPr>
              <a:t>B-Tree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Index</a:t>
            </a:r>
            <a:endParaRPr sz="2800">
              <a:latin typeface="Calibri"/>
              <a:cs typeface="Calibri"/>
            </a:endParaRPr>
          </a:p>
          <a:p>
            <a:pPr marL="1155700" lvl="2" indent="-229235">
              <a:lnSpc>
                <a:spcPts val="2855"/>
              </a:lnSpc>
              <a:buFont typeface="Arial"/>
              <a:buChar char="•"/>
              <a:tabLst>
                <a:tab pos="1156335" algn="l"/>
              </a:tabLst>
            </a:pPr>
            <a:r>
              <a:rPr sz="2800" spc="-20" dirty="0">
                <a:latin typeface="Calibri"/>
                <a:cs typeface="Calibri"/>
              </a:rPr>
              <a:t>Clustered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index</a:t>
            </a:r>
            <a:endParaRPr sz="2800">
              <a:latin typeface="Calibri"/>
              <a:cs typeface="Calibri"/>
            </a:endParaRPr>
          </a:p>
          <a:p>
            <a:pPr marL="1155700" lvl="2" indent="-229235">
              <a:lnSpc>
                <a:spcPts val="2800"/>
              </a:lnSpc>
              <a:buFont typeface="Arial"/>
              <a:buChar char="•"/>
              <a:tabLst>
                <a:tab pos="1156335" algn="l"/>
              </a:tabLst>
            </a:pPr>
            <a:r>
              <a:rPr sz="2800" spc="-5" dirty="0">
                <a:latin typeface="Calibri"/>
                <a:cs typeface="Calibri"/>
              </a:rPr>
              <a:t>Bitmapped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index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ts val="3155"/>
              </a:lnSpc>
              <a:buFont typeface="Arial"/>
              <a:buChar char="•"/>
              <a:tabLst>
                <a:tab pos="698500" algn="l"/>
              </a:tabLst>
            </a:pPr>
            <a:r>
              <a:rPr sz="3100" spc="-10" dirty="0">
                <a:latin typeface="Calibri"/>
                <a:cs typeface="Calibri"/>
              </a:rPr>
              <a:t>Indexing dimension</a:t>
            </a:r>
            <a:r>
              <a:rPr sz="3100" spc="-1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tables</a:t>
            </a:r>
            <a:endParaRPr sz="3100">
              <a:latin typeface="Calibri"/>
              <a:cs typeface="Calibri"/>
            </a:endParaRPr>
          </a:p>
          <a:p>
            <a:pPr marL="1155700" marR="7620" lvl="2" indent="-228600">
              <a:lnSpc>
                <a:spcPct val="70000"/>
              </a:lnSpc>
              <a:spcBef>
                <a:spcPts val="755"/>
              </a:spcBef>
              <a:buFont typeface="Arial"/>
              <a:buChar char="•"/>
              <a:tabLst>
                <a:tab pos="1156335" algn="l"/>
              </a:tabLst>
            </a:pPr>
            <a:r>
              <a:rPr sz="2800" spc="-10" dirty="0">
                <a:latin typeface="Calibri"/>
                <a:cs typeface="Calibri"/>
              </a:rPr>
              <a:t>Dimension table </a:t>
            </a:r>
            <a:r>
              <a:rPr sz="2800" spc="-5" dirty="0">
                <a:latin typeface="Calibri"/>
                <a:cs typeface="Calibri"/>
              </a:rPr>
              <a:t>should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single column </a:t>
            </a:r>
            <a:r>
              <a:rPr sz="2800" spc="-5" dirty="0">
                <a:latin typeface="Calibri"/>
                <a:cs typeface="Calibri"/>
              </a:rPr>
              <a:t>primary </a:t>
            </a:r>
            <a:r>
              <a:rPr sz="2800" spc="-35" dirty="0">
                <a:latin typeface="Calibri"/>
                <a:cs typeface="Calibri"/>
              </a:rPr>
              <a:t>key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hence  one unique </a:t>
            </a:r>
            <a:r>
              <a:rPr sz="2800" spc="-20" dirty="0">
                <a:latin typeface="Calibri"/>
                <a:cs typeface="Calibri"/>
              </a:rPr>
              <a:t>index </a:t>
            </a:r>
            <a:r>
              <a:rPr sz="2800" spc="-5" dirty="0">
                <a:latin typeface="Calibri"/>
                <a:cs typeface="Calibri"/>
              </a:rPr>
              <a:t>on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key.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ts val="2845"/>
              </a:lnSpc>
              <a:buFont typeface="Arial"/>
              <a:buChar char="•"/>
              <a:tabLst>
                <a:tab pos="698500" algn="l"/>
              </a:tabLst>
            </a:pPr>
            <a:r>
              <a:rPr sz="3100" spc="-10" dirty="0">
                <a:latin typeface="Calibri"/>
                <a:cs typeface="Calibri"/>
              </a:rPr>
              <a:t>Indexing </a:t>
            </a:r>
            <a:r>
              <a:rPr sz="3100" spc="-20" dirty="0">
                <a:latin typeface="Calibri"/>
                <a:cs typeface="Calibri"/>
              </a:rPr>
              <a:t>fact </a:t>
            </a:r>
            <a:r>
              <a:rPr sz="3100" spc="-10" dirty="0">
                <a:latin typeface="Calibri"/>
                <a:cs typeface="Calibri"/>
              </a:rPr>
              <a:t>tables</a:t>
            </a:r>
            <a:endParaRPr sz="3100">
              <a:latin typeface="Calibri"/>
              <a:cs typeface="Calibri"/>
            </a:endParaRPr>
          </a:p>
          <a:p>
            <a:pPr marL="1155700" marR="5080" lvl="2" indent="-228600">
              <a:lnSpc>
                <a:spcPct val="70000"/>
              </a:lnSpc>
              <a:spcBef>
                <a:spcPts val="755"/>
              </a:spcBef>
              <a:buFont typeface="Arial"/>
              <a:buChar char="•"/>
              <a:tabLst>
                <a:tab pos="1156335" algn="l"/>
              </a:tabLst>
            </a:pPr>
            <a:r>
              <a:rPr sz="2800" spc="-5" dirty="0">
                <a:latin typeface="Calibri"/>
                <a:cs typeface="Calibri"/>
              </a:rPr>
              <a:t>When a </a:t>
            </a:r>
            <a:r>
              <a:rPr sz="2800" spc="-10" dirty="0">
                <a:latin typeface="Calibri"/>
                <a:cs typeface="Calibri"/>
              </a:rPr>
              <a:t>primary </a:t>
            </a:r>
            <a:r>
              <a:rPr sz="2800" spc="-35" dirty="0">
                <a:latin typeface="Calibri"/>
                <a:cs typeface="Calibri"/>
              </a:rPr>
              <a:t>key </a:t>
            </a:r>
            <a:r>
              <a:rPr sz="2800" spc="-20" dirty="0">
                <a:latin typeface="Calibri"/>
                <a:cs typeface="Calibri"/>
              </a:rPr>
              <a:t>constant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declared </a:t>
            </a:r>
            <a:r>
              <a:rPr sz="2800" spc="-5" dirty="0">
                <a:latin typeface="Calibri"/>
                <a:cs typeface="Calibri"/>
              </a:rPr>
              <a:t>on a </a:t>
            </a:r>
            <a:r>
              <a:rPr sz="2800" spc="-10" dirty="0">
                <a:latin typeface="Calibri"/>
                <a:cs typeface="Calibri"/>
              </a:rPr>
              <a:t>table,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unique </a:t>
            </a:r>
            <a:r>
              <a:rPr sz="2800" spc="-15" dirty="0">
                <a:latin typeface="Calibri"/>
                <a:cs typeface="Calibri"/>
              </a:rPr>
              <a:t>index </a:t>
            </a:r>
            <a:r>
              <a:rPr sz="2800" dirty="0">
                <a:latin typeface="Calibri"/>
                <a:cs typeface="Calibri"/>
              </a:rPr>
              <a:t>is  </a:t>
            </a:r>
            <a:r>
              <a:rPr sz="2800" spc="-10" dirty="0">
                <a:latin typeface="Calibri"/>
                <a:cs typeface="Calibri"/>
              </a:rPr>
              <a:t>built </a:t>
            </a:r>
            <a:r>
              <a:rPr sz="2800" spc="-5" dirty="0">
                <a:latin typeface="Calibri"/>
                <a:cs typeface="Calibri"/>
              </a:rPr>
              <a:t>on those </a:t>
            </a:r>
            <a:r>
              <a:rPr sz="2800" spc="-10" dirty="0">
                <a:latin typeface="Calibri"/>
                <a:cs typeface="Calibri"/>
              </a:rPr>
              <a:t>columns in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order </a:t>
            </a:r>
            <a:r>
              <a:rPr sz="2800" spc="-10" dirty="0">
                <a:latin typeface="Calibri"/>
                <a:cs typeface="Calibri"/>
              </a:rPr>
              <a:t>they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1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declared.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ts val="2795"/>
              </a:lnSpc>
              <a:buFont typeface="Arial"/>
              <a:buChar char="•"/>
              <a:tabLst>
                <a:tab pos="698500" algn="l"/>
              </a:tabLst>
            </a:pPr>
            <a:r>
              <a:rPr sz="3100" spc="-10" dirty="0">
                <a:latin typeface="Calibri"/>
                <a:cs typeface="Calibri"/>
              </a:rPr>
              <a:t>Indexing </a:t>
            </a:r>
            <a:r>
              <a:rPr sz="3100" spc="-25" dirty="0">
                <a:latin typeface="Calibri"/>
                <a:cs typeface="Calibri"/>
              </a:rPr>
              <a:t>for</a:t>
            </a:r>
            <a:r>
              <a:rPr sz="3100" spc="-8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loads</a:t>
            </a:r>
            <a:endParaRPr sz="3100">
              <a:latin typeface="Calibri"/>
              <a:cs typeface="Calibri"/>
            </a:endParaRPr>
          </a:p>
          <a:p>
            <a:pPr marL="698500" lvl="1" indent="-228600">
              <a:lnSpc>
                <a:spcPts val="3410"/>
              </a:lnSpc>
              <a:buFont typeface="Arial"/>
              <a:buChar char="•"/>
              <a:tabLst>
                <a:tab pos="698500" algn="l"/>
              </a:tabLst>
            </a:pPr>
            <a:r>
              <a:rPr sz="3100" spc="-10" dirty="0">
                <a:latin typeface="Calibri"/>
                <a:cs typeface="Calibri"/>
              </a:rPr>
              <a:t>Indexing </a:t>
            </a:r>
            <a:r>
              <a:rPr sz="3100" spc="-25" dirty="0">
                <a:latin typeface="Calibri"/>
                <a:cs typeface="Calibri"/>
              </a:rPr>
              <a:t>for</a:t>
            </a:r>
            <a:r>
              <a:rPr sz="3100" spc="-9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OLAP</a:t>
            </a:r>
            <a:endParaRPr sz="3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43319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/>
              <a:t>Thur, </a:t>
            </a:r>
            <a:r>
              <a:rPr lang="en-US" spc="-5" dirty="0"/>
              <a:t>March </a:t>
            </a:r>
            <a:r>
              <a:rPr lang="en-US" dirty="0"/>
              <a:t>05,</a:t>
            </a:r>
            <a:r>
              <a:rPr lang="en-US" spc="-70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8699" y="73913"/>
            <a:ext cx="92665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Aggregation, </a:t>
            </a:r>
            <a:r>
              <a:rPr spc="-10" dirty="0"/>
              <a:t>indexing </a:t>
            </a:r>
            <a:r>
              <a:rPr dirty="0"/>
              <a:t>and </a:t>
            </a:r>
            <a:r>
              <a:rPr spc="-40" dirty="0"/>
              <a:t>storage </a:t>
            </a:r>
            <a:r>
              <a:rPr dirty="0"/>
              <a:t>plans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8111" y="686511"/>
            <a:ext cx="11393805" cy="550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ts val="4760"/>
              </a:lnSpc>
              <a:spcBef>
                <a:spcPts val="105"/>
              </a:spcBef>
            </a:pPr>
            <a:r>
              <a:rPr sz="4100" b="1" spc="-5" dirty="0">
                <a:latin typeface="Calibri"/>
                <a:cs typeface="Calibri"/>
              </a:rPr>
              <a:t>Design </a:t>
            </a:r>
            <a:r>
              <a:rPr sz="4100" b="1" dirty="0">
                <a:latin typeface="Calibri"/>
                <a:cs typeface="Calibri"/>
              </a:rPr>
              <a:t>the </a:t>
            </a:r>
            <a:r>
              <a:rPr sz="4100" b="1" spc="-5" dirty="0">
                <a:latin typeface="Calibri"/>
                <a:cs typeface="Calibri"/>
              </a:rPr>
              <a:t>OLAP</a:t>
            </a:r>
            <a:r>
              <a:rPr sz="4100" b="1" spc="-15" dirty="0">
                <a:latin typeface="Calibri"/>
                <a:cs typeface="Calibri"/>
              </a:rPr>
              <a:t> </a:t>
            </a:r>
            <a:r>
              <a:rPr sz="4100" b="1" spc="-10" dirty="0">
                <a:latin typeface="Calibri"/>
                <a:cs typeface="Calibri"/>
              </a:rPr>
              <a:t>database</a:t>
            </a:r>
            <a:endParaRPr sz="41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70000"/>
              </a:lnSpc>
              <a:spcBef>
                <a:spcPts val="1175"/>
              </a:spcBef>
              <a:buFont typeface="Arial"/>
              <a:buChar char="•"/>
              <a:tabLst>
                <a:tab pos="241300" algn="l"/>
              </a:tabLst>
            </a:pPr>
            <a:r>
              <a:rPr sz="3700" spc="-10" dirty="0">
                <a:latin typeface="Calibri"/>
                <a:cs typeface="Calibri"/>
              </a:rPr>
              <a:t>OLAP </a:t>
            </a:r>
            <a:r>
              <a:rPr sz="3700" spc="-15" dirty="0">
                <a:latin typeface="Calibri"/>
                <a:cs typeface="Calibri"/>
              </a:rPr>
              <a:t>database </a:t>
            </a:r>
            <a:r>
              <a:rPr sz="3700" spc="-10" dirty="0">
                <a:latin typeface="Calibri"/>
                <a:cs typeface="Calibri"/>
              </a:rPr>
              <a:t>design </a:t>
            </a:r>
            <a:r>
              <a:rPr sz="3700" spc="-5" dirty="0">
                <a:latin typeface="Calibri"/>
                <a:cs typeface="Calibri"/>
              </a:rPr>
              <a:t>is </a:t>
            </a:r>
            <a:r>
              <a:rPr sz="3700" spc="-10" dirty="0">
                <a:latin typeface="Calibri"/>
                <a:cs typeface="Calibri"/>
              </a:rPr>
              <a:t>dependent </a:t>
            </a:r>
            <a:r>
              <a:rPr sz="3700" dirty="0">
                <a:latin typeface="Calibri"/>
                <a:cs typeface="Calibri"/>
              </a:rPr>
              <a:t>on </a:t>
            </a:r>
            <a:r>
              <a:rPr sz="3700" spc="-5" dirty="0">
                <a:latin typeface="Calibri"/>
                <a:cs typeface="Calibri"/>
              </a:rPr>
              <a:t>the </a:t>
            </a:r>
            <a:r>
              <a:rPr sz="3700" spc="-10" dirty="0">
                <a:latin typeface="Calibri"/>
                <a:cs typeface="Calibri"/>
              </a:rPr>
              <a:t>OLAP  technology</a:t>
            </a:r>
            <a:r>
              <a:rPr sz="3700" spc="-5" dirty="0">
                <a:latin typeface="Calibri"/>
                <a:cs typeface="Calibri"/>
              </a:rPr>
              <a:t> chosen.</a:t>
            </a:r>
            <a:endParaRPr sz="3700">
              <a:latin typeface="Calibri"/>
              <a:cs typeface="Calibri"/>
            </a:endParaRPr>
          </a:p>
          <a:p>
            <a:pPr marL="241300" marR="4445" indent="-228600" algn="just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3700" spc="-5" dirty="0">
                <a:latin typeface="Calibri"/>
                <a:cs typeface="Calibri"/>
              </a:rPr>
              <a:t>All the </a:t>
            </a:r>
            <a:r>
              <a:rPr sz="3700" spc="-10" dirty="0">
                <a:latin typeface="Calibri"/>
                <a:cs typeface="Calibri"/>
              </a:rPr>
              <a:t>OLAP </a:t>
            </a:r>
            <a:r>
              <a:rPr sz="3700" spc="-15" dirty="0">
                <a:latin typeface="Calibri"/>
                <a:cs typeface="Calibri"/>
              </a:rPr>
              <a:t>databases </a:t>
            </a:r>
            <a:r>
              <a:rPr sz="3700" spc="-20" dirty="0">
                <a:latin typeface="Calibri"/>
                <a:cs typeface="Calibri"/>
              </a:rPr>
              <a:t>are strongly </a:t>
            </a:r>
            <a:r>
              <a:rPr sz="3700" spc="-5" dirty="0">
                <a:latin typeface="Calibri"/>
                <a:cs typeface="Calibri"/>
              </a:rPr>
              <a:t>dimensional; </a:t>
            </a:r>
            <a:r>
              <a:rPr sz="3700" spc="-10" dirty="0">
                <a:latin typeface="Calibri"/>
                <a:cs typeface="Calibri"/>
              </a:rPr>
              <a:t>they  </a:t>
            </a:r>
            <a:r>
              <a:rPr sz="3700" spc="-30" dirty="0">
                <a:latin typeface="Calibri"/>
                <a:cs typeface="Calibri"/>
              </a:rPr>
              <a:t>have </a:t>
            </a:r>
            <a:r>
              <a:rPr sz="3700" spc="-5" dirty="0">
                <a:latin typeface="Calibri"/>
                <a:cs typeface="Calibri"/>
              </a:rPr>
              <a:t>dimensions </a:t>
            </a:r>
            <a:r>
              <a:rPr sz="3700" dirty="0">
                <a:latin typeface="Calibri"/>
                <a:cs typeface="Calibri"/>
              </a:rPr>
              <a:t>and </a:t>
            </a:r>
            <a:r>
              <a:rPr sz="3700" spc="-20" dirty="0">
                <a:latin typeface="Calibri"/>
                <a:cs typeface="Calibri"/>
              </a:rPr>
              <a:t>facts </a:t>
            </a:r>
            <a:r>
              <a:rPr sz="3700" spc="-10" dirty="0">
                <a:latin typeface="Calibri"/>
                <a:cs typeface="Calibri"/>
              </a:rPr>
              <a:t>that </a:t>
            </a:r>
            <a:r>
              <a:rPr sz="3700" spc="-20" dirty="0">
                <a:latin typeface="Calibri"/>
                <a:cs typeface="Calibri"/>
              </a:rPr>
              <a:t>are </a:t>
            </a:r>
            <a:r>
              <a:rPr sz="3700" spc="-10" dirty="0">
                <a:latin typeface="Calibri"/>
                <a:cs typeface="Calibri"/>
              </a:rPr>
              <a:t>directly analogous </a:t>
            </a:r>
            <a:r>
              <a:rPr sz="3700" spc="-35" dirty="0">
                <a:latin typeface="Calibri"/>
                <a:cs typeface="Calibri"/>
              </a:rPr>
              <a:t>to  </a:t>
            </a:r>
            <a:r>
              <a:rPr sz="3700" spc="-5" dirty="0">
                <a:latin typeface="Calibri"/>
                <a:cs typeface="Calibri"/>
              </a:rPr>
              <a:t>the dimension </a:t>
            </a:r>
            <a:r>
              <a:rPr sz="3700" spc="-10" dirty="0">
                <a:latin typeface="Calibri"/>
                <a:cs typeface="Calibri"/>
              </a:rPr>
              <a:t>tables </a:t>
            </a:r>
            <a:r>
              <a:rPr sz="3700" spc="-5" dirty="0">
                <a:latin typeface="Calibri"/>
                <a:cs typeface="Calibri"/>
              </a:rPr>
              <a:t>and </a:t>
            </a:r>
            <a:r>
              <a:rPr sz="3700" spc="-25" dirty="0">
                <a:latin typeface="Calibri"/>
                <a:cs typeface="Calibri"/>
              </a:rPr>
              <a:t>fact </a:t>
            </a:r>
            <a:r>
              <a:rPr sz="3700" spc="-10" dirty="0">
                <a:latin typeface="Calibri"/>
                <a:cs typeface="Calibri"/>
              </a:rPr>
              <a:t>tables </a:t>
            </a:r>
            <a:r>
              <a:rPr sz="3700" spc="-5" dirty="0">
                <a:latin typeface="Calibri"/>
                <a:cs typeface="Calibri"/>
              </a:rPr>
              <a:t>in the </a:t>
            </a:r>
            <a:r>
              <a:rPr sz="3700" spc="-10" dirty="0">
                <a:latin typeface="Calibri"/>
                <a:cs typeface="Calibri"/>
              </a:rPr>
              <a:t>dimensional  </a:t>
            </a:r>
            <a:r>
              <a:rPr sz="3700" spc="-15" dirty="0">
                <a:latin typeface="Calibri"/>
                <a:cs typeface="Calibri"/>
              </a:rPr>
              <a:t>relational </a:t>
            </a:r>
            <a:r>
              <a:rPr sz="3700" spc="-25" dirty="0">
                <a:latin typeface="Calibri"/>
                <a:cs typeface="Calibri"/>
              </a:rPr>
              <a:t>data</a:t>
            </a:r>
            <a:r>
              <a:rPr sz="3700" spc="45" dirty="0">
                <a:latin typeface="Calibri"/>
                <a:cs typeface="Calibri"/>
              </a:rPr>
              <a:t> </a:t>
            </a:r>
            <a:r>
              <a:rPr sz="3700" spc="-15" dirty="0">
                <a:latin typeface="Calibri"/>
                <a:cs typeface="Calibri"/>
              </a:rPr>
              <a:t>warehouse.</a:t>
            </a:r>
            <a:endParaRPr sz="3700">
              <a:latin typeface="Calibri"/>
              <a:cs typeface="Calibri"/>
            </a:endParaRPr>
          </a:p>
          <a:p>
            <a:pPr marL="241300" indent="-228600" algn="just">
              <a:lnSpc>
                <a:spcPts val="3745"/>
              </a:lnSpc>
              <a:buFont typeface="Arial"/>
              <a:buChar char="•"/>
              <a:tabLst>
                <a:tab pos="241300" algn="l"/>
              </a:tabLst>
            </a:pPr>
            <a:r>
              <a:rPr sz="3700" spc="-25" dirty="0">
                <a:latin typeface="Calibri"/>
                <a:cs typeface="Calibri"/>
              </a:rPr>
              <a:t>Related</a:t>
            </a:r>
            <a:r>
              <a:rPr sz="3700" spc="5" dirty="0">
                <a:latin typeface="Calibri"/>
                <a:cs typeface="Calibri"/>
              </a:rPr>
              <a:t> </a:t>
            </a:r>
            <a:r>
              <a:rPr sz="3700" spc="-15" dirty="0">
                <a:latin typeface="Calibri"/>
                <a:cs typeface="Calibri"/>
              </a:rPr>
              <a:t>concepts</a:t>
            </a:r>
            <a:endParaRPr sz="3700">
              <a:latin typeface="Calibri"/>
              <a:cs typeface="Calibri"/>
            </a:endParaRPr>
          </a:p>
          <a:p>
            <a:pPr marL="698500" lvl="1" indent="-228600">
              <a:lnSpc>
                <a:spcPts val="3360"/>
              </a:lnSpc>
              <a:buFont typeface="Arial"/>
              <a:buChar char="•"/>
              <a:tabLst>
                <a:tab pos="698500" algn="l"/>
              </a:tabLst>
            </a:pPr>
            <a:r>
              <a:rPr sz="3400" spc="-10" dirty="0">
                <a:latin typeface="Calibri"/>
                <a:cs typeface="Calibri"/>
              </a:rPr>
              <a:t>OLAP </a:t>
            </a:r>
            <a:r>
              <a:rPr sz="3400" spc="-20" dirty="0">
                <a:latin typeface="Calibri"/>
                <a:cs typeface="Calibri"/>
              </a:rPr>
              <a:t>data </a:t>
            </a:r>
            <a:r>
              <a:rPr sz="3400" spc="-10" dirty="0">
                <a:latin typeface="Calibri"/>
                <a:cs typeface="Calibri"/>
              </a:rPr>
              <a:t>granularity </a:t>
            </a:r>
            <a:r>
              <a:rPr sz="3400" dirty="0">
                <a:latin typeface="Calibri"/>
                <a:cs typeface="Calibri"/>
              </a:rPr>
              <a:t>and </a:t>
            </a:r>
            <a:r>
              <a:rPr sz="3400" spc="-10" dirty="0">
                <a:latin typeface="Calibri"/>
                <a:cs typeface="Calibri"/>
              </a:rPr>
              <a:t>drill</a:t>
            </a:r>
            <a:r>
              <a:rPr sz="3400" spc="-30" dirty="0">
                <a:latin typeface="Calibri"/>
                <a:cs typeface="Calibri"/>
              </a:rPr>
              <a:t> </a:t>
            </a:r>
            <a:r>
              <a:rPr sz="3400" spc="-15" dirty="0">
                <a:latin typeface="Calibri"/>
                <a:cs typeface="Calibri"/>
              </a:rPr>
              <a:t>through</a:t>
            </a:r>
            <a:endParaRPr sz="3400">
              <a:latin typeface="Calibri"/>
              <a:cs typeface="Calibri"/>
            </a:endParaRPr>
          </a:p>
          <a:p>
            <a:pPr marL="698500" lvl="1" indent="-228600">
              <a:lnSpc>
                <a:spcPts val="3360"/>
              </a:lnSpc>
              <a:buFont typeface="Arial"/>
              <a:buChar char="•"/>
              <a:tabLst>
                <a:tab pos="698500" algn="l"/>
              </a:tabLst>
            </a:pPr>
            <a:r>
              <a:rPr sz="3400" spc="-20" dirty="0">
                <a:latin typeface="Calibri"/>
                <a:cs typeface="Calibri"/>
              </a:rPr>
              <a:t>Perfecting </a:t>
            </a:r>
            <a:r>
              <a:rPr sz="3400" spc="-5" dirty="0">
                <a:latin typeface="Calibri"/>
                <a:cs typeface="Calibri"/>
              </a:rPr>
              <a:t>the </a:t>
            </a:r>
            <a:r>
              <a:rPr sz="3400" spc="-10" dirty="0">
                <a:latin typeface="Calibri"/>
                <a:cs typeface="Calibri"/>
              </a:rPr>
              <a:t>OLAP</a:t>
            </a:r>
            <a:r>
              <a:rPr sz="3400" spc="5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dimension</a:t>
            </a:r>
            <a:endParaRPr sz="3400">
              <a:latin typeface="Calibri"/>
              <a:cs typeface="Calibri"/>
            </a:endParaRPr>
          </a:p>
          <a:p>
            <a:pPr marL="698500" lvl="1" indent="-228600">
              <a:lnSpc>
                <a:spcPts val="3354"/>
              </a:lnSpc>
              <a:buFont typeface="Arial"/>
              <a:buChar char="•"/>
              <a:tabLst>
                <a:tab pos="698500" algn="l"/>
              </a:tabLst>
            </a:pPr>
            <a:r>
              <a:rPr sz="3400" spc="-10" dirty="0">
                <a:latin typeface="Calibri"/>
                <a:cs typeface="Calibri"/>
              </a:rPr>
              <a:t>Defining OLAP </a:t>
            </a:r>
            <a:r>
              <a:rPr sz="3400" spc="-5" dirty="0">
                <a:latin typeface="Calibri"/>
                <a:cs typeface="Calibri"/>
              </a:rPr>
              <a:t>calculations</a:t>
            </a:r>
            <a:endParaRPr sz="3400">
              <a:latin typeface="Calibri"/>
              <a:cs typeface="Calibri"/>
            </a:endParaRPr>
          </a:p>
          <a:p>
            <a:pPr marL="469900">
              <a:lnSpc>
                <a:spcPts val="3715"/>
              </a:lnSpc>
            </a:pPr>
            <a:r>
              <a:rPr sz="3400" spc="-5" dirty="0">
                <a:latin typeface="Arial"/>
                <a:cs typeface="Arial"/>
              </a:rPr>
              <a:t>•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43319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/>
              <a:t>Thur, </a:t>
            </a:r>
            <a:r>
              <a:rPr lang="en-US" spc="-5" dirty="0"/>
              <a:t>March </a:t>
            </a:r>
            <a:r>
              <a:rPr lang="en-US" dirty="0"/>
              <a:t>05,</a:t>
            </a:r>
            <a:r>
              <a:rPr lang="en-US" spc="-70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8699" y="73913"/>
            <a:ext cx="92665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Aggregation, </a:t>
            </a:r>
            <a:r>
              <a:rPr spc="-10" dirty="0"/>
              <a:t>indexing </a:t>
            </a:r>
            <a:r>
              <a:rPr dirty="0"/>
              <a:t>and </a:t>
            </a:r>
            <a:r>
              <a:rPr spc="-40" dirty="0"/>
              <a:t>storage </a:t>
            </a:r>
            <a:r>
              <a:rPr dirty="0"/>
              <a:t>plans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8111" y="706628"/>
            <a:ext cx="11396980" cy="5046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ts val="4280"/>
              </a:lnSpc>
              <a:spcBef>
                <a:spcPts val="95"/>
              </a:spcBef>
            </a:pPr>
            <a:r>
              <a:rPr sz="3700" b="1" spc="-5" dirty="0">
                <a:latin typeface="Calibri"/>
                <a:cs typeface="Calibri"/>
              </a:rPr>
              <a:t>Build the </a:t>
            </a:r>
            <a:r>
              <a:rPr sz="3700" b="1" spc="-25" dirty="0">
                <a:latin typeface="Calibri"/>
                <a:cs typeface="Calibri"/>
              </a:rPr>
              <a:t>test</a:t>
            </a:r>
            <a:r>
              <a:rPr sz="3700" b="1" spc="30" dirty="0">
                <a:latin typeface="Calibri"/>
                <a:cs typeface="Calibri"/>
              </a:rPr>
              <a:t> </a:t>
            </a:r>
            <a:r>
              <a:rPr sz="3700" b="1" spc="-15" dirty="0">
                <a:latin typeface="Calibri"/>
                <a:cs typeface="Calibri"/>
              </a:rPr>
              <a:t>database</a:t>
            </a:r>
            <a:endParaRPr sz="3700">
              <a:latin typeface="Calibri"/>
              <a:cs typeface="Calibri"/>
            </a:endParaRPr>
          </a:p>
          <a:p>
            <a:pPr marL="241300" indent="-228600" algn="just">
              <a:lnSpc>
                <a:spcPts val="3615"/>
              </a:lnSpc>
              <a:buFont typeface="Arial"/>
              <a:buChar char="•"/>
              <a:tabLst>
                <a:tab pos="241300" algn="l"/>
              </a:tabLst>
            </a:pPr>
            <a:r>
              <a:rPr sz="3700" spc="-55" dirty="0">
                <a:latin typeface="Calibri"/>
                <a:cs typeface="Calibri"/>
              </a:rPr>
              <a:t>At </a:t>
            </a:r>
            <a:r>
              <a:rPr sz="3700" dirty="0">
                <a:latin typeface="Calibri"/>
                <a:cs typeface="Calibri"/>
              </a:rPr>
              <a:t>this </a:t>
            </a:r>
            <a:r>
              <a:rPr sz="3700" spc="-25" dirty="0">
                <a:latin typeface="Calibri"/>
                <a:cs typeface="Calibri"/>
              </a:rPr>
              <a:t>stage, </a:t>
            </a:r>
            <a:r>
              <a:rPr sz="3700" spc="-5" dirty="0">
                <a:latin typeface="Calibri"/>
                <a:cs typeface="Calibri"/>
              </a:rPr>
              <a:t>build </a:t>
            </a:r>
            <a:r>
              <a:rPr sz="3700" dirty="0">
                <a:latin typeface="Calibri"/>
                <a:cs typeface="Calibri"/>
              </a:rPr>
              <a:t>up </a:t>
            </a:r>
            <a:r>
              <a:rPr sz="3700" spc="-5" dirty="0">
                <a:latin typeface="Calibri"/>
                <a:cs typeface="Calibri"/>
              </a:rPr>
              <a:t>the </a:t>
            </a:r>
            <a:r>
              <a:rPr sz="3700" spc="-25" dirty="0">
                <a:latin typeface="Calibri"/>
                <a:cs typeface="Calibri"/>
              </a:rPr>
              <a:t>test </a:t>
            </a:r>
            <a:r>
              <a:rPr sz="3700" spc="-55" dirty="0">
                <a:latin typeface="Calibri"/>
                <a:cs typeface="Calibri"/>
              </a:rPr>
              <a:t>server, </a:t>
            </a:r>
            <a:r>
              <a:rPr sz="3700" spc="-5" dirty="0">
                <a:latin typeface="Calibri"/>
                <a:cs typeface="Calibri"/>
              </a:rPr>
              <a:t>load and </a:t>
            </a:r>
            <a:r>
              <a:rPr sz="3700" spc="-25" dirty="0">
                <a:latin typeface="Calibri"/>
                <a:cs typeface="Calibri"/>
              </a:rPr>
              <a:t>test</a:t>
            </a:r>
            <a:r>
              <a:rPr sz="3700" spc="-400" dirty="0">
                <a:latin typeface="Calibri"/>
                <a:cs typeface="Calibri"/>
              </a:rPr>
              <a:t> </a:t>
            </a:r>
            <a:r>
              <a:rPr sz="3700" spc="-5" dirty="0">
                <a:latin typeface="Calibri"/>
                <a:cs typeface="Calibri"/>
              </a:rPr>
              <a:t>the</a:t>
            </a:r>
            <a:endParaRPr sz="3700">
              <a:latin typeface="Calibri"/>
              <a:cs typeface="Calibri"/>
            </a:endParaRPr>
          </a:p>
          <a:p>
            <a:pPr marL="241300" marR="6350" algn="just">
              <a:lnSpc>
                <a:spcPct val="70000"/>
              </a:lnSpc>
              <a:spcBef>
                <a:spcPts val="665"/>
              </a:spcBef>
            </a:pPr>
            <a:r>
              <a:rPr sz="3700" spc="-15" dirty="0">
                <a:latin typeface="Calibri"/>
                <a:cs typeface="Calibri"/>
              </a:rPr>
              <a:t>historic </a:t>
            </a:r>
            <a:r>
              <a:rPr sz="3700" spc="-20" dirty="0">
                <a:latin typeface="Calibri"/>
                <a:cs typeface="Calibri"/>
              </a:rPr>
              <a:t>data, </a:t>
            </a:r>
            <a:r>
              <a:rPr sz="3700" spc="-5" dirty="0">
                <a:latin typeface="Calibri"/>
                <a:cs typeface="Calibri"/>
              </a:rPr>
              <a:t>and begin </a:t>
            </a:r>
            <a:r>
              <a:rPr sz="3700" spc="-15" dirty="0">
                <a:latin typeface="Calibri"/>
                <a:cs typeface="Calibri"/>
              </a:rPr>
              <a:t>testing </a:t>
            </a:r>
            <a:r>
              <a:rPr sz="3700" spc="-5" dirty="0">
                <a:latin typeface="Calibri"/>
                <a:cs typeface="Calibri"/>
              </a:rPr>
              <a:t>the </a:t>
            </a:r>
            <a:r>
              <a:rPr sz="3700" spc="-15" dirty="0">
                <a:latin typeface="Calibri"/>
                <a:cs typeface="Calibri"/>
              </a:rPr>
              <a:t>incremental </a:t>
            </a:r>
            <a:r>
              <a:rPr sz="3700" spc="-5" dirty="0">
                <a:latin typeface="Calibri"/>
                <a:cs typeface="Calibri"/>
              </a:rPr>
              <a:t>load  </a:t>
            </a:r>
            <a:r>
              <a:rPr sz="3700" spc="-20" dirty="0">
                <a:latin typeface="Calibri"/>
                <a:cs typeface="Calibri"/>
              </a:rPr>
              <a:t>process against </a:t>
            </a:r>
            <a:r>
              <a:rPr sz="3700" spc="-15" dirty="0">
                <a:latin typeface="Calibri"/>
                <a:cs typeface="Calibri"/>
              </a:rPr>
              <a:t>live</a:t>
            </a:r>
            <a:r>
              <a:rPr sz="3700" spc="85" dirty="0">
                <a:latin typeface="Calibri"/>
                <a:cs typeface="Calibri"/>
              </a:rPr>
              <a:t> </a:t>
            </a:r>
            <a:r>
              <a:rPr sz="3700" spc="-20" dirty="0">
                <a:latin typeface="Calibri"/>
                <a:cs typeface="Calibri"/>
              </a:rPr>
              <a:t>data.</a:t>
            </a:r>
            <a:endParaRPr sz="3700">
              <a:latin typeface="Calibri"/>
              <a:cs typeface="Calibri"/>
            </a:endParaRPr>
          </a:p>
          <a:p>
            <a:pPr marL="241300" marR="7620" indent="-228600" algn="just">
              <a:lnSpc>
                <a:spcPct val="7010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3700" spc="-5" dirty="0">
                <a:latin typeface="Calibri"/>
                <a:cs typeface="Calibri"/>
              </a:rPr>
              <a:t>The </a:t>
            </a:r>
            <a:r>
              <a:rPr sz="3700" spc="-25" dirty="0">
                <a:latin typeface="Calibri"/>
                <a:cs typeface="Calibri"/>
              </a:rPr>
              <a:t>test </a:t>
            </a:r>
            <a:r>
              <a:rPr sz="3700" spc="-5" dirty="0">
                <a:latin typeface="Calibri"/>
                <a:cs typeface="Calibri"/>
              </a:rPr>
              <a:t>server should be similar </a:t>
            </a:r>
            <a:r>
              <a:rPr sz="3700" spc="-25" dirty="0">
                <a:latin typeface="Calibri"/>
                <a:cs typeface="Calibri"/>
              </a:rPr>
              <a:t>to </a:t>
            </a:r>
            <a:r>
              <a:rPr sz="3700" dirty="0">
                <a:latin typeface="Calibri"/>
                <a:cs typeface="Calibri"/>
              </a:rPr>
              <a:t>the </a:t>
            </a:r>
            <a:r>
              <a:rPr sz="3700" spc="-10" dirty="0">
                <a:latin typeface="Calibri"/>
                <a:cs typeface="Calibri"/>
              </a:rPr>
              <a:t>production </a:t>
            </a:r>
            <a:r>
              <a:rPr sz="3700" spc="-5" dirty="0">
                <a:latin typeface="Calibri"/>
                <a:cs typeface="Calibri"/>
              </a:rPr>
              <a:t>server  in </a:t>
            </a:r>
            <a:r>
              <a:rPr sz="3700" spc="-20" dirty="0">
                <a:latin typeface="Calibri"/>
                <a:cs typeface="Calibri"/>
              </a:rPr>
              <a:t>many</a:t>
            </a:r>
            <a:r>
              <a:rPr sz="3700" spc="10" dirty="0">
                <a:latin typeface="Calibri"/>
                <a:cs typeface="Calibri"/>
              </a:rPr>
              <a:t> </a:t>
            </a:r>
            <a:r>
              <a:rPr sz="3700" spc="-5" dirty="0">
                <a:latin typeface="Calibri"/>
                <a:cs typeface="Calibri"/>
              </a:rPr>
              <a:t>aspects.</a:t>
            </a:r>
            <a:endParaRPr sz="3700">
              <a:latin typeface="Calibri"/>
              <a:cs typeface="Calibri"/>
            </a:endParaRPr>
          </a:p>
          <a:p>
            <a:pPr marL="12700" algn="just">
              <a:lnSpc>
                <a:spcPts val="3940"/>
              </a:lnSpc>
            </a:pPr>
            <a:r>
              <a:rPr sz="3700" b="1" spc="-10" dirty="0">
                <a:latin typeface="Calibri"/>
                <a:cs typeface="Calibri"/>
              </a:rPr>
              <a:t>Design</a:t>
            </a:r>
            <a:r>
              <a:rPr sz="3700" b="1" spc="15" dirty="0">
                <a:latin typeface="Calibri"/>
                <a:cs typeface="Calibri"/>
              </a:rPr>
              <a:t> </a:t>
            </a:r>
            <a:r>
              <a:rPr sz="3700" b="1" spc="-15" dirty="0">
                <a:latin typeface="Calibri"/>
                <a:cs typeface="Calibri"/>
              </a:rPr>
              <a:t>aggregations</a:t>
            </a:r>
            <a:endParaRPr sz="3700">
              <a:latin typeface="Calibri"/>
              <a:cs typeface="Calibri"/>
            </a:endParaRPr>
          </a:p>
          <a:p>
            <a:pPr marL="241300" marR="5715" indent="-228600" algn="just">
              <a:lnSpc>
                <a:spcPct val="70000"/>
              </a:lnSpc>
              <a:spcBef>
                <a:spcPts val="1170"/>
              </a:spcBef>
              <a:buFont typeface="Arial"/>
              <a:buChar char="•"/>
              <a:tabLst>
                <a:tab pos="241300" algn="l"/>
              </a:tabLst>
            </a:pPr>
            <a:r>
              <a:rPr sz="3700" spc="-5" dirty="0">
                <a:latin typeface="Calibri"/>
                <a:cs typeface="Calibri"/>
              </a:rPr>
              <a:t>The </a:t>
            </a:r>
            <a:r>
              <a:rPr sz="3700" spc="-15" dirty="0">
                <a:latin typeface="Calibri"/>
                <a:cs typeface="Calibri"/>
              </a:rPr>
              <a:t>best </a:t>
            </a:r>
            <a:r>
              <a:rPr sz="3700" spc="-40" dirty="0">
                <a:latin typeface="Calibri"/>
                <a:cs typeface="Calibri"/>
              </a:rPr>
              <a:t>way </a:t>
            </a:r>
            <a:r>
              <a:rPr sz="3700" spc="-25" dirty="0">
                <a:latin typeface="Calibri"/>
                <a:cs typeface="Calibri"/>
              </a:rPr>
              <a:t>to </a:t>
            </a:r>
            <a:r>
              <a:rPr sz="3700" spc="-20" dirty="0">
                <a:latin typeface="Calibri"/>
                <a:cs typeface="Calibri"/>
              </a:rPr>
              <a:t>improve </a:t>
            </a:r>
            <a:r>
              <a:rPr sz="3700" spc="-10" dirty="0">
                <a:latin typeface="Calibri"/>
                <a:cs typeface="Calibri"/>
              </a:rPr>
              <a:t>performance </a:t>
            </a:r>
            <a:r>
              <a:rPr sz="3700" spc="-5" dirty="0">
                <a:latin typeface="Calibri"/>
                <a:cs typeface="Calibri"/>
              </a:rPr>
              <a:t>in a </a:t>
            </a:r>
            <a:r>
              <a:rPr sz="3700" spc="-20" dirty="0">
                <a:latin typeface="Calibri"/>
                <a:cs typeface="Calibri"/>
              </a:rPr>
              <a:t>large </a:t>
            </a:r>
            <a:r>
              <a:rPr sz="3700" spc="-25" dirty="0">
                <a:latin typeface="Calibri"/>
                <a:cs typeface="Calibri"/>
              </a:rPr>
              <a:t>data  </a:t>
            </a:r>
            <a:r>
              <a:rPr sz="3700" spc="-15" dirty="0">
                <a:latin typeface="Calibri"/>
                <a:cs typeface="Calibri"/>
              </a:rPr>
              <a:t>warehouse </a:t>
            </a:r>
            <a:r>
              <a:rPr sz="3700" spc="-10" dirty="0">
                <a:latin typeface="Calibri"/>
                <a:cs typeface="Calibri"/>
              </a:rPr>
              <a:t>database </a:t>
            </a:r>
            <a:r>
              <a:rPr sz="3700" spc="-5" dirty="0">
                <a:latin typeface="Calibri"/>
                <a:cs typeface="Calibri"/>
              </a:rPr>
              <a:t>is </a:t>
            </a:r>
            <a:r>
              <a:rPr sz="3700" spc="-25" dirty="0">
                <a:latin typeface="Calibri"/>
                <a:cs typeface="Calibri"/>
              </a:rPr>
              <a:t>to </a:t>
            </a:r>
            <a:r>
              <a:rPr sz="3700" spc="-15" dirty="0">
                <a:latin typeface="Calibri"/>
                <a:cs typeface="Calibri"/>
              </a:rPr>
              <a:t>provide </a:t>
            </a:r>
            <a:r>
              <a:rPr sz="3700" spc="-5" dirty="0">
                <a:latin typeface="Calibri"/>
                <a:cs typeface="Calibri"/>
              </a:rPr>
              <a:t>a </a:t>
            </a:r>
            <a:r>
              <a:rPr sz="3700" spc="-15" dirty="0">
                <a:latin typeface="Calibri"/>
                <a:cs typeface="Calibri"/>
              </a:rPr>
              <a:t>proper set of  </a:t>
            </a:r>
            <a:r>
              <a:rPr sz="3700" spc="-25" dirty="0">
                <a:latin typeface="Calibri"/>
                <a:cs typeface="Calibri"/>
              </a:rPr>
              <a:t>aggregate </a:t>
            </a:r>
            <a:r>
              <a:rPr sz="3700" spc="-10" dirty="0">
                <a:latin typeface="Calibri"/>
                <a:cs typeface="Calibri"/>
              </a:rPr>
              <a:t>or </a:t>
            </a:r>
            <a:r>
              <a:rPr sz="3700" spc="-5" dirty="0">
                <a:latin typeface="Calibri"/>
                <a:cs typeface="Calibri"/>
              </a:rPr>
              <a:t>summary </a:t>
            </a:r>
            <a:r>
              <a:rPr sz="3700" spc="-25" dirty="0">
                <a:latin typeface="Calibri"/>
                <a:cs typeface="Calibri"/>
              </a:rPr>
              <a:t>records </a:t>
            </a:r>
            <a:r>
              <a:rPr sz="3700" spc="-10" dirty="0">
                <a:latin typeface="Calibri"/>
                <a:cs typeface="Calibri"/>
              </a:rPr>
              <a:t>that </a:t>
            </a:r>
            <a:r>
              <a:rPr sz="3700" spc="-30" dirty="0">
                <a:latin typeface="Calibri"/>
                <a:cs typeface="Calibri"/>
              </a:rPr>
              <a:t>coexist </a:t>
            </a:r>
            <a:r>
              <a:rPr sz="3700" spc="-5" dirty="0">
                <a:latin typeface="Calibri"/>
                <a:cs typeface="Calibri"/>
              </a:rPr>
              <a:t>with </a:t>
            </a:r>
            <a:r>
              <a:rPr sz="3700" spc="-20" dirty="0">
                <a:latin typeface="Calibri"/>
                <a:cs typeface="Calibri"/>
              </a:rPr>
              <a:t>atomic  grain</a:t>
            </a:r>
            <a:r>
              <a:rPr sz="3700" spc="5" dirty="0">
                <a:latin typeface="Calibri"/>
                <a:cs typeface="Calibri"/>
              </a:rPr>
              <a:t> </a:t>
            </a:r>
            <a:r>
              <a:rPr sz="3700" spc="-15" dirty="0">
                <a:latin typeface="Calibri"/>
                <a:cs typeface="Calibri"/>
              </a:rPr>
              <a:t>facts.</a:t>
            </a:r>
            <a:endParaRPr sz="3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43319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/>
              <a:t>Thur, </a:t>
            </a:r>
            <a:r>
              <a:rPr lang="en-US" spc="-5" dirty="0"/>
              <a:t>March </a:t>
            </a:r>
            <a:r>
              <a:rPr lang="en-US" dirty="0"/>
              <a:t>05,</a:t>
            </a:r>
            <a:r>
              <a:rPr lang="en-US" spc="-70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111" y="73913"/>
            <a:ext cx="10407015" cy="13995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140460">
              <a:lnSpc>
                <a:spcPts val="5530"/>
              </a:lnSpc>
              <a:spcBef>
                <a:spcPts val="80"/>
              </a:spcBef>
            </a:pPr>
            <a:r>
              <a:rPr spc="-15" dirty="0"/>
              <a:t>Aggregation, </a:t>
            </a:r>
            <a:r>
              <a:rPr spc="-10" dirty="0"/>
              <a:t>indexing </a:t>
            </a:r>
            <a:r>
              <a:rPr dirty="0"/>
              <a:t>and </a:t>
            </a:r>
            <a:r>
              <a:rPr spc="-40" dirty="0"/>
              <a:t>storage </a:t>
            </a:r>
            <a:r>
              <a:rPr dirty="0"/>
              <a:t>plans  </a:t>
            </a:r>
            <a:r>
              <a:rPr spc="-5" dirty="0"/>
              <a:t>Design</a:t>
            </a:r>
            <a:r>
              <a:rPr spc="-20" dirty="0"/>
              <a:t> </a:t>
            </a:r>
            <a:r>
              <a:rPr spc="-15" dirty="0"/>
              <a:t>aggregations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8111" y="1508506"/>
            <a:ext cx="11188065" cy="399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4400" spc="-5" dirty="0">
                <a:latin typeface="Calibri"/>
                <a:cs typeface="Calibri"/>
              </a:rPr>
              <a:t>How </a:t>
            </a:r>
            <a:r>
              <a:rPr sz="4400" spc="-25" dirty="0">
                <a:latin typeface="Calibri"/>
                <a:cs typeface="Calibri"/>
              </a:rPr>
              <a:t>to</a:t>
            </a:r>
            <a:r>
              <a:rPr sz="4400" spc="-10" dirty="0">
                <a:latin typeface="Calibri"/>
                <a:cs typeface="Calibri"/>
              </a:rPr>
              <a:t> </a:t>
            </a:r>
            <a:r>
              <a:rPr sz="4400" spc="-20" dirty="0">
                <a:latin typeface="Calibri"/>
                <a:cs typeface="Calibri"/>
              </a:rPr>
              <a:t>aggregate?</a:t>
            </a:r>
            <a:endParaRPr sz="4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698500" algn="l"/>
              </a:tabLst>
            </a:pPr>
            <a:r>
              <a:rPr sz="4000" spc="-25" dirty="0">
                <a:latin typeface="Calibri"/>
                <a:cs typeface="Calibri"/>
              </a:rPr>
              <a:t>Aggregate </a:t>
            </a:r>
            <a:r>
              <a:rPr sz="4000" spc="-5" dirty="0">
                <a:latin typeface="Calibri"/>
                <a:cs typeface="Calibri"/>
              </a:rPr>
              <a:t>popular </a:t>
            </a:r>
            <a:r>
              <a:rPr sz="4000" spc="-20" dirty="0">
                <a:latin typeface="Calibri"/>
                <a:cs typeface="Calibri"/>
              </a:rPr>
              <a:t>rollup</a:t>
            </a:r>
            <a:r>
              <a:rPr sz="4000" spc="15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data.</a:t>
            </a:r>
            <a:endParaRPr sz="4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</a:tabLst>
            </a:pPr>
            <a:r>
              <a:rPr sz="4400" spc="-5" dirty="0">
                <a:latin typeface="Calibri"/>
                <a:cs typeface="Calibri"/>
              </a:rPr>
              <a:t>What </a:t>
            </a:r>
            <a:r>
              <a:rPr sz="4400" spc="-30" dirty="0">
                <a:latin typeface="Calibri"/>
                <a:cs typeface="Calibri"/>
              </a:rPr>
              <a:t>to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spc="-20" dirty="0">
                <a:latin typeface="Calibri"/>
                <a:cs typeface="Calibri"/>
              </a:rPr>
              <a:t>aggregate?</a:t>
            </a:r>
            <a:endParaRPr sz="4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698500" algn="l"/>
              </a:tabLst>
            </a:pPr>
            <a:r>
              <a:rPr sz="4000" spc="-10" dirty="0">
                <a:latin typeface="Calibri"/>
                <a:cs typeface="Calibri"/>
              </a:rPr>
              <a:t>Monitor queries </a:t>
            </a:r>
            <a:r>
              <a:rPr sz="4000" spc="-15" dirty="0">
                <a:latin typeface="Calibri"/>
                <a:cs typeface="Calibri"/>
              </a:rPr>
              <a:t>to </a:t>
            </a:r>
            <a:r>
              <a:rPr sz="4000" spc="-10" dirty="0">
                <a:latin typeface="Calibri"/>
                <a:cs typeface="Calibri"/>
              </a:rPr>
              <a:t>find out </a:t>
            </a:r>
            <a:r>
              <a:rPr sz="4000" spc="-30" dirty="0">
                <a:latin typeface="Calibri"/>
                <a:cs typeface="Calibri"/>
              </a:rPr>
              <a:t>what’s</a:t>
            </a:r>
            <a:r>
              <a:rPr sz="4000" spc="35" dirty="0">
                <a:latin typeface="Calibri"/>
                <a:cs typeface="Calibri"/>
              </a:rPr>
              <a:t> </a:t>
            </a:r>
            <a:r>
              <a:rPr sz="4000" spc="-60" dirty="0">
                <a:latin typeface="Calibri"/>
                <a:cs typeface="Calibri"/>
              </a:rPr>
              <a:t>popular.</a:t>
            </a:r>
            <a:endParaRPr sz="4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</a:tabLst>
            </a:pPr>
            <a:r>
              <a:rPr sz="4400" spc="-5" dirty="0">
                <a:latin typeface="Calibri"/>
                <a:cs typeface="Calibri"/>
              </a:rPr>
              <a:t>What </a:t>
            </a:r>
            <a:r>
              <a:rPr sz="4400" spc="-20" dirty="0">
                <a:latin typeface="Calibri"/>
                <a:cs typeface="Calibri"/>
              </a:rPr>
              <a:t>next?</a:t>
            </a:r>
            <a:endParaRPr sz="4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698500" algn="l"/>
              </a:tabLst>
            </a:pPr>
            <a:r>
              <a:rPr sz="4000" spc="-15" dirty="0">
                <a:latin typeface="Calibri"/>
                <a:cs typeface="Calibri"/>
              </a:rPr>
              <a:t>Maintain </a:t>
            </a:r>
            <a:r>
              <a:rPr sz="4000" spc="-5" dirty="0">
                <a:latin typeface="Calibri"/>
                <a:cs typeface="Calibri"/>
              </a:rPr>
              <a:t>the </a:t>
            </a:r>
            <a:r>
              <a:rPr sz="4000" spc="-15" dirty="0">
                <a:latin typeface="Calibri"/>
                <a:cs typeface="Calibri"/>
              </a:rPr>
              <a:t>aggregation </a:t>
            </a:r>
            <a:r>
              <a:rPr sz="4000" spc="-25" dirty="0">
                <a:latin typeface="Calibri"/>
                <a:cs typeface="Calibri"/>
              </a:rPr>
              <a:t>to improve</a:t>
            </a:r>
            <a:r>
              <a:rPr sz="4000" spc="2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performance.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111" y="73913"/>
            <a:ext cx="10407015" cy="13995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140460">
              <a:lnSpc>
                <a:spcPts val="5530"/>
              </a:lnSpc>
              <a:spcBef>
                <a:spcPts val="80"/>
              </a:spcBef>
            </a:pPr>
            <a:r>
              <a:rPr spc="-15" dirty="0"/>
              <a:t>Aggregation, </a:t>
            </a:r>
            <a:r>
              <a:rPr spc="-10" dirty="0"/>
              <a:t>indexing </a:t>
            </a:r>
            <a:r>
              <a:rPr dirty="0"/>
              <a:t>and </a:t>
            </a:r>
            <a:r>
              <a:rPr spc="-40" dirty="0"/>
              <a:t>storage </a:t>
            </a:r>
            <a:r>
              <a:rPr dirty="0"/>
              <a:t>plans  </a:t>
            </a:r>
            <a:r>
              <a:rPr spc="-5" dirty="0"/>
              <a:t>Design</a:t>
            </a:r>
            <a:r>
              <a:rPr spc="-20" dirty="0"/>
              <a:t> </a:t>
            </a:r>
            <a:r>
              <a:rPr spc="-15" dirty="0"/>
              <a:t>aggregations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6426809"/>
            <a:ext cx="1433195" cy="1688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20" dirty="0" smtClean="0"/>
              <a:t>Thur, </a:t>
            </a:r>
            <a:r>
              <a:rPr lang="en-US" sz="1200" spc="-5" dirty="0" smtClean="0"/>
              <a:t>March </a:t>
            </a:r>
            <a:r>
              <a:rPr lang="en-US" sz="1200" dirty="0" smtClean="0"/>
              <a:t>05,</a:t>
            </a:r>
            <a:r>
              <a:rPr lang="en-US" sz="1200" spc="-70" dirty="0" smtClean="0"/>
              <a:t> </a:t>
            </a:r>
            <a:r>
              <a:rPr lang="en-US" sz="1200" dirty="0" smtClean="0"/>
              <a:t>2020</a:t>
            </a:r>
            <a:endParaRPr lang="en-US" sz="1200" dirty="0"/>
          </a:p>
        </p:txBody>
      </p:sp>
      <p:sp>
        <p:nvSpPr>
          <p:cNvPr id="4" name="object 4"/>
          <p:cNvSpPr txBox="1"/>
          <p:nvPr/>
        </p:nvSpPr>
        <p:spPr>
          <a:xfrm>
            <a:off x="11094211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62855" y="1557527"/>
            <a:ext cx="3238500" cy="1993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62855" y="1557527"/>
            <a:ext cx="3238500" cy="1993900"/>
          </a:xfrm>
          <a:custGeom>
            <a:avLst/>
            <a:gdLst/>
            <a:ahLst/>
            <a:cxnLst/>
            <a:rect l="l" t="t" r="r" b="b"/>
            <a:pathLst>
              <a:path w="3238500" h="1993900">
                <a:moveTo>
                  <a:pt x="0" y="1993392"/>
                </a:moveTo>
                <a:lnTo>
                  <a:pt x="3238500" y="1993392"/>
                </a:lnTo>
                <a:lnTo>
                  <a:pt x="3238500" y="0"/>
                </a:lnTo>
                <a:lnTo>
                  <a:pt x="0" y="0"/>
                </a:lnTo>
                <a:lnTo>
                  <a:pt x="0" y="1993392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02758" y="1850263"/>
            <a:ext cx="1759585" cy="1388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25"/>
              </a:lnSpc>
              <a:spcBef>
                <a:spcPts val="10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FactSales</a:t>
            </a:r>
            <a:endParaRPr sz="1800">
              <a:latin typeface="Arial"/>
              <a:cs typeface="Arial"/>
            </a:endParaRPr>
          </a:p>
          <a:p>
            <a:pPr marL="12700" marR="5080" indent="-1905" algn="ctr">
              <a:lnSpc>
                <a:spcPts val="2160"/>
              </a:lnSpc>
              <a:spcBef>
                <a:spcPts val="35"/>
              </a:spcBef>
            </a:pPr>
            <a:r>
              <a:rPr sz="1800" spc="-15" dirty="0">
                <a:latin typeface="Calibri"/>
                <a:cs typeface="Calibri"/>
              </a:rPr>
              <a:t>Date </a:t>
            </a:r>
            <a:r>
              <a:rPr sz="1800" spc="-20" dirty="0">
                <a:latin typeface="Calibri"/>
                <a:cs typeface="Calibri"/>
              </a:rPr>
              <a:t>Key </a:t>
            </a:r>
            <a:r>
              <a:rPr sz="1800" spc="-5" dirty="0">
                <a:latin typeface="Calibri"/>
                <a:cs typeface="Calibri"/>
              </a:rPr>
              <a:t>PK,FK  </a:t>
            </a:r>
            <a:r>
              <a:rPr sz="1800" spc="-10" dirty="0">
                <a:latin typeface="Calibri"/>
                <a:cs typeface="Calibri"/>
              </a:rPr>
              <a:t>Product </a:t>
            </a:r>
            <a:r>
              <a:rPr sz="1800" spc="-20" dirty="0">
                <a:latin typeface="Calibri"/>
                <a:cs typeface="Calibri"/>
              </a:rPr>
              <a:t>Key </a:t>
            </a:r>
            <a:r>
              <a:rPr sz="1800" spc="-5" dirty="0">
                <a:latin typeface="Calibri"/>
                <a:cs typeface="Calibri"/>
              </a:rPr>
              <a:t>PK, FK  Sales Amt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ts val="2090"/>
              </a:lnSpc>
            </a:pPr>
            <a:r>
              <a:rPr sz="1800" spc="-5" dirty="0">
                <a:latin typeface="Calibri"/>
                <a:cs typeface="Calibri"/>
              </a:rPr>
              <a:t>Sales</a:t>
            </a:r>
            <a:r>
              <a:rPr sz="1800" dirty="0">
                <a:latin typeface="Calibri"/>
                <a:cs typeface="Calibri"/>
              </a:rPr>
              <a:t> Qty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36735" y="1761744"/>
            <a:ext cx="2694431" cy="27340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36735" y="1761744"/>
            <a:ext cx="2694940" cy="2734310"/>
          </a:xfrm>
          <a:custGeom>
            <a:avLst/>
            <a:gdLst/>
            <a:ahLst/>
            <a:cxnLst/>
            <a:rect l="l" t="t" r="r" b="b"/>
            <a:pathLst>
              <a:path w="2694940" h="2734310">
                <a:moveTo>
                  <a:pt x="0" y="2734055"/>
                </a:moveTo>
                <a:lnTo>
                  <a:pt x="2694431" y="2734055"/>
                </a:lnTo>
                <a:lnTo>
                  <a:pt x="2694431" y="0"/>
                </a:lnTo>
                <a:lnTo>
                  <a:pt x="0" y="0"/>
                </a:lnTo>
                <a:lnTo>
                  <a:pt x="0" y="2734055"/>
                </a:lnTo>
                <a:close/>
              </a:path>
            </a:pathLst>
          </a:custGeom>
          <a:ln w="609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718040" y="2287651"/>
            <a:ext cx="1134110" cy="16624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indent="1270" algn="ctr">
              <a:lnSpc>
                <a:spcPct val="99200"/>
              </a:lnSpc>
              <a:spcBef>
                <a:spcPts val="114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DimDate 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Calibri"/>
                <a:cs typeface="Calibri"/>
              </a:rPr>
              <a:t>Date </a:t>
            </a:r>
            <a:r>
              <a:rPr sz="1800" spc="-20" dirty="0">
                <a:latin typeface="Calibri"/>
                <a:cs typeface="Calibri"/>
              </a:rPr>
              <a:t>Key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PK  </a:t>
            </a:r>
            <a:r>
              <a:rPr sz="1800" spc="-15" dirty="0">
                <a:latin typeface="Calibri"/>
                <a:cs typeface="Calibri"/>
              </a:rPr>
              <a:t>Date </a:t>
            </a:r>
            <a:r>
              <a:rPr sz="1800" dirty="0">
                <a:latin typeface="Calibri"/>
                <a:cs typeface="Calibri"/>
              </a:rPr>
              <a:t>Name  </a:t>
            </a:r>
            <a:r>
              <a:rPr sz="1800" spc="-13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ear-Mo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th  </a:t>
            </a:r>
            <a:r>
              <a:rPr sz="1800" spc="-20" dirty="0">
                <a:latin typeface="Calibri"/>
                <a:cs typeface="Calibri"/>
              </a:rPr>
              <a:t>Year-Qtr</a:t>
            </a:r>
            <a:endParaRPr sz="18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</a:pPr>
            <a:r>
              <a:rPr sz="1800" spc="5" dirty="0">
                <a:latin typeface="Calibri"/>
                <a:cs typeface="Calibri"/>
              </a:rPr>
              <a:t>….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66844" y="3837432"/>
            <a:ext cx="3552444" cy="19933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66844" y="3837432"/>
            <a:ext cx="3552825" cy="1993900"/>
          </a:xfrm>
          <a:custGeom>
            <a:avLst/>
            <a:gdLst/>
            <a:ahLst/>
            <a:cxnLst/>
            <a:rect l="l" t="t" r="r" b="b"/>
            <a:pathLst>
              <a:path w="3552825" h="1993900">
                <a:moveTo>
                  <a:pt x="0" y="1993392"/>
                </a:moveTo>
                <a:lnTo>
                  <a:pt x="3552444" y="1993392"/>
                </a:lnTo>
                <a:lnTo>
                  <a:pt x="3552444" y="0"/>
                </a:lnTo>
                <a:lnTo>
                  <a:pt x="0" y="0"/>
                </a:lnTo>
                <a:lnTo>
                  <a:pt x="0" y="1993392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24754" y="4130167"/>
            <a:ext cx="2435860" cy="1388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3175" algn="ctr">
              <a:lnSpc>
                <a:spcPct val="98900"/>
              </a:lnSpc>
              <a:spcBef>
                <a:spcPts val="12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FactSalesSummary 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Calibri"/>
                <a:cs typeface="Calibri"/>
              </a:rPr>
              <a:t>Year-Month </a:t>
            </a:r>
            <a:r>
              <a:rPr sz="1800" spc="-20" dirty="0">
                <a:latin typeface="Calibri"/>
                <a:cs typeface="Calibri"/>
              </a:rPr>
              <a:t>Key </a:t>
            </a:r>
            <a:r>
              <a:rPr sz="1800" spc="-5" dirty="0">
                <a:latin typeface="Calibri"/>
                <a:cs typeface="Calibri"/>
              </a:rPr>
              <a:t>PK,FK  </a:t>
            </a:r>
            <a:r>
              <a:rPr sz="1800" spc="-10" dirty="0">
                <a:latin typeface="Calibri"/>
                <a:cs typeface="Calibri"/>
              </a:rPr>
              <a:t>Product Subcat </a:t>
            </a:r>
            <a:r>
              <a:rPr sz="1800" spc="-20" dirty="0">
                <a:latin typeface="Calibri"/>
                <a:cs typeface="Calibri"/>
              </a:rPr>
              <a:t>Key </a:t>
            </a:r>
            <a:r>
              <a:rPr sz="1800" spc="-5" dirty="0">
                <a:latin typeface="Calibri"/>
                <a:cs typeface="Calibri"/>
              </a:rPr>
              <a:t>PK, FK  Sales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Amt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Sales</a:t>
            </a:r>
            <a:r>
              <a:rPr sz="1800" dirty="0">
                <a:latin typeface="Calibri"/>
                <a:cs typeface="Calibri"/>
              </a:rPr>
              <a:t> Qty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4631" y="1943100"/>
            <a:ext cx="3005327" cy="3215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4631" y="1943100"/>
            <a:ext cx="3005455" cy="3215640"/>
          </a:xfrm>
          <a:custGeom>
            <a:avLst/>
            <a:gdLst/>
            <a:ahLst/>
            <a:cxnLst/>
            <a:rect l="l" t="t" r="r" b="b"/>
            <a:pathLst>
              <a:path w="3005454" h="3215640">
                <a:moveTo>
                  <a:pt x="0" y="3215640"/>
                </a:moveTo>
                <a:lnTo>
                  <a:pt x="3005327" y="3215640"/>
                </a:lnTo>
                <a:lnTo>
                  <a:pt x="3005327" y="0"/>
                </a:lnTo>
                <a:lnTo>
                  <a:pt x="0" y="0"/>
                </a:lnTo>
                <a:lnTo>
                  <a:pt x="0" y="3215640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80312" y="2572639"/>
            <a:ext cx="1813560" cy="1936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indent="-1270" algn="ctr">
              <a:lnSpc>
                <a:spcPct val="99400"/>
              </a:lnSpc>
              <a:spcBef>
                <a:spcPts val="110"/>
              </a:spcBef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DimProduct 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 </a:t>
            </a:r>
            <a:r>
              <a:rPr sz="1800" spc="-20" dirty="0">
                <a:latin typeface="Calibri"/>
                <a:cs typeface="Calibri"/>
              </a:rPr>
              <a:t>Key </a:t>
            </a:r>
            <a:r>
              <a:rPr sz="1800" spc="-5" dirty="0">
                <a:latin typeface="Calibri"/>
                <a:cs typeface="Calibri"/>
              </a:rPr>
              <a:t>PK  </a:t>
            </a:r>
            <a:r>
              <a:rPr sz="1800" spc="-10" dirty="0">
                <a:latin typeface="Calibri"/>
                <a:cs typeface="Calibri"/>
              </a:rPr>
              <a:t>Product </a:t>
            </a:r>
            <a:r>
              <a:rPr sz="1800" dirty="0">
                <a:latin typeface="Calibri"/>
                <a:cs typeface="Calibri"/>
              </a:rPr>
              <a:t>Name  </a:t>
            </a:r>
            <a:r>
              <a:rPr sz="1800" spc="-10" dirty="0">
                <a:latin typeface="Calibri"/>
                <a:cs typeface="Calibri"/>
              </a:rPr>
              <a:t>Product Color  Product Subcat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Key  </a:t>
            </a:r>
            <a:r>
              <a:rPr sz="1800" spc="-10" dirty="0">
                <a:latin typeface="Calibri"/>
                <a:cs typeface="Calibri"/>
              </a:rPr>
              <a:t>Product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Subcat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5" dirty="0">
                <a:latin typeface="Calibri"/>
                <a:cs typeface="Calibri"/>
              </a:rPr>
              <a:t>….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12007" y="2521966"/>
            <a:ext cx="1805305" cy="194310"/>
          </a:xfrm>
          <a:custGeom>
            <a:avLst/>
            <a:gdLst/>
            <a:ahLst/>
            <a:cxnLst/>
            <a:rect l="l" t="t" r="r" b="b"/>
            <a:pathLst>
              <a:path w="1805304" h="194310">
                <a:moveTo>
                  <a:pt x="72643" y="117983"/>
                </a:moveTo>
                <a:lnTo>
                  <a:pt x="0" y="162560"/>
                </a:lnTo>
                <a:lnTo>
                  <a:pt x="79248" y="193929"/>
                </a:lnTo>
                <a:lnTo>
                  <a:pt x="76597" y="163449"/>
                </a:lnTo>
                <a:lnTo>
                  <a:pt x="63754" y="163449"/>
                </a:lnTo>
                <a:lnTo>
                  <a:pt x="62737" y="150749"/>
                </a:lnTo>
                <a:lnTo>
                  <a:pt x="75397" y="149652"/>
                </a:lnTo>
                <a:lnTo>
                  <a:pt x="72643" y="117983"/>
                </a:lnTo>
                <a:close/>
              </a:path>
              <a:path w="1805304" h="194310">
                <a:moveTo>
                  <a:pt x="75397" y="149652"/>
                </a:moveTo>
                <a:lnTo>
                  <a:pt x="62737" y="150749"/>
                </a:lnTo>
                <a:lnTo>
                  <a:pt x="63754" y="163449"/>
                </a:lnTo>
                <a:lnTo>
                  <a:pt x="76501" y="162345"/>
                </a:lnTo>
                <a:lnTo>
                  <a:pt x="75397" y="149652"/>
                </a:lnTo>
                <a:close/>
              </a:path>
              <a:path w="1805304" h="194310">
                <a:moveTo>
                  <a:pt x="76501" y="162345"/>
                </a:moveTo>
                <a:lnTo>
                  <a:pt x="63754" y="163449"/>
                </a:lnTo>
                <a:lnTo>
                  <a:pt x="76597" y="163449"/>
                </a:lnTo>
                <a:lnTo>
                  <a:pt x="76501" y="162345"/>
                </a:lnTo>
                <a:close/>
              </a:path>
              <a:path w="1805304" h="194310">
                <a:moveTo>
                  <a:pt x="1804034" y="0"/>
                </a:moveTo>
                <a:lnTo>
                  <a:pt x="75397" y="149652"/>
                </a:lnTo>
                <a:lnTo>
                  <a:pt x="76501" y="162345"/>
                </a:lnTo>
                <a:lnTo>
                  <a:pt x="1805178" y="12700"/>
                </a:lnTo>
                <a:lnTo>
                  <a:pt x="180403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00984" y="4026408"/>
            <a:ext cx="1181735" cy="812165"/>
          </a:xfrm>
          <a:custGeom>
            <a:avLst/>
            <a:gdLst/>
            <a:ahLst/>
            <a:cxnLst/>
            <a:rect l="l" t="t" r="r" b="b"/>
            <a:pathLst>
              <a:path w="1181735" h="812164">
                <a:moveTo>
                  <a:pt x="66512" y="37805"/>
                </a:moveTo>
                <a:lnTo>
                  <a:pt x="59273" y="48345"/>
                </a:lnTo>
                <a:lnTo>
                  <a:pt x="1173988" y="812038"/>
                </a:lnTo>
                <a:lnTo>
                  <a:pt x="1181227" y="801624"/>
                </a:lnTo>
                <a:lnTo>
                  <a:pt x="66512" y="37805"/>
                </a:lnTo>
                <a:close/>
              </a:path>
              <a:path w="1181735" h="812164">
                <a:moveTo>
                  <a:pt x="0" y="0"/>
                </a:moveTo>
                <a:lnTo>
                  <a:pt x="41275" y="74549"/>
                </a:lnTo>
                <a:lnTo>
                  <a:pt x="59273" y="48345"/>
                </a:lnTo>
                <a:lnTo>
                  <a:pt x="48767" y="41148"/>
                </a:lnTo>
                <a:lnTo>
                  <a:pt x="56006" y="30607"/>
                </a:lnTo>
                <a:lnTo>
                  <a:pt x="71457" y="30607"/>
                </a:lnTo>
                <a:lnTo>
                  <a:pt x="84454" y="11684"/>
                </a:lnTo>
                <a:lnTo>
                  <a:pt x="0" y="0"/>
                </a:lnTo>
                <a:close/>
              </a:path>
              <a:path w="1181735" h="812164">
                <a:moveTo>
                  <a:pt x="56006" y="30607"/>
                </a:moveTo>
                <a:lnTo>
                  <a:pt x="48767" y="41148"/>
                </a:lnTo>
                <a:lnTo>
                  <a:pt x="59273" y="48345"/>
                </a:lnTo>
                <a:lnTo>
                  <a:pt x="66512" y="37805"/>
                </a:lnTo>
                <a:lnTo>
                  <a:pt x="56006" y="30607"/>
                </a:lnTo>
                <a:close/>
              </a:path>
              <a:path w="1181735" h="812164">
                <a:moveTo>
                  <a:pt x="71457" y="30607"/>
                </a:moveTo>
                <a:lnTo>
                  <a:pt x="56006" y="30607"/>
                </a:lnTo>
                <a:lnTo>
                  <a:pt x="66512" y="37805"/>
                </a:lnTo>
                <a:lnTo>
                  <a:pt x="71457" y="3060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97800" y="3290315"/>
            <a:ext cx="1703070" cy="1145540"/>
          </a:xfrm>
          <a:custGeom>
            <a:avLst/>
            <a:gdLst/>
            <a:ahLst/>
            <a:cxnLst/>
            <a:rect l="l" t="t" r="r" b="b"/>
            <a:pathLst>
              <a:path w="1703070" h="1145539">
                <a:moveTo>
                  <a:pt x="1636038" y="37152"/>
                </a:moveTo>
                <a:lnTo>
                  <a:pt x="0" y="1134491"/>
                </a:lnTo>
                <a:lnTo>
                  <a:pt x="7111" y="1145032"/>
                </a:lnTo>
                <a:lnTo>
                  <a:pt x="1643121" y="47713"/>
                </a:lnTo>
                <a:lnTo>
                  <a:pt x="1636038" y="37152"/>
                </a:lnTo>
                <a:close/>
              </a:path>
              <a:path w="1703070" h="1145539">
                <a:moveTo>
                  <a:pt x="1685727" y="30099"/>
                </a:moveTo>
                <a:lnTo>
                  <a:pt x="1646554" y="30099"/>
                </a:lnTo>
                <a:lnTo>
                  <a:pt x="1653667" y="40639"/>
                </a:lnTo>
                <a:lnTo>
                  <a:pt x="1643121" y="47713"/>
                </a:lnTo>
                <a:lnTo>
                  <a:pt x="1660778" y="74041"/>
                </a:lnTo>
                <a:lnTo>
                  <a:pt x="1685727" y="30099"/>
                </a:lnTo>
                <a:close/>
              </a:path>
              <a:path w="1703070" h="1145539">
                <a:moveTo>
                  <a:pt x="1646554" y="30099"/>
                </a:moveTo>
                <a:lnTo>
                  <a:pt x="1636038" y="37152"/>
                </a:lnTo>
                <a:lnTo>
                  <a:pt x="1643121" y="47713"/>
                </a:lnTo>
                <a:lnTo>
                  <a:pt x="1653667" y="40639"/>
                </a:lnTo>
                <a:lnTo>
                  <a:pt x="1646554" y="30099"/>
                </a:lnTo>
                <a:close/>
              </a:path>
              <a:path w="1703070" h="1145539">
                <a:moveTo>
                  <a:pt x="1702816" y="0"/>
                </a:moveTo>
                <a:lnTo>
                  <a:pt x="1618360" y="10795"/>
                </a:lnTo>
                <a:lnTo>
                  <a:pt x="1636038" y="37152"/>
                </a:lnTo>
                <a:lnTo>
                  <a:pt x="1646554" y="30099"/>
                </a:lnTo>
                <a:lnTo>
                  <a:pt x="1685727" y="30099"/>
                </a:lnTo>
                <a:lnTo>
                  <a:pt x="170281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45604" y="2095373"/>
            <a:ext cx="2197100" cy="400050"/>
          </a:xfrm>
          <a:custGeom>
            <a:avLst/>
            <a:gdLst/>
            <a:ahLst/>
            <a:cxnLst/>
            <a:rect l="l" t="t" r="r" b="b"/>
            <a:pathLst>
              <a:path w="2197100" h="400050">
                <a:moveTo>
                  <a:pt x="2120938" y="368734"/>
                </a:moveTo>
                <a:lnTo>
                  <a:pt x="2115693" y="400050"/>
                </a:lnTo>
                <a:lnTo>
                  <a:pt x="2197100" y="375157"/>
                </a:lnTo>
                <a:lnTo>
                  <a:pt x="2191175" y="370839"/>
                </a:lnTo>
                <a:lnTo>
                  <a:pt x="2133473" y="370839"/>
                </a:lnTo>
                <a:lnTo>
                  <a:pt x="2120938" y="368734"/>
                </a:lnTo>
                <a:close/>
              </a:path>
              <a:path w="2197100" h="400050">
                <a:moveTo>
                  <a:pt x="2123025" y="356276"/>
                </a:moveTo>
                <a:lnTo>
                  <a:pt x="2120938" y="368734"/>
                </a:lnTo>
                <a:lnTo>
                  <a:pt x="2133473" y="370839"/>
                </a:lnTo>
                <a:lnTo>
                  <a:pt x="2135631" y="358393"/>
                </a:lnTo>
                <a:lnTo>
                  <a:pt x="2123025" y="356276"/>
                </a:lnTo>
                <a:close/>
              </a:path>
              <a:path w="2197100" h="400050">
                <a:moveTo>
                  <a:pt x="2128266" y="324992"/>
                </a:moveTo>
                <a:lnTo>
                  <a:pt x="2123025" y="356276"/>
                </a:lnTo>
                <a:lnTo>
                  <a:pt x="2135631" y="358393"/>
                </a:lnTo>
                <a:lnTo>
                  <a:pt x="2133473" y="370839"/>
                </a:lnTo>
                <a:lnTo>
                  <a:pt x="2191175" y="370839"/>
                </a:lnTo>
                <a:lnTo>
                  <a:pt x="2128266" y="324992"/>
                </a:lnTo>
                <a:close/>
              </a:path>
              <a:path w="2197100" h="400050">
                <a:moveTo>
                  <a:pt x="2031" y="0"/>
                </a:moveTo>
                <a:lnTo>
                  <a:pt x="0" y="12446"/>
                </a:lnTo>
                <a:lnTo>
                  <a:pt x="2120938" y="368734"/>
                </a:lnTo>
                <a:lnTo>
                  <a:pt x="2123025" y="356276"/>
                </a:lnTo>
                <a:lnTo>
                  <a:pt x="203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72411" y="4997196"/>
            <a:ext cx="3025140" cy="1188720"/>
          </a:xfrm>
          <a:custGeom>
            <a:avLst/>
            <a:gdLst/>
            <a:ahLst/>
            <a:cxnLst/>
            <a:rect l="l" t="t" r="r" b="b"/>
            <a:pathLst>
              <a:path w="3025140" h="1188720">
                <a:moveTo>
                  <a:pt x="2430779" y="0"/>
                </a:moveTo>
                <a:lnTo>
                  <a:pt x="2430779" y="297179"/>
                </a:lnTo>
                <a:lnTo>
                  <a:pt x="0" y="297179"/>
                </a:lnTo>
                <a:lnTo>
                  <a:pt x="0" y="891539"/>
                </a:lnTo>
                <a:lnTo>
                  <a:pt x="2430779" y="891539"/>
                </a:lnTo>
                <a:lnTo>
                  <a:pt x="2430779" y="1188719"/>
                </a:lnTo>
                <a:lnTo>
                  <a:pt x="3025140" y="594359"/>
                </a:lnTo>
                <a:lnTo>
                  <a:pt x="243077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72411" y="4997196"/>
            <a:ext cx="3025140" cy="1188720"/>
          </a:xfrm>
          <a:custGeom>
            <a:avLst/>
            <a:gdLst/>
            <a:ahLst/>
            <a:cxnLst/>
            <a:rect l="l" t="t" r="r" b="b"/>
            <a:pathLst>
              <a:path w="3025140" h="1188720">
                <a:moveTo>
                  <a:pt x="0" y="297179"/>
                </a:moveTo>
                <a:lnTo>
                  <a:pt x="2430779" y="297179"/>
                </a:lnTo>
                <a:lnTo>
                  <a:pt x="2430779" y="0"/>
                </a:lnTo>
                <a:lnTo>
                  <a:pt x="3025140" y="594359"/>
                </a:lnTo>
                <a:lnTo>
                  <a:pt x="2430779" y="1188719"/>
                </a:lnTo>
                <a:lnTo>
                  <a:pt x="2430779" y="891539"/>
                </a:lnTo>
                <a:lnTo>
                  <a:pt x="0" y="891539"/>
                </a:lnTo>
                <a:lnTo>
                  <a:pt x="0" y="297179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831083" y="5427675"/>
            <a:ext cx="60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lup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29688" y="6127827"/>
            <a:ext cx="6969759" cy="6261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spc="-5" dirty="0">
                <a:latin typeface="Calibri"/>
                <a:cs typeface="Calibri"/>
              </a:rPr>
              <a:t>Fig </a:t>
            </a:r>
            <a:r>
              <a:rPr sz="1800" dirty="0">
                <a:latin typeface="Calibri"/>
                <a:cs typeface="Calibri"/>
              </a:rPr>
              <a:t>#: </a:t>
            </a:r>
            <a:r>
              <a:rPr sz="1800" b="1" dirty="0">
                <a:latin typeface="Calibri"/>
                <a:cs typeface="Calibri"/>
              </a:rPr>
              <a:t>Summary </a:t>
            </a:r>
            <a:r>
              <a:rPr sz="1800" b="1" spc="-5" dirty="0">
                <a:latin typeface="Calibri"/>
                <a:cs typeface="Calibri"/>
              </a:rPr>
              <a:t>table </a:t>
            </a:r>
            <a:r>
              <a:rPr sz="1800" b="1" spc="-10" dirty="0">
                <a:latin typeface="Calibri"/>
                <a:cs typeface="Calibri"/>
              </a:rPr>
              <a:t>at </a:t>
            </a:r>
            <a:r>
              <a:rPr sz="1800" b="1" dirty="0">
                <a:latin typeface="Calibri"/>
                <a:cs typeface="Calibri"/>
              </a:rPr>
              <a:t>the </a:t>
            </a:r>
            <a:r>
              <a:rPr sz="1800" b="1" spc="-5" dirty="0">
                <a:latin typeface="Calibri"/>
                <a:cs typeface="Calibri"/>
              </a:rPr>
              <a:t>granularity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-5" dirty="0">
                <a:latin typeface="Calibri"/>
                <a:cs typeface="Calibri"/>
              </a:rPr>
              <a:t>product </a:t>
            </a:r>
            <a:r>
              <a:rPr sz="1800" b="1" spc="-10" dirty="0">
                <a:latin typeface="Calibri"/>
                <a:cs typeface="Calibri"/>
              </a:rPr>
              <a:t>subcategory </a:t>
            </a:r>
            <a:r>
              <a:rPr sz="1800" b="1" spc="-5" dirty="0">
                <a:latin typeface="Calibri"/>
                <a:cs typeface="Calibri"/>
              </a:rPr>
              <a:t>by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month</a:t>
            </a:r>
            <a:endParaRPr sz="1800">
              <a:latin typeface="Calibri"/>
              <a:cs typeface="Calibri"/>
            </a:endParaRPr>
          </a:p>
          <a:p>
            <a:pPr marL="1776095">
              <a:lnSpc>
                <a:spcPct val="100000"/>
              </a:lnSpc>
              <a:spcBef>
                <a:spcPts val="204"/>
              </a:spcBef>
            </a:pPr>
            <a:r>
              <a:rPr sz="1800" b="1" spc="-5" dirty="0">
                <a:latin typeface="Calibri"/>
                <a:cs typeface="Calibri"/>
              </a:rPr>
              <a:t>Source: </a:t>
            </a:r>
            <a:r>
              <a:rPr sz="1800" b="1" dirty="0">
                <a:latin typeface="Calibri"/>
                <a:cs typeface="Calibri"/>
              </a:rPr>
              <a:t>Michael </a:t>
            </a:r>
            <a:r>
              <a:rPr sz="1800" b="1" spc="5" dirty="0">
                <a:latin typeface="Calibri"/>
                <a:cs typeface="Calibri"/>
              </a:rPr>
              <a:t>A. </a:t>
            </a:r>
            <a:r>
              <a:rPr sz="1800" b="1" spc="-5" dirty="0">
                <a:latin typeface="Calibri"/>
                <a:cs typeface="Calibri"/>
              </a:rPr>
              <a:t>Fudge,</a:t>
            </a:r>
            <a:r>
              <a:rPr sz="1800" b="1" spc="-114" dirty="0">
                <a:latin typeface="Calibri"/>
                <a:cs typeface="Calibri"/>
              </a:rPr>
              <a:t> </a:t>
            </a:r>
            <a:r>
              <a:rPr sz="1800" b="1" spc="-55" dirty="0">
                <a:latin typeface="Calibri"/>
                <a:cs typeface="Calibri"/>
              </a:rPr>
              <a:t>Jr.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43319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/>
              <a:t>Thur, </a:t>
            </a:r>
            <a:r>
              <a:rPr lang="en-US" spc="-5" dirty="0"/>
              <a:t>March </a:t>
            </a:r>
            <a:r>
              <a:rPr lang="en-US" dirty="0"/>
              <a:t>05,</a:t>
            </a:r>
            <a:r>
              <a:rPr lang="en-US" spc="-70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111" y="73913"/>
            <a:ext cx="10407015" cy="13995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140460">
              <a:lnSpc>
                <a:spcPts val="5530"/>
              </a:lnSpc>
              <a:spcBef>
                <a:spcPts val="80"/>
              </a:spcBef>
            </a:pPr>
            <a:r>
              <a:rPr spc="-15" dirty="0"/>
              <a:t>Aggregation, </a:t>
            </a:r>
            <a:r>
              <a:rPr spc="-10" dirty="0"/>
              <a:t>indexing </a:t>
            </a:r>
            <a:r>
              <a:rPr dirty="0"/>
              <a:t>and </a:t>
            </a:r>
            <a:r>
              <a:rPr spc="-40" dirty="0"/>
              <a:t>storage </a:t>
            </a:r>
            <a:r>
              <a:rPr dirty="0"/>
              <a:t>plans  </a:t>
            </a:r>
            <a:r>
              <a:rPr spc="-5" dirty="0"/>
              <a:t>Design </a:t>
            </a:r>
            <a:r>
              <a:rPr dirty="0"/>
              <a:t>and build the </a:t>
            </a:r>
            <a:r>
              <a:rPr spc="-15" dirty="0"/>
              <a:t>database</a:t>
            </a:r>
            <a:r>
              <a:rPr spc="-50" dirty="0"/>
              <a:t> </a:t>
            </a:r>
            <a:r>
              <a:rPr spc="-15" dirty="0"/>
              <a:t>instance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8111" y="1508506"/>
            <a:ext cx="7764145" cy="1924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4400" spc="-5" dirty="0">
                <a:latin typeface="Calibri"/>
                <a:cs typeface="Calibri"/>
              </a:rPr>
              <a:t>The </a:t>
            </a:r>
            <a:r>
              <a:rPr sz="4400" spc="-55" dirty="0">
                <a:latin typeface="Calibri"/>
                <a:cs typeface="Calibri"/>
              </a:rPr>
              <a:t>key </a:t>
            </a:r>
            <a:r>
              <a:rPr sz="4400" spc="-10" dirty="0">
                <a:latin typeface="Calibri"/>
                <a:cs typeface="Calibri"/>
              </a:rPr>
              <a:t>database </a:t>
            </a:r>
            <a:r>
              <a:rPr sz="4400" spc="-25" dirty="0">
                <a:latin typeface="Calibri"/>
                <a:cs typeface="Calibri"/>
              </a:rPr>
              <a:t>parameters</a:t>
            </a:r>
            <a:r>
              <a:rPr sz="4400" spc="-30" dirty="0">
                <a:latin typeface="Calibri"/>
                <a:cs typeface="Calibri"/>
              </a:rPr>
              <a:t> </a:t>
            </a:r>
            <a:r>
              <a:rPr sz="4400" spc="-20" dirty="0">
                <a:latin typeface="Calibri"/>
                <a:cs typeface="Calibri"/>
              </a:rPr>
              <a:t>are</a:t>
            </a:r>
            <a:endParaRPr sz="4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698500" algn="l"/>
              </a:tabLst>
            </a:pPr>
            <a:r>
              <a:rPr sz="4000" dirty="0">
                <a:latin typeface="Calibri"/>
                <a:cs typeface="Calibri"/>
              </a:rPr>
              <a:t>Memory </a:t>
            </a:r>
            <a:r>
              <a:rPr sz="4000" spc="-15" dirty="0">
                <a:latin typeface="Calibri"/>
                <a:cs typeface="Calibri"/>
              </a:rPr>
              <a:t>settings;</a:t>
            </a:r>
            <a:r>
              <a:rPr sz="4000" spc="-1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and</a:t>
            </a:r>
            <a:endParaRPr sz="4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0"/>
              </a:spcBef>
              <a:buFont typeface="Arial"/>
              <a:buChar char="•"/>
              <a:tabLst>
                <a:tab pos="698500" algn="l"/>
              </a:tabLst>
            </a:pPr>
            <a:r>
              <a:rPr sz="4000" spc="-15" dirty="0">
                <a:latin typeface="Calibri"/>
                <a:cs typeface="Calibri"/>
              </a:rPr>
              <a:t>Database </a:t>
            </a:r>
            <a:r>
              <a:rPr sz="4000" spc="-20" dirty="0">
                <a:latin typeface="Calibri"/>
                <a:cs typeface="Calibri"/>
              </a:rPr>
              <a:t>recovery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module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43319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/>
              <a:t>Thur, </a:t>
            </a:r>
            <a:r>
              <a:rPr lang="en-US" spc="-5" dirty="0"/>
              <a:t>March </a:t>
            </a:r>
            <a:r>
              <a:rPr lang="en-US" dirty="0"/>
              <a:t>05,</a:t>
            </a:r>
            <a:r>
              <a:rPr lang="en-US" spc="-70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3845" y="73913"/>
            <a:ext cx="41376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Usage</a:t>
            </a:r>
            <a:r>
              <a:rPr spc="-60" dirty="0"/>
              <a:t> </a:t>
            </a:r>
            <a:r>
              <a:rPr spc="-10" dirty="0"/>
              <a:t>monitoring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289" y="723087"/>
            <a:ext cx="11597005" cy="533717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241300" marR="5080" indent="-228600">
              <a:lnSpc>
                <a:spcPts val="4230"/>
              </a:lnSpc>
              <a:spcBef>
                <a:spcPts val="1120"/>
              </a:spcBef>
              <a:buFont typeface="Arial"/>
              <a:buChar char="•"/>
              <a:tabLst>
                <a:tab pos="241300" algn="l"/>
                <a:tab pos="1347470" algn="l"/>
                <a:tab pos="1888489" algn="l"/>
                <a:tab pos="2840990" algn="l"/>
                <a:tab pos="4228465" algn="l"/>
                <a:tab pos="5860415" algn="l"/>
                <a:tab pos="8323580" algn="l"/>
                <a:tab pos="9736455" algn="l"/>
                <a:tab pos="10822940" algn="l"/>
              </a:tabLst>
            </a:pPr>
            <a:r>
              <a:rPr sz="4400" spc="-5" dirty="0">
                <a:latin typeface="Calibri"/>
                <a:cs typeface="Calibri"/>
              </a:rPr>
              <a:t>Thi</a:t>
            </a:r>
            <a:r>
              <a:rPr sz="4400" dirty="0">
                <a:latin typeface="Calibri"/>
                <a:cs typeface="Calibri"/>
              </a:rPr>
              <a:t>s	</a:t>
            </a:r>
            <a:r>
              <a:rPr sz="4400" spc="-5" dirty="0">
                <a:latin typeface="Calibri"/>
                <a:cs typeface="Calibri"/>
              </a:rPr>
              <a:t>i</a:t>
            </a:r>
            <a:r>
              <a:rPr sz="4400" dirty="0">
                <a:latin typeface="Calibri"/>
                <a:cs typeface="Calibri"/>
              </a:rPr>
              <a:t>s	the	</a:t>
            </a:r>
            <a:r>
              <a:rPr sz="4400" spc="-5" dirty="0">
                <a:latin typeface="Calibri"/>
                <a:cs typeface="Calibri"/>
              </a:rPr>
              <a:t>poi</a:t>
            </a:r>
            <a:r>
              <a:rPr sz="4400" spc="-35" dirty="0">
                <a:latin typeface="Calibri"/>
                <a:cs typeface="Calibri"/>
              </a:rPr>
              <a:t>n</a:t>
            </a:r>
            <a:r>
              <a:rPr sz="4400" dirty="0">
                <a:latin typeface="Calibri"/>
                <a:cs typeface="Calibri"/>
              </a:rPr>
              <a:t>t	whe</a:t>
            </a:r>
            <a:r>
              <a:rPr sz="4400" spc="-55" dirty="0">
                <a:latin typeface="Calibri"/>
                <a:cs typeface="Calibri"/>
              </a:rPr>
              <a:t>r</a:t>
            </a:r>
            <a:r>
              <a:rPr sz="4400" dirty="0">
                <a:latin typeface="Calibri"/>
                <a:cs typeface="Calibri"/>
              </a:rPr>
              <a:t>e	</a:t>
            </a:r>
            <a:r>
              <a:rPr sz="4400" b="1" spc="-5" dirty="0">
                <a:latin typeface="Calibri"/>
                <a:cs typeface="Calibri"/>
              </a:rPr>
              <a:t>en</a:t>
            </a:r>
            <a:r>
              <a:rPr sz="4400" b="1" spc="-10" dirty="0">
                <a:latin typeface="Calibri"/>
                <a:cs typeface="Calibri"/>
              </a:rPr>
              <a:t>d</a:t>
            </a:r>
            <a:r>
              <a:rPr sz="4400" b="1" spc="-5" dirty="0">
                <a:latin typeface="Calibri"/>
                <a:cs typeface="Calibri"/>
              </a:rPr>
              <a:t>-</a:t>
            </a:r>
            <a:r>
              <a:rPr sz="4400" b="1" dirty="0">
                <a:latin typeface="Calibri"/>
                <a:cs typeface="Calibri"/>
              </a:rPr>
              <a:t>use</a:t>
            </a:r>
            <a:r>
              <a:rPr sz="4400" b="1" spc="-60" dirty="0">
                <a:latin typeface="Calibri"/>
                <a:cs typeface="Calibri"/>
              </a:rPr>
              <a:t>r</a:t>
            </a:r>
            <a:r>
              <a:rPr sz="4400" b="1" dirty="0">
                <a:latin typeface="Calibri"/>
                <a:cs typeface="Calibri"/>
              </a:rPr>
              <a:t>s	</a:t>
            </a:r>
            <a:r>
              <a:rPr sz="4400" dirty="0">
                <a:latin typeface="Calibri"/>
                <a:cs typeface="Calibri"/>
              </a:rPr>
              <a:t>e</a:t>
            </a:r>
            <a:r>
              <a:rPr sz="4400" spc="-60" dirty="0">
                <a:latin typeface="Calibri"/>
                <a:cs typeface="Calibri"/>
              </a:rPr>
              <a:t>n</a:t>
            </a:r>
            <a:r>
              <a:rPr sz="4400" spc="-50" dirty="0">
                <a:latin typeface="Calibri"/>
                <a:cs typeface="Calibri"/>
              </a:rPr>
              <a:t>t</a:t>
            </a:r>
            <a:r>
              <a:rPr sz="4400" dirty="0">
                <a:latin typeface="Calibri"/>
                <a:cs typeface="Calibri"/>
              </a:rPr>
              <a:t>er	i</a:t>
            </a:r>
            <a:r>
              <a:rPr sz="4400" spc="-40" dirty="0">
                <a:latin typeface="Calibri"/>
                <a:cs typeface="Calibri"/>
              </a:rPr>
              <a:t>n</a:t>
            </a:r>
            <a:r>
              <a:rPr sz="4400" spc="-50" dirty="0">
                <a:latin typeface="Calibri"/>
                <a:cs typeface="Calibri"/>
              </a:rPr>
              <a:t>t</a:t>
            </a:r>
            <a:r>
              <a:rPr sz="4400" dirty="0">
                <a:latin typeface="Calibri"/>
                <a:cs typeface="Calibri"/>
              </a:rPr>
              <a:t>o	the  </a:t>
            </a:r>
            <a:r>
              <a:rPr sz="4400" spc="-10" dirty="0">
                <a:latin typeface="Calibri"/>
                <a:cs typeface="Calibri"/>
              </a:rPr>
              <a:t>process.</a:t>
            </a:r>
            <a:endParaRPr sz="4400">
              <a:latin typeface="Calibri"/>
              <a:cs typeface="Calibri"/>
            </a:endParaRPr>
          </a:p>
          <a:p>
            <a:pPr marL="241300" marR="5080" indent="-228600">
              <a:lnSpc>
                <a:spcPts val="422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  <a:tab pos="1757045" algn="l"/>
                <a:tab pos="2941955" algn="l"/>
                <a:tab pos="3424554" algn="l"/>
                <a:tab pos="4938395" algn="l"/>
                <a:tab pos="6372860" algn="l"/>
                <a:tab pos="7942580" algn="l"/>
                <a:tab pos="10243820" algn="l"/>
              </a:tabLst>
            </a:pPr>
            <a:r>
              <a:rPr sz="4400" spc="-5" dirty="0">
                <a:latin typeface="Calibri"/>
                <a:cs typeface="Calibri"/>
              </a:rPr>
              <a:t>Loa</a:t>
            </a:r>
            <a:r>
              <a:rPr sz="4400" dirty="0">
                <a:latin typeface="Calibri"/>
                <a:cs typeface="Calibri"/>
              </a:rPr>
              <a:t>d	the	</a:t>
            </a:r>
            <a:r>
              <a:rPr sz="4400" spc="-90" dirty="0">
                <a:latin typeface="Calibri"/>
                <a:cs typeface="Calibri"/>
              </a:rPr>
              <a:t>s</a:t>
            </a:r>
            <a:r>
              <a:rPr sz="4400" spc="-40" dirty="0">
                <a:latin typeface="Calibri"/>
                <a:cs typeface="Calibri"/>
              </a:rPr>
              <a:t>y</a:t>
            </a:r>
            <a:r>
              <a:rPr sz="4400" spc="-45" dirty="0">
                <a:latin typeface="Calibri"/>
                <a:cs typeface="Calibri"/>
              </a:rPr>
              <a:t>s</a:t>
            </a:r>
            <a:r>
              <a:rPr sz="4400" spc="-60" dirty="0">
                <a:latin typeface="Calibri"/>
                <a:cs typeface="Calibri"/>
              </a:rPr>
              <a:t>t</a:t>
            </a:r>
            <a:r>
              <a:rPr sz="4400" dirty="0">
                <a:latin typeface="Calibri"/>
                <a:cs typeface="Calibri"/>
              </a:rPr>
              <a:t>em	with	</a:t>
            </a:r>
            <a:r>
              <a:rPr sz="4400" spc="-5" dirty="0">
                <a:latin typeface="Calibri"/>
                <a:cs typeface="Calibri"/>
              </a:rPr>
              <a:t>d</a:t>
            </a:r>
            <a:r>
              <a:rPr sz="4400" spc="-30" dirty="0">
                <a:latin typeface="Calibri"/>
                <a:cs typeface="Calibri"/>
              </a:rPr>
              <a:t>a</a:t>
            </a:r>
            <a:r>
              <a:rPr sz="4400" spc="-45" dirty="0">
                <a:latin typeface="Calibri"/>
                <a:cs typeface="Calibri"/>
              </a:rPr>
              <a:t>t</a:t>
            </a:r>
            <a:r>
              <a:rPr sz="4400" dirty="0">
                <a:latin typeface="Calibri"/>
                <a:cs typeface="Calibri"/>
              </a:rPr>
              <a:t>a,	</a:t>
            </a:r>
            <a:r>
              <a:rPr sz="4400" b="1" spc="-5" dirty="0">
                <a:latin typeface="Calibri"/>
                <a:cs typeface="Calibri"/>
              </a:rPr>
              <a:t>mon</a:t>
            </a:r>
            <a:r>
              <a:rPr sz="4400" b="1" spc="-20" dirty="0">
                <a:latin typeface="Calibri"/>
                <a:cs typeface="Calibri"/>
              </a:rPr>
              <a:t>i</a:t>
            </a:r>
            <a:r>
              <a:rPr sz="4400" b="1" spc="-55" dirty="0">
                <a:latin typeface="Calibri"/>
                <a:cs typeface="Calibri"/>
              </a:rPr>
              <a:t>t</a:t>
            </a:r>
            <a:r>
              <a:rPr sz="4400" b="1" dirty="0">
                <a:latin typeface="Calibri"/>
                <a:cs typeface="Calibri"/>
              </a:rPr>
              <a:t>or	usa</a:t>
            </a:r>
            <a:r>
              <a:rPr sz="4400" b="1" spc="-60" dirty="0">
                <a:latin typeface="Calibri"/>
                <a:cs typeface="Calibri"/>
              </a:rPr>
              <a:t>g</a:t>
            </a:r>
            <a:r>
              <a:rPr sz="4400" b="1" dirty="0">
                <a:latin typeface="Calibri"/>
                <a:cs typeface="Calibri"/>
              </a:rPr>
              <a:t>e  </a:t>
            </a:r>
            <a:r>
              <a:rPr sz="4400" b="1" spc="-20" dirty="0">
                <a:latin typeface="Calibri"/>
                <a:cs typeface="Calibri"/>
              </a:rPr>
              <a:t>patterns</a:t>
            </a:r>
            <a:r>
              <a:rPr sz="4400" b="1" spc="-1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and	</a:t>
            </a:r>
            <a:r>
              <a:rPr sz="4400" b="1" spc="-10" dirty="0">
                <a:latin typeface="Calibri"/>
                <a:cs typeface="Calibri"/>
              </a:rPr>
              <a:t>adjust </a:t>
            </a:r>
            <a:r>
              <a:rPr sz="4400" b="1" spc="-5" dirty="0">
                <a:latin typeface="Calibri"/>
                <a:cs typeface="Calibri"/>
              </a:rPr>
              <a:t>performance </a:t>
            </a:r>
            <a:r>
              <a:rPr sz="4400" spc="-5" dirty="0">
                <a:latin typeface="Calibri"/>
                <a:cs typeface="Calibri"/>
              </a:rPr>
              <a:t>if need</a:t>
            </a:r>
            <a:r>
              <a:rPr sz="4400" spc="-6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be.</a:t>
            </a:r>
            <a:endParaRPr sz="4400">
              <a:latin typeface="Calibri"/>
              <a:cs typeface="Calibri"/>
            </a:endParaRPr>
          </a:p>
          <a:p>
            <a:pPr marL="241300" indent="-228600">
              <a:lnSpc>
                <a:spcPts val="5050"/>
              </a:lnSpc>
              <a:buFont typeface="Arial"/>
              <a:buChar char="•"/>
              <a:tabLst>
                <a:tab pos="241300" algn="l"/>
              </a:tabLst>
            </a:pPr>
            <a:r>
              <a:rPr sz="4400" spc="-10" dirty="0">
                <a:latin typeface="Calibri"/>
                <a:cs typeface="Calibri"/>
              </a:rPr>
              <a:t>Best</a:t>
            </a:r>
            <a:r>
              <a:rPr sz="4400" spc="-30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practice:</a:t>
            </a:r>
            <a:endParaRPr sz="4400">
              <a:latin typeface="Calibri"/>
              <a:cs typeface="Calibri"/>
            </a:endParaRPr>
          </a:p>
          <a:p>
            <a:pPr marL="697865" marR="5080" lvl="1" indent="-228600">
              <a:lnSpc>
                <a:spcPct val="80000"/>
              </a:lnSpc>
              <a:spcBef>
                <a:spcPts val="735"/>
              </a:spcBef>
              <a:buFont typeface="Arial"/>
              <a:buChar char="•"/>
              <a:tabLst>
                <a:tab pos="698500" algn="l"/>
                <a:tab pos="1736089" algn="l"/>
                <a:tab pos="2787650" algn="l"/>
                <a:tab pos="5712460" algn="l"/>
                <a:tab pos="7366634" algn="l"/>
                <a:tab pos="9011285" algn="l"/>
                <a:tab pos="9801860" algn="l"/>
              </a:tabLst>
            </a:pPr>
            <a:r>
              <a:rPr sz="4000" spc="-10" dirty="0">
                <a:latin typeface="Calibri"/>
                <a:cs typeface="Calibri"/>
              </a:rPr>
              <a:t>Th</a:t>
            </a:r>
            <a:r>
              <a:rPr sz="4000" spc="-5" dirty="0">
                <a:latin typeface="Calibri"/>
                <a:cs typeface="Calibri"/>
              </a:rPr>
              <a:t>e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50" dirty="0">
                <a:latin typeface="Calibri"/>
                <a:cs typeface="Calibri"/>
              </a:rPr>
              <a:t>t</a:t>
            </a:r>
            <a:r>
              <a:rPr sz="4000" spc="-5" dirty="0">
                <a:latin typeface="Calibri"/>
                <a:cs typeface="Calibri"/>
              </a:rPr>
              <a:t>e</a:t>
            </a:r>
            <a:r>
              <a:rPr sz="4000" spc="-55" dirty="0">
                <a:latin typeface="Calibri"/>
                <a:cs typeface="Calibri"/>
              </a:rPr>
              <a:t>s</a:t>
            </a:r>
            <a:r>
              <a:rPr sz="4000" spc="-5" dirty="0">
                <a:latin typeface="Calibri"/>
                <a:cs typeface="Calibri"/>
              </a:rPr>
              <a:t>t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5" dirty="0">
                <a:latin typeface="Calibri"/>
                <a:cs typeface="Calibri"/>
              </a:rPr>
              <a:t>e</a:t>
            </a:r>
            <a:r>
              <a:rPr sz="4000" spc="-75" dirty="0">
                <a:latin typeface="Calibri"/>
                <a:cs typeface="Calibri"/>
              </a:rPr>
              <a:t>n</a:t>
            </a:r>
            <a:r>
              <a:rPr sz="4000" spc="-5" dirty="0">
                <a:latin typeface="Calibri"/>
                <a:cs typeface="Calibri"/>
              </a:rPr>
              <a:t>vi</a:t>
            </a:r>
            <a:r>
              <a:rPr sz="4000" spc="-70" dirty="0">
                <a:latin typeface="Calibri"/>
                <a:cs typeface="Calibri"/>
              </a:rPr>
              <a:t>r</a:t>
            </a:r>
            <a:r>
              <a:rPr sz="4000" spc="-10" dirty="0">
                <a:latin typeface="Calibri"/>
                <a:cs typeface="Calibri"/>
              </a:rPr>
              <a:t>onm</a:t>
            </a:r>
            <a:r>
              <a:rPr sz="4000" spc="5" dirty="0">
                <a:latin typeface="Calibri"/>
                <a:cs typeface="Calibri"/>
              </a:rPr>
              <a:t>e</a:t>
            </a:r>
            <a:r>
              <a:rPr sz="4000" spc="-40" dirty="0">
                <a:latin typeface="Calibri"/>
                <a:cs typeface="Calibri"/>
              </a:rPr>
              <a:t>n</a:t>
            </a:r>
            <a:r>
              <a:rPr sz="4000" spc="-5" dirty="0">
                <a:latin typeface="Calibri"/>
                <a:cs typeface="Calibri"/>
              </a:rPr>
              <a:t>t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10" dirty="0">
                <a:latin typeface="Calibri"/>
                <a:cs typeface="Calibri"/>
              </a:rPr>
              <a:t>shoul</a:t>
            </a:r>
            <a:r>
              <a:rPr sz="4000" spc="-5" dirty="0">
                <a:latin typeface="Calibri"/>
                <a:cs typeface="Calibri"/>
              </a:rPr>
              <a:t>d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5" dirty="0">
                <a:latin typeface="Calibri"/>
                <a:cs typeface="Calibri"/>
              </a:rPr>
              <a:t>a</a:t>
            </a:r>
            <a:r>
              <a:rPr sz="4000" spc="-20" dirty="0">
                <a:latin typeface="Calibri"/>
                <a:cs typeface="Calibri"/>
              </a:rPr>
              <a:t>l</a:t>
            </a:r>
            <a:r>
              <a:rPr sz="4000" spc="-55" dirty="0">
                <a:latin typeface="Calibri"/>
                <a:cs typeface="Calibri"/>
              </a:rPr>
              <a:t>w</a:t>
            </a:r>
            <a:r>
              <a:rPr sz="4000" spc="-75" dirty="0">
                <a:latin typeface="Calibri"/>
                <a:cs typeface="Calibri"/>
              </a:rPr>
              <a:t>a</a:t>
            </a:r>
            <a:r>
              <a:rPr sz="4000" spc="-40" dirty="0">
                <a:latin typeface="Calibri"/>
                <a:cs typeface="Calibri"/>
              </a:rPr>
              <a:t>y</a:t>
            </a:r>
            <a:r>
              <a:rPr sz="4000" spc="-5" dirty="0">
                <a:latin typeface="Calibri"/>
                <a:cs typeface="Calibri"/>
              </a:rPr>
              <a:t>s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5" dirty="0">
                <a:latin typeface="Calibri"/>
                <a:cs typeface="Calibri"/>
              </a:rPr>
              <a:t>be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10" dirty="0">
                <a:latin typeface="Calibri"/>
                <a:cs typeface="Calibri"/>
              </a:rPr>
              <a:t>sepa</a:t>
            </a:r>
            <a:r>
              <a:rPr sz="4000" spc="-100" dirty="0">
                <a:latin typeface="Calibri"/>
                <a:cs typeface="Calibri"/>
              </a:rPr>
              <a:t>r</a:t>
            </a:r>
            <a:r>
              <a:rPr sz="4000" spc="-40" dirty="0">
                <a:latin typeface="Calibri"/>
                <a:cs typeface="Calibri"/>
              </a:rPr>
              <a:t>a</a:t>
            </a:r>
            <a:r>
              <a:rPr sz="4000" spc="-50" dirty="0">
                <a:latin typeface="Calibri"/>
                <a:cs typeface="Calibri"/>
              </a:rPr>
              <a:t>t</a:t>
            </a:r>
            <a:r>
              <a:rPr sz="4000" spc="-5" dirty="0">
                <a:latin typeface="Calibri"/>
                <a:cs typeface="Calibri"/>
              </a:rPr>
              <a:t>e  </a:t>
            </a:r>
            <a:r>
              <a:rPr sz="4000" spc="-20" dirty="0">
                <a:latin typeface="Calibri"/>
                <a:cs typeface="Calibri"/>
              </a:rPr>
              <a:t>from </a:t>
            </a:r>
            <a:r>
              <a:rPr sz="4000" spc="-5" dirty="0">
                <a:latin typeface="Calibri"/>
                <a:cs typeface="Calibri"/>
              </a:rPr>
              <a:t>the </a:t>
            </a:r>
            <a:r>
              <a:rPr sz="4000" spc="-15" dirty="0">
                <a:latin typeface="Calibri"/>
                <a:cs typeface="Calibri"/>
              </a:rPr>
              <a:t>development</a:t>
            </a:r>
            <a:r>
              <a:rPr sz="4000" spc="2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environment.</a:t>
            </a:r>
            <a:endParaRPr sz="4000">
              <a:latin typeface="Calibri"/>
              <a:cs typeface="Calibri"/>
            </a:endParaRPr>
          </a:p>
          <a:p>
            <a:pPr marL="241300" indent="-228600">
              <a:lnSpc>
                <a:spcPts val="4690"/>
              </a:lnSpc>
              <a:buFont typeface="Arial"/>
              <a:buChar char="•"/>
              <a:tabLst>
                <a:tab pos="241300" algn="l"/>
                <a:tab pos="830580" algn="l"/>
                <a:tab pos="2618740" algn="l"/>
                <a:tab pos="3452495" algn="l"/>
                <a:tab pos="5664200" algn="l"/>
                <a:tab pos="8390890" algn="l"/>
                <a:tab pos="9725660" algn="l"/>
              </a:tabLst>
            </a:pPr>
            <a:r>
              <a:rPr sz="4400" spc="-5" dirty="0">
                <a:latin typeface="Calibri"/>
                <a:cs typeface="Calibri"/>
              </a:rPr>
              <a:t>It	</a:t>
            </a:r>
            <a:r>
              <a:rPr sz="4400" dirty="0">
                <a:latin typeface="Calibri"/>
                <a:cs typeface="Calibri"/>
              </a:rPr>
              <a:t>should	be	</a:t>
            </a:r>
            <a:r>
              <a:rPr sz="4400" b="1" spc="-15" dirty="0">
                <a:latin typeface="Calibri"/>
                <a:cs typeface="Calibri"/>
              </a:rPr>
              <a:t>network	</a:t>
            </a:r>
            <a:r>
              <a:rPr sz="4400" b="1" spc="-5" dirty="0">
                <a:latin typeface="Calibri"/>
                <a:cs typeface="Calibri"/>
              </a:rPr>
              <a:t>accessible</a:t>
            </a:r>
            <a:r>
              <a:rPr sz="4400" spc="-5" dirty="0">
                <a:latin typeface="Calibri"/>
                <a:cs typeface="Calibri"/>
              </a:rPr>
              <a:t>,	</a:t>
            </a:r>
            <a:r>
              <a:rPr sz="4400" b="1" spc="-20" dirty="0">
                <a:latin typeface="Calibri"/>
                <a:cs typeface="Calibri"/>
              </a:rPr>
              <a:t>fault	</a:t>
            </a:r>
            <a:r>
              <a:rPr sz="4400" b="1" spc="-30" dirty="0">
                <a:latin typeface="Calibri"/>
                <a:cs typeface="Calibri"/>
              </a:rPr>
              <a:t>tolerant</a:t>
            </a:r>
            <a:endParaRPr sz="4400">
              <a:latin typeface="Calibri"/>
              <a:cs typeface="Calibri"/>
            </a:endParaRPr>
          </a:p>
          <a:p>
            <a:pPr marL="241300">
              <a:lnSpc>
                <a:spcPts val="4750"/>
              </a:lnSpc>
            </a:pPr>
            <a:r>
              <a:rPr sz="4400" dirty="0">
                <a:latin typeface="Calibri"/>
                <a:cs typeface="Calibri"/>
              </a:rPr>
              <a:t>and </a:t>
            </a:r>
            <a:r>
              <a:rPr sz="4400" b="1" spc="-15" dirty="0">
                <a:latin typeface="Calibri"/>
                <a:cs typeface="Calibri"/>
              </a:rPr>
              <a:t>disaster</a:t>
            </a:r>
            <a:r>
              <a:rPr sz="4400" b="1" spc="-20" dirty="0">
                <a:latin typeface="Calibri"/>
                <a:cs typeface="Calibri"/>
              </a:rPr>
              <a:t> recoverable</a:t>
            </a:r>
            <a:r>
              <a:rPr sz="4400" spc="-20" dirty="0">
                <a:latin typeface="Calibri"/>
                <a:cs typeface="Calibri"/>
              </a:rPr>
              <a:t>.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43319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/>
              <a:t>Thur, </a:t>
            </a:r>
            <a:r>
              <a:rPr lang="en-US" spc="-5" dirty="0"/>
              <a:t>March </a:t>
            </a:r>
            <a:r>
              <a:rPr lang="en-US" dirty="0"/>
              <a:t>05,</a:t>
            </a:r>
            <a:r>
              <a:rPr lang="en-US" spc="-70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662676" y="609676"/>
            <a:ext cx="8724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30" dirty="0">
                <a:latin typeface="Calibri Light"/>
                <a:cs typeface="Calibri Light"/>
              </a:rPr>
              <a:t>E</a:t>
            </a:r>
            <a:r>
              <a:rPr sz="4400" b="0" spc="-35" dirty="0">
                <a:latin typeface="Calibri Light"/>
                <a:cs typeface="Calibri Light"/>
              </a:rPr>
              <a:t>n</a:t>
            </a:r>
            <a:r>
              <a:rPr sz="4400" b="0" dirty="0">
                <a:latin typeface="Calibri Light"/>
                <a:cs typeface="Calibri Light"/>
              </a:rPr>
              <a:t>d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5175" y="3279775"/>
            <a:ext cx="28505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1" spc="-5" dirty="0">
                <a:latin typeface="Calibri"/>
                <a:cs typeface="Calibri"/>
              </a:rPr>
              <a:t>Thank</a:t>
            </a:r>
            <a:r>
              <a:rPr sz="4800" i="1" spc="-75" dirty="0">
                <a:latin typeface="Calibri"/>
                <a:cs typeface="Calibri"/>
              </a:rPr>
              <a:t> </a:t>
            </a:r>
            <a:r>
              <a:rPr sz="4800" i="1" spc="-5" dirty="0">
                <a:latin typeface="Calibri"/>
                <a:cs typeface="Calibri"/>
              </a:rPr>
              <a:t>you!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4308" y="73913"/>
            <a:ext cx="58547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Physical </a:t>
            </a:r>
            <a:r>
              <a:rPr spc="-15" dirty="0"/>
              <a:t>Database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6426809"/>
            <a:ext cx="1433195" cy="1688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20" dirty="0" smtClean="0"/>
              <a:t>Thur, </a:t>
            </a:r>
            <a:r>
              <a:rPr lang="en-US" sz="1200" spc="-5" dirty="0" smtClean="0"/>
              <a:t>March </a:t>
            </a:r>
            <a:r>
              <a:rPr lang="en-US" sz="1200" dirty="0" smtClean="0"/>
              <a:t>05,</a:t>
            </a:r>
            <a:r>
              <a:rPr lang="en-US" sz="1200" spc="-70" dirty="0" smtClean="0"/>
              <a:t> </a:t>
            </a:r>
            <a:r>
              <a:rPr lang="en-US" sz="1200" dirty="0" smtClean="0"/>
              <a:t>2020</a:t>
            </a:r>
            <a:endParaRPr lang="en-US" sz="1200" dirty="0"/>
          </a:p>
        </p:txBody>
      </p:sp>
      <p:sp>
        <p:nvSpPr>
          <p:cNvPr id="4" name="object 4"/>
          <p:cNvSpPr txBox="1"/>
          <p:nvPr/>
        </p:nvSpPr>
        <p:spPr>
          <a:xfrm>
            <a:off x="11171935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8411" y="1156716"/>
            <a:ext cx="3728085" cy="1490980"/>
          </a:xfrm>
          <a:custGeom>
            <a:avLst/>
            <a:gdLst/>
            <a:ahLst/>
            <a:cxnLst/>
            <a:rect l="l" t="t" r="r" b="b"/>
            <a:pathLst>
              <a:path w="3728085" h="1490980">
                <a:moveTo>
                  <a:pt x="2982468" y="0"/>
                </a:moveTo>
                <a:lnTo>
                  <a:pt x="0" y="0"/>
                </a:lnTo>
                <a:lnTo>
                  <a:pt x="745235" y="745236"/>
                </a:lnTo>
                <a:lnTo>
                  <a:pt x="0" y="1490472"/>
                </a:lnTo>
                <a:lnTo>
                  <a:pt x="2982468" y="1490472"/>
                </a:lnTo>
                <a:lnTo>
                  <a:pt x="3727704" y="745236"/>
                </a:lnTo>
                <a:lnTo>
                  <a:pt x="298246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83182" y="1606677"/>
            <a:ext cx="109728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10" dirty="0">
                <a:solidFill>
                  <a:srgbClr val="FFFFFF"/>
                </a:solidFill>
                <a:latin typeface="Calibri"/>
                <a:cs typeface="Calibri"/>
              </a:rPr>
              <a:t>Desi</a:t>
            </a:r>
            <a:r>
              <a:rPr sz="3100" spc="-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1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91484" y="1283208"/>
            <a:ext cx="3093720" cy="1237615"/>
          </a:xfrm>
          <a:custGeom>
            <a:avLst/>
            <a:gdLst/>
            <a:ahLst/>
            <a:cxnLst/>
            <a:rect l="l" t="t" r="r" b="b"/>
            <a:pathLst>
              <a:path w="3093720" h="1237614">
                <a:moveTo>
                  <a:pt x="2474976" y="0"/>
                </a:moveTo>
                <a:lnTo>
                  <a:pt x="0" y="0"/>
                </a:lnTo>
                <a:lnTo>
                  <a:pt x="618743" y="618743"/>
                </a:lnTo>
                <a:lnTo>
                  <a:pt x="0" y="1237488"/>
                </a:lnTo>
                <a:lnTo>
                  <a:pt x="2474976" y="1237488"/>
                </a:lnTo>
                <a:lnTo>
                  <a:pt x="3093719" y="618743"/>
                </a:lnTo>
                <a:lnTo>
                  <a:pt x="2474976" y="0"/>
                </a:lnTo>
                <a:close/>
              </a:path>
            </a:pathLst>
          </a:custGeom>
          <a:solidFill>
            <a:srgbClr val="FFE8CA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91484" y="1283208"/>
            <a:ext cx="3093720" cy="1237615"/>
          </a:xfrm>
          <a:custGeom>
            <a:avLst/>
            <a:gdLst/>
            <a:ahLst/>
            <a:cxnLst/>
            <a:rect l="l" t="t" r="r" b="b"/>
            <a:pathLst>
              <a:path w="3093720" h="1237614">
                <a:moveTo>
                  <a:pt x="0" y="0"/>
                </a:moveTo>
                <a:lnTo>
                  <a:pt x="2474976" y="0"/>
                </a:lnTo>
                <a:lnTo>
                  <a:pt x="3093719" y="618743"/>
                </a:lnTo>
                <a:lnTo>
                  <a:pt x="2474976" y="1237488"/>
                </a:lnTo>
                <a:lnTo>
                  <a:pt x="0" y="1237488"/>
                </a:lnTo>
                <a:lnTo>
                  <a:pt x="618743" y="618743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E8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22978" y="1566799"/>
            <a:ext cx="1055370" cy="61150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indent="92710">
              <a:lnSpc>
                <a:spcPts val="2210"/>
              </a:lnSpc>
              <a:spcBef>
                <a:spcPts val="335"/>
              </a:spcBef>
            </a:pPr>
            <a:r>
              <a:rPr sz="2000" spc="-10" dirty="0">
                <a:latin typeface="Calibri"/>
                <a:cs typeface="Calibri"/>
              </a:rPr>
              <a:t>Develop 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ds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52388" y="1283208"/>
            <a:ext cx="3093720" cy="1237615"/>
          </a:xfrm>
          <a:custGeom>
            <a:avLst/>
            <a:gdLst/>
            <a:ahLst/>
            <a:cxnLst/>
            <a:rect l="l" t="t" r="r" b="b"/>
            <a:pathLst>
              <a:path w="3093720" h="1237614">
                <a:moveTo>
                  <a:pt x="2474976" y="0"/>
                </a:moveTo>
                <a:lnTo>
                  <a:pt x="0" y="0"/>
                </a:lnTo>
                <a:lnTo>
                  <a:pt x="618743" y="618743"/>
                </a:lnTo>
                <a:lnTo>
                  <a:pt x="0" y="1237488"/>
                </a:lnTo>
                <a:lnTo>
                  <a:pt x="2474976" y="1237488"/>
                </a:lnTo>
                <a:lnTo>
                  <a:pt x="3093719" y="618743"/>
                </a:lnTo>
                <a:lnTo>
                  <a:pt x="2474976" y="0"/>
                </a:lnTo>
                <a:close/>
              </a:path>
            </a:pathLst>
          </a:custGeom>
          <a:solidFill>
            <a:srgbClr val="F7FBCA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52388" y="1283208"/>
            <a:ext cx="3093720" cy="1237615"/>
          </a:xfrm>
          <a:custGeom>
            <a:avLst/>
            <a:gdLst/>
            <a:ahLst/>
            <a:cxnLst/>
            <a:rect l="l" t="t" r="r" b="b"/>
            <a:pathLst>
              <a:path w="3093720" h="1237614">
                <a:moveTo>
                  <a:pt x="0" y="0"/>
                </a:moveTo>
                <a:lnTo>
                  <a:pt x="2474976" y="0"/>
                </a:lnTo>
                <a:lnTo>
                  <a:pt x="3093719" y="618743"/>
                </a:lnTo>
                <a:lnTo>
                  <a:pt x="2474976" y="1237488"/>
                </a:lnTo>
                <a:lnTo>
                  <a:pt x="0" y="1237488"/>
                </a:lnTo>
                <a:lnTo>
                  <a:pt x="618743" y="618743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7FB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850126" y="1287526"/>
            <a:ext cx="1725295" cy="11690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-2540" algn="ctr">
              <a:lnSpc>
                <a:spcPct val="91700"/>
              </a:lnSpc>
              <a:spcBef>
                <a:spcPts val="300"/>
              </a:spcBef>
            </a:pPr>
            <a:r>
              <a:rPr sz="2000" spc="-10" dirty="0">
                <a:latin typeface="Calibri"/>
                <a:cs typeface="Calibri"/>
              </a:rPr>
              <a:t>Detailed  </a:t>
            </a:r>
            <a:r>
              <a:rPr sz="2000" spc="-5" dirty="0">
                <a:latin typeface="Calibri"/>
                <a:cs typeface="Calibri"/>
              </a:rPr>
              <a:t>Dimensional  </a:t>
            </a:r>
            <a:r>
              <a:rPr sz="2000" dirty="0">
                <a:latin typeface="Calibri"/>
                <a:cs typeface="Calibri"/>
              </a:rPr>
              <a:t>Model /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Physical  </a:t>
            </a:r>
            <a:r>
              <a:rPr sz="2000" dirty="0">
                <a:latin typeface="Calibri"/>
                <a:cs typeface="Calibri"/>
              </a:rPr>
              <a:t>Model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8411" y="2855976"/>
            <a:ext cx="3728085" cy="1492250"/>
          </a:xfrm>
          <a:custGeom>
            <a:avLst/>
            <a:gdLst/>
            <a:ahLst/>
            <a:cxnLst/>
            <a:rect l="l" t="t" r="r" b="b"/>
            <a:pathLst>
              <a:path w="3728085" h="1492250">
                <a:moveTo>
                  <a:pt x="2981706" y="0"/>
                </a:moveTo>
                <a:lnTo>
                  <a:pt x="0" y="0"/>
                </a:lnTo>
                <a:lnTo>
                  <a:pt x="745997" y="745998"/>
                </a:lnTo>
                <a:lnTo>
                  <a:pt x="0" y="1491996"/>
                </a:lnTo>
                <a:lnTo>
                  <a:pt x="2981706" y="1491996"/>
                </a:lnTo>
                <a:lnTo>
                  <a:pt x="3727704" y="745998"/>
                </a:lnTo>
                <a:lnTo>
                  <a:pt x="2981706" y="0"/>
                </a:lnTo>
                <a:close/>
              </a:path>
            </a:pathLst>
          </a:custGeom>
          <a:solidFill>
            <a:srgbClr val="22E0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42212" y="3090417"/>
            <a:ext cx="2179320" cy="93027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64135" marR="5080" indent="-52069">
              <a:lnSpc>
                <a:spcPts val="3410"/>
              </a:lnSpc>
              <a:spcBef>
                <a:spcPts val="465"/>
              </a:spcBef>
            </a:pPr>
            <a:r>
              <a:rPr sz="31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1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100" spc="-3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31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10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100" spc="-10" dirty="0">
                <a:solidFill>
                  <a:srgbClr val="FFFFFF"/>
                </a:solidFill>
                <a:latin typeface="Calibri"/>
                <a:cs typeface="Calibri"/>
              </a:rPr>
              <a:t>opme</a:t>
            </a:r>
            <a:r>
              <a:rPr sz="31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100" spc="-5" dirty="0">
                <a:solidFill>
                  <a:srgbClr val="FFFFFF"/>
                </a:solidFill>
                <a:latin typeface="Calibri"/>
                <a:cs typeface="Calibri"/>
              </a:rPr>
              <a:t>t  </a:t>
            </a:r>
            <a:r>
              <a:rPr sz="3100" spc="-15" dirty="0">
                <a:solidFill>
                  <a:srgbClr val="FFFFFF"/>
                </a:solidFill>
                <a:latin typeface="Calibri"/>
                <a:cs typeface="Calibri"/>
              </a:rPr>
              <a:t>Environment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91484" y="2983992"/>
            <a:ext cx="3093720" cy="1237615"/>
          </a:xfrm>
          <a:custGeom>
            <a:avLst/>
            <a:gdLst/>
            <a:ahLst/>
            <a:cxnLst/>
            <a:rect l="l" t="t" r="r" b="b"/>
            <a:pathLst>
              <a:path w="3093720" h="1237614">
                <a:moveTo>
                  <a:pt x="2474976" y="0"/>
                </a:moveTo>
                <a:lnTo>
                  <a:pt x="0" y="0"/>
                </a:lnTo>
                <a:lnTo>
                  <a:pt x="618743" y="618744"/>
                </a:lnTo>
                <a:lnTo>
                  <a:pt x="0" y="1237488"/>
                </a:lnTo>
                <a:lnTo>
                  <a:pt x="2474976" y="1237488"/>
                </a:lnTo>
                <a:lnTo>
                  <a:pt x="3093719" y="618744"/>
                </a:lnTo>
                <a:lnTo>
                  <a:pt x="2474976" y="0"/>
                </a:lnTo>
                <a:close/>
              </a:path>
            </a:pathLst>
          </a:custGeom>
          <a:solidFill>
            <a:srgbClr val="DCF8CA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91484" y="2983992"/>
            <a:ext cx="3093720" cy="1237615"/>
          </a:xfrm>
          <a:custGeom>
            <a:avLst/>
            <a:gdLst/>
            <a:ahLst/>
            <a:cxnLst/>
            <a:rect l="l" t="t" r="r" b="b"/>
            <a:pathLst>
              <a:path w="3093720" h="1237614">
                <a:moveTo>
                  <a:pt x="0" y="0"/>
                </a:moveTo>
                <a:lnTo>
                  <a:pt x="2474976" y="0"/>
                </a:lnTo>
                <a:lnTo>
                  <a:pt x="3093719" y="618744"/>
                </a:lnTo>
                <a:lnTo>
                  <a:pt x="2474976" y="1237488"/>
                </a:lnTo>
                <a:lnTo>
                  <a:pt x="0" y="1237488"/>
                </a:lnTo>
                <a:lnTo>
                  <a:pt x="618743" y="618744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DCF8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87926" y="3126689"/>
            <a:ext cx="1126490" cy="8909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8895" marR="5080" indent="-36830" algn="just">
              <a:lnSpc>
                <a:spcPct val="91800"/>
              </a:lnSpc>
              <a:spcBef>
                <a:spcPts val="300"/>
              </a:spcBef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  </a:t>
            </a:r>
            <a:r>
              <a:rPr sz="2000" spc="-10" dirty="0">
                <a:latin typeface="Calibri"/>
                <a:cs typeface="Calibri"/>
              </a:rPr>
              <a:t>Relational  </a:t>
            </a:r>
            <a:r>
              <a:rPr sz="2000" spc="-5" dirty="0">
                <a:latin typeface="Calibri"/>
                <a:cs typeface="Calibri"/>
              </a:rPr>
              <a:t>Database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52388" y="2983992"/>
            <a:ext cx="3093720" cy="1237615"/>
          </a:xfrm>
          <a:custGeom>
            <a:avLst/>
            <a:gdLst/>
            <a:ahLst/>
            <a:cxnLst/>
            <a:rect l="l" t="t" r="r" b="b"/>
            <a:pathLst>
              <a:path w="3093720" h="1237614">
                <a:moveTo>
                  <a:pt x="2474976" y="0"/>
                </a:moveTo>
                <a:lnTo>
                  <a:pt x="0" y="0"/>
                </a:lnTo>
                <a:lnTo>
                  <a:pt x="618743" y="618744"/>
                </a:lnTo>
                <a:lnTo>
                  <a:pt x="0" y="1237488"/>
                </a:lnTo>
                <a:lnTo>
                  <a:pt x="2474976" y="1237488"/>
                </a:lnTo>
                <a:lnTo>
                  <a:pt x="3093719" y="618744"/>
                </a:lnTo>
                <a:lnTo>
                  <a:pt x="2474976" y="0"/>
                </a:lnTo>
                <a:close/>
              </a:path>
            </a:pathLst>
          </a:custGeom>
          <a:solidFill>
            <a:srgbClr val="CCF6D2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52388" y="2983992"/>
            <a:ext cx="3093720" cy="1237615"/>
          </a:xfrm>
          <a:custGeom>
            <a:avLst/>
            <a:gdLst/>
            <a:ahLst/>
            <a:cxnLst/>
            <a:rect l="l" t="t" r="r" b="b"/>
            <a:pathLst>
              <a:path w="3093720" h="1237614">
                <a:moveTo>
                  <a:pt x="0" y="0"/>
                </a:moveTo>
                <a:lnTo>
                  <a:pt x="2474976" y="0"/>
                </a:lnTo>
                <a:lnTo>
                  <a:pt x="3093719" y="618744"/>
                </a:lnTo>
                <a:lnTo>
                  <a:pt x="2474976" y="1237488"/>
                </a:lnTo>
                <a:lnTo>
                  <a:pt x="0" y="1237488"/>
                </a:lnTo>
                <a:lnTo>
                  <a:pt x="618743" y="618744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CCF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07454" y="2987801"/>
            <a:ext cx="1805939" cy="11690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algn="ctr">
              <a:lnSpc>
                <a:spcPct val="91700"/>
              </a:lnSpc>
              <a:spcBef>
                <a:spcPts val="300"/>
              </a:spcBef>
            </a:pPr>
            <a:r>
              <a:rPr sz="2000" spc="-10" dirty="0">
                <a:latin typeface="Calibri"/>
                <a:cs typeface="Calibri"/>
              </a:rPr>
              <a:t>Develop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Security,  </a:t>
            </a:r>
            <a:r>
              <a:rPr sz="2000" spc="-5" dirty="0">
                <a:latin typeface="Calibri"/>
                <a:cs typeface="Calibri"/>
              </a:rPr>
              <a:t>Auditing </a:t>
            </a:r>
            <a:r>
              <a:rPr sz="2000" dirty="0">
                <a:latin typeface="Calibri"/>
                <a:cs typeface="Calibri"/>
              </a:rPr>
              <a:t>and  </a:t>
            </a:r>
            <a:r>
              <a:rPr sz="2000" spc="-5" dirty="0">
                <a:latin typeface="Calibri"/>
                <a:cs typeface="Calibri"/>
              </a:rPr>
              <a:t>Staging tables 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Index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813292" y="2983992"/>
            <a:ext cx="3093720" cy="1237615"/>
          </a:xfrm>
          <a:custGeom>
            <a:avLst/>
            <a:gdLst/>
            <a:ahLst/>
            <a:cxnLst/>
            <a:rect l="l" t="t" r="r" b="b"/>
            <a:pathLst>
              <a:path w="3093720" h="1237614">
                <a:moveTo>
                  <a:pt x="2474976" y="0"/>
                </a:moveTo>
                <a:lnTo>
                  <a:pt x="0" y="0"/>
                </a:lnTo>
                <a:lnTo>
                  <a:pt x="618743" y="618744"/>
                </a:lnTo>
                <a:lnTo>
                  <a:pt x="0" y="1237488"/>
                </a:lnTo>
                <a:lnTo>
                  <a:pt x="2474976" y="1237488"/>
                </a:lnTo>
                <a:lnTo>
                  <a:pt x="3093719" y="618744"/>
                </a:lnTo>
                <a:lnTo>
                  <a:pt x="2474976" y="0"/>
                </a:lnTo>
                <a:close/>
              </a:path>
            </a:pathLst>
          </a:custGeom>
          <a:solidFill>
            <a:srgbClr val="CDF1E7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13292" y="2983992"/>
            <a:ext cx="3093720" cy="1237615"/>
          </a:xfrm>
          <a:custGeom>
            <a:avLst/>
            <a:gdLst/>
            <a:ahLst/>
            <a:cxnLst/>
            <a:rect l="l" t="t" r="r" b="b"/>
            <a:pathLst>
              <a:path w="3093720" h="1237614">
                <a:moveTo>
                  <a:pt x="0" y="0"/>
                </a:moveTo>
                <a:lnTo>
                  <a:pt x="2474976" y="0"/>
                </a:lnTo>
                <a:lnTo>
                  <a:pt x="3093719" y="618744"/>
                </a:lnTo>
                <a:lnTo>
                  <a:pt x="2474976" y="1237488"/>
                </a:lnTo>
                <a:lnTo>
                  <a:pt x="0" y="1237488"/>
                </a:lnTo>
                <a:lnTo>
                  <a:pt x="618743" y="618744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CDF1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639427" y="3126689"/>
            <a:ext cx="1466850" cy="8909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algn="ctr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latin typeface="Calibri"/>
                <a:cs typeface="Calibri"/>
              </a:rPr>
              <a:t>Design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ROLAP  </a:t>
            </a:r>
            <a:r>
              <a:rPr sz="2000" spc="-5" dirty="0">
                <a:latin typeface="Calibri"/>
                <a:cs typeface="Calibri"/>
              </a:rPr>
              <a:t>Database </a:t>
            </a:r>
            <a:r>
              <a:rPr sz="2000" dirty="0">
                <a:latin typeface="Calibri"/>
                <a:cs typeface="Calibri"/>
              </a:rPr>
              <a:t>&amp;  </a:t>
            </a:r>
            <a:r>
              <a:rPr sz="2000" spc="-55" dirty="0">
                <a:latin typeface="Calibri"/>
                <a:cs typeface="Calibri"/>
              </a:rPr>
              <a:t>Test </a:t>
            </a:r>
            <a:r>
              <a:rPr sz="2000" dirty="0">
                <a:latin typeface="Calibri"/>
                <a:cs typeface="Calibri"/>
              </a:rPr>
              <a:t>/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Verify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48411" y="4556759"/>
            <a:ext cx="3728085" cy="1490980"/>
          </a:xfrm>
          <a:custGeom>
            <a:avLst/>
            <a:gdLst/>
            <a:ahLst/>
            <a:cxnLst/>
            <a:rect l="l" t="t" r="r" b="b"/>
            <a:pathLst>
              <a:path w="3728085" h="1490979">
                <a:moveTo>
                  <a:pt x="2982468" y="0"/>
                </a:moveTo>
                <a:lnTo>
                  <a:pt x="0" y="0"/>
                </a:lnTo>
                <a:lnTo>
                  <a:pt x="745235" y="745235"/>
                </a:lnTo>
                <a:lnTo>
                  <a:pt x="0" y="1490471"/>
                </a:lnTo>
                <a:lnTo>
                  <a:pt x="2982468" y="1490471"/>
                </a:lnTo>
                <a:lnTo>
                  <a:pt x="3727704" y="745235"/>
                </a:lnTo>
                <a:lnTo>
                  <a:pt x="298246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94028" y="4790694"/>
            <a:ext cx="2077085" cy="93027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5080" indent="708025">
              <a:lnSpc>
                <a:spcPts val="3410"/>
              </a:lnSpc>
              <a:spcBef>
                <a:spcPts val="465"/>
              </a:spcBef>
            </a:pPr>
            <a:r>
              <a:rPr sz="3100" spc="-85" dirty="0">
                <a:solidFill>
                  <a:srgbClr val="FFFFFF"/>
                </a:solidFill>
                <a:latin typeface="Calibri"/>
                <a:cs typeface="Calibri"/>
              </a:rPr>
              <a:t>Test  </a:t>
            </a:r>
            <a:r>
              <a:rPr sz="31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100" spc="-5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100" spc="-5" dirty="0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sz="3100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100" spc="-10" dirty="0">
                <a:solidFill>
                  <a:srgbClr val="FFFFFF"/>
                </a:solidFill>
                <a:latin typeface="Calibri"/>
                <a:cs typeface="Calibri"/>
              </a:rPr>
              <a:t>onme</a:t>
            </a:r>
            <a:r>
              <a:rPr sz="31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1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491484" y="4683252"/>
            <a:ext cx="3093720" cy="1237615"/>
          </a:xfrm>
          <a:custGeom>
            <a:avLst/>
            <a:gdLst/>
            <a:ahLst/>
            <a:cxnLst/>
            <a:rect l="l" t="t" r="r" b="b"/>
            <a:pathLst>
              <a:path w="3093720" h="1237614">
                <a:moveTo>
                  <a:pt x="2474976" y="0"/>
                </a:moveTo>
                <a:lnTo>
                  <a:pt x="0" y="0"/>
                </a:lnTo>
                <a:lnTo>
                  <a:pt x="618743" y="618744"/>
                </a:lnTo>
                <a:lnTo>
                  <a:pt x="0" y="1237488"/>
                </a:lnTo>
                <a:lnTo>
                  <a:pt x="2474976" y="1237488"/>
                </a:lnTo>
                <a:lnTo>
                  <a:pt x="3093719" y="618744"/>
                </a:lnTo>
                <a:lnTo>
                  <a:pt x="2474976" y="0"/>
                </a:lnTo>
                <a:close/>
              </a:path>
            </a:pathLst>
          </a:custGeom>
          <a:solidFill>
            <a:srgbClr val="CEE7ED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91484" y="4683252"/>
            <a:ext cx="3093720" cy="1237615"/>
          </a:xfrm>
          <a:custGeom>
            <a:avLst/>
            <a:gdLst/>
            <a:ahLst/>
            <a:cxnLst/>
            <a:rect l="l" t="t" r="r" b="b"/>
            <a:pathLst>
              <a:path w="3093720" h="1237614">
                <a:moveTo>
                  <a:pt x="0" y="0"/>
                </a:moveTo>
                <a:lnTo>
                  <a:pt x="2474976" y="0"/>
                </a:lnTo>
                <a:lnTo>
                  <a:pt x="3093719" y="618744"/>
                </a:lnTo>
                <a:lnTo>
                  <a:pt x="2474976" y="1237488"/>
                </a:lnTo>
                <a:lnTo>
                  <a:pt x="0" y="1237488"/>
                </a:lnTo>
                <a:lnTo>
                  <a:pt x="618743" y="618744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CEE7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128008" y="4827270"/>
            <a:ext cx="1845945" cy="8909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065" marR="5080" algn="ctr">
              <a:lnSpc>
                <a:spcPct val="91800"/>
              </a:lnSpc>
              <a:spcBef>
                <a:spcPts val="300"/>
              </a:spcBef>
            </a:pPr>
            <a:r>
              <a:rPr sz="2000" dirty="0">
                <a:latin typeface="Calibri"/>
                <a:cs typeface="Calibri"/>
              </a:rPr>
              <a:t>Add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Aggregations 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5" dirty="0">
                <a:latin typeface="Calibri"/>
                <a:cs typeface="Calibri"/>
              </a:rPr>
              <a:t>improved  Indexes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152388" y="4683252"/>
            <a:ext cx="3093720" cy="1237615"/>
          </a:xfrm>
          <a:custGeom>
            <a:avLst/>
            <a:gdLst/>
            <a:ahLst/>
            <a:cxnLst/>
            <a:rect l="l" t="t" r="r" b="b"/>
            <a:pathLst>
              <a:path w="3093720" h="1237614">
                <a:moveTo>
                  <a:pt x="2474976" y="0"/>
                </a:moveTo>
                <a:lnTo>
                  <a:pt x="0" y="0"/>
                </a:lnTo>
                <a:lnTo>
                  <a:pt x="618743" y="618744"/>
                </a:lnTo>
                <a:lnTo>
                  <a:pt x="0" y="1237488"/>
                </a:lnTo>
                <a:lnTo>
                  <a:pt x="2474976" y="1237488"/>
                </a:lnTo>
                <a:lnTo>
                  <a:pt x="3093719" y="618744"/>
                </a:lnTo>
                <a:lnTo>
                  <a:pt x="2474976" y="0"/>
                </a:lnTo>
                <a:close/>
              </a:path>
            </a:pathLst>
          </a:custGeom>
          <a:solidFill>
            <a:srgbClr val="CFD4EA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52388" y="4683252"/>
            <a:ext cx="3093720" cy="1237615"/>
          </a:xfrm>
          <a:custGeom>
            <a:avLst/>
            <a:gdLst/>
            <a:ahLst/>
            <a:cxnLst/>
            <a:rect l="l" t="t" r="r" b="b"/>
            <a:pathLst>
              <a:path w="3093720" h="1237614">
                <a:moveTo>
                  <a:pt x="0" y="0"/>
                </a:moveTo>
                <a:lnTo>
                  <a:pt x="2474976" y="0"/>
                </a:lnTo>
                <a:lnTo>
                  <a:pt x="3093719" y="618744"/>
                </a:lnTo>
                <a:lnTo>
                  <a:pt x="2474976" y="1237488"/>
                </a:lnTo>
                <a:lnTo>
                  <a:pt x="0" y="1237488"/>
                </a:lnTo>
                <a:lnTo>
                  <a:pt x="618743" y="618744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CFD4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818121" y="4966842"/>
            <a:ext cx="1788160" cy="61150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497205" marR="5080" indent="-485140">
              <a:lnSpc>
                <a:spcPts val="2210"/>
              </a:lnSpc>
              <a:spcBef>
                <a:spcPts val="335"/>
              </a:spcBef>
            </a:pPr>
            <a:r>
              <a:rPr sz="2000" spc="-10" dirty="0">
                <a:latin typeface="Calibri"/>
                <a:cs typeface="Calibri"/>
              </a:rPr>
              <a:t>Finalize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database  Designs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79038" y="6324701"/>
            <a:ext cx="3641725" cy="476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1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Fig #: High Level </a:t>
            </a:r>
            <a:r>
              <a:rPr sz="1800" spc="-15" dirty="0">
                <a:latin typeface="Calibri"/>
                <a:cs typeface="Calibri"/>
              </a:rPr>
              <a:t>Physical </a:t>
            </a:r>
            <a:r>
              <a:rPr sz="1800" spc="-5" dirty="0">
                <a:latin typeface="Calibri"/>
                <a:cs typeface="Calibri"/>
              </a:rPr>
              <a:t>Design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  <a:p>
            <a:pPr marL="405765">
              <a:lnSpc>
                <a:spcPts val="1530"/>
              </a:lnSpc>
            </a:pPr>
            <a:r>
              <a:rPr sz="1400" b="1" spc="-5" dirty="0">
                <a:latin typeface="Calibri"/>
                <a:cs typeface="Calibri"/>
              </a:rPr>
              <a:t>Source: </a:t>
            </a:r>
            <a:r>
              <a:rPr sz="1400" b="1" dirty="0">
                <a:latin typeface="Calibri"/>
                <a:cs typeface="Calibri"/>
              </a:rPr>
              <a:t>Michael </a:t>
            </a:r>
            <a:r>
              <a:rPr sz="1400" b="1" spc="5" dirty="0">
                <a:latin typeface="Calibri"/>
                <a:cs typeface="Calibri"/>
              </a:rPr>
              <a:t>A. </a:t>
            </a:r>
            <a:r>
              <a:rPr sz="1400" b="1" spc="-5" dirty="0">
                <a:latin typeface="Calibri"/>
                <a:cs typeface="Calibri"/>
              </a:rPr>
              <a:t>Fudge,</a:t>
            </a:r>
            <a:r>
              <a:rPr sz="1400" b="1" spc="-100" dirty="0">
                <a:latin typeface="Calibri"/>
                <a:cs typeface="Calibri"/>
              </a:rPr>
              <a:t> </a:t>
            </a:r>
            <a:r>
              <a:rPr sz="1400" b="1" spc="-40" dirty="0">
                <a:latin typeface="Calibri"/>
                <a:cs typeface="Calibri"/>
              </a:rPr>
              <a:t>Jr.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144000" y="1905000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1143000" y="306324"/>
                </a:moveTo>
                <a:lnTo>
                  <a:pt x="987551" y="306324"/>
                </a:lnTo>
                <a:lnTo>
                  <a:pt x="987551" y="914400"/>
                </a:lnTo>
                <a:lnTo>
                  <a:pt x="1143000" y="914400"/>
                </a:lnTo>
                <a:lnTo>
                  <a:pt x="1143000" y="306324"/>
                </a:lnTo>
                <a:close/>
              </a:path>
              <a:path w="1143000" h="914400">
                <a:moveTo>
                  <a:pt x="277368" y="0"/>
                </a:moveTo>
                <a:lnTo>
                  <a:pt x="0" y="228600"/>
                </a:lnTo>
                <a:lnTo>
                  <a:pt x="277368" y="457200"/>
                </a:lnTo>
                <a:lnTo>
                  <a:pt x="277368" y="306324"/>
                </a:lnTo>
                <a:lnTo>
                  <a:pt x="1143000" y="306324"/>
                </a:lnTo>
                <a:lnTo>
                  <a:pt x="1143000" y="150875"/>
                </a:lnTo>
                <a:lnTo>
                  <a:pt x="277368" y="150875"/>
                </a:lnTo>
                <a:lnTo>
                  <a:pt x="27736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44000" y="1905000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987551" y="914400"/>
                </a:moveTo>
                <a:lnTo>
                  <a:pt x="987551" y="306324"/>
                </a:lnTo>
                <a:lnTo>
                  <a:pt x="277368" y="306324"/>
                </a:lnTo>
                <a:lnTo>
                  <a:pt x="277368" y="457200"/>
                </a:lnTo>
                <a:lnTo>
                  <a:pt x="0" y="228600"/>
                </a:lnTo>
                <a:lnTo>
                  <a:pt x="277368" y="0"/>
                </a:lnTo>
                <a:lnTo>
                  <a:pt x="277368" y="150875"/>
                </a:lnTo>
                <a:lnTo>
                  <a:pt x="1143000" y="150875"/>
                </a:lnTo>
                <a:lnTo>
                  <a:pt x="1143000" y="914400"/>
                </a:lnTo>
                <a:lnTo>
                  <a:pt x="987551" y="914400"/>
                </a:lnTo>
                <a:close/>
              </a:path>
            </a:pathLst>
          </a:custGeom>
          <a:ln w="12192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57800" y="5943600"/>
            <a:ext cx="1981200" cy="457200"/>
          </a:xfrm>
          <a:custGeom>
            <a:avLst/>
            <a:gdLst/>
            <a:ahLst/>
            <a:cxnLst/>
            <a:rect l="l" t="t" r="r" b="b"/>
            <a:pathLst>
              <a:path w="1981200" h="457200">
                <a:moveTo>
                  <a:pt x="171450" y="175259"/>
                </a:moveTo>
                <a:lnTo>
                  <a:pt x="57150" y="175259"/>
                </a:lnTo>
                <a:lnTo>
                  <a:pt x="57150" y="257175"/>
                </a:lnTo>
                <a:lnTo>
                  <a:pt x="62431" y="303036"/>
                </a:lnTo>
                <a:lnTo>
                  <a:pt x="77477" y="345138"/>
                </a:lnTo>
                <a:lnTo>
                  <a:pt x="101087" y="382277"/>
                </a:lnTo>
                <a:lnTo>
                  <a:pt x="132061" y="413254"/>
                </a:lnTo>
                <a:lnTo>
                  <a:pt x="169200" y="436868"/>
                </a:lnTo>
                <a:lnTo>
                  <a:pt x="211305" y="451916"/>
                </a:lnTo>
                <a:lnTo>
                  <a:pt x="257175" y="457200"/>
                </a:lnTo>
                <a:lnTo>
                  <a:pt x="1781175" y="457200"/>
                </a:lnTo>
                <a:lnTo>
                  <a:pt x="1827044" y="451916"/>
                </a:lnTo>
                <a:lnTo>
                  <a:pt x="1869149" y="436868"/>
                </a:lnTo>
                <a:lnTo>
                  <a:pt x="1906288" y="413254"/>
                </a:lnTo>
                <a:lnTo>
                  <a:pt x="1937262" y="382277"/>
                </a:lnTo>
                <a:lnTo>
                  <a:pt x="1960872" y="345138"/>
                </a:lnTo>
                <a:lnTo>
                  <a:pt x="1961672" y="342900"/>
                </a:lnTo>
                <a:lnTo>
                  <a:pt x="257175" y="342900"/>
                </a:lnTo>
                <a:lnTo>
                  <a:pt x="223795" y="336163"/>
                </a:lnTo>
                <a:lnTo>
                  <a:pt x="196548" y="317792"/>
                </a:lnTo>
                <a:lnTo>
                  <a:pt x="178182" y="290543"/>
                </a:lnTo>
                <a:lnTo>
                  <a:pt x="171450" y="257175"/>
                </a:lnTo>
                <a:lnTo>
                  <a:pt x="171450" y="175259"/>
                </a:lnTo>
                <a:close/>
              </a:path>
              <a:path w="1981200" h="457200">
                <a:moveTo>
                  <a:pt x="1981200" y="0"/>
                </a:moveTo>
                <a:lnTo>
                  <a:pt x="1866900" y="0"/>
                </a:lnTo>
                <a:lnTo>
                  <a:pt x="1866900" y="257175"/>
                </a:lnTo>
                <a:lnTo>
                  <a:pt x="1860167" y="290543"/>
                </a:lnTo>
                <a:lnTo>
                  <a:pt x="1841801" y="317792"/>
                </a:lnTo>
                <a:lnTo>
                  <a:pt x="1814554" y="336163"/>
                </a:lnTo>
                <a:lnTo>
                  <a:pt x="1781175" y="342900"/>
                </a:lnTo>
                <a:lnTo>
                  <a:pt x="1961672" y="342900"/>
                </a:lnTo>
                <a:lnTo>
                  <a:pt x="1975918" y="303036"/>
                </a:lnTo>
                <a:lnTo>
                  <a:pt x="1981200" y="257175"/>
                </a:lnTo>
                <a:lnTo>
                  <a:pt x="1981200" y="0"/>
                </a:lnTo>
                <a:close/>
              </a:path>
              <a:path w="1981200" h="457200">
                <a:moveTo>
                  <a:pt x="114300" y="0"/>
                </a:moveTo>
                <a:lnTo>
                  <a:pt x="0" y="175259"/>
                </a:lnTo>
                <a:lnTo>
                  <a:pt x="228600" y="175259"/>
                </a:lnTo>
                <a:lnTo>
                  <a:pt x="1143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57800" y="5943600"/>
            <a:ext cx="1981200" cy="457200"/>
          </a:xfrm>
          <a:custGeom>
            <a:avLst/>
            <a:gdLst/>
            <a:ahLst/>
            <a:cxnLst/>
            <a:rect l="l" t="t" r="r" b="b"/>
            <a:pathLst>
              <a:path w="1981200" h="457200">
                <a:moveTo>
                  <a:pt x="1981200" y="0"/>
                </a:moveTo>
                <a:lnTo>
                  <a:pt x="1981200" y="257175"/>
                </a:lnTo>
                <a:lnTo>
                  <a:pt x="1975918" y="303036"/>
                </a:lnTo>
                <a:lnTo>
                  <a:pt x="1960872" y="345138"/>
                </a:lnTo>
                <a:lnTo>
                  <a:pt x="1937262" y="382277"/>
                </a:lnTo>
                <a:lnTo>
                  <a:pt x="1906288" y="413254"/>
                </a:lnTo>
                <a:lnTo>
                  <a:pt x="1869149" y="436868"/>
                </a:lnTo>
                <a:lnTo>
                  <a:pt x="1827044" y="451916"/>
                </a:lnTo>
                <a:lnTo>
                  <a:pt x="1781175" y="457200"/>
                </a:lnTo>
                <a:lnTo>
                  <a:pt x="257175" y="457200"/>
                </a:lnTo>
                <a:lnTo>
                  <a:pt x="211305" y="451916"/>
                </a:lnTo>
                <a:lnTo>
                  <a:pt x="169200" y="436868"/>
                </a:lnTo>
                <a:lnTo>
                  <a:pt x="132061" y="413254"/>
                </a:lnTo>
                <a:lnTo>
                  <a:pt x="101087" y="382277"/>
                </a:lnTo>
                <a:lnTo>
                  <a:pt x="77477" y="345138"/>
                </a:lnTo>
                <a:lnTo>
                  <a:pt x="62431" y="303036"/>
                </a:lnTo>
                <a:lnTo>
                  <a:pt x="57150" y="257175"/>
                </a:lnTo>
                <a:lnTo>
                  <a:pt x="57150" y="175259"/>
                </a:lnTo>
                <a:lnTo>
                  <a:pt x="0" y="175259"/>
                </a:lnTo>
                <a:lnTo>
                  <a:pt x="114300" y="0"/>
                </a:lnTo>
                <a:lnTo>
                  <a:pt x="228600" y="175259"/>
                </a:lnTo>
                <a:lnTo>
                  <a:pt x="171450" y="175259"/>
                </a:lnTo>
                <a:lnTo>
                  <a:pt x="171450" y="257175"/>
                </a:lnTo>
                <a:lnTo>
                  <a:pt x="178182" y="290543"/>
                </a:lnTo>
                <a:lnTo>
                  <a:pt x="196548" y="317792"/>
                </a:lnTo>
                <a:lnTo>
                  <a:pt x="223795" y="336163"/>
                </a:lnTo>
                <a:lnTo>
                  <a:pt x="257175" y="342900"/>
                </a:lnTo>
                <a:lnTo>
                  <a:pt x="1781175" y="342900"/>
                </a:lnTo>
                <a:lnTo>
                  <a:pt x="1814554" y="336163"/>
                </a:lnTo>
                <a:lnTo>
                  <a:pt x="1841801" y="317792"/>
                </a:lnTo>
                <a:lnTo>
                  <a:pt x="1860167" y="290543"/>
                </a:lnTo>
                <a:lnTo>
                  <a:pt x="1866900" y="257175"/>
                </a:lnTo>
                <a:lnTo>
                  <a:pt x="1866900" y="0"/>
                </a:lnTo>
                <a:lnTo>
                  <a:pt x="1981200" y="0"/>
                </a:lnTo>
                <a:close/>
              </a:path>
            </a:pathLst>
          </a:custGeom>
          <a:ln w="12192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43319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/>
              <a:t>Thur, </a:t>
            </a:r>
            <a:r>
              <a:rPr lang="en-US" spc="-5" dirty="0"/>
              <a:t>March </a:t>
            </a:r>
            <a:r>
              <a:rPr lang="en-US" dirty="0"/>
              <a:t>05,</a:t>
            </a:r>
            <a:r>
              <a:rPr lang="en-US" spc="-70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11159235" y="6464909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Standards </a:t>
            </a:r>
            <a:r>
              <a:rPr dirty="0"/>
              <a:t>and naming</a:t>
            </a:r>
            <a:r>
              <a:rPr spc="5" dirty="0"/>
              <a:t> </a:t>
            </a:r>
            <a:r>
              <a:rPr spc="-20" dirty="0"/>
              <a:t>conventions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751" y="721867"/>
            <a:ext cx="11649710" cy="566928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241300" marR="5080" indent="-228600">
              <a:lnSpc>
                <a:spcPct val="70000"/>
              </a:lnSpc>
              <a:spcBef>
                <a:spcPts val="1320"/>
              </a:spcBef>
              <a:buFont typeface="Arial"/>
              <a:buChar char="•"/>
              <a:tabLst>
                <a:tab pos="241300" algn="l"/>
              </a:tabLst>
            </a:pPr>
            <a:r>
              <a:rPr sz="3400" spc="-10" dirty="0">
                <a:latin typeface="Calibri"/>
                <a:cs typeface="Calibri"/>
              </a:rPr>
              <a:t>The </a:t>
            </a:r>
            <a:r>
              <a:rPr sz="3400" spc="-15" dirty="0">
                <a:latin typeface="Calibri"/>
                <a:cs typeface="Calibri"/>
              </a:rPr>
              <a:t>details </a:t>
            </a:r>
            <a:r>
              <a:rPr sz="3400" spc="-5" dirty="0">
                <a:latin typeface="Calibri"/>
                <a:cs typeface="Calibri"/>
              </a:rPr>
              <a:t>of </a:t>
            </a:r>
            <a:r>
              <a:rPr sz="3400" spc="-20" dirty="0">
                <a:latin typeface="Calibri"/>
                <a:cs typeface="Calibri"/>
              </a:rPr>
              <a:t>physical </a:t>
            </a:r>
            <a:r>
              <a:rPr sz="3400" spc="-25" dirty="0">
                <a:latin typeface="Calibri"/>
                <a:cs typeface="Calibri"/>
              </a:rPr>
              <a:t>data </a:t>
            </a:r>
            <a:r>
              <a:rPr sz="3400" spc="-5" dirty="0">
                <a:latin typeface="Calibri"/>
                <a:cs typeface="Calibri"/>
              </a:rPr>
              <a:t>model </a:t>
            </a:r>
            <a:r>
              <a:rPr sz="3400" dirty="0">
                <a:latin typeface="Calibri"/>
                <a:cs typeface="Calibri"/>
              </a:rPr>
              <a:t>and </a:t>
            </a:r>
            <a:r>
              <a:rPr sz="3400" spc="-25" dirty="0">
                <a:latin typeface="Calibri"/>
                <a:cs typeface="Calibri"/>
              </a:rPr>
              <a:t>data </a:t>
            </a:r>
            <a:r>
              <a:rPr sz="3400" spc="-10" dirty="0">
                <a:latin typeface="Calibri"/>
                <a:cs typeface="Calibri"/>
              </a:rPr>
              <a:t>base </a:t>
            </a:r>
            <a:r>
              <a:rPr sz="3400" spc="-15" dirty="0">
                <a:latin typeface="Calibri"/>
                <a:cs typeface="Calibri"/>
              </a:rPr>
              <a:t>implementation  </a:t>
            </a:r>
            <a:r>
              <a:rPr sz="3400" spc="-20" dirty="0">
                <a:latin typeface="Calibri"/>
                <a:cs typeface="Calibri"/>
              </a:rPr>
              <a:t>are </a:t>
            </a:r>
            <a:r>
              <a:rPr sz="3400" spc="-10" dirty="0">
                <a:latin typeface="Calibri"/>
                <a:cs typeface="Calibri"/>
              </a:rPr>
              <a:t>dependent </a:t>
            </a:r>
            <a:r>
              <a:rPr sz="3400" spc="-5" dirty="0">
                <a:latin typeface="Calibri"/>
                <a:cs typeface="Calibri"/>
              </a:rPr>
              <a:t>on a particular</a:t>
            </a:r>
            <a:r>
              <a:rPr sz="3400" spc="-20" dirty="0">
                <a:latin typeface="Calibri"/>
                <a:cs typeface="Calibri"/>
              </a:rPr>
              <a:t> </a:t>
            </a:r>
            <a:r>
              <a:rPr sz="3400" spc="-15" dirty="0">
                <a:latin typeface="Calibri"/>
                <a:cs typeface="Calibri"/>
              </a:rPr>
              <a:t>project</a:t>
            </a:r>
            <a:endParaRPr sz="3400">
              <a:latin typeface="Calibri"/>
              <a:cs typeface="Calibri"/>
            </a:endParaRPr>
          </a:p>
          <a:p>
            <a:pPr marL="698500" lvl="1" indent="-229235">
              <a:lnSpc>
                <a:spcPts val="2790"/>
              </a:lnSpc>
              <a:buFont typeface="Arial"/>
              <a:buChar char="•"/>
              <a:tabLst>
                <a:tab pos="699135" algn="l"/>
              </a:tabLst>
            </a:pPr>
            <a:r>
              <a:rPr sz="3100" spc="-5" dirty="0">
                <a:latin typeface="Calibri"/>
                <a:cs typeface="Calibri"/>
              </a:rPr>
              <a:t>The </a:t>
            </a:r>
            <a:r>
              <a:rPr sz="3100" spc="-10" dirty="0">
                <a:latin typeface="Calibri"/>
                <a:cs typeface="Calibri"/>
              </a:rPr>
              <a:t>logical </a:t>
            </a:r>
            <a:r>
              <a:rPr sz="3100" spc="-20" dirty="0">
                <a:latin typeface="Calibri"/>
                <a:cs typeface="Calibri"/>
              </a:rPr>
              <a:t>data</a:t>
            </a:r>
            <a:r>
              <a:rPr sz="3100" spc="1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model</a:t>
            </a:r>
            <a:endParaRPr sz="3100">
              <a:latin typeface="Calibri"/>
              <a:cs typeface="Calibri"/>
            </a:endParaRPr>
          </a:p>
          <a:p>
            <a:pPr marL="698500" lvl="1" indent="-229235">
              <a:lnSpc>
                <a:spcPts val="3110"/>
              </a:lnSpc>
              <a:buFont typeface="Arial"/>
              <a:buChar char="•"/>
              <a:tabLst>
                <a:tab pos="699135" algn="l"/>
              </a:tabLst>
            </a:pPr>
            <a:r>
              <a:rPr sz="3100" spc="-15" dirty="0">
                <a:latin typeface="Calibri"/>
                <a:cs typeface="Calibri"/>
              </a:rPr>
              <a:t>Relational</a:t>
            </a:r>
            <a:r>
              <a:rPr sz="3100" spc="2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model</a:t>
            </a:r>
            <a:endParaRPr sz="3100">
              <a:latin typeface="Calibri"/>
              <a:cs typeface="Calibri"/>
            </a:endParaRPr>
          </a:p>
          <a:p>
            <a:pPr marL="698500" lvl="1" indent="-229235">
              <a:lnSpc>
                <a:spcPts val="3100"/>
              </a:lnSpc>
              <a:buFont typeface="Arial"/>
              <a:buChar char="•"/>
              <a:tabLst>
                <a:tab pos="699135" algn="l"/>
              </a:tabLst>
            </a:pPr>
            <a:r>
              <a:rPr sz="3100" spc="-15" dirty="0">
                <a:latin typeface="Calibri"/>
                <a:cs typeface="Calibri"/>
              </a:rPr>
              <a:t>Relational </a:t>
            </a:r>
            <a:r>
              <a:rPr sz="3100" spc="-10" dirty="0">
                <a:latin typeface="Calibri"/>
                <a:cs typeface="Calibri"/>
              </a:rPr>
              <a:t>database management </a:t>
            </a:r>
            <a:r>
              <a:rPr sz="3100" spc="-30" dirty="0">
                <a:latin typeface="Calibri"/>
                <a:cs typeface="Calibri"/>
              </a:rPr>
              <a:t>system </a:t>
            </a:r>
            <a:r>
              <a:rPr sz="3100" spc="-5" dirty="0">
                <a:latin typeface="Calibri"/>
                <a:cs typeface="Calibri"/>
              </a:rPr>
              <a:t>(RDBMS)</a:t>
            </a:r>
            <a:r>
              <a:rPr sz="3100" spc="75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platform</a:t>
            </a:r>
            <a:endParaRPr sz="3100">
              <a:latin typeface="Calibri"/>
              <a:cs typeface="Calibri"/>
            </a:endParaRPr>
          </a:p>
          <a:p>
            <a:pPr marL="698500" lvl="1" indent="-229235">
              <a:lnSpc>
                <a:spcPts val="3105"/>
              </a:lnSpc>
              <a:buFont typeface="Arial"/>
              <a:buChar char="•"/>
              <a:tabLst>
                <a:tab pos="699135" algn="l"/>
              </a:tabLst>
            </a:pPr>
            <a:r>
              <a:rPr sz="3100" spc="-20" dirty="0">
                <a:latin typeface="Calibri"/>
                <a:cs typeface="Calibri"/>
              </a:rPr>
              <a:t>Data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volumes</a:t>
            </a:r>
            <a:endParaRPr sz="3100">
              <a:latin typeface="Calibri"/>
              <a:cs typeface="Calibri"/>
            </a:endParaRPr>
          </a:p>
          <a:p>
            <a:pPr marL="698500" lvl="1" indent="-229235">
              <a:lnSpc>
                <a:spcPts val="3110"/>
              </a:lnSpc>
              <a:buFont typeface="Arial"/>
              <a:buChar char="•"/>
              <a:tabLst>
                <a:tab pos="699135" algn="l"/>
              </a:tabLst>
            </a:pPr>
            <a:r>
              <a:rPr sz="3100" spc="-10" dirty="0">
                <a:latin typeface="Calibri"/>
                <a:cs typeface="Calibri"/>
              </a:rPr>
              <a:t>Usage </a:t>
            </a:r>
            <a:r>
              <a:rPr sz="3100" spc="-15" dirty="0">
                <a:latin typeface="Calibri"/>
                <a:cs typeface="Calibri"/>
              </a:rPr>
              <a:t>patterns,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and</a:t>
            </a:r>
            <a:endParaRPr sz="3100">
              <a:latin typeface="Calibri"/>
              <a:cs typeface="Calibri"/>
            </a:endParaRPr>
          </a:p>
          <a:p>
            <a:pPr marL="698500" lvl="1" indent="-229235">
              <a:lnSpc>
                <a:spcPts val="3300"/>
              </a:lnSpc>
              <a:buFont typeface="Arial"/>
              <a:buChar char="•"/>
              <a:tabLst>
                <a:tab pos="699135" algn="l"/>
              </a:tabLst>
            </a:pPr>
            <a:r>
              <a:rPr sz="3100" spc="-10" dirty="0">
                <a:latin typeface="Calibri"/>
                <a:cs typeface="Calibri"/>
              </a:rPr>
              <a:t>Access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tools</a:t>
            </a:r>
            <a:endParaRPr sz="3100">
              <a:latin typeface="Calibri"/>
              <a:cs typeface="Calibri"/>
            </a:endParaRPr>
          </a:p>
          <a:p>
            <a:pPr marL="241300" indent="-228600">
              <a:lnSpc>
                <a:spcPts val="3660"/>
              </a:lnSpc>
              <a:buFont typeface="Arial"/>
              <a:buChar char="•"/>
              <a:tabLst>
                <a:tab pos="241300" algn="l"/>
              </a:tabLst>
            </a:pPr>
            <a:r>
              <a:rPr sz="3400" spc="-5" dirty="0">
                <a:latin typeface="Calibri"/>
                <a:cs typeface="Calibri"/>
              </a:rPr>
              <a:t>Guidelines</a:t>
            </a:r>
            <a:endParaRPr sz="3400">
              <a:latin typeface="Calibri"/>
              <a:cs typeface="Calibri"/>
            </a:endParaRPr>
          </a:p>
          <a:p>
            <a:pPr marL="698500" marR="5080" lvl="1" indent="-229235">
              <a:lnSpc>
                <a:spcPct val="70000"/>
              </a:lnSpc>
              <a:spcBef>
                <a:spcPts val="810"/>
              </a:spcBef>
              <a:buFont typeface="Arial"/>
              <a:buChar char="•"/>
              <a:tabLst>
                <a:tab pos="699135" algn="l"/>
              </a:tabLst>
            </a:pPr>
            <a:r>
              <a:rPr sz="3100" spc="-30" dirty="0">
                <a:latin typeface="Calibri"/>
                <a:cs typeface="Calibri"/>
              </a:rPr>
              <a:t>Make </a:t>
            </a:r>
            <a:r>
              <a:rPr sz="3100" spc="-5" dirty="0">
                <a:latin typeface="Calibri"/>
                <a:cs typeface="Calibri"/>
              </a:rPr>
              <a:t>a </a:t>
            </a:r>
            <a:r>
              <a:rPr sz="3100" spc="-20" dirty="0">
                <a:latin typeface="Calibri"/>
                <a:cs typeface="Calibri"/>
              </a:rPr>
              <a:t>physical </a:t>
            </a:r>
            <a:r>
              <a:rPr sz="3100" spc="-10" dirty="0">
                <a:latin typeface="Calibri"/>
                <a:cs typeface="Calibri"/>
              </a:rPr>
              <a:t>implementation plan that </a:t>
            </a:r>
            <a:r>
              <a:rPr sz="3100" spc="-5" dirty="0">
                <a:latin typeface="Calibri"/>
                <a:cs typeface="Calibri"/>
              </a:rPr>
              <a:t>is inline with the </a:t>
            </a:r>
            <a:r>
              <a:rPr sz="3100" spc="-15" dirty="0">
                <a:latin typeface="Calibri"/>
                <a:cs typeface="Calibri"/>
              </a:rPr>
              <a:t>project  </a:t>
            </a:r>
            <a:r>
              <a:rPr sz="3100" spc="-10" dirty="0">
                <a:latin typeface="Calibri"/>
                <a:cs typeface="Calibri"/>
              </a:rPr>
              <a:t>plan</a:t>
            </a:r>
            <a:endParaRPr sz="3100">
              <a:latin typeface="Calibri"/>
              <a:cs typeface="Calibri"/>
            </a:endParaRPr>
          </a:p>
          <a:p>
            <a:pPr marL="698500" lvl="1" indent="-229235">
              <a:lnSpc>
                <a:spcPts val="2790"/>
              </a:lnSpc>
              <a:buFont typeface="Arial"/>
              <a:buChar char="•"/>
              <a:tabLst>
                <a:tab pos="699135" algn="l"/>
              </a:tabLst>
            </a:pPr>
            <a:r>
              <a:rPr sz="3100" spc="-10" dirty="0">
                <a:latin typeface="Calibri"/>
                <a:cs typeface="Calibri"/>
              </a:rPr>
              <a:t>Devise permanent</a:t>
            </a:r>
            <a:r>
              <a:rPr sz="3100" spc="-2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solutions</a:t>
            </a:r>
            <a:endParaRPr sz="3100">
              <a:latin typeface="Calibri"/>
              <a:cs typeface="Calibri"/>
            </a:endParaRPr>
          </a:p>
          <a:p>
            <a:pPr marL="698500" lvl="1" indent="-229235">
              <a:lnSpc>
                <a:spcPts val="3110"/>
              </a:lnSpc>
              <a:buFont typeface="Arial"/>
              <a:buChar char="•"/>
              <a:tabLst>
                <a:tab pos="699135" algn="l"/>
              </a:tabLst>
            </a:pPr>
            <a:r>
              <a:rPr sz="3100" spc="-15" dirty="0">
                <a:latin typeface="Calibri"/>
                <a:cs typeface="Calibri"/>
              </a:rPr>
              <a:t>Develop </a:t>
            </a:r>
            <a:r>
              <a:rPr sz="3100" spc="-20" dirty="0">
                <a:latin typeface="Calibri"/>
                <a:cs typeface="Calibri"/>
              </a:rPr>
              <a:t>standards </a:t>
            </a:r>
            <a:r>
              <a:rPr sz="3100" spc="-5" dirty="0">
                <a:latin typeface="Calibri"/>
                <a:cs typeface="Calibri"/>
              </a:rPr>
              <a:t>and </a:t>
            </a:r>
            <a:r>
              <a:rPr sz="3100" spc="-20" dirty="0">
                <a:latin typeface="Calibri"/>
                <a:cs typeface="Calibri"/>
              </a:rPr>
              <a:t>follow</a:t>
            </a:r>
            <a:r>
              <a:rPr sz="3100" spc="5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them</a:t>
            </a:r>
            <a:endParaRPr sz="3100">
              <a:latin typeface="Calibri"/>
              <a:cs typeface="Calibri"/>
            </a:endParaRPr>
          </a:p>
          <a:p>
            <a:pPr marL="698500" lvl="1" indent="-229235">
              <a:lnSpc>
                <a:spcPts val="3415"/>
              </a:lnSpc>
              <a:buFont typeface="Arial"/>
              <a:buChar char="•"/>
              <a:tabLst>
                <a:tab pos="699135" algn="l"/>
              </a:tabLst>
            </a:pPr>
            <a:r>
              <a:rPr sz="3100" spc="-5" dirty="0">
                <a:latin typeface="Calibri"/>
                <a:cs typeface="Calibri"/>
              </a:rPr>
              <a:t>Use </a:t>
            </a:r>
            <a:r>
              <a:rPr sz="3100" spc="-15" dirty="0">
                <a:latin typeface="Calibri"/>
                <a:cs typeface="Calibri"/>
              </a:rPr>
              <a:t>tools where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applicable</a:t>
            </a:r>
            <a:endParaRPr sz="3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43319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/>
              <a:t>Thur, </a:t>
            </a:r>
            <a:r>
              <a:rPr lang="en-US" spc="-5" dirty="0"/>
              <a:t>March </a:t>
            </a:r>
            <a:r>
              <a:rPr lang="en-US" dirty="0"/>
              <a:t>05,</a:t>
            </a:r>
            <a:r>
              <a:rPr lang="en-US" spc="-70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11159235" y="6464909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Standards </a:t>
            </a:r>
            <a:r>
              <a:rPr dirty="0"/>
              <a:t>and naming</a:t>
            </a:r>
            <a:r>
              <a:rPr spc="5" dirty="0"/>
              <a:t> </a:t>
            </a:r>
            <a:r>
              <a:rPr spc="-20" dirty="0"/>
              <a:t>conventions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0734" y="720720"/>
            <a:ext cx="10173335" cy="530479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4000" b="1" spc="-15" dirty="0">
                <a:latin typeface="Calibri"/>
                <a:cs typeface="Calibri"/>
              </a:rPr>
              <a:t>Environments:</a:t>
            </a:r>
            <a:endParaRPr sz="4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241935" algn="l"/>
              </a:tabLst>
            </a:pPr>
            <a:r>
              <a:rPr sz="4000" spc="-10" dirty="0">
                <a:latin typeface="Calibri"/>
                <a:cs typeface="Calibri"/>
              </a:rPr>
              <a:t>Design</a:t>
            </a:r>
            <a:endParaRPr sz="4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241935" algn="l"/>
              </a:tabLst>
            </a:pPr>
            <a:r>
              <a:rPr sz="4000" spc="-15" dirty="0">
                <a:latin typeface="Calibri"/>
                <a:cs typeface="Calibri"/>
              </a:rPr>
              <a:t>Development</a:t>
            </a:r>
            <a:endParaRPr sz="4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241935" algn="l"/>
              </a:tabLst>
            </a:pPr>
            <a:r>
              <a:rPr sz="4000" spc="-110" dirty="0">
                <a:latin typeface="Calibri"/>
                <a:cs typeface="Calibri"/>
              </a:rPr>
              <a:t>Test</a:t>
            </a:r>
            <a:endParaRPr sz="4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241935" algn="l"/>
              </a:tabLst>
            </a:pPr>
            <a:r>
              <a:rPr sz="4000" spc="-10" dirty="0">
                <a:latin typeface="Calibri"/>
                <a:cs typeface="Calibri"/>
              </a:rPr>
              <a:t>Production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4000" b="1" spc="-15" dirty="0">
                <a:latin typeface="Calibri"/>
                <a:cs typeface="Calibri"/>
              </a:rPr>
              <a:t>Develop</a:t>
            </a:r>
            <a:r>
              <a:rPr sz="4000" b="1" spc="-10" dirty="0">
                <a:latin typeface="Calibri"/>
                <a:cs typeface="Calibri"/>
              </a:rPr>
              <a:t> </a:t>
            </a:r>
            <a:r>
              <a:rPr sz="4000" b="1" spc="-20" dirty="0">
                <a:latin typeface="Calibri"/>
                <a:cs typeface="Calibri"/>
              </a:rPr>
              <a:t>standards</a:t>
            </a:r>
            <a:endParaRPr sz="4000">
              <a:latin typeface="Calibri"/>
              <a:cs typeface="Calibri"/>
            </a:endParaRPr>
          </a:p>
          <a:p>
            <a:pPr marL="241300" marR="5080" indent="-229235">
              <a:lnSpc>
                <a:spcPts val="4320"/>
              </a:lnSpc>
              <a:spcBef>
                <a:spcPts val="1060"/>
              </a:spcBef>
              <a:buFont typeface="Arial"/>
              <a:buChar char="•"/>
              <a:tabLst>
                <a:tab pos="241935" algn="l"/>
                <a:tab pos="788670" algn="l"/>
                <a:tab pos="1741170" algn="l"/>
                <a:tab pos="3569970" algn="l"/>
                <a:tab pos="5843905" algn="l"/>
                <a:tab pos="7143115" algn="l"/>
                <a:tab pos="9570720" algn="l"/>
              </a:tabLst>
            </a:pPr>
            <a:r>
              <a:rPr sz="4000" spc="-5" dirty="0">
                <a:latin typeface="Calibri"/>
                <a:cs typeface="Calibri"/>
              </a:rPr>
              <a:t>If	the	</a:t>
            </a:r>
            <a:r>
              <a:rPr sz="4000" spc="-65" dirty="0">
                <a:latin typeface="Calibri"/>
                <a:cs typeface="Calibri"/>
              </a:rPr>
              <a:t>e</a:t>
            </a:r>
            <a:r>
              <a:rPr sz="4000" spc="-10" dirty="0">
                <a:latin typeface="Calibri"/>
                <a:cs typeface="Calibri"/>
              </a:rPr>
              <a:t>xi</a:t>
            </a:r>
            <a:r>
              <a:rPr sz="4000" spc="-70" dirty="0">
                <a:latin typeface="Calibri"/>
                <a:cs typeface="Calibri"/>
              </a:rPr>
              <a:t>s</a:t>
            </a:r>
            <a:r>
              <a:rPr sz="4000" spc="-5" dirty="0">
                <a:latin typeface="Calibri"/>
                <a:cs typeface="Calibri"/>
              </a:rPr>
              <a:t>ting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60" dirty="0">
                <a:latin typeface="Calibri"/>
                <a:cs typeface="Calibri"/>
              </a:rPr>
              <a:t>s</a:t>
            </a:r>
            <a:r>
              <a:rPr sz="4000" spc="-50" dirty="0">
                <a:latin typeface="Calibri"/>
                <a:cs typeface="Calibri"/>
              </a:rPr>
              <a:t>t</a:t>
            </a:r>
            <a:r>
              <a:rPr sz="4000" spc="-5" dirty="0">
                <a:latin typeface="Calibri"/>
                <a:cs typeface="Calibri"/>
              </a:rPr>
              <a:t>anda</a:t>
            </a:r>
            <a:r>
              <a:rPr sz="4000" spc="-65" dirty="0">
                <a:latin typeface="Calibri"/>
                <a:cs typeface="Calibri"/>
              </a:rPr>
              <a:t>r</a:t>
            </a:r>
            <a:r>
              <a:rPr sz="4000" spc="-10" dirty="0">
                <a:latin typeface="Calibri"/>
                <a:cs typeface="Calibri"/>
              </a:rPr>
              <a:t>d</a:t>
            </a:r>
            <a:r>
              <a:rPr sz="4000" spc="-5" dirty="0">
                <a:latin typeface="Calibri"/>
                <a:cs typeface="Calibri"/>
              </a:rPr>
              <a:t>s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45" dirty="0">
                <a:latin typeface="Calibri"/>
                <a:cs typeface="Calibri"/>
              </a:rPr>
              <a:t>w</a:t>
            </a:r>
            <a:r>
              <a:rPr sz="4000" spc="-5" dirty="0">
                <a:latin typeface="Calibri"/>
                <a:cs typeface="Calibri"/>
              </a:rPr>
              <a:t>e</a:t>
            </a:r>
            <a:r>
              <a:rPr sz="4000" spc="-55" dirty="0">
                <a:latin typeface="Calibri"/>
                <a:cs typeface="Calibri"/>
              </a:rPr>
              <a:t>r</a:t>
            </a:r>
            <a:r>
              <a:rPr sz="4000" spc="-5" dirty="0">
                <a:latin typeface="Calibri"/>
                <a:cs typeface="Calibri"/>
              </a:rPr>
              <a:t>e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10" dirty="0">
                <a:latin typeface="Calibri"/>
                <a:cs typeface="Calibri"/>
              </a:rPr>
              <a:t>d</a:t>
            </a:r>
            <a:r>
              <a:rPr sz="4000" spc="-30" dirty="0">
                <a:latin typeface="Calibri"/>
                <a:cs typeface="Calibri"/>
              </a:rPr>
              <a:t>e</a:t>
            </a:r>
            <a:r>
              <a:rPr sz="4000" spc="-50" dirty="0">
                <a:latin typeface="Calibri"/>
                <a:cs typeface="Calibri"/>
              </a:rPr>
              <a:t>v</a:t>
            </a:r>
            <a:r>
              <a:rPr sz="4000" spc="-5" dirty="0">
                <a:latin typeface="Calibri"/>
                <a:cs typeface="Calibri"/>
              </a:rPr>
              <a:t>eloped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90" dirty="0">
                <a:latin typeface="Calibri"/>
                <a:cs typeface="Calibri"/>
              </a:rPr>
              <a:t>f</a:t>
            </a:r>
            <a:r>
              <a:rPr sz="4000" spc="-10" dirty="0">
                <a:latin typeface="Calibri"/>
                <a:cs typeface="Calibri"/>
              </a:rPr>
              <a:t>or  </a:t>
            </a:r>
            <a:r>
              <a:rPr sz="4000" spc="-80" dirty="0">
                <a:latin typeface="Calibri"/>
                <a:cs typeface="Calibri"/>
              </a:rPr>
              <a:t>OLTP </a:t>
            </a:r>
            <a:r>
              <a:rPr sz="4000" spc="-35" dirty="0">
                <a:latin typeface="Calibri"/>
                <a:cs typeface="Calibri"/>
              </a:rPr>
              <a:t>system, </a:t>
            </a:r>
            <a:r>
              <a:rPr sz="4000" spc="-10" dirty="0">
                <a:latin typeface="Calibri"/>
                <a:cs typeface="Calibri"/>
              </a:rPr>
              <a:t>they </a:t>
            </a:r>
            <a:r>
              <a:rPr sz="4000" spc="-25" dirty="0">
                <a:latin typeface="Calibri"/>
                <a:cs typeface="Calibri"/>
              </a:rPr>
              <a:t>may </a:t>
            </a:r>
            <a:r>
              <a:rPr sz="4000" spc="-5" dirty="0">
                <a:latin typeface="Calibri"/>
                <a:cs typeface="Calibri"/>
              </a:rPr>
              <a:t>need </a:t>
            </a:r>
            <a:r>
              <a:rPr sz="4000" spc="-20" dirty="0">
                <a:latin typeface="Calibri"/>
                <a:cs typeface="Calibri"/>
              </a:rPr>
              <a:t>to</a:t>
            </a:r>
            <a:r>
              <a:rPr sz="4000" spc="114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modified.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Standards </a:t>
            </a:r>
            <a:r>
              <a:rPr dirty="0"/>
              <a:t>and naming</a:t>
            </a:r>
            <a:r>
              <a:rPr spc="5" dirty="0"/>
              <a:t> </a:t>
            </a:r>
            <a:r>
              <a:rPr spc="-20" dirty="0"/>
              <a:t>conventions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71935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745" y="763016"/>
            <a:ext cx="11536045" cy="3899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15" dirty="0">
                <a:latin typeface="Calibri"/>
                <a:cs typeface="Calibri"/>
              </a:rPr>
              <a:t>Develop</a:t>
            </a:r>
            <a:r>
              <a:rPr sz="2500" b="1" spc="30" dirty="0">
                <a:latin typeface="Calibri"/>
                <a:cs typeface="Calibri"/>
              </a:rPr>
              <a:t> </a:t>
            </a:r>
            <a:r>
              <a:rPr sz="2500" b="1" spc="-15" dirty="0">
                <a:latin typeface="Calibri"/>
                <a:cs typeface="Calibri"/>
              </a:rPr>
              <a:t>standards</a:t>
            </a:r>
            <a:endParaRPr sz="2500">
              <a:latin typeface="Calibri"/>
              <a:cs typeface="Calibri"/>
            </a:endParaRPr>
          </a:p>
          <a:p>
            <a:pPr marL="241300" indent="-228600">
              <a:lnSpc>
                <a:spcPts val="2855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10" dirty="0">
                <a:latin typeface="Calibri"/>
                <a:cs typeface="Calibri"/>
              </a:rPr>
              <a:t>Follow </a:t>
            </a:r>
            <a:r>
              <a:rPr sz="2500" spc="-15" dirty="0">
                <a:latin typeface="Calibri"/>
                <a:cs typeface="Calibri"/>
              </a:rPr>
              <a:t>your organizations </a:t>
            </a:r>
            <a:r>
              <a:rPr sz="2500" spc="-10" dirty="0">
                <a:latin typeface="Calibri"/>
                <a:cs typeface="Calibri"/>
              </a:rPr>
              <a:t>naming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conventions</a:t>
            </a:r>
            <a:endParaRPr sz="2500">
              <a:latin typeface="Calibri"/>
              <a:cs typeface="Calibri"/>
            </a:endParaRPr>
          </a:p>
          <a:p>
            <a:pPr marL="698500" lvl="1" indent="-228600">
              <a:lnSpc>
                <a:spcPts val="234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Develop naming </a:t>
            </a:r>
            <a:r>
              <a:rPr sz="2200" spc="-15" dirty="0">
                <a:latin typeface="Calibri"/>
                <a:cs typeface="Calibri"/>
              </a:rPr>
              <a:t>conventions </a:t>
            </a: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spc="-10" dirty="0">
                <a:latin typeface="Calibri"/>
                <a:cs typeface="Calibri"/>
              </a:rPr>
              <a:t>they </a:t>
            </a:r>
            <a:r>
              <a:rPr sz="2200" spc="-5" dirty="0">
                <a:latin typeface="Calibri"/>
                <a:cs typeface="Calibri"/>
              </a:rPr>
              <a:t>don’t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exist!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49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20" dirty="0">
                <a:latin typeface="Calibri"/>
                <a:cs typeface="Calibri"/>
              </a:rPr>
              <a:t>Have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consistent </a:t>
            </a:r>
            <a:r>
              <a:rPr sz="2200" spc="-10" dirty="0">
                <a:latin typeface="Calibri"/>
                <a:cs typeface="Calibri"/>
              </a:rPr>
              <a:t>naming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convention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35" dirty="0">
                <a:latin typeface="Calibri"/>
                <a:cs typeface="Calibri"/>
              </a:rPr>
              <a:t>Tables </a:t>
            </a:r>
            <a:r>
              <a:rPr sz="2500" spc="-5" dirty="0">
                <a:latin typeface="Calibri"/>
                <a:cs typeface="Calibri"/>
              </a:rPr>
              <a:t>and </a:t>
            </a:r>
            <a:r>
              <a:rPr sz="2500" spc="-10" dirty="0">
                <a:latin typeface="Calibri"/>
                <a:cs typeface="Calibri"/>
              </a:rPr>
              <a:t>columns names </a:t>
            </a:r>
            <a:r>
              <a:rPr sz="2500" spc="-55" dirty="0">
                <a:latin typeface="Calibri"/>
                <a:cs typeface="Calibri"/>
              </a:rPr>
              <a:t>sh’d </a:t>
            </a:r>
            <a:r>
              <a:rPr sz="2500" spc="-5" dirty="0">
                <a:latin typeface="Calibri"/>
                <a:cs typeface="Calibri"/>
              </a:rPr>
              <a:t>be </a:t>
            </a:r>
            <a:r>
              <a:rPr sz="2500" spc="-10" dirty="0">
                <a:latin typeface="Calibri"/>
                <a:cs typeface="Calibri"/>
              </a:rPr>
              <a:t>identical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10" dirty="0">
                <a:latin typeface="Calibri"/>
                <a:cs typeface="Calibri"/>
              </a:rPr>
              <a:t>names </a:t>
            </a:r>
            <a:r>
              <a:rPr sz="2500" spc="-5" dirty="0">
                <a:latin typeface="Calibri"/>
                <a:cs typeface="Calibri"/>
              </a:rPr>
              <a:t>in the logical</a:t>
            </a:r>
            <a:r>
              <a:rPr sz="2500" spc="2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model</a:t>
            </a:r>
            <a:endParaRPr sz="2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10" dirty="0">
                <a:latin typeface="Calibri"/>
                <a:cs typeface="Calibri"/>
              </a:rPr>
              <a:t>Database </a:t>
            </a:r>
            <a:r>
              <a:rPr sz="2500" spc="-5" dirty="0">
                <a:latin typeface="Calibri"/>
                <a:cs typeface="Calibri"/>
              </a:rPr>
              <a:t>object </a:t>
            </a:r>
            <a:r>
              <a:rPr sz="2500" spc="-10" dirty="0">
                <a:latin typeface="Calibri"/>
                <a:cs typeface="Calibri"/>
              </a:rPr>
              <a:t>names </a:t>
            </a:r>
            <a:r>
              <a:rPr sz="2500" spc="-55" dirty="0">
                <a:latin typeface="Calibri"/>
                <a:cs typeface="Calibri"/>
              </a:rPr>
              <a:t>sh’d </a:t>
            </a:r>
            <a:r>
              <a:rPr sz="2500" spc="-5" dirty="0">
                <a:latin typeface="Calibri"/>
                <a:cs typeface="Calibri"/>
              </a:rPr>
              <a:t>be </a:t>
            </a:r>
            <a:r>
              <a:rPr sz="2500" spc="-15" dirty="0">
                <a:latin typeface="Calibri"/>
                <a:cs typeface="Calibri"/>
              </a:rPr>
              <a:t>consistent, </a:t>
            </a:r>
            <a:r>
              <a:rPr sz="2500" spc="-10" dirty="0">
                <a:latin typeface="Calibri"/>
                <a:cs typeface="Calibri"/>
              </a:rPr>
              <a:t>descriptive, </a:t>
            </a:r>
            <a:r>
              <a:rPr sz="2500" spc="-5" dirty="0">
                <a:latin typeface="Calibri"/>
                <a:cs typeface="Calibri"/>
              </a:rPr>
              <a:t>and business </a:t>
            </a:r>
            <a:r>
              <a:rPr sz="2500" spc="-10" dirty="0">
                <a:latin typeface="Calibri"/>
                <a:cs typeface="Calibri"/>
              </a:rPr>
              <a:t>user</a:t>
            </a:r>
            <a:r>
              <a:rPr sz="2500" spc="2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oriented.</a:t>
            </a:r>
            <a:endParaRPr sz="2500">
              <a:latin typeface="Calibri"/>
              <a:cs typeface="Calibri"/>
            </a:endParaRPr>
          </a:p>
          <a:p>
            <a:pPr marL="241300" marR="191770" indent="-228600">
              <a:lnSpc>
                <a:spcPct val="7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45" dirty="0">
                <a:latin typeface="Calibri"/>
                <a:cs typeface="Calibri"/>
              </a:rPr>
              <a:t>Table </a:t>
            </a:r>
            <a:r>
              <a:rPr sz="2500" spc="-5" dirty="0">
                <a:latin typeface="Calibri"/>
                <a:cs typeface="Calibri"/>
              </a:rPr>
              <a:t>and </a:t>
            </a:r>
            <a:r>
              <a:rPr sz="2500" spc="-10" dirty="0">
                <a:latin typeface="Calibri"/>
                <a:cs typeface="Calibri"/>
              </a:rPr>
              <a:t>column names </a:t>
            </a:r>
            <a:r>
              <a:rPr sz="2500" spc="-15" dirty="0">
                <a:latin typeface="Calibri"/>
                <a:cs typeface="Calibri"/>
              </a:rPr>
              <a:t>are </a:t>
            </a:r>
            <a:r>
              <a:rPr sz="2500" spc="-5" dirty="0">
                <a:latin typeface="Calibri"/>
                <a:cs typeface="Calibri"/>
              </a:rPr>
              <a:t>elements </a:t>
            </a:r>
            <a:r>
              <a:rPr sz="2500" spc="-15" dirty="0">
                <a:latin typeface="Calibri"/>
                <a:cs typeface="Calibri"/>
              </a:rPr>
              <a:t>are </a:t>
            </a:r>
            <a:r>
              <a:rPr sz="2500" spc="-30" dirty="0">
                <a:latin typeface="Calibri"/>
                <a:cs typeface="Calibri"/>
              </a:rPr>
              <a:t>key </a:t>
            </a:r>
            <a:r>
              <a:rPr sz="2500" spc="-5" dirty="0">
                <a:latin typeface="Calibri"/>
                <a:cs typeface="Calibri"/>
              </a:rPr>
              <a:t>elements of the </a:t>
            </a:r>
            <a:r>
              <a:rPr sz="2500" spc="-10" dirty="0">
                <a:latin typeface="Calibri"/>
                <a:cs typeface="Calibri"/>
              </a:rPr>
              <a:t>user </a:t>
            </a:r>
            <a:r>
              <a:rPr sz="2500" spc="-15" dirty="0">
                <a:latin typeface="Calibri"/>
                <a:cs typeface="Calibri"/>
              </a:rPr>
              <a:t>interface, </a:t>
            </a:r>
            <a:r>
              <a:rPr sz="2500" spc="-10" dirty="0">
                <a:latin typeface="Calibri"/>
                <a:cs typeface="Calibri"/>
              </a:rPr>
              <a:t>both </a:t>
            </a:r>
            <a:r>
              <a:rPr sz="2500" spc="-25" dirty="0">
                <a:latin typeface="Calibri"/>
                <a:cs typeface="Calibri"/>
              </a:rPr>
              <a:t>for  </a:t>
            </a:r>
            <a:r>
              <a:rPr sz="2500" spc="-15" dirty="0">
                <a:latin typeface="Calibri"/>
                <a:cs typeface="Calibri"/>
              </a:rPr>
              <a:t>navigating 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20" dirty="0">
                <a:latin typeface="Calibri"/>
                <a:cs typeface="Calibri"/>
              </a:rPr>
              <a:t>data </a:t>
            </a:r>
            <a:r>
              <a:rPr sz="2500" spc="-5" dirty="0">
                <a:latin typeface="Calibri"/>
                <a:cs typeface="Calibri"/>
              </a:rPr>
              <a:t>model and viewing </a:t>
            </a:r>
            <a:r>
              <a:rPr sz="2500" spc="-10" dirty="0">
                <a:latin typeface="Calibri"/>
                <a:cs typeface="Calibri"/>
              </a:rPr>
              <a:t>reports </a:t>
            </a:r>
            <a:r>
              <a:rPr sz="2500" spc="-5" dirty="0">
                <a:latin typeface="Calibri"/>
                <a:cs typeface="Calibri"/>
              </a:rPr>
              <a:t>and</a:t>
            </a:r>
            <a:r>
              <a:rPr sz="2500" spc="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analyses.</a:t>
            </a:r>
            <a:endParaRPr sz="250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10" dirty="0">
                <a:latin typeface="Calibri"/>
                <a:cs typeface="Calibri"/>
              </a:rPr>
              <a:t>The developement, </a:t>
            </a:r>
            <a:r>
              <a:rPr sz="2500" spc="-15" dirty="0">
                <a:latin typeface="Calibri"/>
                <a:cs typeface="Calibri"/>
              </a:rPr>
              <a:t>test, </a:t>
            </a:r>
            <a:r>
              <a:rPr sz="2500" spc="-5" dirty="0">
                <a:latin typeface="Calibri"/>
                <a:cs typeface="Calibri"/>
              </a:rPr>
              <a:t>and </a:t>
            </a:r>
            <a:r>
              <a:rPr sz="2500" spc="-10" dirty="0">
                <a:latin typeface="Calibri"/>
                <a:cs typeface="Calibri"/>
              </a:rPr>
              <a:t>productions servers </a:t>
            </a:r>
            <a:r>
              <a:rPr sz="2500" spc="-5" dirty="0">
                <a:latin typeface="Calibri"/>
                <a:cs typeface="Calibri"/>
              </a:rPr>
              <a:t>be setup with the </a:t>
            </a:r>
            <a:r>
              <a:rPr sz="2500" spc="-10" dirty="0">
                <a:latin typeface="Calibri"/>
                <a:cs typeface="Calibri"/>
              </a:rPr>
              <a:t>same database case  sensitivity</a:t>
            </a:r>
            <a:endParaRPr sz="2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10" dirty="0">
                <a:latin typeface="Calibri"/>
                <a:cs typeface="Calibri"/>
              </a:rPr>
              <a:t>Examples: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2440" y="5522976"/>
            <a:ext cx="502145" cy="6560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7323" y="5504688"/>
            <a:ext cx="2262378" cy="704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6945" y="4586097"/>
            <a:ext cx="2160905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28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500" b="0" spc="-10" dirty="0">
                <a:latin typeface="Calibri Light"/>
                <a:cs typeface="Calibri Light"/>
              </a:rPr>
              <a:t>Cu</a:t>
            </a:r>
            <a:r>
              <a:rPr sz="2500" b="0" spc="-50" dirty="0">
                <a:latin typeface="Calibri Light"/>
                <a:cs typeface="Calibri Light"/>
              </a:rPr>
              <a:t>s</a:t>
            </a:r>
            <a:r>
              <a:rPr sz="2500" b="0" spc="-35" dirty="0">
                <a:latin typeface="Calibri Light"/>
                <a:cs typeface="Calibri Light"/>
              </a:rPr>
              <a:t>t</a:t>
            </a:r>
            <a:r>
              <a:rPr sz="2500" b="0" spc="-10" dirty="0">
                <a:latin typeface="Calibri Light"/>
                <a:cs typeface="Calibri Light"/>
              </a:rPr>
              <a:t>om</a:t>
            </a:r>
            <a:r>
              <a:rPr sz="2500" b="0" dirty="0">
                <a:latin typeface="Calibri Light"/>
                <a:cs typeface="Calibri Light"/>
              </a:rPr>
              <a:t>e</a:t>
            </a:r>
            <a:r>
              <a:rPr sz="2500" b="0" spc="-5" dirty="0">
                <a:latin typeface="Calibri Light"/>
                <a:cs typeface="Calibri Light"/>
              </a:rPr>
              <a:t>r</a:t>
            </a:r>
            <a:r>
              <a:rPr sz="2500" b="0" dirty="0">
                <a:latin typeface="Calibri Light"/>
                <a:cs typeface="Calibri Light"/>
              </a:rPr>
              <a:t>_</a:t>
            </a:r>
            <a:r>
              <a:rPr sz="2500" b="0" spc="-5" dirty="0">
                <a:latin typeface="Calibri Light"/>
                <a:cs typeface="Calibri Light"/>
              </a:rPr>
              <a:t>Dim</a:t>
            </a:r>
            <a:endParaRPr sz="2500">
              <a:latin typeface="Calibri Light"/>
              <a:cs typeface="Calibri Light"/>
            </a:endParaRPr>
          </a:p>
          <a:p>
            <a:pPr marL="241300" indent="-228600">
              <a:lnSpc>
                <a:spcPts val="2605"/>
              </a:lnSpc>
              <a:buFont typeface="Arial"/>
              <a:buChar char="•"/>
              <a:tabLst>
                <a:tab pos="241300" algn="l"/>
              </a:tabLst>
            </a:pPr>
            <a:r>
              <a:rPr sz="2500" b="0" spc="-15" dirty="0">
                <a:latin typeface="Calibri Light"/>
                <a:cs typeface="Calibri Light"/>
              </a:rPr>
              <a:t>Dim-Customer</a:t>
            </a:r>
            <a:endParaRPr sz="2500">
              <a:latin typeface="Calibri Light"/>
              <a:cs typeface="Calibri Light"/>
            </a:endParaRPr>
          </a:p>
          <a:p>
            <a:pPr marL="241300" indent="-228600">
              <a:lnSpc>
                <a:spcPts val="2600"/>
              </a:lnSpc>
              <a:buFont typeface="Arial"/>
              <a:buChar char="•"/>
              <a:tabLst>
                <a:tab pos="241300" algn="l"/>
              </a:tabLst>
            </a:pPr>
            <a:r>
              <a:rPr sz="2500" b="0" spc="-10" dirty="0">
                <a:latin typeface="Calibri Light"/>
                <a:cs typeface="Calibri Light"/>
              </a:rPr>
              <a:t>DimCustomer</a:t>
            </a:r>
            <a:endParaRPr sz="2500">
              <a:latin typeface="Calibri Light"/>
              <a:cs typeface="Calibri Light"/>
            </a:endParaRPr>
          </a:p>
          <a:p>
            <a:pPr marL="241300" indent="-228600">
              <a:lnSpc>
                <a:spcPts val="2795"/>
              </a:lnSpc>
              <a:buFont typeface="Arial"/>
              <a:buChar char="•"/>
              <a:tabLst>
                <a:tab pos="241300" algn="l"/>
              </a:tabLst>
            </a:pPr>
            <a:r>
              <a:rPr sz="2500" b="0" spc="-10" dirty="0">
                <a:solidFill>
                  <a:srgbClr val="5B9BD4"/>
                </a:solidFill>
                <a:latin typeface="Calibri Light"/>
                <a:cs typeface="Calibri Light"/>
              </a:rPr>
              <a:t>dim_customer</a:t>
            </a:r>
            <a:endParaRPr sz="2500">
              <a:latin typeface="Calibri Light"/>
              <a:cs typeface="Calibri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09954" y="6019507"/>
            <a:ext cx="1786077" cy="2305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6945" y="5907125"/>
            <a:ext cx="23158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  <a:tab pos="2127885" algn="l"/>
              </a:tabLst>
            </a:pPr>
            <a:r>
              <a:rPr sz="2500" b="0" spc="-5" dirty="0">
                <a:latin typeface="Calibri Light"/>
                <a:cs typeface="Calibri Light"/>
              </a:rPr>
              <a:t>[	</a:t>
            </a:r>
            <a:r>
              <a:rPr sz="2500" spc="-5" dirty="0">
                <a:latin typeface="Consolas"/>
                <a:cs typeface="Consolas"/>
              </a:rPr>
              <a:t>]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95259" y="4722876"/>
            <a:ext cx="3742944" cy="16779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95259" y="4722876"/>
            <a:ext cx="3743325" cy="167830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0675" indent="-228600">
              <a:lnSpc>
                <a:spcPts val="3620"/>
              </a:lnSpc>
              <a:buFont typeface="Arial"/>
              <a:buChar char="•"/>
              <a:tabLst>
                <a:tab pos="320675" algn="l"/>
              </a:tabLst>
            </a:pPr>
            <a:r>
              <a:rPr sz="3200" spc="-5" dirty="0">
                <a:latin typeface="Calibri"/>
                <a:cs typeface="Calibri"/>
              </a:rPr>
              <a:t>Dim ==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Dimension</a:t>
            </a:r>
            <a:endParaRPr sz="3200">
              <a:latin typeface="Calibri"/>
              <a:cs typeface="Calibri"/>
            </a:endParaRPr>
          </a:p>
          <a:p>
            <a:pPr marL="320675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320675" algn="l"/>
              </a:tabLst>
            </a:pPr>
            <a:r>
              <a:rPr sz="3200" spc="-20" dirty="0">
                <a:latin typeface="Calibri"/>
                <a:cs typeface="Calibri"/>
              </a:rPr>
              <a:t>Fact </a:t>
            </a:r>
            <a:r>
              <a:rPr sz="3200" spc="-5" dirty="0">
                <a:latin typeface="Calibri"/>
                <a:cs typeface="Calibri"/>
              </a:rPr>
              <a:t>== </a:t>
            </a:r>
            <a:r>
              <a:rPr sz="3200" spc="-20" dirty="0">
                <a:latin typeface="Calibri"/>
                <a:cs typeface="Calibri"/>
              </a:rPr>
              <a:t>Fact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Table</a:t>
            </a:r>
            <a:endParaRPr sz="3200">
              <a:latin typeface="Calibri"/>
              <a:cs typeface="Calibri"/>
            </a:endParaRPr>
          </a:p>
          <a:p>
            <a:pPr marL="320675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320675" algn="l"/>
              </a:tabLst>
            </a:pPr>
            <a:r>
              <a:rPr sz="3200" spc="-10" dirty="0">
                <a:latin typeface="Calibri"/>
                <a:cs typeface="Calibri"/>
              </a:rPr>
              <a:t>Stag </a:t>
            </a:r>
            <a:r>
              <a:rPr sz="3200" dirty="0">
                <a:latin typeface="Calibri"/>
                <a:cs typeface="Calibri"/>
              </a:rPr>
              <a:t>== </a:t>
            </a:r>
            <a:r>
              <a:rPr sz="3200" spc="-10" dirty="0">
                <a:latin typeface="Calibri"/>
                <a:cs typeface="Calibri"/>
              </a:rPr>
              <a:t>Staged</a:t>
            </a:r>
            <a:r>
              <a:rPr sz="3200" spc="-20" dirty="0">
                <a:latin typeface="Calibri"/>
                <a:cs typeface="Calibri"/>
              </a:rPr>
              <a:t> Data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48761" y="5996178"/>
            <a:ext cx="2595880" cy="390525"/>
          </a:xfrm>
          <a:custGeom>
            <a:avLst/>
            <a:gdLst/>
            <a:ahLst/>
            <a:cxnLst/>
            <a:rect l="l" t="t" r="r" b="b"/>
            <a:pathLst>
              <a:path w="2595879" h="390525">
                <a:moveTo>
                  <a:pt x="195071" y="0"/>
                </a:moveTo>
                <a:lnTo>
                  <a:pt x="0" y="195072"/>
                </a:lnTo>
                <a:lnTo>
                  <a:pt x="195071" y="390144"/>
                </a:lnTo>
                <a:lnTo>
                  <a:pt x="195071" y="292608"/>
                </a:lnTo>
                <a:lnTo>
                  <a:pt x="2595372" y="292608"/>
                </a:lnTo>
                <a:lnTo>
                  <a:pt x="2595372" y="97536"/>
                </a:lnTo>
                <a:lnTo>
                  <a:pt x="195071" y="97536"/>
                </a:lnTo>
                <a:lnTo>
                  <a:pt x="19507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48761" y="5648705"/>
            <a:ext cx="2595880" cy="388620"/>
          </a:xfrm>
          <a:custGeom>
            <a:avLst/>
            <a:gdLst/>
            <a:ahLst/>
            <a:cxnLst/>
            <a:rect l="l" t="t" r="r" b="b"/>
            <a:pathLst>
              <a:path w="2595879" h="388620">
                <a:moveTo>
                  <a:pt x="194310" y="0"/>
                </a:moveTo>
                <a:lnTo>
                  <a:pt x="0" y="194310"/>
                </a:lnTo>
                <a:lnTo>
                  <a:pt x="194310" y="388620"/>
                </a:lnTo>
                <a:lnTo>
                  <a:pt x="194310" y="291465"/>
                </a:lnTo>
                <a:lnTo>
                  <a:pt x="2595372" y="291465"/>
                </a:lnTo>
                <a:lnTo>
                  <a:pt x="2595372" y="97155"/>
                </a:lnTo>
                <a:lnTo>
                  <a:pt x="194310" y="97155"/>
                </a:lnTo>
                <a:lnTo>
                  <a:pt x="19431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8761" y="5648705"/>
            <a:ext cx="2595880" cy="388620"/>
          </a:xfrm>
          <a:custGeom>
            <a:avLst/>
            <a:gdLst/>
            <a:ahLst/>
            <a:cxnLst/>
            <a:rect l="l" t="t" r="r" b="b"/>
            <a:pathLst>
              <a:path w="2595879" h="388620">
                <a:moveTo>
                  <a:pt x="0" y="194310"/>
                </a:moveTo>
                <a:lnTo>
                  <a:pt x="194310" y="0"/>
                </a:lnTo>
                <a:lnTo>
                  <a:pt x="194310" y="97155"/>
                </a:lnTo>
                <a:lnTo>
                  <a:pt x="2595372" y="97155"/>
                </a:lnTo>
                <a:lnTo>
                  <a:pt x="2595372" y="291465"/>
                </a:lnTo>
                <a:lnTo>
                  <a:pt x="194310" y="291465"/>
                </a:lnTo>
                <a:lnTo>
                  <a:pt x="194310" y="388620"/>
                </a:lnTo>
                <a:lnTo>
                  <a:pt x="0" y="194310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99790" y="5604154"/>
            <a:ext cx="19888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7329">
              <a:lnSpc>
                <a:spcPct val="127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Least </a:t>
            </a:r>
            <a:r>
              <a:rPr sz="1800" spc="-5" dirty="0">
                <a:latin typeface="Calibri"/>
                <a:cs typeface="Calibri"/>
              </a:rPr>
              <a:t>Risky Style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Most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Appealing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Style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5428" y="6647256"/>
            <a:ext cx="143383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spc="-20" dirty="0" smtClean="0"/>
              <a:t>Thur, </a:t>
            </a:r>
            <a:r>
              <a:rPr lang="en-US" sz="1200" spc="-5" dirty="0" smtClean="0"/>
              <a:t>March </a:t>
            </a:r>
            <a:r>
              <a:rPr lang="en-US" sz="1200" dirty="0" smtClean="0"/>
              <a:t>05,</a:t>
            </a:r>
            <a:r>
              <a:rPr lang="en-US" sz="1200" spc="-70" dirty="0" smtClean="0"/>
              <a:t> </a:t>
            </a:r>
            <a:r>
              <a:rPr lang="en-US" sz="1200" dirty="0" smtClean="0"/>
              <a:t>2020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43319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/>
              <a:t>Thur, </a:t>
            </a:r>
            <a:r>
              <a:rPr lang="en-US" spc="-5" dirty="0"/>
              <a:t>March </a:t>
            </a:r>
            <a:r>
              <a:rPr lang="en-US" dirty="0"/>
              <a:t>05,</a:t>
            </a:r>
            <a:r>
              <a:rPr lang="en-US" spc="-70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Standards </a:t>
            </a:r>
            <a:r>
              <a:rPr dirty="0"/>
              <a:t>and naming</a:t>
            </a:r>
            <a:r>
              <a:rPr spc="5" dirty="0"/>
              <a:t> </a:t>
            </a:r>
            <a:r>
              <a:rPr spc="-20" dirty="0"/>
              <a:t>conventions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928" y="728320"/>
            <a:ext cx="11279505" cy="521144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3200" b="1" spc="-140" dirty="0">
                <a:latin typeface="Calibri"/>
                <a:cs typeface="Calibri"/>
              </a:rPr>
              <a:t>To </a:t>
            </a:r>
            <a:r>
              <a:rPr sz="3200" b="1" dirty="0">
                <a:latin typeface="Calibri"/>
                <a:cs typeface="Calibri"/>
              </a:rPr>
              <a:t>Null or Not</a:t>
            </a:r>
            <a:r>
              <a:rPr sz="3200" b="1" spc="1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Null?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20" dirty="0">
                <a:latin typeface="Calibri"/>
                <a:cs typeface="Calibri"/>
              </a:rPr>
              <a:t>Avoid </a:t>
            </a:r>
            <a:r>
              <a:rPr sz="3200" spc="-5" dirty="0">
                <a:latin typeface="Calibri"/>
                <a:cs typeface="Calibri"/>
              </a:rPr>
              <a:t>null </a:t>
            </a:r>
            <a:r>
              <a:rPr sz="3200" spc="-10" dirty="0">
                <a:latin typeface="Calibri"/>
                <a:cs typeface="Calibri"/>
              </a:rPr>
              <a:t>strings </a:t>
            </a:r>
            <a:r>
              <a:rPr sz="3200" dirty="0">
                <a:latin typeface="Calibri"/>
                <a:cs typeface="Calibri"/>
              </a:rPr>
              <a:t>in the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spc="-10" dirty="0">
                <a:latin typeface="Calibri"/>
                <a:cs typeface="Calibri"/>
              </a:rPr>
              <a:t>warehouse </a:t>
            </a:r>
            <a:r>
              <a:rPr sz="3200" spc="-5" dirty="0">
                <a:latin typeface="Calibri"/>
                <a:cs typeface="Calibri"/>
              </a:rPr>
              <a:t>dimension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table</a:t>
            </a:r>
            <a:endParaRPr sz="3200">
              <a:latin typeface="Calibri"/>
              <a:cs typeface="Calibri"/>
            </a:endParaRPr>
          </a:p>
          <a:p>
            <a:pPr marL="698500" marR="5080" lvl="1" indent="-228600">
              <a:lnSpc>
                <a:spcPts val="3020"/>
              </a:lnSpc>
              <a:spcBef>
                <a:spcPts val="570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10" dirty="0">
                <a:latin typeface="Calibri"/>
                <a:cs typeface="Calibri"/>
              </a:rPr>
              <a:t>They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5" dirty="0">
                <a:latin typeface="Calibri"/>
                <a:cs typeface="Calibri"/>
              </a:rPr>
              <a:t>confusing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business </a:t>
            </a:r>
            <a:r>
              <a:rPr sz="2800" spc="-20" dirty="0">
                <a:latin typeface="Calibri"/>
                <a:cs typeface="Calibri"/>
              </a:rPr>
              <a:t>users </a:t>
            </a:r>
            <a:r>
              <a:rPr sz="2800" spc="-5" dirty="0">
                <a:latin typeface="Calibri"/>
                <a:cs typeface="Calibri"/>
              </a:rPr>
              <a:t>when </a:t>
            </a:r>
            <a:r>
              <a:rPr sz="2800" spc="-15" dirty="0">
                <a:latin typeface="Calibri"/>
                <a:cs typeface="Calibri"/>
              </a:rPr>
              <a:t>hey construct </a:t>
            </a:r>
            <a:r>
              <a:rPr sz="2800" spc="-10" dirty="0">
                <a:latin typeface="Calibri"/>
                <a:cs typeface="Calibri"/>
              </a:rPr>
              <a:t>queries that  </a:t>
            </a:r>
            <a:r>
              <a:rPr sz="2800" spc="-15" dirty="0">
                <a:latin typeface="Calibri"/>
                <a:cs typeface="Calibri"/>
              </a:rPr>
              <a:t>filter </a:t>
            </a:r>
            <a:r>
              <a:rPr sz="2800" spc="-5" dirty="0">
                <a:latin typeface="Calibri"/>
                <a:cs typeface="Calibri"/>
              </a:rPr>
              <a:t>on an </a:t>
            </a:r>
            <a:r>
              <a:rPr sz="2800" spc="-15" dirty="0">
                <a:latin typeface="Calibri"/>
                <a:cs typeface="Calibri"/>
              </a:rPr>
              <a:t>attribute </a:t>
            </a:r>
            <a:r>
              <a:rPr sz="2800" spc="-20" dirty="0">
                <a:latin typeface="Calibri"/>
                <a:cs typeface="Calibri"/>
              </a:rPr>
              <a:t>that’s </a:t>
            </a:r>
            <a:r>
              <a:rPr sz="2800" spc="-10" dirty="0">
                <a:latin typeface="Calibri"/>
                <a:cs typeface="Calibri"/>
              </a:rPr>
              <a:t>sometimes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null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b="1" spc="-10" dirty="0">
                <a:latin typeface="Calibri"/>
                <a:cs typeface="Calibri"/>
              </a:rPr>
              <a:t>attributes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your </a:t>
            </a:r>
            <a:r>
              <a:rPr sz="3200" b="1" dirty="0">
                <a:latin typeface="Calibri"/>
                <a:cs typeface="Calibri"/>
              </a:rPr>
              <a:t>dimension </a:t>
            </a:r>
            <a:r>
              <a:rPr sz="3200" spc="-5" dirty="0">
                <a:latin typeface="Calibri"/>
                <a:cs typeface="Calibri"/>
              </a:rPr>
              <a:t>tables should not </a:t>
            </a:r>
            <a:r>
              <a:rPr sz="3200" spc="-25" dirty="0">
                <a:latin typeface="Calibri"/>
                <a:cs typeface="Calibri"/>
              </a:rPr>
              <a:t>have </a:t>
            </a:r>
            <a:r>
              <a:rPr sz="3200" spc="-5" dirty="0">
                <a:latin typeface="Calibri"/>
                <a:cs typeface="Calibri"/>
              </a:rPr>
              <a:t>nulls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25" dirty="0">
                <a:latin typeface="Calibri"/>
                <a:cs typeface="Calibri"/>
              </a:rPr>
              <a:t>Attributes </a:t>
            </a:r>
            <a:r>
              <a:rPr sz="3200" b="1" spc="-5" dirty="0">
                <a:latin typeface="Calibri"/>
                <a:cs typeface="Calibri"/>
              </a:rPr>
              <a:t>without </a:t>
            </a:r>
            <a:r>
              <a:rPr sz="3200" b="1" dirty="0">
                <a:latin typeface="Calibri"/>
                <a:cs typeface="Calibri"/>
              </a:rPr>
              <a:t>a </a:t>
            </a:r>
            <a:r>
              <a:rPr sz="3200" b="1" spc="-10" dirty="0">
                <a:latin typeface="Calibri"/>
                <a:cs typeface="Calibri"/>
              </a:rPr>
              <a:t>value </a:t>
            </a:r>
            <a:r>
              <a:rPr sz="3200" spc="-5" dirty="0">
                <a:latin typeface="Calibri"/>
                <a:cs typeface="Calibri"/>
              </a:rPr>
              <a:t>(null) should be assigned</a:t>
            </a:r>
            <a:r>
              <a:rPr sz="3200" spc="1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one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E.g.: No email? </a:t>
            </a:r>
            <a:r>
              <a:rPr sz="2400" dirty="0">
                <a:latin typeface="Wingdings"/>
                <a:cs typeface="Wingdings"/>
              </a:rPr>
              <a:t>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“No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Email”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Null </a:t>
            </a:r>
            <a:r>
              <a:rPr sz="3200" spc="-15" dirty="0">
                <a:latin typeface="Calibri"/>
                <a:cs typeface="Calibri"/>
              </a:rPr>
              <a:t>dates </a:t>
            </a:r>
            <a:r>
              <a:rPr sz="3200" spc="-5" dirty="0">
                <a:latin typeface="Calibri"/>
                <a:cs typeface="Calibri"/>
              </a:rPr>
              <a:t>should </a:t>
            </a:r>
            <a:r>
              <a:rPr sz="3200" spc="-15" dirty="0">
                <a:latin typeface="Calibri"/>
                <a:cs typeface="Calibri"/>
              </a:rPr>
              <a:t>get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special flag </a:t>
            </a:r>
            <a:r>
              <a:rPr sz="3200" spc="-25" dirty="0">
                <a:latin typeface="Calibri"/>
                <a:cs typeface="Calibri"/>
              </a:rPr>
              <a:t>surrogate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key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3200" b="1" spc="-10" dirty="0">
                <a:latin typeface="Calibri"/>
                <a:cs typeface="Calibri"/>
              </a:rPr>
              <a:t>Foreign </a:t>
            </a:r>
            <a:r>
              <a:rPr sz="3200" b="1" spc="-40" dirty="0">
                <a:latin typeface="Calibri"/>
                <a:cs typeface="Calibri"/>
              </a:rPr>
              <a:t>keys </a:t>
            </a:r>
            <a:r>
              <a:rPr sz="3200" dirty="0">
                <a:latin typeface="Calibri"/>
                <a:cs typeface="Calibri"/>
              </a:rPr>
              <a:t>in the </a:t>
            </a:r>
            <a:r>
              <a:rPr sz="3200" b="1" spc="-15" dirty="0">
                <a:latin typeface="Calibri"/>
                <a:cs typeface="Calibri"/>
              </a:rPr>
              <a:t>fact </a:t>
            </a:r>
            <a:r>
              <a:rPr sz="3200" spc="-10" dirty="0">
                <a:latin typeface="Calibri"/>
                <a:cs typeface="Calibri"/>
              </a:rPr>
              <a:t>table </a:t>
            </a:r>
            <a:r>
              <a:rPr sz="3200" spc="-5" dirty="0">
                <a:latin typeface="Calibri"/>
                <a:cs typeface="Calibri"/>
              </a:rPr>
              <a:t>should </a:t>
            </a:r>
            <a:r>
              <a:rPr sz="3200" spc="-10" dirty="0">
                <a:latin typeface="Calibri"/>
                <a:cs typeface="Calibri"/>
              </a:rPr>
              <a:t>never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null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latin typeface="Calibri"/>
                <a:cs typeface="Calibri"/>
              </a:rPr>
              <a:t>Nulls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allowed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b="1" i="1" spc="-5" dirty="0">
                <a:latin typeface="Calibri"/>
                <a:cs typeface="Calibri"/>
              </a:rPr>
              <a:t>values </a:t>
            </a:r>
            <a:r>
              <a:rPr sz="3200" dirty="0">
                <a:latin typeface="Calibri"/>
                <a:cs typeface="Calibri"/>
              </a:rPr>
              <a:t>in the </a:t>
            </a:r>
            <a:r>
              <a:rPr sz="3200" spc="-15" dirty="0">
                <a:latin typeface="Calibri"/>
                <a:cs typeface="Calibri"/>
              </a:rPr>
              <a:t>fact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tables.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43319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/>
              <a:t>Thur, </a:t>
            </a:r>
            <a:r>
              <a:rPr lang="en-US" spc="-5" dirty="0"/>
              <a:t>March </a:t>
            </a:r>
            <a:r>
              <a:rPr lang="en-US" dirty="0"/>
              <a:t>05,</a:t>
            </a:r>
            <a:r>
              <a:rPr lang="en-US" spc="-70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Standards </a:t>
            </a:r>
            <a:r>
              <a:rPr dirty="0"/>
              <a:t>and naming</a:t>
            </a:r>
            <a:r>
              <a:rPr spc="5" dirty="0"/>
              <a:t> </a:t>
            </a:r>
            <a:r>
              <a:rPr spc="-20" dirty="0"/>
              <a:t>conventions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928" y="686293"/>
            <a:ext cx="11652250" cy="475996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3900" b="1" spc="-5" dirty="0">
                <a:latin typeface="Calibri"/>
                <a:cs typeface="Calibri"/>
              </a:rPr>
              <a:t>Place </a:t>
            </a:r>
            <a:r>
              <a:rPr sz="3900" b="1" spc="-10" dirty="0">
                <a:latin typeface="Calibri"/>
                <a:cs typeface="Calibri"/>
              </a:rPr>
              <a:t>Staging </a:t>
            </a:r>
            <a:r>
              <a:rPr sz="3900" b="1" spc="-55" dirty="0">
                <a:latin typeface="Calibri"/>
                <a:cs typeface="Calibri"/>
              </a:rPr>
              <a:t>Tables</a:t>
            </a:r>
            <a:endParaRPr sz="39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latin typeface="Calibri"/>
                <a:cs typeface="Calibri"/>
              </a:rPr>
              <a:t>Staging </a:t>
            </a:r>
            <a:r>
              <a:rPr sz="3200" spc="-10" dirty="0">
                <a:latin typeface="Calibri"/>
                <a:cs typeface="Calibri"/>
              </a:rPr>
              <a:t>tables </a:t>
            </a:r>
            <a:r>
              <a:rPr sz="3200" spc="-5" dirty="0">
                <a:latin typeface="Calibri"/>
                <a:cs typeface="Calibri"/>
              </a:rPr>
              <a:t>should be </a:t>
            </a:r>
            <a:r>
              <a:rPr sz="3200" spc="-10" dirty="0">
                <a:latin typeface="Calibri"/>
                <a:cs typeface="Calibri"/>
              </a:rPr>
              <a:t>set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support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ETL</a:t>
            </a:r>
            <a:r>
              <a:rPr sz="3200" spc="1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process.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25" dirty="0">
                <a:latin typeface="Calibri"/>
                <a:cs typeface="Calibri"/>
              </a:rPr>
              <a:t>Different </a:t>
            </a:r>
            <a:r>
              <a:rPr sz="3200" spc="-5" dirty="0">
                <a:latin typeface="Calibri"/>
                <a:cs typeface="Calibri"/>
              </a:rPr>
              <a:t>ETL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20" dirty="0">
                <a:latin typeface="Calibri"/>
                <a:cs typeface="Calibri"/>
              </a:rPr>
              <a:t>may </a:t>
            </a:r>
            <a:r>
              <a:rPr sz="3200" spc="-15" dirty="0">
                <a:latin typeface="Calibri"/>
                <a:cs typeface="Calibri"/>
              </a:rPr>
              <a:t>require </a:t>
            </a:r>
            <a:r>
              <a:rPr sz="3200" spc="-25" dirty="0">
                <a:latin typeface="Calibri"/>
                <a:cs typeface="Calibri"/>
              </a:rPr>
              <a:t>different </a:t>
            </a:r>
            <a:r>
              <a:rPr sz="3200" spc="-5" dirty="0">
                <a:latin typeface="Calibri"/>
                <a:cs typeface="Calibri"/>
              </a:rPr>
              <a:t>number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staging</a:t>
            </a:r>
            <a:r>
              <a:rPr sz="3200" spc="2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tables.</a:t>
            </a:r>
            <a:endParaRPr sz="3200">
              <a:latin typeface="Calibri"/>
              <a:cs typeface="Calibri"/>
            </a:endParaRPr>
          </a:p>
          <a:p>
            <a:pPr marL="241300" marR="10160" indent="-228600" algn="just">
              <a:lnSpc>
                <a:spcPct val="9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latin typeface="Calibri"/>
                <a:cs typeface="Calibri"/>
              </a:rPr>
              <a:t>There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need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spc="-20" dirty="0">
                <a:latin typeface="Calibri"/>
                <a:cs typeface="Calibri"/>
              </a:rPr>
              <a:t>separate </a:t>
            </a:r>
            <a:r>
              <a:rPr sz="3200" spc="-10" dirty="0">
                <a:latin typeface="Calibri"/>
                <a:cs typeface="Calibri"/>
              </a:rPr>
              <a:t>database </a:t>
            </a:r>
            <a:r>
              <a:rPr sz="3200" dirty="0">
                <a:latin typeface="Calibri"/>
                <a:cs typeface="Calibri"/>
              </a:rPr>
              <a:t>or </a:t>
            </a:r>
            <a:r>
              <a:rPr sz="3200" spc="-5" dirty="0">
                <a:latin typeface="Calibri"/>
                <a:cs typeface="Calibri"/>
              </a:rPr>
              <a:t>schema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hold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staging </a:t>
            </a:r>
            <a:r>
              <a:rPr sz="3200" spc="69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tables </a:t>
            </a:r>
            <a:r>
              <a:rPr sz="3200" spc="-15" dirty="0">
                <a:latin typeface="Calibri"/>
                <a:cs typeface="Calibri"/>
              </a:rPr>
              <a:t>rather  </a:t>
            </a:r>
            <a:r>
              <a:rPr sz="3200" dirty="0">
                <a:latin typeface="Calibri"/>
                <a:cs typeface="Calibri"/>
              </a:rPr>
              <a:t>than mixing them in with the </a:t>
            </a:r>
            <a:r>
              <a:rPr sz="3200" spc="-10" dirty="0">
                <a:latin typeface="Calibri"/>
                <a:cs typeface="Calibri"/>
              </a:rPr>
              <a:t>queryable </a:t>
            </a:r>
            <a:r>
              <a:rPr sz="3200" spc="-20" dirty="0">
                <a:latin typeface="Calibri"/>
                <a:cs typeface="Calibri"/>
              </a:rPr>
              <a:t>data  </a:t>
            </a:r>
            <a:r>
              <a:rPr sz="3200" spc="-10" dirty="0">
                <a:latin typeface="Calibri"/>
                <a:cs typeface="Calibri"/>
              </a:rPr>
              <a:t>warehouse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database.</a:t>
            </a:r>
            <a:endParaRPr sz="320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346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latin typeface="Calibri"/>
                <a:cs typeface="Calibri"/>
              </a:rPr>
              <a:t>Staging tables </a:t>
            </a:r>
            <a:r>
              <a:rPr sz="3200" dirty="0">
                <a:latin typeface="Calibri"/>
                <a:cs typeface="Calibri"/>
              </a:rPr>
              <a:t>should be </a:t>
            </a:r>
            <a:r>
              <a:rPr sz="3200" spc="-5" dirty="0">
                <a:latin typeface="Calibri"/>
                <a:cs typeface="Calibri"/>
              </a:rPr>
              <a:t>named </a:t>
            </a:r>
            <a:r>
              <a:rPr sz="3200" dirty="0">
                <a:latin typeface="Calibri"/>
                <a:cs typeface="Calibri"/>
              </a:rPr>
              <a:t>in a </a:t>
            </a:r>
            <a:r>
              <a:rPr sz="3200" spc="-30" dirty="0">
                <a:latin typeface="Calibri"/>
                <a:cs typeface="Calibri"/>
              </a:rPr>
              <a:t>way </a:t>
            </a:r>
            <a:r>
              <a:rPr sz="3200" spc="-5" dirty="0">
                <a:latin typeface="Calibri"/>
                <a:cs typeface="Calibri"/>
              </a:rPr>
              <a:t>that </a:t>
            </a:r>
            <a:r>
              <a:rPr sz="3200" dirty="0">
                <a:latin typeface="Calibri"/>
                <a:cs typeface="Calibri"/>
              </a:rPr>
              <a:t>ties them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the  </a:t>
            </a:r>
            <a:r>
              <a:rPr sz="3200" spc="-10" dirty="0">
                <a:latin typeface="Calibri"/>
                <a:cs typeface="Calibri"/>
              </a:rPr>
              <a:t>process </a:t>
            </a:r>
            <a:r>
              <a:rPr sz="3200" dirty="0">
                <a:latin typeface="Calibri"/>
                <a:cs typeface="Calibri"/>
              </a:rPr>
              <a:t>or </a:t>
            </a:r>
            <a:r>
              <a:rPr sz="3200" spc="-5" dirty="0">
                <a:latin typeface="Calibri"/>
                <a:cs typeface="Calibri"/>
              </a:rPr>
              <a:t>purpose </a:t>
            </a:r>
            <a:r>
              <a:rPr sz="3200" spc="-10" dirty="0">
                <a:latin typeface="Calibri"/>
                <a:cs typeface="Calibri"/>
              </a:rPr>
              <a:t>they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serve.</a:t>
            </a:r>
            <a:endParaRPr sz="3200">
              <a:latin typeface="Calibri"/>
              <a:cs typeface="Calibri"/>
            </a:endParaRPr>
          </a:p>
          <a:p>
            <a:pPr marL="698500" lvl="1" indent="-228600" algn="just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698500" algn="l"/>
              </a:tabLst>
            </a:pPr>
            <a:r>
              <a:rPr sz="2800" dirty="0">
                <a:latin typeface="Calibri"/>
                <a:cs typeface="Calibri"/>
              </a:rPr>
              <a:t>E.g.,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customer_key_duplication_map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09"/>
            <a:ext cx="143319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20" dirty="0"/>
              <a:t>Thur, </a:t>
            </a:r>
            <a:r>
              <a:rPr lang="en-US" spc="-5" dirty="0"/>
              <a:t>March </a:t>
            </a:r>
            <a:r>
              <a:rPr lang="en-US" dirty="0"/>
              <a:t>05,</a:t>
            </a:r>
            <a:r>
              <a:rPr lang="en-US" spc="-70" dirty="0"/>
              <a:t> </a:t>
            </a:r>
            <a:r>
              <a:rPr lang="en-US" dirty="0"/>
              <a:t>2020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Standards </a:t>
            </a:r>
            <a:r>
              <a:rPr dirty="0"/>
              <a:t>and naming</a:t>
            </a:r>
            <a:r>
              <a:rPr spc="5" dirty="0"/>
              <a:t> </a:t>
            </a:r>
            <a:r>
              <a:rPr spc="-20" dirty="0"/>
              <a:t>conventions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928" y="724370"/>
            <a:ext cx="11650980" cy="448500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65"/>
              </a:spcBef>
            </a:pPr>
            <a:r>
              <a:rPr sz="3600" b="1" spc="-15" dirty="0">
                <a:latin typeface="Calibri"/>
                <a:cs typeface="Calibri"/>
              </a:rPr>
              <a:t>Develop </a:t>
            </a:r>
            <a:r>
              <a:rPr sz="3600" b="1" dirty="0">
                <a:latin typeface="Calibri"/>
                <a:cs typeface="Calibri"/>
              </a:rPr>
              <a:t>File </a:t>
            </a:r>
            <a:r>
              <a:rPr sz="3600" b="1" spc="-10" dirty="0">
                <a:latin typeface="Calibri"/>
                <a:cs typeface="Calibri"/>
              </a:rPr>
              <a:t>Location</a:t>
            </a:r>
            <a:r>
              <a:rPr sz="3600" b="1" spc="35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Standards</a:t>
            </a:r>
            <a:endParaRPr sz="360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389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3600" spc="-10" dirty="0">
                <a:latin typeface="Calibri"/>
                <a:cs typeface="Calibri"/>
              </a:rPr>
              <a:t>Develop </a:t>
            </a:r>
            <a:r>
              <a:rPr sz="3600" spc="-5" dirty="0">
                <a:latin typeface="Calibri"/>
                <a:cs typeface="Calibri"/>
              </a:rPr>
              <a:t>or use </a:t>
            </a:r>
            <a:r>
              <a:rPr sz="3600" spc="-20" dirty="0">
                <a:latin typeface="Calibri"/>
                <a:cs typeface="Calibri"/>
              </a:rPr>
              <a:t>standards </a:t>
            </a:r>
            <a:r>
              <a:rPr sz="3600" spc="-25" dirty="0">
                <a:latin typeface="Calibri"/>
                <a:cs typeface="Calibri"/>
              </a:rPr>
              <a:t>for </a:t>
            </a:r>
            <a:r>
              <a:rPr sz="3600" dirty="0">
                <a:latin typeface="Calibri"/>
                <a:cs typeface="Calibri"/>
              </a:rPr>
              <a:t>the </a:t>
            </a:r>
            <a:r>
              <a:rPr sz="3600" spc="-10" dirty="0">
                <a:latin typeface="Calibri"/>
                <a:cs typeface="Calibri"/>
              </a:rPr>
              <a:t>locations </a:t>
            </a:r>
            <a:r>
              <a:rPr sz="3600" spc="-5" dirty="0">
                <a:latin typeface="Calibri"/>
                <a:cs typeface="Calibri"/>
              </a:rPr>
              <a:t>of </a:t>
            </a:r>
            <a:r>
              <a:rPr sz="3600" spc="-10" dirty="0">
                <a:latin typeface="Calibri"/>
                <a:cs typeface="Calibri"/>
              </a:rPr>
              <a:t>source code,  scripts, </a:t>
            </a:r>
            <a:r>
              <a:rPr sz="3600" spc="-5" dirty="0">
                <a:latin typeface="Calibri"/>
                <a:cs typeface="Calibri"/>
              </a:rPr>
              <a:t>binaries (if </a:t>
            </a:r>
            <a:r>
              <a:rPr sz="3600" spc="-15" dirty="0">
                <a:latin typeface="Calibri"/>
                <a:cs typeface="Calibri"/>
              </a:rPr>
              <a:t>any), </a:t>
            </a:r>
            <a:r>
              <a:rPr sz="3600" dirty="0">
                <a:latin typeface="Calibri"/>
                <a:cs typeface="Calibri"/>
              </a:rPr>
              <a:t>and </a:t>
            </a:r>
            <a:r>
              <a:rPr sz="3600" spc="-10" dirty="0">
                <a:latin typeface="Calibri"/>
                <a:cs typeface="Calibri"/>
              </a:rPr>
              <a:t>database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files.</a:t>
            </a:r>
            <a:endParaRPr sz="36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935"/>
              </a:spcBef>
              <a:buFont typeface="Arial"/>
              <a:buChar char="•"/>
              <a:tabLst>
                <a:tab pos="241300" algn="l"/>
              </a:tabLst>
            </a:pPr>
            <a:r>
              <a:rPr sz="3600" spc="-5" dirty="0">
                <a:latin typeface="Calibri"/>
                <a:cs typeface="Calibri"/>
              </a:rPr>
              <a:t>One </a:t>
            </a:r>
            <a:r>
              <a:rPr sz="3600" spc="-10" dirty="0">
                <a:latin typeface="Calibri"/>
                <a:cs typeface="Calibri"/>
              </a:rPr>
              <a:t>approach </a:t>
            </a:r>
            <a:r>
              <a:rPr sz="3600" dirty="0">
                <a:latin typeface="Calibri"/>
                <a:cs typeface="Calibri"/>
              </a:rPr>
              <a:t>is </a:t>
            </a:r>
            <a:r>
              <a:rPr sz="3600" spc="-15" dirty="0">
                <a:latin typeface="Calibri"/>
                <a:cs typeface="Calibri"/>
              </a:rPr>
              <a:t>having </a:t>
            </a:r>
            <a:r>
              <a:rPr sz="3600" dirty="0">
                <a:latin typeface="Calibri"/>
                <a:cs typeface="Calibri"/>
              </a:rPr>
              <a:t>major </a:t>
            </a:r>
            <a:r>
              <a:rPr sz="3600" spc="-15" dirty="0">
                <a:latin typeface="Calibri"/>
                <a:cs typeface="Calibri"/>
              </a:rPr>
              <a:t>branches </a:t>
            </a:r>
            <a:r>
              <a:rPr sz="3600" spc="-5" dirty="0">
                <a:latin typeface="Calibri"/>
                <a:cs typeface="Calibri"/>
              </a:rPr>
              <a:t>of </a:t>
            </a:r>
            <a:r>
              <a:rPr sz="3600" spc="-10" dirty="0">
                <a:latin typeface="Calibri"/>
                <a:cs typeface="Calibri"/>
              </a:rPr>
              <a:t>the code </a:t>
            </a:r>
            <a:r>
              <a:rPr sz="3600" spc="-20" dirty="0">
                <a:latin typeface="Calibri"/>
                <a:cs typeface="Calibri"/>
              </a:rPr>
              <a:t>tree  </a:t>
            </a:r>
            <a:r>
              <a:rPr sz="3600" dirty="0">
                <a:latin typeface="Calibri"/>
                <a:cs typeface="Calibri"/>
              </a:rPr>
              <a:t>based </a:t>
            </a:r>
            <a:r>
              <a:rPr sz="3600" spc="-10" dirty="0">
                <a:latin typeface="Calibri"/>
                <a:cs typeface="Calibri"/>
              </a:rPr>
              <a:t>on </a:t>
            </a:r>
            <a:r>
              <a:rPr sz="3600" dirty="0">
                <a:latin typeface="Calibri"/>
                <a:cs typeface="Calibri"/>
              </a:rPr>
              <a:t>the </a:t>
            </a:r>
            <a:r>
              <a:rPr sz="3600" spc="-5" dirty="0">
                <a:latin typeface="Calibri"/>
                <a:cs typeface="Calibri"/>
              </a:rPr>
              <a:t>subject </a:t>
            </a:r>
            <a:r>
              <a:rPr sz="3600" spc="-20" dirty="0">
                <a:latin typeface="Calibri"/>
                <a:cs typeface="Calibri"/>
              </a:rPr>
              <a:t>area </a:t>
            </a:r>
            <a:r>
              <a:rPr sz="3600" spc="-5" dirty="0">
                <a:latin typeface="Calibri"/>
                <a:cs typeface="Calibri"/>
              </a:rPr>
              <a:t>or </a:t>
            </a:r>
            <a:r>
              <a:rPr sz="3600" spc="-10" dirty="0">
                <a:latin typeface="Calibri"/>
                <a:cs typeface="Calibri"/>
              </a:rPr>
              <a:t>table, </a:t>
            </a:r>
            <a:r>
              <a:rPr sz="3600" spc="-35" dirty="0">
                <a:latin typeface="Calibri"/>
                <a:cs typeface="Calibri"/>
              </a:rPr>
              <a:t>like </a:t>
            </a:r>
            <a:r>
              <a:rPr sz="3600" spc="-5" dirty="0">
                <a:latin typeface="Calibri"/>
                <a:cs typeface="Calibri"/>
              </a:rPr>
              <a:t>billing, </a:t>
            </a:r>
            <a:r>
              <a:rPr sz="3600" spc="-15" dirty="0">
                <a:latin typeface="Calibri"/>
                <a:cs typeface="Calibri"/>
              </a:rPr>
              <a:t>customer </a:t>
            </a:r>
            <a:r>
              <a:rPr sz="3600" dirty="0">
                <a:latin typeface="Calibri"/>
                <a:cs typeface="Calibri"/>
              </a:rPr>
              <a:t>and  </a:t>
            </a:r>
            <a:r>
              <a:rPr sz="3600" spc="-10" dirty="0">
                <a:latin typeface="Calibri"/>
                <a:cs typeface="Calibri"/>
              </a:rPr>
              <a:t>product.</a:t>
            </a:r>
            <a:endParaRPr sz="360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3890"/>
              </a:lnSpc>
              <a:spcBef>
                <a:spcPts val="1065"/>
              </a:spcBef>
              <a:buFont typeface="Arial"/>
              <a:buChar char="•"/>
              <a:tabLst>
                <a:tab pos="241300" algn="l"/>
              </a:tabLst>
            </a:pPr>
            <a:r>
              <a:rPr sz="3600" spc="-10" dirty="0">
                <a:latin typeface="Calibri"/>
                <a:cs typeface="Calibri"/>
              </a:rPr>
              <a:t>Develop </a:t>
            </a:r>
            <a:r>
              <a:rPr sz="3600" spc="-20" dirty="0">
                <a:latin typeface="Calibri"/>
                <a:cs typeface="Calibri"/>
              </a:rPr>
              <a:t>standards </a:t>
            </a:r>
            <a:r>
              <a:rPr sz="3600" spc="-25" dirty="0">
                <a:latin typeface="Calibri"/>
                <a:cs typeface="Calibri"/>
              </a:rPr>
              <a:t>regarding </a:t>
            </a:r>
            <a:r>
              <a:rPr sz="3600" spc="-10" dirty="0">
                <a:latin typeface="Calibri"/>
                <a:cs typeface="Calibri"/>
              </a:rPr>
              <a:t>where </a:t>
            </a:r>
            <a:r>
              <a:rPr sz="3600" spc="-25" dirty="0">
                <a:latin typeface="Calibri"/>
                <a:cs typeface="Calibri"/>
              </a:rPr>
              <a:t>to </a:t>
            </a:r>
            <a:r>
              <a:rPr sz="3600" spc="-20" dirty="0">
                <a:latin typeface="Calibri"/>
                <a:cs typeface="Calibri"/>
              </a:rPr>
              <a:t>locate </a:t>
            </a:r>
            <a:r>
              <a:rPr sz="3600" spc="-10" dirty="0">
                <a:latin typeface="Calibri"/>
                <a:cs typeface="Calibri"/>
              </a:rPr>
              <a:t>application  </a:t>
            </a:r>
            <a:r>
              <a:rPr sz="3600" spc="-5" dirty="0">
                <a:latin typeface="Calibri"/>
                <a:cs typeface="Calibri"/>
              </a:rPr>
              <a:t>documents.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1845</Words>
  <Application>Microsoft Office PowerPoint</Application>
  <PresentationFormat>Widescreen</PresentationFormat>
  <Paragraphs>321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Muni University</vt:lpstr>
      <vt:lpstr>Physical Database Design</vt:lpstr>
      <vt:lpstr>Physical Database Design</vt:lpstr>
      <vt:lpstr>Standards and naming conventions</vt:lpstr>
      <vt:lpstr>Standards and naming conventions</vt:lpstr>
      <vt:lpstr>Standards and naming conventions</vt:lpstr>
      <vt:lpstr>Standards and naming conventions</vt:lpstr>
      <vt:lpstr>Standards and naming conventions</vt:lpstr>
      <vt:lpstr>Standards and naming conventions</vt:lpstr>
      <vt:lpstr>Standards and naming conventions</vt:lpstr>
      <vt:lpstr>Standards and naming conventions</vt:lpstr>
      <vt:lpstr>Standards and naming conventions</vt:lpstr>
      <vt:lpstr>Standards and naming conventions</vt:lpstr>
      <vt:lpstr>Physical model development</vt:lpstr>
      <vt:lpstr>Physical model development</vt:lpstr>
      <vt:lpstr>Physical model development</vt:lpstr>
      <vt:lpstr>Physical model development</vt:lpstr>
      <vt:lpstr>Physical model development</vt:lpstr>
      <vt:lpstr>Physical model development</vt:lpstr>
      <vt:lpstr>Physical model development</vt:lpstr>
      <vt:lpstr>Design processing Data stores</vt:lpstr>
      <vt:lpstr>Aggregation, indexing and storage plans</vt:lpstr>
      <vt:lpstr>Aggregation, indexing and storage plans</vt:lpstr>
      <vt:lpstr>Aggregation, indexing and storage plans</vt:lpstr>
      <vt:lpstr>Aggregation, indexing and storage plans  Design aggregations</vt:lpstr>
      <vt:lpstr>Aggregation, indexing and storage plans  Design aggregations</vt:lpstr>
      <vt:lpstr>Aggregation, indexing and storage plans  Design and build the database instance</vt:lpstr>
      <vt:lpstr>Usage monitoring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MUNI University  BACHELOR OF INFORMATION SYSTEMS DEGREE</dc:title>
  <dc:creator>Pota</dc:creator>
  <cp:lastModifiedBy>Ocen Samuel</cp:lastModifiedBy>
  <cp:revision>1</cp:revision>
  <dcterms:created xsi:type="dcterms:W3CDTF">2020-02-26T05:20:33Z</dcterms:created>
  <dcterms:modified xsi:type="dcterms:W3CDTF">2020-02-26T05:26:20Z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2020-02-26T00:00:00Z</vt:filetime>
  </property>
</Properties>
</file>