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5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48E2-3851-4A35-A597-F19A6871F26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272E-035D-41C0-8B41-73A9BC21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Introduction to the Kimball Lifecycle Approach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 02.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572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During </a:t>
            </a:r>
            <a:r>
              <a:rPr lang="en-US" dirty="0"/>
              <a:t>the gathering of business requirements, the organization's data needs </a:t>
            </a:r>
            <a:r>
              <a:rPr lang="en-US" dirty="0" smtClean="0"/>
              <a:t>are determined </a:t>
            </a:r>
            <a:r>
              <a:rPr lang="en-US" dirty="0"/>
              <a:t>and documented in a preliminary </a:t>
            </a:r>
            <a:r>
              <a:rPr lang="en-US" i="1" dirty="0"/>
              <a:t>enterprise data warehouse bus </a:t>
            </a:r>
            <a:r>
              <a:rPr lang="en-US" i="1" dirty="0" smtClean="0"/>
              <a:t>matrix </a:t>
            </a:r>
            <a:r>
              <a:rPr lang="en-US" dirty="0" smtClean="0"/>
              <a:t>representing </a:t>
            </a:r>
            <a:r>
              <a:rPr lang="en-US" dirty="0"/>
              <a:t>the organization's key business processes and their </a:t>
            </a:r>
            <a:r>
              <a:rPr lang="en-US" dirty="0" smtClean="0"/>
              <a:t>associated  dimensionality.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Dimensional Modeling </a:t>
            </a:r>
            <a:r>
              <a:rPr lang="en-US" dirty="0" smtClean="0"/>
              <a:t>During the </a:t>
            </a:r>
            <a:r>
              <a:rPr lang="en-US" dirty="0"/>
              <a:t>gathering of business requirements, the organization's data needs </a:t>
            </a:r>
            <a:r>
              <a:rPr lang="en-US" dirty="0" smtClean="0"/>
              <a:t>are determined </a:t>
            </a:r>
            <a:r>
              <a:rPr lang="en-US" dirty="0"/>
              <a:t>and documented in a preliminary </a:t>
            </a:r>
            <a:r>
              <a:rPr lang="en-US" i="1" dirty="0"/>
              <a:t>enterprise data warehouse bus </a:t>
            </a:r>
            <a:r>
              <a:rPr lang="en-US" i="1" dirty="0" smtClean="0"/>
              <a:t>matrix </a:t>
            </a:r>
            <a:r>
              <a:rPr lang="en-US" dirty="0" smtClean="0"/>
              <a:t>representing </a:t>
            </a:r>
            <a:r>
              <a:rPr lang="en-US" dirty="0"/>
              <a:t>the organization's key business processes and their </a:t>
            </a:r>
            <a:r>
              <a:rPr lang="en-US" dirty="0" smtClean="0"/>
              <a:t>associated dimensionality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79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125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Physical </a:t>
            </a:r>
            <a:r>
              <a:rPr lang="en-US" b="1" dirty="0" smtClean="0"/>
              <a:t>Design</a:t>
            </a:r>
          </a:p>
          <a:p>
            <a:pPr marL="0" indent="0">
              <a:buNone/>
            </a:pPr>
            <a:r>
              <a:rPr lang="en-US" dirty="0" smtClean="0"/>
              <a:t>Physical </a:t>
            </a:r>
            <a:r>
              <a:rPr lang="en-US" dirty="0"/>
              <a:t>database design focuses on defining the physical structures, including </a:t>
            </a:r>
            <a:r>
              <a:rPr lang="en-US" dirty="0" smtClean="0"/>
              <a:t>setting up </a:t>
            </a:r>
            <a:r>
              <a:rPr lang="en-US" dirty="0"/>
              <a:t>the database environment and instituting appropriate security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ETL Design and Development</a:t>
            </a:r>
          </a:p>
          <a:p>
            <a:pPr marL="0" indent="0">
              <a:buNone/>
            </a:pPr>
            <a:r>
              <a:rPr lang="en-US" dirty="0" smtClean="0"/>
              <a:t>Design </a:t>
            </a:r>
            <a:r>
              <a:rPr lang="en-US" dirty="0"/>
              <a:t>and development of the extract, transformation, and load (ETL) </a:t>
            </a:r>
            <a:r>
              <a:rPr lang="en-US" dirty="0" smtClean="0"/>
              <a:t>system remains </a:t>
            </a:r>
            <a:r>
              <a:rPr lang="en-US" dirty="0"/>
              <a:t>one of the most vexing challenges confronted by a DW/BI project team; </a:t>
            </a:r>
            <a:r>
              <a:rPr lang="en-US" dirty="0" smtClean="0"/>
              <a:t>even when </a:t>
            </a:r>
            <a:r>
              <a:rPr lang="en-US" dirty="0"/>
              <a:t>all the other tasks have been well planned and executed, 70% of the risk </a:t>
            </a:r>
            <a:r>
              <a:rPr lang="en-US" dirty="0" smtClean="0"/>
              <a:t>and effort </a:t>
            </a:r>
            <a:r>
              <a:rPr lang="en-US" dirty="0"/>
              <a:t>in the DW/BI project comes from this step.</a:t>
            </a:r>
          </a:p>
        </p:txBody>
      </p:sp>
    </p:spTree>
    <p:extLst>
      <p:ext uri="{BB962C8B-B14F-4D97-AF65-F5344CB8AC3E}">
        <p14:creationId xmlns:p14="http://schemas.microsoft.com/office/powerpoint/2010/main" val="272444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4910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BI Application Design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Immediately </a:t>
            </a:r>
            <a:r>
              <a:rPr lang="en-US" dirty="0"/>
              <a:t>following the business requirements definition, while some DW/BI </a:t>
            </a:r>
            <a:r>
              <a:rPr lang="en-US" dirty="0" smtClean="0"/>
              <a:t>team members </a:t>
            </a:r>
            <a:r>
              <a:rPr lang="en-US" dirty="0"/>
              <a:t>are working on the technical architecture and dimensional models, </a:t>
            </a:r>
            <a:r>
              <a:rPr lang="en-US" dirty="0" smtClean="0"/>
              <a:t>others should </a:t>
            </a:r>
            <a:r>
              <a:rPr lang="en-US" dirty="0"/>
              <a:t>be working with the business to identify the candidate BI applications, </a:t>
            </a:r>
            <a:r>
              <a:rPr lang="en-US" dirty="0" smtClean="0"/>
              <a:t>along with </a:t>
            </a:r>
            <a:r>
              <a:rPr lang="en-US" dirty="0"/>
              <a:t>appropriate navigation interfaces to address the users' needs and capabilities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sz="4400" b="1" dirty="0" smtClean="0"/>
              <a:t>BI </a:t>
            </a:r>
            <a:r>
              <a:rPr lang="en-US" sz="4400" b="1" dirty="0"/>
              <a:t>Application Development</a:t>
            </a:r>
          </a:p>
          <a:p>
            <a:pPr marL="0" indent="0">
              <a:buNone/>
            </a:pPr>
            <a:r>
              <a:rPr lang="en-US" dirty="0"/>
              <a:t>Following BI application specification, application development tasks </a:t>
            </a:r>
            <a:r>
              <a:rPr lang="en-US" dirty="0" smtClean="0"/>
              <a:t>include configuring </a:t>
            </a:r>
            <a:r>
              <a:rPr lang="en-US" dirty="0"/>
              <a:t>the business metadata and tool infrastructure, and then constructing </a:t>
            </a:r>
            <a:r>
              <a:rPr lang="en-US" dirty="0" smtClean="0"/>
              <a:t>and validating </a:t>
            </a:r>
            <a:r>
              <a:rPr lang="en-US" dirty="0"/>
              <a:t>the specified analytic and operational BI applications, along with </a:t>
            </a:r>
            <a:r>
              <a:rPr lang="en-US" dirty="0" smtClean="0"/>
              <a:t>the navigational </a:t>
            </a:r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16951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Deployment</a:t>
            </a:r>
          </a:p>
          <a:p>
            <a:pPr marL="0" indent="0">
              <a:buNone/>
            </a:pPr>
            <a:r>
              <a:rPr lang="en-US" dirty="0"/>
              <a:t>The three parallel tracks, focused on technology, data, and BI applications, </a:t>
            </a:r>
            <a:r>
              <a:rPr lang="en-US" dirty="0" smtClean="0"/>
              <a:t>converge at </a:t>
            </a:r>
            <a:r>
              <a:rPr lang="en-US" dirty="0"/>
              <a:t>deployment. Extensive planning is required to ensure that these puzzle pieces </a:t>
            </a:r>
            <a:r>
              <a:rPr lang="en-US" dirty="0" smtClean="0"/>
              <a:t>are tested </a:t>
            </a:r>
            <a:r>
              <a:rPr lang="en-US" dirty="0"/>
              <a:t>and fit together properly, in conjunction with the appropriate education </a:t>
            </a:r>
            <a:r>
              <a:rPr lang="en-US" dirty="0" smtClean="0"/>
              <a:t>and support </a:t>
            </a:r>
            <a:r>
              <a:rPr lang="en-US" dirty="0"/>
              <a:t>infrastructure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Maintenance</a:t>
            </a:r>
          </a:p>
          <a:p>
            <a:pPr marL="0" indent="0">
              <a:buNone/>
            </a:pPr>
            <a:r>
              <a:rPr lang="en-US" dirty="0"/>
              <a:t>Once the DW/BI system is in production, technical operational tasks are necessary </a:t>
            </a:r>
            <a:r>
              <a:rPr lang="en-US" dirty="0" smtClean="0"/>
              <a:t>to keep </a:t>
            </a:r>
            <a:r>
              <a:rPr lang="en-US" dirty="0"/>
              <a:t>the system performing optimally, including usage monitoring, </a:t>
            </a:r>
            <a:r>
              <a:rPr lang="en-US" dirty="0" smtClean="0"/>
              <a:t>performance tuning</a:t>
            </a:r>
            <a:r>
              <a:rPr lang="en-US" dirty="0"/>
              <a:t>, index maintenance, and system backup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Growth</a:t>
            </a:r>
          </a:p>
          <a:p>
            <a:pPr marL="0" indent="0">
              <a:buNone/>
            </a:pPr>
            <a:r>
              <a:rPr lang="en-US" dirty="0"/>
              <a:t>If you have done your job well, the DW/BI system is bound to expand and evolve </a:t>
            </a:r>
            <a:r>
              <a:rPr lang="en-US" dirty="0" smtClean="0"/>
              <a:t>to deliver </a:t>
            </a:r>
            <a:r>
              <a:rPr lang="en-US" dirty="0"/>
              <a:t>more value to the business. Unlike traditional systems development </a:t>
            </a:r>
            <a:r>
              <a:rPr lang="en-US" dirty="0" smtClean="0"/>
              <a:t>initiatives, change </a:t>
            </a:r>
            <a:r>
              <a:rPr lang="en-US" dirty="0"/>
              <a:t>should be viewed as a sign of success, not failure. Prioritization </a:t>
            </a:r>
            <a:r>
              <a:rPr lang="en-US" dirty="0" smtClean="0"/>
              <a:t>processes must </a:t>
            </a:r>
            <a:r>
              <a:rPr lang="en-US" dirty="0"/>
              <a:t>be established to deal with the ongoing business demand.</a:t>
            </a:r>
          </a:p>
        </p:txBody>
      </p:sp>
    </p:spTree>
    <p:extLst>
      <p:ext uri="{BB962C8B-B14F-4D97-AF65-F5344CB8AC3E}">
        <p14:creationId xmlns:p14="http://schemas.microsoft.com/office/powerpoint/2010/main" val="426545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lifecycle roadmap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identifies task sequencing and highlights the activities that </a:t>
            </a:r>
            <a:r>
              <a:rPr lang="en-US" dirty="0" smtClean="0"/>
              <a:t>should happen </a:t>
            </a:r>
            <a:r>
              <a:rPr lang="en-US" dirty="0"/>
              <a:t>concurrently throughout the technology, data, and BI application tracks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resources and time </a:t>
            </a:r>
            <a:r>
              <a:rPr lang="en-US" dirty="0" smtClean="0"/>
              <a:t>require, as </a:t>
            </a:r>
            <a:r>
              <a:rPr lang="en-US" dirty="0"/>
              <a:t>with most approaches, you may need to customize the Kimball Lifecycle </a:t>
            </a:r>
            <a:r>
              <a:rPr lang="en-US" dirty="0" smtClean="0"/>
              <a:t>to address </a:t>
            </a:r>
            <a:r>
              <a:rPr lang="en-US" dirty="0"/>
              <a:t>the unique needs of your </a:t>
            </a:r>
            <a:r>
              <a:rPr lang="en-US" dirty="0" smtClean="0"/>
              <a:t>organizations needs </a:t>
            </a:r>
            <a:r>
              <a:rPr lang="en-US" dirty="0"/>
              <a:t>for </a:t>
            </a:r>
            <a:r>
              <a:rPr lang="en-US" dirty="0" smtClean="0"/>
              <a:t>each Lifecycle </a:t>
            </a:r>
            <a:r>
              <a:rPr lang="en-US" dirty="0"/>
              <a:t>box are </a:t>
            </a:r>
            <a:r>
              <a:rPr lang="en-US" i="1" dirty="0"/>
              <a:t>not </a:t>
            </a:r>
            <a:r>
              <a:rPr lang="en-US" dirty="0"/>
              <a:t>equal.</a:t>
            </a:r>
          </a:p>
        </p:txBody>
      </p:sp>
    </p:spTree>
    <p:extLst>
      <p:ext uri="{BB962C8B-B14F-4D97-AF65-F5344CB8AC3E}">
        <p14:creationId xmlns:p14="http://schemas.microsoft.com/office/powerpoint/2010/main" val="356803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Lifecycle vocabulary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Data warehousing.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overall process of </a:t>
            </a:r>
            <a:r>
              <a:rPr lang="en-US" dirty="0" smtClean="0"/>
              <a:t>providing information </a:t>
            </a:r>
            <a:r>
              <a:rPr lang="en-US" dirty="0"/>
              <a:t>to support business decision </a:t>
            </a:r>
            <a:r>
              <a:rPr lang="en-US" dirty="0" smtClean="0"/>
              <a:t>making</a:t>
            </a:r>
          </a:p>
          <a:p>
            <a:pPr marL="0" indent="0">
              <a:buNone/>
            </a:pPr>
            <a:r>
              <a:rPr lang="en-US" b="1" dirty="0" smtClean="0"/>
              <a:t>Business Intelligence.</a:t>
            </a:r>
          </a:p>
          <a:p>
            <a:pPr marL="0" indent="0">
              <a:buNone/>
            </a:pPr>
            <a:r>
              <a:rPr lang="en-US" dirty="0" smtClean="0"/>
              <a:t>These refers </a:t>
            </a:r>
            <a:r>
              <a:rPr lang="en-US" dirty="0"/>
              <a:t>to the </a:t>
            </a:r>
            <a:r>
              <a:rPr lang="en-US" dirty="0" smtClean="0"/>
              <a:t>reporting and </a:t>
            </a:r>
            <a:r>
              <a:rPr lang="en-US" dirty="0"/>
              <a:t>analysis of data stored in the warehouse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Enterprise Data Warehouse</a:t>
            </a:r>
          </a:p>
          <a:p>
            <a:pPr marL="0" indent="0">
              <a:buNone/>
            </a:pPr>
            <a:r>
              <a:rPr lang="en-US" dirty="0" smtClean="0"/>
              <a:t>These refers </a:t>
            </a:r>
            <a:r>
              <a:rPr lang="en-US" dirty="0"/>
              <a:t>to the queryable data in your DW/BI </a:t>
            </a:r>
            <a:r>
              <a:rPr lang="en-US" dirty="0" smtClean="0"/>
              <a:t>system.</a:t>
            </a:r>
          </a:p>
          <a:p>
            <a:pPr marL="0" indent="0">
              <a:buNone/>
            </a:pPr>
            <a:r>
              <a:rPr lang="en-US" dirty="0" smtClean="0"/>
              <a:t>The data warehouse </a:t>
            </a:r>
            <a:r>
              <a:rPr lang="en-US" dirty="0"/>
              <a:t>is the foundation for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ETL System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refer </a:t>
            </a:r>
            <a:r>
              <a:rPr lang="en-US" dirty="0"/>
              <a:t>to the extract, transformation, and load (ETL) system as the back </a:t>
            </a:r>
            <a:r>
              <a:rPr lang="en-US" dirty="0" smtClean="0"/>
              <a:t>room kitchen </a:t>
            </a:r>
            <a:r>
              <a:rPr lang="en-US" dirty="0"/>
              <a:t>of the DW/BI </a:t>
            </a:r>
            <a:r>
              <a:rPr lang="en-US" dirty="0" smtClean="0"/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Kimball Lifecycle provides the overall framework </a:t>
            </a:r>
            <a:r>
              <a:rPr lang="en-US" sz="3200" dirty="0" smtClean="0"/>
              <a:t>that ties </a:t>
            </a:r>
            <a:r>
              <a:rPr lang="en-US" sz="3200" dirty="0"/>
              <a:t>together the various activities of a DW/BI </a:t>
            </a:r>
            <a:r>
              <a:rPr lang="en-US" sz="3200" dirty="0" smtClean="0"/>
              <a:t>implementation.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/>
              <a:t>Kimball Lifecycle methodology first took root at Metaphor Computer Systems </a:t>
            </a:r>
            <a:r>
              <a:rPr lang="en-US" sz="3200" dirty="0" smtClean="0"/>
              <a:t>in the </a:t>
            </a:r>
            <a:r>
              <a:rPr lang="en-US" sz="3200" dirty="0"/>
              <a:t>1980s. Metaphor was a pioneering decision support vendor; its </a:t>
            </a:r>
            <a:r>
              <a:rPr lang="en-US" sz="3200" dirty="0" smtClean="0"/>
              <a:t>hardware/software product </a:t>
            </a:r>
            <a:r>
              <a:rPr lang="en-US" sz="3200" dirty="0"/>
              <a:t>offering was based on LAN technology with a relational database server </a:t>
            </a:r>
            <a:r>
              <a:rPr lang="en-US" sz="3200" dirty="0" smtClean="0"/>
              <a:t>and graphical </a:t>
            </a:r>
            <a:r>
              <a:rPr lang="en-US" sz="3200" dirty="0"/>
              <a:t>user interface client built on a 32-bit operating system.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16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Lifecycle </a:t>
            </a:r>
            <a:r>
              <a:rPr lang="en-US" b="1" dirty="0"/>
              <a:t>history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 the years, the authors have been involved with literally hundreds of </a:t>
            </a:r>
            <a:r>
              <a:rPr lang="en-US" dirty="0" smtClean="0"/>
              <a:t>DW/BI projects </a:t>
            </a:r>
            <a:r>
              <a:rPr lang="en-US" dirty="0"/>
              <a:t>in a variety of capacities, including vendor, consultant, IT project </a:t>
            </a:r>
            <a:r>
              <a:rPr lang="en-US" dirty="0" smtClean="0"/>
              <a:t>team member</a:t>
            </a:r>
            <a:r>
              <a:rPr lang="en-US" dirty="0"/>
              <a:t>, and business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Lifecycle milestone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280160"/>
            <a:ext cx="10325100" cy="48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0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Program/Project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Project </a:t>
            </a:r>
            <a:r>
              <a:rPr lang="en-US" dirty="0"/>
              <a:t>refers to a single iteration of the Kimball </a:t>
            </a:r>
            <a:r>
              <a:rPr lang="en-US" dirty="0" smtClean="0"/>
              <a:t>Lifecycle from </a:t>
            </a:r>
            <a:r>
              <a:rPr lang="en-US" dirty="0"/>
              <a:t>launch through deployment; projects have a finite start and end. On the </a:t>
            </a:r>
            <a:r>
              <a:rPr lang="en-US" dirty="0" smtClean="0"/>
              <a:t>other hand</a:t>
            </a:r>
            <a:r>
              <a:rPr lang="en-US" dirty="0"/>
              <a:t>, </a:t>
            </a:r>
            <a:r>
              <a:rPr lang="en-US" i="1" dirty="0"/>
              <a:t>program </a:t>
            </a:r>
            <a:r>
              <a:rPr lang="en-US" dirty="0"/>
              <a:t>refers to the broader, ongoing coordination of </a:t>
            </a:r>
            <a:r>
              <a:rPr lang="en-US" dirty="0" smtClean="0"/>
              <a:t>resources</a:t>
            </a:r>
            <a:r>
              <a:rPr lang="en-US" dirty="0"/>
              <a:t>, </a:t>
            </a:r>
            <a:r>
              <a:rPr lang="en-US" dirty="0" smtClean="0"/>
              <a:t>infrastructure, timelines</a:t>
            </a:r>
            <a:r>
              <a:rPr lang="en-US" dirty="0"/>
              <a:t>, and communication across multiple projects; </a:t>
            </a:r>
          </a:p>
          <a:p>
            <a:pPr marL="0" indent="0" algn="just">
              <a:buNone/>
            </a:pPr>
            <a:r>
              <a:rPr lang="en-US" b="1" dirty="0" smtClean="0"/>
              <a:t>A program </a:t>
            </a:r>
            <a:r>
              <a:rPr lang="en-US" dirty="0"/>
              <a:t>is an </a:t>
            </a:r>
            <a:r>
              <a:rPr lang="en-US" dirty="0" smtClean="0"/>
              <a:t>overall umbrella </a:t>
            </a:r>
            <a:r>
              <a:rPr lang="en-US" dirty="0"/>
              <a:t>encompassing more than one project. It should continuously renew itself </a:t>
            </a:r>
            <a:r>
              <a:rPr lang="en-US" dirty="0" smtClean="0"/>
              <a:t>and should </a:t>
            </a:r>
            <a:r>
              <a:rPr lang="en-US" dirty="0"/>
              <a:t>rarely have an abrupt end.</a:t>
            </a:r>
          </a:p>
        </p:txBody>
      </p:sp>
    </p:spTree>
    <p:extLst>
      <p:ext uri="{BB962C8B-B14F-4D97-AF65-F5344CB8AC3E}">
        <p14:creationId xmlns:p14="http://schemas.microsoft.com/office/powerpoint/2010/main" val="21476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Requirements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DW/BI initiative's likelihood of success is greatly increased by a </a:t>
            </a:r>
            <a:r>
              <a:rPr lang="en-US" dirty="0" smtClean="0"/>
              <a:t>sound understanding </a:t>
            </a:r>
            <a:r>
              <a:rPr lang="en-US" dirty="0"/>
              <a:t>of the business users and their requirements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Our approach for gathering knowledge workers' analytic requirements </a:t>
            </a:r>
            <a:r>
              <a:rPr lang="en-US" dirty="0" smtClean="0"/>
              <a:t>differs significantly </a:t>
            </a:r>
            <a:r>
              <a:rPr lang="en-US" dirty="0"/>
              <a:t>from more traditional, data-driven requirements analysis.</a:t>
            </a:r>
          </a:p>
        </p:txBody>
      </p:sp>
    </p:spTree>
    <p:extLst>
      <p:ext uri="{BB962C8B-B14F-4D97-AF65-F5344CB8AC3E}">
        <p14:creationId xmlns:p14="http://schemas.microsoft.com/office/powerpoint/2010/main" val="283115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5821"/>
            <a:ext cx="10515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Technical Architecture Design</a:t>
            </a:r>
          </a:p>
          <a:p>
            <a:pPr marL="0" indent="0">
              <a:buNone/>
            </a:pPr>
            <a:r>
              <a:rPr lang="en-US" dirty="0"/>
              <a:t>DW/BI environments require the integration of numerous technologies. The </a:t>
            </a:r>
            <a:r>
              <a:rPr lang="en-US" dirty="0" smtClean="0"/>
              <a:t>technical architecture </a:t>
            </a:r>
            <a:r>
              <a:rPr lang="en-US" dirty="0"/>
              <a:t>design establishes the overall architectural framework and vision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Three factors - </a:t>
            </a:r>
            <a:r>
              <a:rPr lang="en-US" dirty="0"/>
              <a:t>the business requirements, current technical </a:t>
            </a:r>
            <a:r>
              <a:rPr lang="en-US" dirty="0" smtClean="0"/>
              <a:t>environment</a:t>
            </a:r>
            <a:r>
              <a:rPr lang="en-US" dirty="0"/>
              <a:t>, and </a:t>
            </a:r>
            <a:r>
              <a:rPr lang="en-US" dirty="0" smtClean="0"/>
              <a:t>planned strategic </a:t>
            </a:r>
            <a:r>
              <a:rPr lang="en-US" dirty="0"/>
              <a:t>technical directions </a:t>
            </a:r>
            <a:r>
              <a:rPr lang="en-US" dirty="0" smtClean="0"/>
              <a:t>must </a:t>
            </a:r>
            <a:r>
              <a:rPr lang="en-US" dirty="0"/>
              <a:t>be considered simultaneously to establish </a:t>
            </a:r>
            <a:r>
              <a:rPr lang="en-US" dirty="0" smtClean="0"/>
              <a:t>the appropriate </a:t>
            </a:r>
            <a:r>
              <a:rPr lang="en-US" dirty="0"/>
              <a:t>DW/BI technical architecture design.</a:t>
            </a:r>
          </a:p>
        </p:txBody>
      </p:sp>
    </p:spTree>
    <p:extLst>
      <p:ext uri="{BB962C8B-B14F-4D97-AF65-F5344CB8AC3E}">
        <p14:creationId xmlns:p14="http://schemas.microsoft.com/office/powerpoint/2010/main" val="24516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60" y="1097281"/>
            <a:ext cx="10515600" cy="493776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Product Selection and Installation</a:t>
            </a:r>
          </a:p>
          <a:p>
            <a:pPr marL="0" indent="0">
              <a:buNone/>
            </a:pPr>
            <a:r>
              <a:rPr lang="en-US" dirty="0"/>
              <a:t>Using your technical architecture plan as a virtual shopping list of needed </a:t>
            </a:r>
            <a:r>
              <a:rPr lang="en-US" dirty="0" smtClean="0"/>
              <a:t>capabilities, specific </a:t>
            </a:r>
            <a:r>
              <a:rPr lang="en-US" dirty="0"/>
              <a:t>architectural components such as the hardware platform, </a:t>
            </a:r>
            <a:r>
              <a:rPr lang="en-US" dirty="0" smtClean="0"/>
              <a:t>database management </a:t>
            </a:r>
            <a:r>
              <a:rPr lang="en-US" dirty="0"/>
              <a:t>system, extract-transformation-load (ETL) tool, or data access query </a:t>
            </a:r>
            <a:r>
              <a:rPr lang="en-US" dirty="0" smtClean="0"/>
              <a:t>and reporting </a:t>
            </a:r>
            <a:r>
              <a:rPr lang="en-US" dirty="0"/>
              <a:t>tool must be evaluated and selected.</a:t>
            </a:r>
          </a:p>
        </p:txBody>
      </p:sp>
    </p:spTree>
    <p:extLst>
      <p:ext uri="{BB962C8B-B14F-4D97-AF65-F5344CB8AC3E}">
        <p14:creationId xmlns:p14="http://schemas.microsoft.com/office/powerpoint/2010/main" val="26727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Track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second parallel set of activities following the business requirements definition </a:t>
            </a:r>
            <a:r>
              <a:rPr lang="en-US" dirty="0" smtClean="0"/>
              <a:t>is the </a:t>
            </a:r>
            <a:r>
              <a:rPr lang="en-US" dirty="0"/>
              <a:t>data track, from the design of the target dimensional model, to the </a:t>
            </a:r>
            <a:r>
              <a:rPr lang="en-US" dirty="0" smtClean="0"/>
              <a:t>physical instantiation </a:t>
            </a:r>
            <a:r>
              <a:rPr lang="en-US" dirty="0"/>
              <a:t>of the model, and finally the "heavy lifting" where source data </a:t>
            </a:r>
            <a:r>
              <a:rPr lang="en-US" dirty="0" smtClean="0"/>
              <a:t>is extracted</a:t>
            </a:r>
            <a:r>
              <a:rPr lang="en-US" dirty="0"/>
              <a:t>, transformed, and loaded into the target models.</a:t>
            </a:r>
          </a:p>
        </p:txBody>
      </p:sp>
    </p:spTree>
    <p:extLst>
      <p:ext uri="{BB962C8B-B14F-4D97-AF65-F5344CB8AC3E}">
        <p14:creationId xmlns:p14="http://schemas.microsoft.com/office/powerpoint/2010/main" val="13576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887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the Kimball Lifecycle Approach</vt:lpstr>
      <vt:lpstr>Introduction</vt:lpstr>
      <vt:lpstr>Lifecycle history </vt:lpstr>
      <vt:lpstr>Lifecycle milestone </vt:lpstr>
      <vt:lpstr>Program/Project Planning</vt:lpstr>
      <vt:lpstr>Business Requirements Definition</vt:lpstr>
      <vt:lpstr>PowerPoint Presentation</vt:lpstr>
      <vt:lpstr>PowerPoint Presentation</vt:lpstr>
      <vt:lpstr>Data Track</vt:lpstr>
      <vt:lpstr>Dimensional Modeling</vt:lpstr>
      <vt:lpstr>PowerPoint Presentation</vt:lpstr>
      <vt:lpstr> BI Application Design </vt:lpstr>
      <vt:lpstr>PowerPoint Presentation</vt:lpstr>
      <vt:lpstr>Using lifecycle roadmap </vt:lpstr>
      <vt:lpstr>Lifecycle vocabulary</vt:lpstr>
      <vt:lpstr>ETL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Kimball Lifecycle Approach</dc:title>
  <dc:creator>Ocen Samuel</dc:creator>
  <cp:lastModifiedBy>Ocen Samuel</cp:lastModifiedBy>
  <cp:revision>7</cp:revision>
  <dcterms:created xsi:type="dcterms:W3CDTF">2020-01-21T08:06:00Z</dcterms:created>
  <dcterms:modified xsi:type="dcterms:W3CDTF">2020-01-21T11:19:55Z</dcterms:modified>
</cp:coreProperties>
</file>