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63" r:id="rId6"/>
    <p:sldId id="264" r:id="rId7"/>
    <p:sldId id="265" r:id="rId8"/>
    <p:sldId id="266" r:id="rId9"/>
    <p:sldId id="267" r:id="rId10"/>
    <p:sldId id="268" r:id="rId11"/>
    <p:sldId id="269" r:id="rId12"/>
    <p:sldId id="270" r:id="rId13"/>
    <p:sldId id="271" r:id="rId14"/>
    <p:sldId id="259" r:id="rId15"/>
    <p:sldId id="26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7048E2-3851-4A35-A597-F19A6871F26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176341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7048E2-3851-4A35-A597-F19A6871F26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219460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7048E2-3851-4A35-A597-F19A6871F26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380251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7048E2-3851-4A35-A597-F19A6871F26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90325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7048E2-3851-4A35-A597-F19A6871F26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339411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7048E2-3851-4A35-A597-F19A6871F26E}"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18293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7048E2-3851-4A35-A597-F19A6871F26E}" type="datetimeFigureOut">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479927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7048E2-3851-4A35-A597-F19A6871F26E}" type="datetimeFigureOut">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40183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048E2-3851-4A35-A597-F19A6871F26E}" type="datetimeFigureOut">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2235442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7048E2-3851-4A35-A597-F19A6871F26E}"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235568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7048E2-3851-4A35-A597-F19A6871F26E}"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0272E-035D-41C0-8B41-73A9BC213656}" type="slidenum">
              <a:rPr lang="en-US" smtClean="0"/>
              <a:t>‹#›</a:t>
            </a:fld>
            <a:endParaRPr lang="en-US"/>
          </a:p>
        </p:txBody>
      </p:sp>
    </p:spTree>
    <p:extLst>
      <p:ext uri="{BB962C8B-B14F-4D97-AF65-F5344CB8AC3E}">
        <p14:creationId xmlns:p14="http://schemas.microsoft.com/office/powerpoint/2010/main" val="3585351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048E2-3851-4A35-A597-F19A6871F26E}" type="datetimeFigureOut">
              <a:rPr lang="en-US" smtClean="0"/>
              <a:t>3/4/2023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0272E-035D-41C0-8B41-73A9BC213656}" type="slidenum">
              <a:rPr lang="en-US" smtClean="0"/>
              <a:t>‹#›</a:t>
            </a:fld>
            <a:endParaRPr lang="en-US"/>
          </a:p>
        </p:txBody>
      </p:sp>
    </p:spTree>
    <p:extLst>
      <p:ext uri="{BB962C8B-B14F-4D97-AF65-F5344CB8AC3E}">
        <p14:creationId xmlns:p14="http://schemas.microsoft.com/office/powerpoint/2010/main" val="101391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muel.ocen@student.uonbi.ac.ke" TargetMode="External"/><Relationship Id="rId2" Type="http://schemas.openxmlformats.org/officeDocument/2006/relationships/hyperlink" Target="mailto:samuel.ocen@mmu.ac.u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Introduction to the Kimball Lifecycle Approach</a:t>
            </a:r>
          </a:p>
        </p:txBody>
      </p:sp>
      <p:sp>
        <p:nvSpPr>
          <p:cNvPr id="3" name="Subtitle 2"/>
          <p:cNvSpPr>
            <a:spLocks noGrp="1"/>
          </p:cNvSpPr>
          <p:nvPr>
            <p:ph type="subTitle" idx="1"/>
          </p:nvPr>
        </p:nvSpPr>
        <p:spPr/>
        <p:txBody>
          <a:bodyPr>
            <a:normAutofit fontScale="77500" lnSpcReduction="20000"/>
          </a:bodyPr>
          <a:lstStyle/>
          <a:p>
            <a:pPr algn="l"/>
            <a:r>
              <a:rPr lang="en-US" dirty="0"/>
              <a:t>Samuel OCEN</a:t>
            </a:r>
          </a:p>
          <a:p>
            <a:pPr algn="l"/>
            <a:r>
              <a:rPr lang="en-US" dirty="0"/>
              <a:t>E MAIL: -  </a:t>
            </a:r>
            <a:r>
              <a:rPr lang="en-US" dirty="0">
                <a:hlinkClick r:id="rId2"/>
              </a:rPr>
              <a:t>samuel.ocen@mmu.ac.ug</a:t>
            </a:r>
            <a:endParaRPr lang="en-US" dirty="0"/>
          </a:p>
          <a:p>
            <a:pPr algn="l"/>
            <a:r>
              <a:rPr lang="en-US" dirty="0"/>
              <a:t>                  </a:t>
            </a:r>
            <a:r>
              <a:rPr lang="en-US" dirty="0">
                <a:hlinkClick r:id="rId3"/>
              </a:rPr>
              <a:t>samuel.ocen@student.uonbi.ac.ke</a:t>
            </a:r>
            <a:r>
              <a:rPr lang="en-US" dirty="0"/>
              <a:t> </a:t>
            </a:r>
          </a:p>
          <a:p>
            <a:pPr algn="l"/>
            <a:r>
              <a:rPr lang="en-US" dirty="0"/>
              <a:t>MOB: -	+256(0)775 679 505</a:t>
            </a:r>
          </a:p>
          <a:p>
            <a:pPr algn="l"/>
            <a:r>
              <a:rPr lang="en-US" dirty="0"/>
              <a:t>	+256(0)706 109 393</a:t>
            </a:r>
            <a:endParaRPr lang="en-UG"/>
          </a:p>
          <a:p>
            <a:endParaRPr lang="en-US" b="1" dirty="0"/>
          </a:p>
        </p:txBody>
      </p:sp>
    </p:spTree>
    <p:extLst>
      <p:ext uri="{BB962C8B-B14F-4D97-AF65-F5344CB8AC3E}">
        <p14:creationId xmlns:p14="http://schemas.microsoft.com/office/powerpoint/2010/main" val="2505729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Dimensional Modeling</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During the gathering of business requirements, the organization's data needs are determined and documented in a preliminary </a:t>
            </a:r>
            <a:r>
              <a:rPr lang="en-US" i="1" dirty="0"/>
              <a:t>enterprise data warehouse bus matrix </a:t>
            </a:r>
            <a:r>
              <a:rPr lang="en-US" dirty="0"/>
              <a:t>representing the organization's key business processes and their associated  dimensionality.</a:t>
            </a:r>
            <a:r>
              <a:rPr lang="en-US" b="1" dirty="0"/>
              <a:t> </a:t>
            </a:r>
          </a:p>
          <a:p>
            <a:pPr marL="0" indent="0" algn="just">
              <a:buNone/>
            </a:pPr>
            <a:r>
              <a:rPr lang="en-US" b="1" dirty="0"/>
              <a:t>Dimensional Modeling </a:t>
            </a:r>
            <a:r>
              <a:rPr lang="en-US" dirty="0"/>
              <a:t>During the gathering of business requirements, the organization's data needs are determined and documented in a preliminary </a:t>
            </a:r>
            <a:r>
              <a:rPr lang="en-US" i="1" dirty="0"/>
              <a:t>enterprise data warehouse bus matrix </a:t>
            </a:r>
            <a:r>
              <a:rPr lang="en-US" dirty="0"/>
              <a:t>representing the organization's key business processes and their associated dimensionality.</a:t>
            </a:r>
          </a:p>
        </p:txBody>
      </p:sp>
    </p:spTree>
    <p:extLst>
      <p:ext uri="{BB962C8B-B14F-4D97-AF65-F5344CB8AC3E}">
        <p14:creationId xmlns:p14="http://schemas.microsoft.com/office/powerpoint/2010/main" val="736790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1560"/>
            <a:ext cx="10515600" cy="5125403"/>
          </a:xfrm>
        </p:spPr>
        <p:txBody>
          <a:bodyPr>
            <a:normAutofit/>
          </a:bodyPr>
          <a:lstStyle/>
          <a:p>
            <a:pPr marL="0" indent="0">
              <a:buNone/>
            </a:pPr>
            <a:r>
              <a:rPr lang="en-US" b="1" dirty="0"/>
              <a:t>Physical Design</a:t>
            </a:r>
          </a:p>
          <a:p>
            <a:pPr marL="0" indent="0">
              <a:buNone/>
            </a:pPr>
            <a:r>
              <a:rPr lang="en-US" dirty="0"/>
              <a:t>Physical database design focuses on defining the physical structures, including setting up the database environment and instituting appropriate security.</a:t>
            </a:r>
          </a:p>
          <a:p>
            <a:pPr marL="0" indent="0">
              <a:buNone/>
            </a:pPr>
            <a:r>
              <a:rPr lang="en-US" b="1" dirty="0"/>
              <a:t>ETL Design and Development</a:t>
            </a:r>
          </a:p>
          <a:p>
            <a:pPr marL="0" indent="0">
              <a:buNone/>
            </a:pPr>
            <a:r>
              <a:rPr lang="en-US" dirty="0"/>
              <a:t>Design and development of the extract, transformation, and load (ETL) system remains one of the most vexing challenges confronted by a DW/BI project team; even when all the other tasks have been well planned and executed, 70% of the risk and effort in the DW/BI project comes from this step.</a:t>
            </a:r>
          </a:p>
        </p:txBody>
      </p:sp>
    </p:spTree>
    <p:extLst>
      <p:ext uri="{BB962C8B-B14F-4D97-AF65-F5344CB8AC3E}">
        <p14:creationId xmlns:p14="http://schemas.microsoft.com/office/powerpoint/2010/main" val="272444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4910"/>
            <a:ext cx="10515600" cy="640715"/>
          </a:xfrm>
        </p:spPr>
        <p:txBody>
          <a:bodyPr>
            <a:normAutofit fontScale="90000"/>
          </a:bodyPr>
          <a:lstStyle/>
          <a:p>
            <a:r>
              <a:rPr lang="en-US" dirty="0"/>
              <a:t>	</a:t>
            </a:r>
            <a:r>
              <a:rPr lang="en-US" b="1" dirty="0"/>
              <a:t>BI Application Design</a:t>
            </a:r>
            <a:br>
              <a:rPr lang="en-US" b="1"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Immediately following the business requirements definition, while some DW/BI team members are working on the technical architecture and dimensional models, others should be working with the business to identify the candidate BI applications, along with appropriate navigation interfaces to address the users' needs and capabilities.</a:t>
            </a:r>
          </a:p>
          <a:p>
            <a:pPr marL="0" indent="0">
              <a:buNone/>
            </a:pPr>
            <a:r>
              <a:rPr lang="en-US" b="1" dirty="0"/>
              <a:t>	</a:t>
            </a:r>
            <a:r>
              <a:rPr lang="en-US" sz="4400" b="1" dirty="0"/>
              <a:t>BI Application Development</a:t>
            </a:r>
          </a:p>
          <a:p>
            <a:pPr marL="0" indent="0">
              <a:buNone/>
            </a:pPr>
            <a:r>
              <a:rPr lang="en-US" dirty="0"/>
              <a:t>Following BI application specification, application development tasks include configuring the business metadata and tool infrastructure, and then constructing and validating the specified analytic and operational BI applications, along with the navigational portal</a:t>
            </a:r>
          </a:p>
        </p:txBody>
      </p:sp>
    </p:spTree>
    <p:extLst>
      <p:ext uri="{BB962C8B-B14F-4D97-AF65-F5344CB8AC3E}">
        <p14:creationId xmlns:p14="http://schemas.microsoft.com/office/powerpoint/2010/main" val="169513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10515600" cy="5491163"/>
          </a:xfrm>
        </p:spPr>
        <p:txBody>
          <a:bodyPr>
            <a:normAutofit fontScale="92500" lnSpcReduction="10000"/>
          </a:bodyPr>
          <a:lstStyle/>
          <a:p>
            <a:pPr marL="0" indent="0">
              <a:buNone/>
            </a:pPr>
            <a:r>
              <a:rPr lang="en-US" b="1" dirty="0"/>
              <a:t>Deployment</a:t>
            </a:r>
          </a:p>
          <a:p>
            <a:pPr marL="0" indent="0">
              <a:buNone/>
            </a:pPr>
            <a:r>
              <a:rPr lang="en-US" dirty="0"/>
              <a:t>The three parallel tracks, focused on technology, data, and BI applications, converge at deployment. Extensive planning is required to ensure that these puzzle pieces are tested and fit together properly, in conjunction with the appropriate education and support infrastructure.</a:t>
            </a:r>
          </a:p>
          <a:p>
            <a:pPr marL="0" indent="0">
              <a:buNone/>
            </a:pPr>
            <a:r>
              <a:rPr lang="en-US" b="1" dirty="0"/>
              <a:t>Maintenance</a:t>
            </a:r>
          </a:p>
          <a:p>
            <a:pPr marL="0" indent="0">
              <a:buNone/>
            </a:pPr>
            <a:r>
              <a:rPr lang="en-US" dirty="0"/>
              <a:t>Once the DW/BI system is in production, technical operational tasks are necessary to keep the system performing optimally, including usage monitoring, performance tuning, index maintenance, and system backup.</a:t>
            </a:r>
          </a:p>
          <a:p>
            <a:pPr marL="0" indent="0">
              <a:buNone/>
            </a:pPr>
            <a:r>
              <a:rPr lang="en-US" b="1" dirty="0"/>
              <a:t>Growth</a:t>
            </a:r>
          </a:p>
          <a:p>
            <a:pPr marL="0" indent="0">
              <a:buNone/>
            </a:pPr>
            <a:r>
              <a:rPr lang="en-US" dirty="0"/>
              <a:t>If you have done your job well, the DW/BI system is bound to expand and evolve to deliver more value to the business. Unlike traditional systems development initiatives, change should be viewed as a sign of success, not failure. Prioritization processes must be established to deal with the ongoing business demand.</a:t>
            </a:r>
          </a:p>
        </p:txBody>
      </p:sp>
    </p:spTree>
    <p:extLst>
      <p:ext uri="{BB962C8B-B14F-4D97-AF65-F5344CB8AC3E}">
        <p14:creationId xmlns:p14="http://schemas.microsoft.com/office/powerpoint/2010/main" val="4265456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Using lifecycle roadmap</a:t>
            </a:r>
            <a:br>
              <a:rPr lang="en-US" b="1" dirty="0"/>
            </a:br>
            <a:endParaRPr lang="en-US" b="1" dirty="0"/>
          </a:p>
        </p:txBody>
      </p:sp>
      <p:sp>
        <p:nvSpPr>
          <p:cNvPr id="3" name="Content Placeholder 2"/>
          <p:cNvSpPr>
            <a:spLocks noGrp="1"/>
          </p:cNvSpPr>
          <p:nvPr>
            <p:ph idx="1"/>
          </p:nvPr>
        </p:nvSpPr>
        <p:spPr/>
        <p:txBody>
          <a:bodyPr/>
          <a:lstStyle/>
          <a:p>
            <a:pPr marL="0" indent="0">
              <a:buNone/>
            </a:pPr>
            <a:r>
              <a:rPr lang="en-US" dirty="0"/>
              <a:t>It identifies task sequencing and highlights the activities that should happen concurrently throughout the technology, data, and BI application tracks.</a:t>
            </a:r>
          </a:p>
          <a:p>
            <a:pPr marL="0" indent="0">
              <a:buNone/>
            </a:pPr>
            <a:r>
              <a:rPr lang="en-US" dirty="0"/>
              <a:t>The resources and time require, as with most approaches, you may need to customize the Kimball Lifecycle to address the unique needs of your organizations needs for each Lifecycle box are </a:t>
            </a:r>
            <a:r>
              <a:rPr lang="en-US" i="1" dirty="0"/>
              <a:t>not </a:t>
            </a:r>
            <a:r>
              <a:rPr lang="en-US" dirty="0"/>
              <a:t>equal.</a:t>
            </a:r>
          </a:p>
        </p:txBody>
      </p:sp>
    </p:spTree>
    <p:extLst>
      <p:ext uri="{BB962C8B-B14F-4D97-AF65-F5344CB8AC3E}">
        <p14:creationId xmlns:p14="http://schemas.microsoft.com/office/powerpoint/2010/main" val="356803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Lifecycle vocabulary</a:t>
            </a:r>
          </a:p>
        </p:txBody>
      </p:sp>
      <p:sp>
        <p:nvSpPr>
          <p:cNvPr id="3" name="Content Placeholder 2"/>
          <p:cNvSpPr>
            <a:spLocks noGrp="1"/>
          </p:cNvSpPr>
          <p:nvPr>
            <p:ph idx="1"/>
          </p:nvPr>
        </p:nvSpPr>
        <p:spPr/>
        <p:txBody>
          <a:bodyPr>
            <a:normAutofit/>
          </a:bodyPr>
          <a:lstStyle/>
          <a:p>
            <a:pPr marL="0" indent="0">
              <a:buNone/>
            </a:pPr>
            <a:r>
              <a:rPr lang="en-US" b="1" dirty="0"/>
              <a:t>Data warehousing.</a:t>
            </a:r>
          </a:p>
          <a:p>
            <a:pPr marL="0" indent="0">
              <a:buNone/>
            </a:pPr>
            <a:r>
              <a:rPr lang="en-US" dirty="0"/>
              <a:t>The overall process of providing information to support business decision making</a:t>
            </a:r>
          </a:p>
          <a:p>
            <a:pPr marL="0" indent="0">
              <a:buNone/>
            </a:pPr>
            <a:r>
              <a:rPr lang="en-US" b="1" dirty="0"/>
              <a:t>Business Intelligence.</a:t>
            </a:r>
          </a:p>
          <a:p>
            <a:pPr marL="0" indent="0">
              <a:buNone/>
            </a:pPr>
            <a:r>
              <a:rPr lang="en-US" dirty="0"/>
              <a:t>These refers to the reporting and analysis of data stored in the warehouse.</a:t>
            </a:r>
          </a:p>
          <a:p>
            <a:pPr marL="0" indent="0">
              <a:buNone/>
            </a:pPr>
            <a:r>
              <a:rPr lang="en-US" b="1" dirty="0"/>
              <a:t>Enterprise Data Warehouse</a:t>
            </a:r>
          </a:p>
          <a:p>
            <a:pPr marL="0" indent="0">
              <a:buNone/>
            </a:pPr>
            <a:r>
              <a:rPr lang="en-US" dirty="0"/>
              <a:t>These refers to the queryable data in your DW/BI system.</a:t>
            </a:r>
          </a:p>
          <a:p>
            <a:pPr marL="0" indent="0">
              <a:buNone/>
            </a:pPr>
            <a:r>
              <a:rPr lang="en-US" dirty="0"/>
              <a:t>The data warehouse is the foundation for business intelligence.</a:t>
            </a:r>
          </a:p>
        </p:txBody>
      </p:sp>
    </p:spTree>
    <p:extLst>
      <p:ext uri="{BB962C8B-B14F-4D97-AF65-F5344CB8AC3E}">
        <p14:creationId xmlns:p14="http://schemas.microsoft.com/office/powerpoint/2010/main" val="2648460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ETL System	</a:t>
            </a:r>
          </a:p>
        </p:txBody>
      </p:sp>
      <p:sp>
        <p:nvSpPr>
          <p:cNvPr id="3" name="Content Placeholder 2"/>
          <p:cNvSpPr>
            <a:spLocks noGrp="1"/>
          </p:cNvSpPr>
          <p:nvPr>
            <p:ph idx="1"/>
          </p:nvPr>
        </p:nvSpPr>
        <p:spPr/>
        <p:txBody>
          <a:bodyPr/>
          <a:lstStyle/>
          <a:p>
            <a:pPr marL="0" indent="0">
              <a:buNone/>
            </a:pPr>
            <a:r>
              <a:rPr lang="en-US" dirty="0"/>
              <a:t>This refer to the extract, transformation, and load (ETL) system as the back room kitchen of the DW/BI environment.</a:t>
            </a:r>
          </a:p>
        </p:txBody>
      </p:sp>
    </p:spTree>
    <p:extLst>
      <p:ext uri="{BB962C8B-B14F-4D97-AF65-F5344CB8AC3E}">
        <p14:creationId xmlns:p14="http://schemas.microsoft.com/office/powerpoint/2010/main" val="2473000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p:txBody>
          <a:bodyPr>
            <a:normAutofit/>
          </a:bodyPr>
          <a:lstStyle/>
          <a:p>
            <a:pPr marL="0" indent="0">
              <a:buNone/>
            </a:pPr>
            <a:r>
              <a:rPr lang="en-US" sz="3200" dirty="0"/>
              <a:t>The Kimball Lifecycle provides the overall framework that ties together the various activities of a DW/BI implementation.</a:t>
            </a:r>
          </a:p>
          <a:p>
            <a:pPr marL="0" indent="0">
              <a:buNone/>
            </a:pPr>
            <a:endParaRPr lang="en-US" sz="3200" dirty="0"/>
          </a:p>
          <a:p>
            <a:pPr marL="0" indent="0">
              <a:buNone/>
            </a:pPr>
            <a:r>
              <a:rPr lang="en-US" sz="3200" dirty="0"/>
              <a:t>The Kimball Lifecycle methodology first took root at Metaphor Computer Systems in the 1980s. Metaphor was a pioneering decision support vendor; its hardware/software product offering was based on LAN technology with a relational database server and graphical user interface client built on a 32-bit operating system.</a:t>
            </a:r>
          </a:p>
          <a:p>
            <a:pPr marL="0" indent="0">
              <a:buNone/>
            </a:pPr>
            <a:endParaRPr lang="en-US" sz="3200" dirty="0"/>
          </a:p>
        </p:txBody>
      </p:sp>
    </p:spTree>
    <p:extLst>
      <p:ext uri="{BB962C8B-B14F-4D97-AF65-F5344CB8AC3E}">
        <p14:creationId xmlns:p14="http://schemas.microsoft.com/office/powerpoint/2010/main" val="193516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Lifecycle history</a:t>
            </a:r>
            <a:br>
              <a:rPr lang="en-US" b="1" dirty="0"/>
            </a:br>
            <a:endParaRPr lang="en-US" b="1" dirty="0"/>
          </a:p>
        </p:txBody>
      </p:sp>
      <p:sp>
        <p:nvSpPr>
          <p:cNvPr id="3" name="Content Placeholder 2"/>
          <p:cNvSpPr>
            <a:spLocks noGrp="1"/>
          </p:cNvSpPr>
          <p:nvPr>
            <p:ph idx="1"/>
          </p:nvPr>
        </p:nvSpPr>
        <p:spPr/>
        <p:txBody>
          <a:bodyPr/>
          <a:lstStyle/>
          <a:p>
            <a:pPr marL="0" indent="0">
              <a:buNone/>
            </a:pPr>
            <a:r>
              <a:rPr lang="en-US" dirty="0"/>
              <a:t>Over the years, the authors have been involved with literally hundreds of DW/BI projects in a variety of capacities, including vendor, consultant, IT project team member, and business user.</a:t>
            </a:r>
          </a:p>
          <a:p>
            <a:pPr marL="0" indent="0">
              <a:buNone/>
            </a:pPr>
            <a:endParaRPr lang="en-US" dirty="0"/>
          </a:p>
        </p:txBody>
      </p:sp>
    </p:spTree>
    <p:extLst>
      <p:ext uri="{BB962C8B-B14F-4D97-AF65-F5344CB8AC3E}">
        <p14:creationId xmlns:p14="http://schemas.microsoft.com/office/powerpoint/2010/main" val="286897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Lifecycle milestone</a:t>
            </a:r>
            <a:br>
              <a:rPr lang="en-US" b="1" dirty="0"/>
            </a:br>
            <a:endParaRPr lang="en-US" b="1" dirty="0"/>
          </a:p>
        </p:txBody>
      </p:sp>
      <p:pic>
        <p:nvPicPr>
          <p:cNvPr id="4" name="Content Placeholder 3"/>
          <p:cNvPicPr>
            <a:picLocks noGrp="1" noChangeAspect="1"/>
          </p:cNvPicPr>
          <p:nvPr>
            <p:ph idx="1"/>
          </p:nvPr>
        </p:nvPicPr>
        <p:blipFill>
          <a:blip r:embed="rId2"/>
          <a:stretch>
            <a:fillRect/>
          </a:stretch>
        </p:blipFill>
        <p:spPr>
          <a:xfrm>
            <a:off x="1028700" y="1280160"/>
            <a:ext cx="10325100" cy="4823459"/>
          </a:xfrm>
          <a:prstGeom prst="rect">
            <a:avLst/>
          </a:prstGeom>
        </p:spPr>
      </p:pic>
    </p:spTree>
    <p:extLst>
      <p:ext uri="{BB962C8B-B14F-4D97-AF65-F5344CB8AC3E}">
        <p14:creationId xmlns:p14="http://schemas.microsoft.com/office/powerpoint/2010/main" val="68410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Program/Project Planning</a:t>
            </a:r>
            <a:endParaRPr lang="en-US" dirty="0"/>
          </a:p>
        </p:txBody>
      </p:sp>
      <p:sp>
        <p:nvSpPr>
          <p:cNvPr id="3" name="Content Placeholder 2"/>
          <p:cNvSpPr>
            <a:spLocks noGrp="1"/>
          </p:cNvSpPr>
          <p:nvPr>
            <p:ph idx="1"/>
          </p:nvPr>
        </p:nvSpPr>
        <p:spPr/>
        <p:txBody>
          <a:bodyPr>
            <a:normAutofit/>
          </a:bodyPr>
          <a:lstStyle/>
          <a:p>
            <a:pPr marL="0" indent="0" algn="just">
              <a:buNone/>
            </a:pPr>
            <a:r>
              <a:rPr lang="en-US" b="1" dirty="0"/>
              <a:t>Project </a:t>
            </a:r>
            <a:r>
              <a:rPr lang="en-US" dirty="0"/>
              <a:t>refers to a single iteration of the Kimball Lifecycle from launch through deployment; projects have a finite start and end. On the other hand, </a:t>
            </a:r>
            <a:r>
              <a:rPr lang="en-US" i="1" dirty="0"/>
              <a:t>program </a:t>
            </a:r>
            <a:r>
              <a:rPr lang="en-US" dirty="0"/>
              <a:t>refers to the broader, ongoing coordination of resources, infrastructure, timelines, and communication across multiple projects; </a:t>
            </a:r>
          </a:p>
          <a:p>
            <a:pPr marL="0" indent="0" algn="just">
              <a:buNone/>
            </a:pPr>
            <a:r>
              <a:rPr lang="en-US" b="1" dirty="0"/>
              <a:t>A program </a:t>
            </a:r>
            <a:r>
              <a:rPr lang="en-US" dirty="0"/>
              <a:t>is an overall umbrella encompassing more than one project. It should continuously renew itself and should rarely have an abrupt end.</a:t>
            </a:r>
          </a:p>
        </p:txBody>
      </p:sp>
    </p:spTree>
    <p:extLst>
      <p:ext uri="{BB962C8B-B14F-4D97-AF65-F5344CB8AC3E}">
        <p14:creationId xmlns:p14="http://schemas.microsoft.com/office/powerpoint/2010/main" val="2147610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Requirements Definition</a:t>
            </a:r>
            <a:endParaRPr lang="en-US" dirty="0"/>
          </a:p>
        </p:txBody>
      </p:sp>
      <p:sp>
        <p:nvSpPr>
          <p:cNvPr id="3" name="Content Placeholder 2"/>
          <p:cNvSpPr>
            <a:spLocks noGrp="1"/>
          </p:cNvSpPr>
          <p:nvPr>
            <p:ph idx="1"/>
          </p:nvPr>
        </p:nvSpPr>
        <p:spPr/>
        <p:txBody>
          <a:bodyPr/>
          <a:lstStyle/>
          <a:p>
            <a:pPr marL="0" indent="0">
              <a:buNone/>
            </a:pPr>
            <a:r>
              <a:rPr lang="en-US" dirty="0"/>
              <a:t>A DW/BI initiative's likelihood of success is greatly increased by a sound understanding of the business users and their requirements.</a:t>
            </a:r>
          </a:p>
          <a:p>
            <a:pPr marL="0" indent="0">
              <a:buNone/>
            </a:pPr>
            <a:r>
              <a:rPr lang="en-US" dirty="0"/>
              <a:t>Our approach for gathering knowledge workers' analytic requirements differs significantly from more traditional, data-driven requirements analysis.</a:t>
            </a:r>
          </a:p>
        </p:txBody>
      </p:sp>
    </p:spTree>
    <p:extLst>
      <p:ext uri="{BB962C8B-B14F-4D97-AF65-F5344CB8AC3E}">
        <p14:creationId xmlns:p14="http://schemas.microsoft.com/office/powerpoint/2010/main" val="283115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45821"/>
            <a:ext cx="10515600" cy="5120640"/>
          </a:xfrm>
        </p:spPr>
        <p:txBody>
          <a:bodyPr>
            <a:normAutofit/>
          </a:bodyPr>
          <a:lstStyle/>
          <a:p>
            <a:pPr marL="0" indent="0">
              <a:buNone/>
            </a:pPr>
            <a:r>
              <a:rPr lang="en-US" sz="3600" b="1" dirty="0"/>
              <a:t>Technical Architecture Design</a:t>
            </a:r>
          </a:p>
          <a:p>
            <a:pPr marL="0" indent="0">
              <a:buNone/>
            </a:pPr>
            <a:r>
              <a:rPr lang="en-US" dirty="0"/>
              <a:t>DW/BI environments require the integration of numerous technologies. The technical architecture design establishes the overall architectural framework and vision.</a:t>
            </a:r>
          </a:p>
          <a:p>
            <a:pPr marL="0" indent="0">
              <a:buNone/>
            </a:pPr>
            <a:r>
              <a:rPr lang="en-US" dirty="0"/>
              <a:t>Three factors - the business requirements, current technical environment, and planned strategic technical directions must be considered simultaneously to establish the appropriate DW/BI technical architecture design.</a:t>
            </a:r>
          </a:p>
        </p:txBody>
      </p:sp>
    </p:spTree>
    <p:extLst>
      <p:ext uri="{BB962C8B-B14F-4D97-AF65-F5344CB8AC3E}">
        <p14:creationId xmlns:p14="http://schemas.microsoft.com/office/powerpoint/2010/main" val="2451639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1060" y="1097281"/>
            <a:ext cx="10515600" cy="4937760"/>
          </a:xfrm>
        </p:spPr>
        <p:txBody>
          <a:bodyPr/>
          <a:lstStyle/>
          <a:p>
            <a:pPr marL="0" indent="0">
              <a:buNone/>
            </a:pPr>
            <a:r>
              <a:rPr lang="en-US" sz="3600" b="1" dirty="0"/>
              <a:t>Product Selection and Installation</a:t>
            </a:r>
          </a:p>
          <a:p>
            <a:pPr marL="0" indent="0">
              <a:buNone/>
            </a:pPr>
            <a:r>
              <a:rPr lang="en-US" dirty="0"/>
              <a:t>Using your technical architecture plan as a virtual shopping list of needed capabilities, specific architectural components such as the hardware platform, database management system, extract-transformation-load (ETL) tool, or data access query and reporting tool must be evaluated and selected.</a:t>
            </a:r>
          </a:p>
        </p:txBody>
      </p:sp>
    </p:spTree>
    <p:extLst>
      <p:ext uri="{BB962C8B-B14F-4D97-AF65-F5344CB8AC3E}">
        <p14:creationId xmlns:p14="http://schemas.microsoft.com/office/powerpoint/2010/main" val="2672764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Track</a:t>
            </a:r>
            <a:endParaRPr lang="en-US" dirty="0"/>
          </a:p>
        </p:txBody>
      </p:sp>
      <p:sp>
        <p:nvSpPr>
          <p:cNvPr id="3" name="Content Placeholder 2"/>
          <p:cNvSpPr>
            <a:spLocks noGrp="1"/>
          </p:cNvSpPr>
          <p:nvPr>
            <p:ph idx="1"/>
          </p:nvPr>
        </p:nvSpPr>
        <p:spPr/>
        <p:txBody>
          <a:bodyPr/>
          <a:lstStyle/>
          <a:p>
            <a:pPr marL="0" indent="0">
              <a:buNone/>
            </a:pPr>
            <a:r>
              <a:rPr lang="en-US" dirty="0"/>
              <a:t>The second parallel set of activities following the business requirements definition is the data track, from the design of the target dimensional model, to the physical instantiation of the model, and finally the "heavy lifting" where source data is extracted, transformed, and loaded into the target models.</a:t>
            </a:r>
          </a:p>
        </p:txBody>
      </p:sp>
    </p:spTree>
    <p:extLst>
      <p:ext uri="{BB962C8B-B14F-4D97-AF65-F5344CB8AC3E}">
        <p14:creationId xmlns:p14="http://schemas.microsoft.com/office/powerpoint/2010/main" val="1357612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1000</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Introduction to the Kimball Lifecycle Approach</vt:lpstr>
      <vt:lpstr>Introduction</vt:lpstr>
      <vt:lpstr>Lifecycle history </vt:lpstr>
      <vt:lpstr>Lifecycle milestone </vt:lpstr>
      <vt:lpstr>Program/Project Planning</vt:lpstr>
      <vt:lpstr>Business Requirements Definition</vt:lpstr>
      <vt:lpstr>PowerPoint Presentation</vt:lpstr>
      <vt:lpstr>PowerPoint Presentation</vt:lpstr>
      <vt:lpstr>Data Track</vt:lpstr>
      <vt:lpstr>Dimensional Modeling</vt:lpstr>
      <vt:lpstr>PowerPoint Presentation</vt:lpstr>
      <vt:lpstr> BI Application Design </vt:lpstr>
      <vt:lpstr>PowerPoint Presentation</vt:lpstr>
      <vt:lpstr>Using lifecycle roadmap </vt:lpstr>
      <vt:lpstr>Lifecycle vocabulary</vt:lpstr>
      <vt:lpstr>ETL System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Kimball Lifecycle Approach</dc:title>
  <dc:creator>Ocen Samuel</dc:creator>
  <cp:lastModifiedBy>Ocen Samuel</cp:lastModifiedBy>
  <cp:revision>8</cp:revision>
  <dcterms:created xsi:type="dcterms:W3CDTF">2020-01-21T08:06:00Z</dcterms:created>
  <dcterms:modified xsi:type="dcterms:W3CDTF">2023-03-04T12:53:49Z</dcterms:modified>
</cp:coreProperties>
</file>