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66"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97048E2-3851-4A35-A597-F19A6871F26E}"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176341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7048E2-3851-4A35-A597-F19A6871F26E}"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2194607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7048E2-3851-4A35-A597-F19A6871F26E}"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3802510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7048E2-3851-4A35-A597-F19A6871F26E}"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90325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7048E2-3851-4A35-A597-F19A6871F26E}"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3394119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7048E2-3851-4A35-A597-F19A6871F26E}"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182939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7048E2-3851-4A35-A597-F19A6871F26E}" type="datetimeFigureOut">
              <a:rPr lang="en-US" smtClean="0"/>
              <a:t>3/4/2023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479927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7048E2-3851-4A35-A597-F19A6871F26E}" type="datetimeFigureOut">
              <a:rPr lang="en-US" smtClean="0"/>
              <a:t>3/4/2023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40183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7048E2-3851-4A35-A597-F19A6871F26E}" type="datetimeFigureOut">
              <a:rPr lang="en-US" smtClean="0"/>
              <a:t>3/4/2023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2235442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7048E2-3851-4A35-A597-F19A6871F26E}"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2355689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7048E2-3851-4A35-A597-F19A6871F26E}"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3585351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048E2-3851-4A35-A597-F19A6871F26E}" type="datetimeFigureOut">
              <a:rPr lang="en-US" smtClean="0"/>
              <a:t>3/4/2023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D0272E-035D-41C0-8B41-73A9BC213656}" type="slidenum">
              <a:rPr lang="en-US" smtClean="0"/>
              <a:t>‹#›</a:t>
            </a:fld>
            <a:endParaRPr lang="en-US"/>
          </a:p>
        </p:txBody>
      </p:sp>
    </p:spTree>
    <p:extLst>
      <p:ext uri="{BB962C8B-B14F-4D97-AF65-F5344CB8AC3E}">
        <p14:creationId xmlns:p14="http://schemas.microsoft.com/office/powerpoint/2010/main" val="1013910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muel.ocen@student.uonbi.ac.ke" TargetMode="External"/><Relationship Id="rId2" Type="http://schemas.openxmlformats.org/officeDocument/2006/relationships/hyperlink" Target="mailto:samuel.ocen@mmu.ac.u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Warehouse Schema</a:t>
            </a:r>
          </a:p>
        </p:txBody>
      </p:sp>
      <p:sp>
        <p:nvSpPr>
          <p:cNvPr id="3" name="Subtitle 2"/>
          <p:cNvSpPr>
            <a:spLocks noGrp="1"/>
          </p:cNvSpPr>
          <p:nvPr>
            <p:ph type="subTitle" idx="1"/>
          </p:nvPr>
        </p:nvSpPr>
        <p:spPr/>
        <p:txBody>
          <a:bodyPr>
            <a:normAutofit fontScale="77500" lnSpcReduction="20000"/>
          </a:bodyPr>
          <a:lstStyle/>
          <a:p>
            <a:pPr algn="l"/>
            <a:r>
              <a:rPr lang="en-US" dirty="0"/>
              <a:t>Samuel OCEN</a:t>
            </a:r>
          </a:p>
          <a:p>
            <a:pPr algn="l"/>
            <a:r>
              <a:rPr lang="en-US" dirty="0"/>
              <a:t>E MAIL: -  </a:t>
            </a:r>
            <a:r>
              <a:rPr lang="en-US" dirty="0">
                <a:hlinkClick r:id="rId2"/>
              </a:rPr>
              <a:t>samuel.ocen@mmu.ac.ug</a:t>
            </a:r>
            <a:endParaRPr lang="en-US" dirty="0"/>
          </a:p>
          <a:p>
            <a:pPr algn="l"/>
            <a:r>
              <a:rPr lang="en-US" dirty="0"/>
              <a:t>                  </a:t>
            </a:r>
            <a:r>
              <a:rPr lang="en-US" dirty="0">
                <a:hlinkClick r:id="rId3"/>
              </a:rPr>
              <a:t>samuel.ocen@student.uonbi.ac.ke</a:t>
            </a:r>
            <a:r>
              <a:rPr lang="en-US" dirty="0"/>
              <a:t> </a:t>
            </a:r>
          </a:p>
          <a:p>
            <a:pPr algn="l"/>
            <a:r>
              <a:rPr lang="en-US" dirty="0"/>
              <a:t>MOB: -	+256(0)775 679 505</a:t>
            </a:r>
          </a:p>
          <a:p>
            <a:pPr algn="l"/>
            <a:r>
              <a:rPr lang="en-US" dirty="0"/>
              <a:t>	+256(0)706 109 393</a:t>
            </a:r>
            <a:endParaRPr lang="en-UG" dirty="0"/>
          </a:p>
          <a:p>
            <a:endParaRPr lang="en-US" b="1" dirty="0"/>
          </a:p>
        </p:txBody>
      </p:sp>
    </p:spTree>
    <p:extLst>
      <p:ext uri="{BB962C8B-B14F-4D97-AF65-F5344CB8AC3E}">
        <p14:creationId xmlns:p14="http://schemas.microsoft.com/office/powerpoint/2010/main" val="2505729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BE148-2E27-4EBC-4277-559750BE2BFB}"/>
              </a:ext>
            </a:extLst>
          </p:cNvPr>
          <p:cNvSpPr>
            <a:spLocks noGrp="1"/>
          </p:cNvSpPr>
          <p:nvPr>
            <p:ph type="title"/>
          </p:nvPr>
        </p:nvSpPr>
        <p:spPr/>
        <p:txBody>
          <a:bodyPr/>
          <a:lstStyle/>
          <a:p>
            <a:r>
              <a:rPr lang="en-US" b="1" i="0" dirty="0">
                <a:solidFill>
                  <a:srgbClr val="273239"/>
                </a:solidFill>
                <a:effectLst/>
                <a:latin typeface="sofia-pro"/>
              </a:rPr>
              <a:t>Snowflake Schema</a:t>
            </a:r>
            <a:endParaRPr lang="en-UG" dirty="0"/>
          </a:p>
        </p:txBody>
      </p:sp>
      <p:sp>
        <p:nvSpPr>
          <p:cNvPr id="3" name="Content Placeholder 2">
            <a:extLst>
              <a:ext uri="{FF2B5EF4-FFF2-40B4-BE49-F238E27FC236}">
                <a16:creationId xmlns:a16="http://schemas.microsoft.com/office/drawing/2014/main" id="{86B16A03-60DA-2BBA-C38F-40EF40CF7B51}"/>
              </a:ext>
            </a:extLst>
          </p:cNvPr>
          <p:cNvSpPr>
            <a:spLocks noGrp="1"/>
          </p:cNvSpPr>
          <p:nvPr>
            <p:ph idx="1"/>
          </p:nvPr>
        </p:nvSpPr>
        <p:spPr/>
        <p:txBody>
          <a:bodyPr/>
          <a:lstStyle/>
          <a:p>
            <a:r>
              <a:rPr lang="en-US" b="0" i="0" dirty="0">
                <a:solidFill>
                  <a:srgbClr val="273239"/>
                </a:solidFill>
                <a:effectLst/>
                <a:latin typeface="urw-din"/>
              </a:rPr>
              <a:t>The snowflake schema is a variant of the star schema. Here, the centralized fact table is connected to multiple dimensions. In the snowflake schema, dimensions are present in a normalized form in multiple related tables. The snowflake structure materialized when the dimensions of a star schema are detailed and highly structured, having several levels of relationship, and the child tables have multiple parent tables. The snowflake effect affects only the dimension tables and does not affect the fact tables. </a:t>
            </a:r>
            <a:endParaRPr lang="en-UG" dirty="0"/>
          </a:p>
        </p:txBody>
      </p:sp>
    </p:spTree>
    <p:extLst>
      <p:ext uri="{BB962C8B-B14F-4D97-AF65-F5344CB8AC3E}">
        <p14:creationId xmlns:p14="http://schemas.microsoft.com/office/powerpoint/2010/main" val="3286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6EF8E-A509-1234-1A4A-7F5BBA2E49CD}"/>
              </a:ext>
            </a:extLst>
          </p:cNvPr>
          <p:cNvSpPr>
            <a:spLocks noGrp="1"/>
          </p:cNvSpPr>
          <p:nvPr>
            <p:ph type="title"/>
          </p:nvPr>
        </p:nvSpPr>
        <p:spPr>
          <a:xfrm>
            <a:off x="648929" y="629266"/>
            <a:ext cx="3505495" cy="1622321"/>
          </a:xfrm>
        </p:spPr>
        <p:txBody>
          <a:bodyPr>
            <a:normAutofit/>
          </a:bodyPr>
          <a:lstStyle/>
          <a:p>
            <a:r>
              <a:rPr lang="en-US" b="1" dirty="0"/>
              <a:t>Example</a:t>
            </a:r>
            <a:endParaRPr lang="en-UG" b="1" dirty="0"/>
          </a:p>
        </p:txBody>
      </p:sp>
      <p:sp>
        <p:nvSpPr>
          <p:cNvPr id="2054" name="Content Placeholder 2053">
            <a:extLst>
              <a:ext uri="{FF2B5EF4-FFF2-40B4-BE49-F238E27FC236}">
                <a16:creationId xmlns:a16="http://schemas.microsoft.com/office/drawing/2014/main" id="{5E9EC3AA-27A7-3E06-D953-4BC1B4B0DEE2}"/>
              </a:ext>
            </a:extLst>
          </p:cNvPr>
          <p:cNvSpPr>
            <a:spLocks noGrp="1"/>
          </p:cNvSpPr>
          <p:nvPr>
            <p:ph idx="1"/>
          </p:nvPr>
        </p:nvSpPr>
        <p:spPr>
          <a:xfrm>
            <a:off x="648931" y="2438400"/>
            <a:ext cx="3505494" cy="3785419"/>
          </a:xfrm>
        </p:spPr>
        <p:txBody>
          <a:bodyPr>
            <a:normAutofit/>
          </a:bodyPr>
          <a:lstStyle/>
          <a:p>
            <a:pPr algn="l" fontAlgn="base"/>
            <a:r>
              <a:rPr lang="en-US" sz="1400" b="0" i="0" dirty="0">
                <a:solidFill>
                  <a:srgbClr val="273239"/>
                </a:solidFill>
                <a:effectLst/>
                <a:latin typeface="urw-din"/>
              </a:rPr>
              <a:t>The </a:t>
            </a:r>
            <a:r>
              <a:rPr lang="en-US" sz="1400" b="1" i="0" dirty="0">
                <a:solidFill>
                  <a:srgbClr val="273239"/>
                </a:solidFill>
                <a:effectLst/>
                <a:latin typeface="urw-din"/>
              </a:rPr>
              <a:t>Employee </a:t>
            </a:r>
            <a:r>
              <a:rPr lang="en-US" sz="1400" b="0" i="0" dirty="0">
                <a:solidFill>
                  <a:srgbClr val="273239"/>
                </a:solidFill>
                <a:effectLst/>
                <a:latin typeface="urw-din"/>
              </a:rPr>
              <a:t>dimension table now contains the attributes: </a:t>
            </a:r>
            <a:r>
              <a:rPr lang="en-US" sz="1400" b="0" i="0" dirty="0" err="1">
                <a:solidFill>
                  <a:srgbClr val="273239"/>
                </a:solidFill>
                <a:effectLst/>
                <a:latin typeface="urw-din"/>
              </a:rPr>
              <a:t>EmployeeID</a:t>
            </a:r>
            <a:r>
              <a:rPr lang="en-US" sz="1400" b="0" i="0" dirty="0">
                <a:solidFill>
                  <a:srgbClr val="273239"/>
                </a:solidFill>
                <a:effectLst/>
                <a:latin typeface="urw-din"/>
              </a:rPr>
              <a:t>, </a:t>
            </a:r>
            <a:r>
              <a:rPr lang="en-US" sz="1400" b="0" i="0" dirty="0" err="1">
                <a:solidFill>
                  <a:srgbClr val="273239"/>
                </a:solidFill>
                <a:effectLst/>
                <a:latin typeface="urw-din"/>
              </a:rPr>
              <a:t>EmployeeName</a:t>
            </a:r>
            <a:r>
              <a:rPr lang="en-US" sz="1400" b="0" i="0" dirty="0">
                <a:solidFill>
                  <a:srgbClr val="273239"/>
                </a:solidFill>
                <a:effectLst/>
                <a:latin typeface="urw-din"/>
              </a:rPr>
              <a:t>, </a:t>
            </a:r>
            <a:r>
              <a:rPr lang="en-US" sz="1400" b="0" i="0" dirty="0" err="1">
                <a:solidFill>
                  <a:srgbClr val="273239"/>
                </a:solidFill>
                <a:effectLst/>
                <a:latin typeface="urw-din"/>
              </a:rPr>
              <a:t>DepartmentID</a:t>
            </a:r>
            <a:r>
              <a:rPr lang="en-US" sz="1400" b="0" i="0" dirty="0">
                <a:solidFill>
                  <a:srgbClr val="273239"/>
                </a:solidFill>
                <a:effectLst/>
                <a:latin typeface="urw-din"/>
              </a:rPr>
              <a:t>, Region, Territory. The </a:t>
            </a:r>
            <a:r>
              <a:rPr lang="en-US" sz="1400" b="0" i="0" dirty="0" err="1">
                <a:solidFill>
                  <a:srgbClr val="273239"/>
                </a:solidFill>
                <a:effectLst/>
                <a:latin typeface="urw-din"/>
              </a:rPr>
              <a:t>DepartmentID</a:t>
            </a:r>
            <a:r>
              <a:rPr lang="en-US" sz="1400" b="0" i="0" dirty="0">
                <a:solidFill>
                  <a:srgbClr val="273239"/>
                </a:solidFill>
                <a:effectLst/>
                <a:latin typeface="urw-din"/>
              </a:rPr>
              <a:t> attribute links with the </a:t>
            </a:r>
            <a:r>
              <a:rPr lang="en-US" sz="1400" b="1" i="0" dirty="0">
                <a:solidFill>
                  <a:srgbClr val="273239"/>
                </a:solidFill>
                <a:effectLst/>
                <a:latin typeface="urw-din"/>
              </a:rPr>
              <a:t>Employee </a:t>
            </a:r>
            <a:r>
              <a:rPr lang="en-US" sz="1400" b="0" i="0" dirty="0">
                <a:solidFill>
                  <a:srgbClr val="273239"/>
                </a:solidFill>
                <a:effectLst/>
                <a:latin typeface="urw-din"/>
              </a:rPr>
              <a:t>table with the </a:t>
            </a:r>
            <a:r>
              <a:rPr lang="en-US" sz="1400" b="1" i="0" dirty="0">
                <a:solidFill>
                  <a:srgbClr val="273239"/>
                </a:solidFill>
                <a:effectLst/>
                <a:latin typeface="urw-din"/>
              </a:rPr>
              <a:t>Department </a:t>
            </a:r>
            <a:r>
              <a:rPr lang="en-US" sz="1400" b="0" i="0" dirty="0">
                <a:solidFill>
                  <a:srgbClr val="273239"/>
                </a:solidFill>
                <a:effectLst/>
                <a:latin typeface="urw-din"/>
              </a:rPr>
              <a:t>dimension table. The </a:t>
            </a:r>
            <a:r>
              <a:rPr lang="en-US" sz="1400" b="1" i="0" dirty="0">
                <a:solidFill>
                  <a:srgbClr val="273239"/>
                </a:solidFill>
                <a:effectLst/>
                <a:latin typeface="urw-din"/>
              </a:rPr>
              <a:t>Department </a:t>
            </a:r>
            <a:r>
              <a:rPr lang="en-US" sz="1400" b="0" i="0" dirty="0">
                <a:solidFill>
                  <a:srgbClr val="273239"/>
                </a:solidFill>
                <a:effectLst/>
                <a:latin typeface="urw-din"/>
              </a:rPr>
              <a:t>dimension is used to provide detail about each department, such as the Name and Location of the department. The </a:t>
            </a:r>
            <a:r>
              <a:rPr lang="en-US" sz="1400" b="1" i="0" dirty="0">
                <a:solidFill>
                  <a:srgbClr val="273239"/>
                </a:solidFill>
                <a:effectLst/>
                <a:latin typeface="urw-din"/>
              </a:rPr>
              <a:t>Customer </a:t>
            </a:r>
            <a:r>
              <a:rPr lang="en-US" sz="1400" b="0" i="0" dirty="0">
                <a:solidFill>
                  <a:srgbClr val="273239"/>
                </a:solidFill>
                <a:effectLst/>
                <a:latin typeface="urw-din"/>
              </a:rPr>
              <a:t>dimension table now contains the attributes: </a:t>
            </a:r>
            <a:r>
              <a:rPr lang="en-US" sz="1400" b="0" i="0" dirty="0" err="1">
                <a:solidFill>
                  <a:srgbClr val="273239"/>
                </a:solidFill>
                <a:effectLst/>
                <a:latin typeface="urw-din"/>
              </a:rPr>
              <a:t>CustomerID</a:t>
            </a:r>
            <a:r>
              <a:rPr lang="en-US" sz="1400" b="0" i="0" dirty="0">
                <a:solidFill>
                  <a:srgbClr val="273239"/>
                </a:solidFill>
                <a:effectLst/>
                <a:latin typeface="urw-din"/>
              </a:rPr>
              <a:t>, </a:t>
            </a:r>
            <a:r>
              <a:rPr lang="en-US" sz="1400" b="0" i="0" dirty="0" err="1">
                <a:solidFill>
                  <a:srgbClr val="273239"/>
                </a:solidFill>
                <a:effectLst/>
                <a:latin typeface="urw-din"/>
              </a:rPr>
              <a:t>CustomerName</a:t>
            </a:r>
            <a:r>
              <a:rPr lang="en-US" sz="1400" b="0" i="0" dirty="0">
                <a:solidFill>
                  <a:srgbClr val="273239"/>
                </a:solidFill>
                <a:effectLst/>
                <a:latin typeface="urw-din"/>
              </a:rPr>
              <a:t>, Address, </a:t>
            </a:r>
            <a:r>
              <a:rPr lang="en-US" sz="1400" b="0" i="0" dirty="0" err="1">
                <a:solidFill>
                  <a:srgbClr val="273239"/>
                </a:solidFill>
                <a:effectLst/>
                <a:latin typeface="urw-din"/>
              </a:rPr>
              <a:t>CityID</a:t>
            </a:r>
            <a:r>
              <a:rPr lang="en-US" sz="1400" b="0" i="0" dirty="0">
                <a:solidFill>
                  <a:srgbClr val="273239"/>
                </a:solidFill>
                <a:effectLst/>
                <a:latin typeface="urw-din"/>
              </a:rPr>
              <a:t>. The </a:t>
            </a:r>
            <a:r>
              <a:rPr lang="en-US" sz="1400" b="0" i="0" dirty="0" err="1">
                <a:solidFill>
                  <a:srgbClr val="273239"/>
                </a:solidFill>
                <a:effectLst/>
                <a:latin typeface="urw-din"/>
              </a:rPr>
              <a:t>CityID</a:t>
            </a:r>
            <a:r>
              <a:rPr lang="en-US" sz="1400" b="0" i="0" dirty="0">
                <a:solidFill>
                  <a:srgbClr val="273239"/>
                </a:solidFill>
                <a:effectLst/>
                <a:latin typeface="urw-din"/>
              </a:rPr>
              <a:t> attributes link the </a:t>
            </a:r>
            <a:r>
              <a:rPr lang="en-US" sz="1400" b="1" i="0" dirty="0">
                <a:solidFill>
                  <a:srgbClr val="273239"/>
                </a:solidFill>
                <a:effectLst/>
                <a:latin typeface="urw-din"/>
              </a:rPr>
              <a:t>Customer </a:t>
            </a:r>
            <a:r>
              <a:rPr lang="en-US" sz="1400" b="0" i="0" dirty="0">
                <a:solidFill>
                  <a:srgbClr val="273239"/>
                </a:solidFill>
                <a:effectLst/>
                <a:latin typeface="urw-din"/>
              </a:rPr>
              <a:t>dimension table with the </a:t>
            </a:r>
            <a:r>
              <a:rPr lang="en-US" sz="1400" b="1" i="0" dirty="0">
                <a:solidFill>
                  <a:srgbClr val="273239"/>
                </a:solidFill>
                <a:effectLst/>
                <a:latin typeface="urw-din"/>
              </a:rPr>
              <a:t>City </a:t>
            </a:r>
            <a:r>
              <a:rPr lang="en-US" sz="1400" b="0" i="0" dirty="0">
                <a:solidFill>
                  <a:srgbClr val="273239"/>
                </a:solidFill>
                <a:effectLst/>
                <a:latin typeface="urw-din"/>
              </a:rPr>
              <a:t>dimension table. The </a:t>
            </a:r>
            <a:r>
              <a:rPr lang="en-US" sz="1400" b="1" i="0" dirty="0">
                <a:solidFill>
                  <a:srgbClr val="273239"/>
                </a:solidFill>
                <a:effectLst/>
                <a:latin typeface="urw-din"/>
              </a:rPr>
              <a:t>City </a:t>
            </a:r>
            <a:r>
              <a:rPr lang="en-US" sz="1400" b="0" i="0" dirty="0">
                <a:solidFill>
                  <a:srgbClr val="273239"/>
                </a:solidFill>
                <a:effectLst/>
                <a:latin typeface="urw-din"/>
              </a:rPr>
              <a:t>dimension table has details about each city such as </a:t>
            </a:r>
            <a:r>
              <a:rPr lang="en-US" sz="1400" b="0" i="0" dirty="0" err="1">
                <a:solidFill>
                  <a:srgbClr val="273239"/>
                </a:solidFill>
                <a:effectLst/>
                <a:latin typeface="urw-din"/>
              </a:rPr>
              <a:t>CityName</a:t>
            </a:r>
            <a:r>
              <a:rPr lang="en-US" sz="1400" b="0" i="0" dirty="0">
                <a:solidFill>
                  <a:srgbClr val="273239"/>
                </a:solidFill>
                <a:effectLst/>
                <a:latin typeface="urw-din"/>
              </a:rPr>
              <a:t>, </a:t>
            </a:r>
            <a:r>
              <a:rPr lang="en-US" sz="1400" b="0" i="0" dirty="0" err="1">
                <a:solidFill>
                  <a:srgbClr val="273239"/>
                </a:solidFill>
                <a:effectLst/>
                <a:latin typeface="urw-din"/>
              </a:rPr>
              <a:t>Zipcode</a:t>
            </a:r>
            <a:r>
              <a:rPr lang="en-US" sz="1400" b="0" i="0" dirty="0">
                <a:solidFill>
                  <a:srgbClr val="273239"/>
                </a:solidFill>
                <a:effectLst/>
                <a:latin typeface="urw-din"/>
              </a:rPr>
              <a:t>, State, and Country. </a:t>
            </a:r>
          </a:p>
        </p:txBody>
      </p:sp>
      <p:sp>
        <p:nvSpPr>
          <p:cNvPr id="2057" name="Rectangle 2056">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F54AA452-7004-9F9D-E4FB-1B0D7A1B406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922544"/>
            <a:ext cx="6019331" cy="3009665"/>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828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E0CB3-0DD0-0371-E135-E5929662373B}"/>
              </a:ext>
            </a:extLst>
          </p:cNvPr>
          <p:cNvSpPr>
            <a:spLocks noGrp="1"/>
          </p:cNvSpPr>
          <p:nvPr>
            <p:ph type="title"/>
          </p:nvPr>
        </p:nvSpPr>
        <p:spPr/>
        <p:txBody>
          <a:bodyPr/>
          <a:lstStyle/>
          <a:p>
            <a:r>
              <a:rPr lang="en-US" b="1" dirty="0"/>
              <a:t>Difference between snowflake and star schema</a:t>
            </a:r>
            <a:endParaRPr lang="en-UG" b="1" dirty="0"/>
          </a:p>
        </p:txBody>
      </p:sp>
      <p:sp>
        <p:nvSpPr>
          <p:cNvPr id="3" name="Content Placeholder 2">
            <a:extLst>
              <a:ext uri="{FF2B5EF4-FFF2-40B4-BE49-F238E27FC236}">
                <a16:creationId xmlns:a16="http://schemas.microsoft.com/office/drawing/2014/main" id="{6D604DE7-E013-37DB-8A9E-BEEA94CB0F7B}"/>
              </a:ext>
            </a:extLst>
          </p:cNvPr>
          <p:cNvSpPr>
            <a:spLocks noGrp="1"/>
          </p:cNvSpPr>
          <p:nvPr>
            <p:ph idx="1"/>
          </p:nvPr>
        </p:nvSpPr>
        <p:spPr/>
        <p:txBody>
          <a:bodyPr/>
          <a:lstStyle/>
          <a:p>
            <a:r>
              <a:rPr lang="en-US" b="0" i="0" dirty="0">
                <a:solidFill>
                  <a:srgbClr val="273239"/>
                </a:solidFill>
                <a:effectLst/>
                <a:latin typeface="urw-din"/>
              </a:rPr>
              <a:t>The main difference between star schema and snowflake schema is that the dimension table of the snowflake schema is maintained in the normalized form to reduce redundancy. The advantage here is that such tables (normalized) are easy to maintain and save storage space. However, it also means that more joins will be needed to execute the query. This will adversely impact system performance. </a:t>
            </a:r>
            <a:endParaRPr lang="en-UG" dirty="0"/>
          </a:p>
        </p:txBody>
      </p:sp>
    </p:spTree>
    <p:extLst>
      <p:ext uri="{BB962C8B-B14F-4D97-AF65-F5344CB8AC3E}">
        <p14:creationId xmlns:p14="http://schemas.microsoft.com/office/powerpoint/2010/main" val="4111375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059A3-2582-9DB0-4522-0F6FDD4F5EAB}"/>
              </a:ext>
            </a:extLst>
          </p:cNvPr>
          <p:cNvSpPr>
            <a:spLocks noGrp="1"/>
          </p:cNvSpPr>
          <p:nvPr>
            <p:ph type="title"/>
          </p:nvPr>
        </p:nvSpPr>
        <p:spPr/>
        <p:txBody>
          <a:bodyPr/>
          <a:lstStyle/>
          <a:p>
            <a:r>
              <a:rPr lang="en-US" b="1" dirty="0"/>
              <a:t>Snowflake Continues</a:t>
            </a:r>
            <a:endParaRPr lang="en-UG" b="1" dirty="0"/>
          </a:p>
        </p:txBody>
      </p:sp>
      <p:sp>
        <p:nvSpPr>
          <p:cNvPr id="3" name="Content Placeholder 2">
            <a:extLst>
              <a:ext uri="{FF2B5EF4-FFF2-40B4-BE49-F238E27FC236}">
                <a16:creationId xmlns:a16="http://schemas.microsoft.com/office/drawing/2014/main" id="{12089BD9-F64B-F382-E318-9F0F4D8743AE}"/>
              </a:ext>
            </a:extLst>
          </p:cNvPr>
          <p:cNvSpPr>
            <a:spLocks noGrp="1"/>
          </p:cNvSpPr>
          <p:nvPr>
            <p:ph idx="1"/>
          </p:nvPr>
        </p:nvSpPr>
        <p:spPr/>
        <p:txBody>
          <a:bodyPr>
            <a:normAutofit fontScale="92500" lnSpcReduction="20000"/>
          </a:bodyPr>
          <a:lstStyle/>
          <a:p>
            <a:pPr marL="0" indent="0" algn="l" fontAlgn="base">
              <a:buNone/>
            </a:pPr>
            <a:r>
              <a:rPr lang="en-US" sz="2000" b="1" i="0" dirty="0">
                <a:solidFill>
                  <a:srgbClr val="273239"/>
                </a:solidFill>
                <a:effectLst/>
                <a:latin typeface="urw-din"/>
              </a:rPr>
              <a:t>What is snowflaking?</a:t>
            </a:r>
            <a:r>
              <a:rPr lang="en-US" sz="2000" b="0" i="0" dirty="0">
                <a:solidFill>
                  <a:srgbClr val="273239"/>
                </a:solidFill>
                <a:effectLst/>
                <a:latin typeface="urw-din"/>
              </a:rPr>
              <a:t> </a:t>
            </a:r>
            <a:br>
              <a:rPr lang="en-US" sz="2000" b="0" i="0" dirty="0">
                <a:solidFill>
                  <a:srgbClr val="273239"/>
                </a:solidFill>
                <a:effectLst/>
                <a:latin typeface="urw-din"/>
              </a:rPr>
            </a:br>
            <a:r>
              <a:rPr lang="en-US" sz="2000" b="0" i="0" dirty="0">
                <a:solidFill>
                  <a:srgbClr val="273239"/>
                </a:solidFill>
                <a:effectLst/>
                <a:latin typeface="urw-din"/>
              </a:rPr>
              <a:t>The snowflake design is the result of further expansion and normalized of the dimension table. In other words, a dimension table is said to be </a:t>
            </a:r>
            <a:r>
              <a:rPr lang="en-US" sz="2000" b="0" i="0" dirty="0" err="1">
                <a:solidFill>
                  <a:srgbClr val="273239"/>
                </a:solidFill>
                <a:effectLst/>
                <a:latin typeface="urw-din"/>
              </a:rPr>
              <a:t>snowflaked</a:t>
            </a:r>
            <a:r>
              <a:rPr lang="en-US" sz="2000" b="0" i="0" dirty="0">
                <a:solidFill>
                  <a:srgbClr val="273239"/>
                </a:solidFill>
                <a:effectLst/>
                <a:latin typeface="urw-din"/>
              </a:rPr>
              <a:t> if the low-cardinality attribute of the dimensions has been divided into separate normalized tables. These tables are then joined to the original dimension table with referential constraints (foreign key constrain). </a:t>
            </a:r>
            <a:br>
              <a:rPr lang="en-US" sz="2000" b="0" i="0" dirty="0">
                <a:solidFill>
                  <a:srgbClr val="273239"/>
                </a:solidFill>
                <a:effectLst/>
                <a:latin typeface="urw-din"/>
              </a:rPr>
            </a:br>
            <a:r>
              <a:rPr lang="en-US" sz="2000" b="0" i="0" dirty="0">
                <a:solidFill>
                  <a:srgbClr val="273239"/>
                </a:solidFill>
                <a:effectLst/>
                <a:latin typeface="urw-din"/>
              </a:rPr>
              <a:t>Generally, snowflaking is not recommended in the dimension table, as it hampers the understandability and performance of the dimension model as more tables would be required to be joined to satisfy the queries. </a:t>
            </a:r>
          </a:p>
          <a:p>
            <a:pPr marL="0" indent="0" algn="l" fontAlgn="base">
              <a:buNone/>
            </a:pPr>
            <a:r>
              <a:rPr lang="en-US" sz="2000" b="1" i="0" dirty="0">
                <a:solidFill>
                  <a:srgbClr val="273239"/>
                </a:solidFill>
                <a:effectLst/>
                <a:latin typeface="urw-din"/>
              </a:rPr>
              <a:t>Characteristics of snowflake schema:</a:t>
            </a:r>
            <a:r>
              <a:rPr lang="en-US" sz="2000" b="0" i="0" dirty="0">
                <a:solidFill>
                  <a:srgbClr val="273239"/>
                </a:solidFill>
                <a:effectLst/>
                <a:latin typeface="urw-din"/>
              </a:rPr>
              <a:t> The dimension model of a snowflake under the following conditions: </a:t>
            </a:r>
          </a:p>
          <a:p>
            <a:pPr algn="l" fontAlgn="base">
              <a:buFont typeface="Arial" panose="020B0604020202020204" pitchFamily="34" charset="0"/>
              <a:buChar char="•"/>
            </a:pPr>
            <a:r>
              <a:rPr lang="en-US" sz="2000" b="0" i="0" dirty="0">
                <a:solidFill>
                  <a:srgbClr val="273239"/>
                </a:solidFill>
                <a:effectLst/>
                <a:latin typeface="urw-din"/>
              </a:rPr>
              <a:t>The snowflake schema uses small disk space.</a:t>
            </a:r>
          </a:p>
          <a:p>
            <a:pPr algn="l" fontAlgn="base">
              <a:buFont typeface="Arial" panose="020B0604020202020204" pitchFamily="34" charset="0"/>
              <a:buChar char="•"/>
            </a:pPr>
            <a:r>
              <a:rPr lang="en-US" sz="2000" b="0" i="0" dirty="0">
                <a:solidFill>
                  <a:srgbClr val="273239"/>
                </a:solidFill>
                <a:effectLst/>
                <a:latin typeface="urw-din"/>
              </a:rPr>
              <a:t>It is easy to implement dimension that is added to the schema.</a:t>
            </a:r>
          </a:p>
          <a:p>
            <a:pPr algn="l" fontAlgn="base">
              <a:buFont typeface="Arial" panose="020B0604020202020204" pitchFamily="34" charset="0"/>
              <a:buChar char="•"/>
            </a:pPr>
            <a:r>
              <a:rPr lang="en-US" sz="2000" b="0" i="0" dirty="0">
                <a:solidFill>
                  <a:srgbClr val="273239"/>
                </a:solidFill>
                <a:effectLst/>
                <a:latin typeface="urw-din"/>
              </a:rPr>
              <a:t>There are multiple tables, so performance is reduced.</a:t>
            </a:r>
          </a:p>
          <a:p>
            <a:pPr algn="l" fontAlgn="base">
              <a:buFont typeface="Arial" panose="020B0604020202020204" pitchFamily="34" charset="0"/>
              <a:buChar char="•"/>
            </a:pPr>
            <a:r>
              <a:rPr lang="en-US" sz="2000" b="0" i="0" dirty="0">
                <a:solidFill>
                  <a:srgbClr val="273239"/>
                </a:solidFill>
                <a:effectLst/>
                <a:latin typeface="urw-din"/>
              </a:rPr>
              <a:t>The dimension table consists of two or more sets of attributes that define information at different grains.</a:t>
            </a:r>
          </a:p>
          <a:p>
            <a:pPr algn="l" fontAlgn="base">
              <a:buFont typeface="Arial" panose="020B0604020202020204" pitchFamily="34" charset="0"/>
              <a:buChar char="•"/>
            </a:pPr>
            <a:r>
              <a:rPr lang="en-US" sz="2000" b="0" i="0" dirty="0">
                <a:solidFill>
                  <a:srgbClr val="273239"/>
                </a:solidFill>
                <a:effectLst/>
                <a:latin typeface="urw-din"/>
              </a:rPr>
              <a:t>The sets of attributes of the same dimension table are being populated by different source systems.</a:t>
            </a:r>
          </a:p>
          <a:p>
            <a:pPr marL="0" indent="0">
              <a:buNone/>
            </a:pPr>
            <a:endParaRPr lang="en-UG" sz="2000" dirty="0"/>
          </a:p>
        </p:txBody>
      </p:sp>
    </p:spTree>
    <p:extLst>
      <p:ext uri="{BB962C8B-B14F-4D97-AF65-F5344CB8AC3E}">
        <p14:creationId xmlns:p14="http://schemas.microsoft.com/office/powerpoint/2010/main" val="2702969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0B07E-9977-155A-E30A-01010ED9912D}"/>
              </a:ext>
            </a:extLst>
          </p:cNvPr>
          <p:cNvSpPr>
            <a:spLocks noGrp="1"/>
          </p:cNvSpPr>
          <p:nvPr>
            <p:ph type="title"/>
          </p:nvPr>
        </p:nvSpPr>
        <p:spPr/>
        <p:txBody>
          <a:bodyPr/>
          <a:lstStyle/>
          <a:p>
            <a:r>
              <a:rPr lang="en-US" b="1" i="0" dirty="0">
                <a:solidFill>
                  <a:srgbClr val="273239"/>
                </a:solidFill>
                <a:effectLst/>
                <a:latin typeface="urw-din"/>
              </a:rPr>
              <a:t>Advantages</a:t>
            </a:r>
            <a:endParaRPr lang="en-UG" dirty="0"/>
          </a:p>
        </p:txBody>
      </p:sp>
      <p:sp>
        <p:nvSpPr>
          <p:cNvPr id="3" name="Content Placeholder 2">
            <a:extLst>
              <a:ext uri="{FF2B5EF4-FFF2-40B4-BE49-F238E27FC236}">
                <a16:creationId xmlns:a16="http://schemas.microsoft.com/office/drawing/2014/main" id="{37E83B92-0D7D-98AC-74F2-88DD5E69494D}"/>
              </a:ext>
            </a:extLst>
          </p:cNvPr>
          <p:cNvSpPr>
            <a:spLocks noGrp="1"/>
          </p:cNvSpPr>
          <p:nvPr>
            <p:ph idx="1"/>
          </p:nvPr>
        </p:nvSpPr>
        <p:spPr/>
        <p:txBody>
          <a:bodyPr>
            <a:normAutofit fontScale="77500" lnSpcReduction="20000"/>
          </a:bodyPr>
          <a:lstStyle/>
          <a:p>
            <a:pPr marL="0" indent="0" algn="l" fontAlgn="base">
              <a:buNone/>
            </a:pPr>
            <a:r>
              <a:rPr lang="en-US" b="0" i="0" dirty="0">
                <a:solidFill>
                  <a:srgbClr val="273239"/>
                </a:solidFill>
                <a:effectLst/>
                <a:latin typeface="urw-din"/>
              </a:rPr>
              <a:t>There are two main advantages of snowflake schema given below: </a:t>
            </a:r>
          </a:p>
          <a:p>
            <a:pPr algn="l" fontAlgn="base">
              <a:buFont typeface="Arial" panose="020B0604020202020204" pitchFamily="34" charset="0"/>
              <a:buChar char="•"/>
            </a:pPr>
            <a:r>
              <a:rPr lang="en-US" b="0" i="0" dirty="0">
                <a:solidFill>
                  <a:srgbClr val="273239"/>
                </a:solidFill>
                <a:effectLst/>
                <a:latin typeface="urw-din"/>
              </a:rPr>
              <a:t>It provides structured data which reduces the problem of data integrity.</a:t>
            </a:r>
          </a:p>
          <a:p>
            <a:pPr algn="l" fontAlgn="base">
              <a:buFont typeface="Arial" panose="020B0604020202020204" pitchFamily="34" charset="0"/>
              <a:buChar char="•"/>
            </a:pPr>
            <a:r>
              <a:rPr lang="en-US" b="0" i="0" dirty="0">
                <a:solidFill>
                  <a:srgbClr val="273239"/>
                </a:solidFill>
                <a:effectLst/>
                <a:latin typeface="urw-din"/>
              </a:rPr>
              <a:t>It uses small disk space because data are highly structured.</a:t>
            </a:r>
          </a:p>
          <a:p>
            <a:pPr marL="0" indent="0" algn="l" fontAlgn="base">
              <a:buNone/>
            </a:pPr>
            <a:endParaRPr lang="en-US" b="1" i="0" dirty="0">
              <a:solidFill>
                <a:srgbClr val="273239"/>
              </a:solidFill>
              <a:effectLst/>
              <a:latin typeface="urw-din"/>
            </a:endParaRPr>
          </a:p>
          <a:p>
            <a:pPr marL="0" indent="0" algn="l" fontAlgn="base">
              <a:buNone/>
            </a:pPr>
            <a:r>
              <a:rPr lang="en-US" b="1" i="0" dirty="0">
                <a:solidFill>
                  <a:srgbClr val="273239"/>
                </a:solidFill>
                <a:effectLst/>
                <a:latin typeface="urw-din"/>
              </a:rPr>
              <a:t>Disadvantages</a:t>
            </a:r>
            <a:r>
              <a:rPr lang="en-US" b="0" i="0" dirty="0">
                <a:solidFill>
                  <a:srgbClr val="273239"/>
                </a:solidFill>
                <a:effectLst/>
                <a:latin typeface="urw-din"/>
              </a:rPr>
              <a:t> </a:t>
            </a:r>
          </a:p>
          <a:p>
            <a:pPr algn="l" fontAlgn="base">
              <a:buFont typeface="Arial" panose="020B0604020202020204" pitchFamily="34" charset="0"/>
              <a:buChar char="•"/>
            </a:pPr>
            <a:r>
              <a:rPr lang="en-US" b="0" i="0" dirty="0">
                <a:solidFill>
                  <a:srgbClr val="273239"/>
                </a:solidFill>
                <a:effectLst/>
                <a:latin typeface="urw-din"/>
              </a:rPr>
              <a:t>Snowflaking reduces space consumed by dimension tables but compared with the entire data warehouse the saving is usually insignificant.</a:t>
            </a:r>
          </a:p>
          <a:p>
            <a:pPr algn="l" fontAlgn="base">
              <a:buFont typeface="Arial" panose="020B0604020202020204" pitchFamily="34" charset="0"/>
              <a:buChar char="•"/>
            </a:pPr>
            <a:r>
              <a:rPr lang="en-US" b="0" i="0" dirty="0">
                <a:solidFill>
                  <a:srgbClr val="273239"/>
                </a:solidFill>
                <a:effectLst/>
                <a:latin typeface="urw-din"/>
              </a:rPr>
              <a:t>Avoid snowflaking or normalization of a dimension table, unless required and appropriate.</a:t>
            </a:r>
          </a:p>
          <a:p>
            <a:pPr algn="l" fontAlgn="base">
              <a:buFont typeface="Arial" panose="020B0604020202020204" pitchFamily="34" charset="0"/>
              <a:buChar char="•"/>
            </a:pPr>
            <a:r>
              <a:rPr lang="en-US" b="0" i="0" dirty="0">
                <a:solidFill>
                  <a:srgbClr val="273239"/>
                </a:solidFill>
                <a:effectLst/>
                <a:latin typeface="urw-din"/>
              </a:rPr>
              <a:t>Do not snowflake hierarchies of one dimension table into separate tables. Hierarchies should belong to the dimension table only and should never be snowflakes.</a:t>
            </a:r>
          </a:p>
          <a:p>
            <a:pPr algn="l" fontAlgn="base">
              <a:buFont typeface="Arial" panose="020B0604020202020204" pitchFamily="34" charset="0"/>
              <a:buChar char="•"/>
            </a:pPr>
            <a:r>
              <a:rPr lang="en-US" b="0" i="0" dirty="0">
                <a:solidFill>
                  <a:srgbClr val="273239"/>
                </a:solidFill>
                <a:effectLst/>
                <a:latin typeface="urw-din"/>
              </a:rPr>
              <a:t>Multiple hierarchies that can belong to the same dimension have been designed at the lowest possible detail.</a:t>
            </a:r>
          </a:p>
          <a:p>
            <a:endParaRPr lang="en-UG" dirty="0"/>
          </a:p>
        </p:txBody>
      </p:sp>
    </p:spTree>
    <p:extLst>
      <p:ext uri="{BB962C8B-B14F-4D97-AF65-F5344CB8AC3E}">
        <p14:creationId xmlns:p14="http://schemas.microsoft.com/office/powerpoint/2010/main" val="1579470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8ABFB-20BA-E27C-42F8-2926D32DFC67}"/>
              </a:ext>
            </a:extLst>
          </p:cNvPr>
          <p:cNvSpPr>
            <a:spLocks noGrp="1"/>
          </p:cNvSpPr>
          <p:nvPr>
            <p:ph type="title"/>
          </p:nvPr>
        </p:nvSpPr>
        <p:spPr/>
        <p:txBody>
          <a:bodyPr/>
          <a:lstStyle/>
          <a:p>
            <a:r>
              <a:rPr lang="en-US" b="1" dirty="0"/>
              <a:t>Normalization</a:t>
            </a:r>
            <a:endParaRPr lang="en-UG" b="1" dirty="0"/>
          </a:p>
        </p:txBody>
      </p:sp>
      <p:sp>
        <p:nvSpPr>
          <p:cNvPr id="3" name="Content Placeholder 2">
            <a:extLst>
              <a:ext uri="{FF2B5EF4-FFF2-40B4-BE49-F238E27FC236}">
                <a16:creationId xmlns:a16="http://schemas.microsoft.com/office/drawing/2014/main" id="{2A1FEBA9-90BF-3EBD-B899-1000A10A8F2B}"/>
              </a:ext>
            </a:extLst>
          </p:cNvPr>
          <p:cNvSpPr>
            <a:spLocks noGrp="1"/>
          </p:cNvSpPr>
          <p:nvPr>
            <p:ph idx="1"/>
          </p:nvPr>
        </p:nvSpPr>
        <p:spPr/>
        <p:txBody>
          <a:bodyPr/>
          <a:lstStyle/>
          <a:p>
            <a:r>
              <a:rPr lang="en-US" b="0" i="0" dirty="0">
                <a:solidFill>
                  <a:srgbClr val="202124"/>
                </a:solidFill>
                <a:effectLst/>
                <a:latin typeface="Google Sans"/>
              </a:rPr>
              <a:t>Normalization is </a:t>
            </a:r>
            <a:r>
              <a:rPr lang="en-US" b="0" i="0" dirty="0">
                <a:solidFill>
                  <a:srgbClr val="040C28"/>
                </a:solidFill>
                <a:effectLst/>
                <a:latin typeface="Google Sans"/>
              </a:rPr>
              <a:t>a technique that helps in organizing the data in the database</a:t>
            </a:r>
            <a:r>
              <a:rPr lang="en-US" b="0" i="0" dirty="0">
                <a:solidFill>
                  <a:srgbClr val="202124"/>
                </a:solidFill>
                <a:effectLst/>
                <a:latin typeface="Google Sans"/>
              </a:rPr>
              <a:t>. </a:t>
            </a:r>
          </a:p>
          <a:p>
            <a:r>
              <a:rPr lang="en-US" b="0" i="0" dirty="0">
                <a:solidFill>
                  <a:srgbClr val="202124"/>
                </a:solidFill>
                <a:effectLst/>
                <a:latin typeface="Google Sans"/>
              </a:rPr>
              <a:t>The main purpose of normalizing the data is to remove redundancy from the relation. </a:t>
            </a:r>
          </a:p>
          <a:p>
            <a:r>
              <a:rPr lang="en-US" b="0" i="0" dirty="0">
                <a:solidFill>
                  <a:srgbClr val="202124"/>
                </a:solidFill>
                <a:effectLst/>
                <a:latin typeface="Google Sans"/>
              </a:rPr>
              <a:t>Normalization divides the table into smaller tables while normalizing the table.</a:t>
            </a:r>
          </a:p>
          <a:p>
            <a:endParaRPr lang="en-UG" dirty="0"/>
          </a:p>
        </p:txBody>
      </p:sp>
    </p:spTree>
    <p:extLst>
      <p:ext uri="{BB962C8B-B14F-4D97-AF65-F5344CB8AC3E}">
        <p14:creationId xmlns:p14="http://schemas.microsoft.com/office/powerpoint/2010/main" val="1725125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5445A-8284-16CB-6271-F26BFE7C571F}"/>
              </a:ext>
            </a:extLst>
          </p:cNvPr>
          <p:cNvSpPr>
            <a:spLocks noGrp="1"/>
          </p:cNvSpPr>
          <p:nvPr>
            <p:ph type="title"/>
          </p:nvPr>
        </p:nvSpPr>
        <p:spPr/>
        <p:txBody>
          <a:bodyPr/>
          <a:lstStyle/>
          <a:p>
            <a:r>
              <a:rPr lang="en-US" b="1" dirty="0"/>
              <a:t>Types of Normalization.</a:t>
            </a:r>
            <a:endParaRPr lang="en-UG" b="1" dirty="0"/>
          </a:p>
        </p:txBody>
      </p:sp>
      <p:sp>
        <p:nvSpPr>
          <p:cNvPr id="3" name="Content Placeholder 2">
            <a:extLst>
              <a:ext uri="{FF2B5EF4-FFF2-40B4-BE49-F238E27FC236}">
                <a16:creationId xmlns:a16="http://schemas.microsoft.com/office/drawing/2014/main" id="{417C773D-1176-7651-F2BF-686981E94D71}"/>
              </a:ext>
            </a:extLst>
          </p:cNvPr>
          <p:cNvSpPr>
            <a:spLocks noGrp="1"/>
          </p:cNvSpPr>
          <p:nvPr>
            <p:ph idx="1"/>
          </p:nvPr>
        </p:nvSpPr>
        <p:spPr/>
        <p:txBody>
          <a:bodyPr>
            <a:normAutofit fontScale="77500" lnSpcReduction="20000"/>
          </a:bodyPr>
          <a:lstStyle/>
          <a:p>
            <a:r>
              <a:rPr lang="en-US" b="1" dirty="0">
                <a:latin typeface="Trebuchet MS" panose="020B0603020202020204" pitchFamily="34" charset="0"/>
              </a:rPr>
              <a:t>First Normal Form (1NF)</a:t>
            </a:r>
          </a:p>
          <a:p>
            <a:pPr marL="0" indent="0" algn="l">
              <a:buNone/>
            </a:pPr>
            <a:r>
              <a:rPr lang="en-US" b="0" i="0" dirty="0">
                <a:solidFill>
                  <a:srgbClr val="32325D"/>
                </a:solidFill>
                <a:effectLst/>
                <a:latin typeface="Trebuchet MS" panose="020B0603020202020204" pitchFamily="34" charset="0"/>
              </a:rPr>
              <a:t>The simplest kind of Data Normalization is</a:t>
            </a:r>
            <a:r>
              <a:rPr lang="en-US" b="1" i="0" dirty="0">
                <a:solidFill>
                  <a:srgbClr val="32325D"/>
                </a:solidFill>
                <a:effectLst/>
                <a:latin typeface="Trebuchet MS" panose="020B0603020202020204" pitchFamily="34" charset="0"/>
              </a:rPr>
              <a:t> 1NF</a:t>
            </a:r>
            <a:r>
              <a:rPr lang="en-US" b="0" i="0" dirty="0">
                <a:solidFill>
                  <a:srgbClr val="32325D"/>
                </a:solidFill>
                <a:effectLst/>
                <a:latin typeface="Trebuchet MS" panose="020B0603020202020204" pitchFamily="34" charset="0"/>
              </a:rPr>
              <a:t>, which assures that no two entries in a group are identical. The following rules must be followed for a table to be in the first normal form:</a:t>
            </a:r>
          </a:p>
          <a:p>
            <a:pPr lvl="1"/>
            <a:r>
              <a:rPr lang="en-US" b="0" i="0" dirty="0">
                <a:solidFill>
                  <a:srgbClr val="32325D"/>
                </a:solidFill>
                <a:effectLst/>
                <a:latin typeface="Trebuchet MS" panose="020B0603020202020204" pitchFamily="34" charset="0"/>
              </a:rPr>
              <a:t>Each cell should only have one value.</a:t>
            </a:r>
          </a:p>
          <a:p>
            <a:pPr lvl="1"/>
            <a:r>
              <a:rPr lang="en-US" b="0" i="0" dirty="0">
                <a:solidFill>
                  <a:srgbClr val="32325D"/>
                </a:solidFill>
                <a:effectLst/>
                <a:latin typeface="Trebuchet MS" panose="020B0603020202020204" pitchFamily="34" charset="0"/>
              </a:rPr>
              <a:t>Each record should be distinct from the others.</a:t>
            </a:r>
          </a:p>
          <a:p>
            <a:pPr algn="l"/>
            <a:r>
              <a:rPr lang="en-US" b="1" i="0" dirty="0">
                <a:solidFill>
                  <a:srgbClr val="32325D"/>
                </a:solidFill>
                <a:effectLst/>
                <a:latin typeface="Trebuchet MS" panose="020B0603020202020204" pitchFamily="34" charset="0"/>
              </a:rPr>
              <a:t>Second Normal Form (2NF)</a:t>
            </a:r>
          </a:p>
          <a:p>
            <a:pPr marL="0" indent="0" algn="l">
              <a:buNone/>
            </a:pPr>
            <a:r>
              <a:rPr lang="en-US" b="0" i="0" dirty="0">
                <a:solidFill>
                  <a:srgbClr val="32325D"/>
                </a:solidFill>
                <a:effectLst/>
                <a:latin typeface="Trebuchet MS" panose="020B0603020202020204" pitchFamily="34" charset="0"/>
              </a:rPr>
              <a:t>All subsets of data that can be placed in multiple rows are placed in distinct tables in a </a:t>
            </a:r>
            <a:r>
              <a:rPr lang="en-US" b="1" i="0" dirty="0">
                <a:solidFill>
                  <a:srgbClr val="32325D"/>
                </a:solidFill>
                <a:effectLst/>
                <a:latin typeface="Trebuchet MS" panose="020B0603020202020204" pitchFamily="34" charset="0"/>
              </a:rPr>
              <a:t>2NF</a:t>
            </a:r>
            <a:r>
              <a:rPr lang="en-US" b="0" i="0" dirty="0">
                <a:solidFill>
                  <a:srgbClr val="32325D"/>
                </a:solidFill>
                <a:effectLst/>
                <a:latin typeface="Trebuchet MS" panose="020B0603020202020204" pitchFamily="34" charset="0"/>
              </a:rPr>
              <a:t> table. The following rules must be followed for a table to be in the second normal form:</a:t>
            </a:r>
          </a:p>
          <a:p>
            <a:pPr lvl="1"/>
            <a:r>
              <a:rPr lang="en-US" b="0" i="0" dirty="0">
                <a:solidFill>
                  <a:srgbClr val="32325D"/>
                </a:solidFill>
                <a:effectLst/>
                <a:latin typeface="Trebuchet MS" panose="020B0603020202020204" pitchFamily="34" charset="0"/>
              </a:rPr>
              <a:t>It should be in the 1NF.</a:t>
            </a:r>
          </a:p>
          <a:p>
            <a:pPr lvl="1"/>
            <a:r>
              <a:rPr lang="en-US" b="0" i="0" dirty="0">
                <a:solidFill>
                  <a:srgbClr val="32325D"/>
                </a:solidFill>
                <a:effectLst/>
                <a:latin typeface="Trebuchet MS" panose="020B0603020202020204" pitchFamily="34" charset="0"/>
              </a:rPr>
              <a:t>Any subset of Candidate keys should not be functionally dependent on the Primary key.</a:t>
            </a:r>
          </a:p>
          <a:p>
            <a:pPr marL="0" indent="0" algn="l">
              <a:buNone/>
            </a:pPr>
            <a:r>
              <a:rPr lang="en-US" b="0" i="0" dirty="0">
                <a:solidFill>
                  <a:srgbClr val="32325D"/>
                </a:solidFill>
                <a:effectLst/>
                <a:latin typeface="Trebuchet MS" panose="020B0603020202020204" pitchFamily="34" charset="0"/>
              </a:rPr>
              <a:t>It’s obvious that you won’t be able to move further with creating a simple database in </a:t>
            </a:r>
            <a:r>
              <a:rPr lang="en-US" b="1" i="0" dirty="0">
                <a:solidFill>
                  <a:srgbClr val="32325D"/>
                </a:solidFill>
                <a:effectLst/>
                <a:latin typeface="Trebuchet MS" panose="020B0603020202020204" pitchFamily="34" charset="0"/>
              </a:rPr>
              <a:t>2NF </a:t>
            </a:r>
            <a:r>
              <a:rPr lang="en-US" b="0" i="0" dirty="0">
                <a:solidFill>
                  <a:srgbClr val="32325D"/>
                </a:solidFill>
                <a:effectLst/>
                <a:latin typeface="Trebuchet MS" panose="020B0603020202020204" pitchFamily="34" charset="0"/>
              </a:rPr>
              <a:t>unless you partition the table above.</a:t>
            </a:r>
          </a:p>
          <a:p>
            <a:endParaRPr lang="en-US" b="0" i="0" dirty="0">
              <a:solidFill>
                <a:srgbClr val="32325D"/>
              </a:solidFill>
              <a:effectLst/>
              <a:latin typeface="Trebuchet MS" panose="020B0603020202020204" pitchFamily="34" charset="0"/>
            </a:endParaRPr>
          </a:p>
          <a:p>
            <a:endParaRPr lang="en-UG" dirty="0">
              <a:latin typeface="Trebuchet MS" panose="020B0603020202020204" pitchFamily="34" charset="0"/>
            </a:endParaRPr>
          </a:p>
        </p:txBody>
      </p:sp>
    </p:spTree>
    <p:extLst>
      <p:ext uri="{BB962C8B-B14F-4D97-AF65-F5344CB8AC3E}">
        <p14:creationId xmlns:p14="http://schemas.microsoft.com/office/powerpoint/2010/main" val="2320534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E464B-0371-2C98-080E-C90E38B65748}"/>
              </a:ext>
            </a:extLst>
          </p:cNvPr>
          <p:cNvSpPr>
            <a:spLocks noGrp="1"/>
          </p:cNvSpPr>
          <p:nvPr>
            <p:ph type="title"/>
          </p:nvPr>
        </p:nvSpPr>
        <p:spPr/>
        <p:txBody>
          <a:bodyPr/>
          <a:lstStyle/>
          <a:p>
            <a:r>
              <a:rPr lang="en-US" b="1" dirty="0"/>
              <a:t>Types of Normalization Continue.</a:t>
            </a:r>
            <a:endParaRPr lang="en-UG" dirty="0"/>
          </a:p>
        </p:txBody>
      </p:sp>
      <p:sp>
        <p:nvSpPr>
          <p:cNvPr id="3" name="Content Placeholder 2">
            <a:extLst>
              <a:ext uri="{FF2B5EF4-FFF2-40B4-BE49-F238E27FC236}">
                <a16:creationId xmlns:a16="http://schemas.microsoft.com/office/drawing/2014/main" id="{EA4BE875-AE0A-D726-F556-D916D5C81097}"/>
              </a:ext>
            </a:extLst>
          </p:cNvPr>
          <p:cNvSpPr>
            <a:spLocks noGrp="1"/>
          </p:cNvSpPr>
          <p:nvPr>
            <p:ph idx="1"/>
          </p:nvPr>
        </p:nvSpPr>
        <p:spPr/>
        <p:txBody>
          <a:bodyPr/>
          <a:lstStyle/>
          <a:p>
            <a:pPr algn="l"/>
            <a:r>
              <a:rPr lang="en-US" b="1" i="0" dirty="0">
                <a:solidFill>
                  <a:srgbClr val="32325D"/>
                </a:solidFill>
                <a:effectLst/>
                <a:latin typeface="proxima-nova"/>
              </a:rPr>
              <a:t>Third Normal Form (3NF)</a:t>
            </a:r>
          </a:p>
          <a:p>
            <a:pPr marL="0" indent="0" algn="l">
              <a:buNone/>
            </a:pPr>
            <a:r>
              <a:rPr lang="en-US" b="0" i="0" dirty="0">
                <a:solidFill>
                  <a:srgbClr val="32325D"/>
                </a:solidFill>
                <a:effectLst/>
                <a:latin typeface="proxima-nova"/>
              </a:rPr>
              <a:t>The following rules must be followed for a table to be in the 3NF:</a:t>
            </a:r>
          </a:p>
          <a:p>
            <a:pPr lvl="1"/>
            <a:r>
              <a:rPr lang="en-US" b="0" i="0" dirty="0">
                <a:solidFill>
                  <a:srgbClr val="32325D"/>
                </a:solidFill>
                <a:effectLst/>
                <a:latin typeface="proxima-nova"/>
              </a:rPr>
              <a:t>It should be in the 2NF.</a:t>
            </a:r>
          </a:p>
          <a:p>
            <a:pPr lvl="1"/>
            <a:r>
              <a:rPr lang="en-US" b="0" i="0" dirty="0">
                <a:solidFill>
                  <a:srgbClr val="32325D"/>
                </a:solidFill>
                <a:effectLst/>
                <a:latin typeface="proxima-nova"/>
              </a:rPr>
              <a:t>It should not have any functional dependencies that are transitive.</a:t>
            </a:r>
          </a:p>
          <a:p>
            <a:pPr marL="0" indent="0" algn="l">
              <a:buNone/>
            </a:pPr>
            <a:r>
              <a:rPr lang="en-US" b="0" i="0" dirty="0">
                <a:solidFill>
                  <a:srgbClr val="32325D"/>
                </a:solidFill>
                <a:effectLst/>
                <a:latin typeface="proxima-nova"/>
              </a:rPr>
              <a:t>A Transitive Functional dependency occurs when a change in one column (that isn’t a primary key) affects all of the other columns.</a:t>
            </a:r>
          </a:p>
          <a:p>
            <a:endParaRPr lang="en-UG" dirty="0"/>
          </a:p>
        </p:txBody>
      </p:sp>
    </p:spTree>
    <p:extLst>
      <p:ext uri="{BB962C8B-B14F-4D97-AF65-F5344CB8AC3E}">
        <p14:creationId xmlns:p14="http://schemas.microsoft.com/office/powerpoint/2010/main" val="1956074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4411-2DA6-7F93-0B83-3F0C9B8AE71F}"/>
              </a:ext>
            </a:extLst>
          </p:cNvPr>
          <p:cNvSpPr>
            <a:spLocks noGrp="1"/>
          </p:cNvSpPr>
          <p:nvPr>
            <p:ph type="title"/>
          </p:nvPr>
        </p:nvSpPr>
        <p:spPr/>
        <p:txBody>
          <a:bodyPr/>
          <a:lstStyle/>
          <a:p>
            <a:r>
              <a:rPr lang="en-US" b="1" dirty="0"/>
              <a:t>Star Schema</a:t>
            </a:r>
            <a:endParaRPr lang="en-UG" b="1" dirty="0"/>
          </a:p>
        </p:txBody>
      </p:sp>
      <p:sp>
        <p:nvSpPr>
          <p:cNvPr id="3" name="Content Placeholder 2">
            <a:extLst>
              <a:ext uri="{FF2B5EF4-FFF2-40B4-BE49-F238E27FC236}">
                <a16:creationId xmlns:a16="http://schemas.microsoft.com/office/drawing/2014/main" id="{970B0DCA-732E-ADCC-5935-B95F96092020}"/>
              </a:ext>
            </a:extLst>
          </p:cNvPr>
          <p:cNvSpPr>
            <a:spLocks noGrp="1"/>
          </p:cNvSpPr>
          <p:nvPr>
            <p:ph idx="1"/>
          </p:nvPr>
        </p:nvSpPr>
        <p:spPr/>
        <p:txBody>
          <a:bodyPr/>
          <a:lstStyle/>
          <a:p>
            <a:r>
              <a:rPr lang="en-US" b="1" i="0" dirty="0">
                <a:solidFill>
                  <a:srgbClr val="273239"/>
                </a:solidFill>
                <a:effectLst/>
                <a:latin typeface="urw-din"/>
              </a:rPr>
              <a:t>Star schema</a:t>
            </a:r>
            <a:r>
              <a:rPr lang="en-US" b="0" i="0" dirty="0">
                <a:solidFill>
                  <a:srgbClr val="273239"/>
                </a:solidFill>
                <a:effectLst/>
                <a:latin typeface="urw-din"/>
              </a:rPr>
              <a:t> is the fundamental schema among the data mart schema, and it is simplest. </a:t>
            </a:r>
          </a:p>
          <a:p>
            <a:r>
              <a:rPr lang="en-US" b="0" i="0" dirty="0">
                <a:solidFill>
                  <a:srgbClr val="273239"/>
                </a:solidFill>
                <a:effectLst/>
                <a:latin typeface="urw-din"/>
              </a:rPr>
              <a:t>This schema is widely used to develop or build a data warehouse and dimensional data marts. </a:t>
            </a:r>
          </a:p>
          <a:p>
            <a:r>
              <a:rPr lang="en-US" b="0" i="0" dirty="0">
                <a:solidFill>
                  <a:srgbClr val="273239"/>
                </a:solidFill>
                <a:effectLst/>
                <a:latin typeface="urw-din"/>
              </a:rPr>
              <a:t>It includes one or more fact tables indexing any number of dimensional tables. </a:t>
            </a:r>
          </a:p>
          <a:p>
            <a:r>
              <a:rPr lang="en-US" b="0" i="0" dirty="0">
                <a:solidFill>
                  <a:srgbClr val="273239"/>
                </a:solidFill>
                <a:effectLst/>
                <a:latin typeface="urw-din"/>
              </a:rPr>
              <a:t>The star schema is a necessary cause of the snowflake schema. It is also efficient for handling basic queries. </a:t>
            </a:r>
            <a:endParaRPr lang="en-UG" dirty="0"/>
          </a:p>
        </p:txBody>
      </p:sp>
    </p:spTree>
    <p:extLst>
      <p:ext uri="{BB962C8B-B14F-4D97-AF65-F5344CB8AC3E}">
        <p14:creationId xmlns:p14="http://schemas.microsoft.com/office/powerpoint/2010/main" val="1493785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E5E5-C26E-4D7B-C4F2-E92E0BCDF4D1}"/>
              </a:ext>
            </a:extLst>
          </p:cNvPr>
          <p:cNvSpPr>
            <a:spLocks noGrp="1"/>
          </p:cNvSpPr>
          <p:nvPr>
            <p:ph type="title"/>
          </p:nvPr>
        </p:nvSpPr>
        <p:spPr>
          <a:xfrm>
            <a:off x="648929" y="629266"/>
            <a:ext cx="3505495" cy="1622321"/>
          </a:xfrm>
        </p:spPr>
        <p:txBody>
          <a:bodyPr>
            <a:normAutofit/>
          </a:bodyPr>
          <a:lstStyle/>
          <a:p>
            <a:r>
              <a:rPr lang="en-US" b="1" dirty="0"/>
              <a:t>Example of a star schema.</a:t>
            </a:r>
            <a:endParaRPr lang="en-UG" b="1" dirty="0"/>
          </a:p>
        </p:txBody>
      </p:sp>
      <p:sp>
        <p:nvSpPr>
          <p:cNvPr id="1030" name="Content Placeholder 1029">
            <a:extLst>
              <a:ext uri="{FF2B5EF4-FFF2-40B4-BE49-F238E27FC236}">
                <a16:creationId xmlns:a16="http://schemas.microsoft.com/office/drawing/2014/main" id="{2BA73519-C691-B408-08A6-42F8E9761BBA}"/>
              </a:ext>
            </a:extLst>
          </p:cNvPr>
          <p:cNvSpPr>
            <a:spLocks noGrp="1"/>
          </p:cNvSpPr>
          <p:nvPr>
            <p:ph idx="1"/>
          </p:nvPr>
        </p:nvSpPr>
        <p:spPr>
          <a:xfrm>
            <a:off x="648931" y="2438400"/>
            <a:ext cx="3505494" cy="3785419"/>
          </a:xfrm>
        </p:spPr>
        <p:txBody>
          <a:bodyPr>
            <a:normAutofit/>
          </a:bodyPr>
          <a:lstStyle/>
          <a:p>
            <a:r>
              <a:rPr lang="en-US" sz="1400" b="0" i="0" dirty="0">
                <a:solidFill>
                  <a:srgbClr val="273239"/>
                </a:solidFill>
                <a:effectLst/>
                <a:latin typeface="urw-din"/>
              </a:rPr>
              <a:t>In the above demonstration, SALES is a fact table having attributes i.e. (Product ID, Order ID, Customer ID, Employer ID, Total, Quantity, Discount) which references to the dimension tables. </a:t>
            </a:r>
            <a:r>
              <a:rPr lang="en-US" sz="1400" b="1" i="0" dirty="0">
                <a:solidFill>
                  <a:srgbClr val="273239"/>
                </a:solidFill>
                <a:effectLst/>
                <a:latin typeface="urw-din"/>
              </a:rPr>
              <a:t>Employee dimension table</a:t>
            </a:r>
            <a:r>
              <a:rPr lang="en-US" sz="1400" b="0" i="0" dirty="0">
                <a:solidFill>
                  <a:srgbClr val="273239"/>
                </a:solidFill>
                <a:effectLst/>
                <a:latin typeface="urw-din"/>
              </a:rPr>
              <a:t> contains the attributes: Emp ID, Emp Name, Title, Department and Region. </a:t>
            </a:r>
            <a:r>
              <a:rPr lang="en-US" sz="1400" b="0" i="1" dirty="0">
                <a:solidFill>
                  <a:srgbClr val="273239"/>
                </a:solidFill>
                <a:effectLst/>
                <a:latin typeface="urw-din"/>
              </a:rPr>
              <a:t>Product dimension table</a:t>
            </a:r>
            <a:r>
              <a:rPr lang="en-US" sz="1400" b="0" i="0" dirty="0">
                <a:solidFill>
                  <a:srgbClr val="273239"/>
                </a:solidFill>
                <a:effectLst/>
                <a:latin typeface="urw-din"/>
              </a:rPr>
              <a:t> contains the attributes: Product ID, Product Name, Product Category, Unit Price. </a:t>
            </a:r>
            <a:r>
              <a:rPr lang="en-US" sz="1400" b="0" i="1" dirty="0">
                <a:solidFill>
                  <a:srgbClr val="273239"/>
                </a:solidFill>
                <a:effectLst/>
                <a:latin typeface="urw-din"/>
              </a:rPr>
              <a:t>Customer dimension table</a:t>
            </a:r>
            <a:r>
              <a:rPr lang="en-US" sz="1400" b="0" i="0" dirty="0">
                <a:solidFill>
                  <a:srgbClr val="273239"/>
                </a:solidFill>
                <a:effectLst/>
                <a:latin typeface="urw-din"/>
              </a:rPr>
              <a:t> contains the attributes: Customer ID, Customer Name, Address, City, Zip. </a:t>
            </a:r>
            <a:r>
              <a:rPr lang="en-US" sz="1400" b="0" i="1" dirty="0">
                <a:solidFill>
                  <a:srgbClr val="273239"/>
                </a:solidFill>
                <a:effectLst/>
                <a:latin typeface="urw-din"/>
              </a:rPr>
              <a:t>Time dimension table</a:t>
            </a:r>
            <a:r>
              <a:rPr lang="en-US" sz="1400" b="0" i="0" dirty="0">
                <a:solidFill>
                  <a:srgbClr val="273239"/>
                </a:solidFill>
                <a:effectLst/>
                <a:latin typeface="urw-din"/>
              </a:rPr>
              <a:t> contains the attributes: Order ID, Order Date, Year, Quarter, Month. </a:t>
            </a:r>
            <a:endParaRPr lang="en-US" sz="2000" dirty="0"/>
          </a:p>
        </p:txBody>
      </p:sp>
      <p:sp>
        <p:nvSpPr>
          <p:cNvPr id="1033" name="Rectangle 103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iagram&#10;&#10;Description automatically generated">
            <a:extLst>
              <a:ext uri="{FF2B5EF4-FFF2-40B4-BE49-F238E27FC236}">
                <a16:creationId xmlns:a16="http://schemas.microsoft.com/office/drawing/2014/main" id="{EAAD202E-1A86-37ED-B88C-25424090DEB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831540"/>
            <a:ext cx="6019331" cy="5191673"/>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705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A15C2-FFC3-33C1-3D1B-85F628C5FF4A}"/>
              </a:ext>
            </a:extLst>
          </p:cNvPr>
          <p:cNvSpPr>
            <a:spLocks noGrp="1"/>
          </p:cNvSpPr>
          <p:nvPr>
            <p:ph type="title"/>
          </p:nvPr>
        </p:nvSpPr>
        <p:spPr/>
        <p:txBody>
          <a:bodyPr/>
          <a:lstStyle/>
          <a:p>
            <a:r>
              <a:rPr lang="en-US" b="1" i="0" dirty="0">
                <a:solidFill>
                  <a:srgbClr val="273239"/>
                </a:solidFill>
                <a:effectLst/>
                <a:latin typeface="urw-din"/>
              </a:rPr>
              <a:t>Model of Star Schema</a:t>
            </a:r>
            <a:endParaRPr lang="en-UG" dirty="0"/>
          </a:p>
        </p:txBody>
      </p:sp>
      <p:sp>
        <p:nvSpPr>
          <p:cNvPr id="3" name="Content Placeholder 2">
            <a:extLst>
              <a:ext uri="{FF2B5EF4-FFF2-40B4-BE49-F238E27FC236}">
                <a16:creationId xmlns:a16="http://schemas.microsoft.com/office/drawing/2014/main" id="{675B5DC5-F79A-7312-16F0-202ABE16FDE6}"/>
              </a:ext>
            </a:extLst>
          </p:cNvPr>
          <p:cNvSpPr>
            <a:spLocks noGrp="1"/>
          </p:cNvSpPr>
          <p:nvPr>
            <p:ph idx="1"/>
          </p:nvPr>
        </p:nvSpPr>
        <p:spPr/>
        <p:txBody>
          <a:bodyPr/>
          <a:lstStyle/>
          <a:p>
            <a:r>
              <a:rPr lang="en-US" b="0" i="0" dirty="0">
                <a:solidFill>
                  <a:srgbClr val="273239"/>
                </a:solidFill>
                <a:effectLst/>
                <a:latin typeface="urw-din"/>
              </a:rPr>
              <a:t>In Star Schema, Business process data, that holds the quantitative data about a business is distributed in fact tables, and dimensions which are descriptive characteristics related to fact data. Sales price, sale quantity, distant, speed, weight, and weight measurements are few examples of fact data in star schema. </a:t>
            </a:r>
            <a:br>
              <a:rPr lang="en-US" dirty="0"/>
            </a:br>
            <a:r>
              <a:rPr lang="en-US" b="0" i="0" dirty="0">
                <a:solidFill>
                  <a:srgbClr val="273239"/>
                </a:solidFill>
                <a:effectLst/>
                <a:latin typeface="urw-din"/>
              </a:rPr>
              <a:t>Often, A Star Schema having multiple dimensions is termed as Centipede Schema. It is easy to handle a star schema which have dimensions of few attributes. </a:t>
            </a:r>
            <a:endParaRPr lang="en-UG" dirty="0"/>
          </a:p>
        </p:txBody>
      </p:sp>
    </p:spTree>
    <p:extLst>
      <p:ext uri="{BB962C8B-B14F-4D97-AF65-F5344CB8AC3E}">
        <p14:creationId xmlns:p14="http://schemas.microsoft.com/office/powerpoint/2010/main" val="1961911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D4652-254E-C495-B6D0-7F2F1CB3FB09}"/>
              </a:ext>
            </a:extLst>
          </p:cNvPr>
          <p:cNvSpPr>
            <a:spLocks noGrp="1"/>
          </p:cNvSpPr>
          <p:nvPr>
            <p:ph type="title"/>
          </p:nvPr>
        </p:nvSpPr>
        <p:spPr/>
        <p:txBody>
          <a:bodyPr/>
          <a:lstStyle/>
          <a:p>
            <a:r>
              <a:rPr lang="en-US" b="1" i="0" dirty="0">
                <a:solidFill>
                  <a:srgbClr val="273239"/>
                </a:solidFill>
                <a:effectLst/>
                <a:latin typeface="urw-din"/>
              </a:rPr>
              <a:t>Advantages of Star Schema</a:t>
            </a:r>
            <a:br>
              <a:rPr lang="en-US" b="0" i="0" dirty="0">
                <a:solidFill>
                  <a:srgbClr val="273239"/>
                </a:solidFill>
                <a:effectLst/>
                <a:latin typeface="urw-din"/>
              </a:rPr>
            </a:br>
            <a:endParaRPr lang="en-UG" dirty="0"/>
          </a:p>
        </p:txBody>
      </p:sp>
      <p:sp>
        <p:nvSpPr>
          <p:cNvPr id="3" name="Content Placeholder 2">
            <a:extLst>
              <a:ext uri="{FF2B5EF4-FFF2-40B4-BE49-F238E27FC236}">
                <a16:creationId xmlns:a16="http://schemas.microsoft.com/office/drawing/2014/main" id="{975B84A8-553A-AB4E-49F8-79555A3C8AC4}"/>
              </a:ext>
            </a:extLst>
          </p:cNvPr>
          <p:cNvSpPr>
            <a:spLocks noGrp="1"/>
          </p:cNvSpPr>
          <p:nvPr>
            <p:ph idx="1"/>
          </p:nvPr>
        </p:nvSpPr>
        <p:spPr/>
        <p:txBody>
          <a:bodyPr>
            <a:normAutofit fontScale="92500" lnSpcReduction="20000"/>
          </a:bodyPr>
          <a:lstStyle/>
          <a:p>
            <a:pPr algn="l" fontAlgn="base">
              <a:buFont typeface="+mj-lt"/>
              <a:buAutoNum type="arabicPeriod"/>
            </a:pPr>
            <a:r>
              <a:rPr lang="en-US" b="1" i="0" dirty="0">
                <a:solidFill>
                  <a:srgbClr val="273239"/>
                </a:solidFill>
                <a:effectLst/>
                <a:latin typeface="urw-din"/>
              </a:rPr>
              <a:t>Simpler Queries –</a:t>
            </a:r>
            <a:br>
              <a:rPr lang="en-US" b="0" i="0" dirty="0">
                <a:solidFill>
                  <a:srgbClr val="273239"/>
                </a:solidFill>
                <a:effectLst/>
                <a:latin typeface="urw-din"/>
              </a:rPr>
            </a:br>
            <a:r>
              <a:rPr lang="en-US" b="0" i="0" dirty="0">
                <a:solidFill>
                  <a:srgbClr val="273239"/>
                </a:solidFill>
                <a:effectLst/>
                <a:latin typeface="urw-din"/>
              </a:rPr>
              <a:t>Join logic of star schema is quite cinch in comparison to other join logic which are needed to fetch data from a transactional schema that is highly normalized.</a:t>
            </a:r>
          </a:p>
          <a:p>
            <a:pPr algn="l" fontAlgn="base">
              <a:buFont typeface="+mj-lt"/>
              <a:buAutoNum type="arabicPeriod"/>
            </a:pPr>
            <a:r>
              <a:rPr lang="en-US" b="1" i="0" dirty="0">
                <a:solidFill>
                  <a:srgbClr val="273239"/>
                </a:solidFill>
                <a:effectLst/>
                <a:latin typeface="urw-din"/>
              </a:rPr>
              <a:t>Simplified Business Reporting Logic –</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In comparison to a transactional schema that is highly normalized, the star schema makes simpler common business reporting logic, such as of reporting and period-over-period.</a:t>
            </a:r>
          </a:p>
          <a:p>
            <a:pPr algn="l" fontAlgn="base">
              <a:buFont typeface="+mj-lt"/>
              <a:buAutoNum type="arabicPeriod"/>
            </a:pPr>
            <a:r>
              <a:rPr lang="en-US" b="1" i="0" dirty="0">
                <a:solidFill>
                  <a:srgbClr val="273239"/>
                </a:solidFill>
                <a:effectLst/>
                <a:latin typeface="urw-din"/>
              </a:rPr>
              <a:t>Feeding Cubes –</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Star schema is widely used by all OLAP systems to design OLAP cubes efficiently. In fact, major OLAP systems deliver a ROLAP mode of operation which can use a star schema as a source without designing a cube structure.</a:t>
            </a:r>
          </a:p>
        </p:txBody>
      </p:sp>
    </p:spTree>
    <p:extLst>
      <p:ext uri="{BB962C8B-B14F-4D97-AF65-F5344CB8AC3E}">
        <p14:creationId xmlns:p14="http://schemas.microsoft.com/office/powerpoint/2010/main" val="2662480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28269-1CFE-6FA7-894D-5F6248561127}"/>
              </a:ext>
            </a:extLst>
          </p:cNvPr>
          <p:cNvSpPr>
            <a:spLocks noGrp="1"/>
          </p:cNvSpPr>
          <p:nvPr>
            <p:ph type="title"/>
          </p:nvPr>
        </p:nvSpPr>
        <p:spPr/>
        <p:txBody>
          <a:bodyPr/>
          <a:lstStyle/>
          <a:p>
            <a:r>
              <a:rPr lang="en-US" b="1" i="0" dirty="0">
                <a:solidFill>
                  <a:srgbClr val="273239"/>
                </a:solidFill>
                <a:effectLst/>
                <a:latin typeface="urw-din"/>
              </a:rPr>
              <a:t>Disadvantages of Star Schema</a:t>
            </a:r>
            <a:endParaRPr lang="en-UG" dirty="0"/>
          </a:p>
        </p:txBody>
      </p:sp>
      <p:sp>
        <p:nvSpPr>
          <p:cNvPr id="3" name="Content Placeholder 2">
            <a:extLst>
              <a:ext uri="{FF2B5EF4-FFF2-40B4-BE49-F238E27FC236}">
                <a16:creationId xmlns:a16="http://schemas.microsoft.com/office/drawing/2014/main" id="{11D429F5-0FDC-0762-5771-7521E62E2AFE}"/>
              </a:ext>
            </a:extLst>
          </p:cNvPr>
          <p:cNvSpPr>
            <a:spLocks noGrp="1"/>
          </p:cNvSpPr>
          <p:nvPr>
            <p:ph idx="1"/>
          </p:nvPr>
        </p:nvSpPr>
        <p:spPr/>
        <p:txBody>
          <a:bodyPr/>
          <a:lstStyle/>
          <a:p>
            <a:pPr algn="l" fontAlgn="base">
              <a:buFont typeface="+mj-lt"/>
              <a:buAutoNum type="arabicPeriod"/>
            </a:pPr>
            <a:r>
              <a:rPr lang="en-US" b="0" i="0" dirty="0">
                <a:solidFill>
                  <a:srgbClr val="273239"/>
                </a:solidFill>
                <a:effectLst/>
                <a:latin typeface="urw-din"/>
              </a:rPr>
              <a:t>Data integrity is not enforced well since in a highly de-normalized schema state.</a:t>
            </a:r>
          </a:p>
          <a:p>
            <a:pPr algn="l" fontAlgn="base">
              <a:buFont typeface="+mj-lt"/>
              <a:buAutoNum type="arabicPeriod"/>
            </a:pPr>
            <a:r>
              <a:rPr lang="en-US" b="0" i="0" dirty="0">
                <a:solidFill>
                  <a:srgbClr val="273239"/>
                </a:solidFill>
                <a:effectLst/>
                <a:latin typeface="urw-din"/>
              </a:rPr>
              <a:t>Not flexible in terms if analytical needs as a normalized data model.</a:t>
            </a:r>
          </a:p>
          <a:p>
            <a:pPr algn="l" fontAlgn="base">
              <a:buFont typeface="+mj-lt"/>
              <a:buAutoNum type="arabicPeriod"/>
            </a:pPr>
            <a:r>
              <a:rPr lang="en-US" b="0" i="0" dirty="0">
                <a:solidFill>
                  <a:srgbClr val="273239"/>
                </a:solidFill>
                <a:effectLst/>
                <a:latin typeface="urw-din"/>
              </a:rPr>
              <a:t>Star schemas don’t reinforce many-to-many relationships within business entities – at least not frequently.</a:t>
            </a:r>
          </a:p>
          <a:p>
            <a:pPr marL="0" indent="0">
              <a:buNone/>
            </a:pPr>
            <a:endParaRPr lang="en-UG" dirty="0"/>
          </a:p>
        </p:txBody>
      </p:sp>
    </p:spTree>
    <p:extLst>
      <p:ext uri="{BB962C8B-B14F-4D97-AF65-F5344CB8AC3E}">
        <p14:creationId xmlns:p14="http://schemas.microsoft.com/office/powerpoint/2010/main" val="673242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1333</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Google Sans</vt:lpstr>
      <vt:lpstr>proxima-nova</vt:lpstr>
      <vt:lpstr>sofia-pro</vt:lpstr>
      <vt:lpstr>Trebuchet MS</vt:lpstr>
      <vt:lpstr>urw-din</vt:lpstr>
      <vt:lpstr>Office Theme</vt:lpstr>
      <vt:lpstr>Warehouse Schema</vt:lpstr>
      <vt:lpstr>Normalization</vt:lpstr>
      <vt:lpstr>Types of Normalization.</vt:lpstr>
      <vt:lpstr>Types of Normalization Continue.</vt:lpstr>
      <vt:lpstr>Star Schema</vt:lpstr>
      <vt:lpstr>Example of a star schema.</vt:lpstr>
      <vt:lpstr>Model of Star Schema</vt:lpstr>
      <vt:lpstr>Advantages of Star Schema </vt:lpstr>
      <vt:lpstr>Disadvantages of Star Schema</vt:lpstr>
      <vt:lpstr>Snowflake Schema</vt:lpstr>
      <vt:lpstr>Example</vt:lpstr>
      <vt:lpstr>Difference between snowflake and star schema</vt:lpstr>
      <vt:lpstr>Snowflake Continues</vt:lpstr>
      <vt:lpstr>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Kimball Lifecycle Approach</dc:title>
  <dc:creator>Ocen Samuel</dc:creator>
  <cp:lastModifiedBy>Ocen Samuel</cp:lastModifiedBy>
  <cp:revision>15</cp:revision>
  <dcterms:created xsi:type="dcterms:W3CDTF">2020-01-21T08:06:00Z</dcterms:created>
  <dcterms:modified xsi:type="dcterms:W3CDTF">2023-03-04T12:53:30Z</dcterms:modified>
</cp:coreProperties>
</file>