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0" r:id="rId5"/>
    <p:sldId id="262" r:id="rId6"/>
    <p:sldId id="263" r:id="rId7"/>
    <p:sldId id="258" r:id="rId8"/>
    <p:sldId id="264"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6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97048E2-3851-4A35-A597-F19A6871F26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176341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7048E2-3851-4A35-A597-F19A6871F26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2194607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7048E2-3851-4A35-A597-F19A6871F26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3802510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7048E2-3851-4A35-A597-F19A6871F26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90325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7048E2-3851-4A35-A597-F19A6871F26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3394119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7048E2-3851-4A35-A597-F19A6871F26E}"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18293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7048E2-3851-4A35-A597-F19A6871F26E}" type="datetimeFigureOut">
              <a:rPr lang="en-US" smtClean="0"/>
              <a:t>3/4/2023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479927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7048E2-3851-4A35-A597-F19A6871F26E}" type="datetimeFigureOut">
              <a:rPr lang="en-US" smtClean="0"/>
              <a:t>3/4/2023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40183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7048E2-3851-4A35-A597-F19A6871F26E}" type="datetimeFigureOut">
              <a:rPr lang="en-US" smtClean="0"/>
              <a:t>3/4/2023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2235442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7048E2-3851-4A35-A597-F19A6871F26E}"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2355689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7048E2-3851-4A35-A597-F19A6871F26E}"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3585351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048E2-3851-4A35-A597-F19A6871F26E}" type="datetimeFigureOut">
              <a:rPr lang="en-US" smtClean="0"/>
              <a:t>3/4/2023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D0272E-035D-41C0-8B41-73A9BC213656}" type="slidenum">
              <a:rPr lang="en-US" smtClean="0"/>
              <a:t>‹#›</a:t>
            </a:fld>
            <a:endParaRPr lang="en-US"/>
          </a:p>
        </p:txBody>
      </p:sp>
    </p:spTree>
    <p:extLst>
      <p:ext uri="{BB962C8B-B14F-4D97-AF65-F5344CB8AC3E}">
        <p14:creationId xmlns:p14="http://schemas.microsoft.com/office/powerpoint/2010/main" val="1013910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muel.ocen@student.uonbi.ac.ke" TargetMode="External"/><Relationship Id="rId2" Type="http://schemas.openxmlformats.org/officeDocument/2006/relationships/hyperlink" Target="mailto:samuel.ocen@mmu.ac.u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OLAP Operations</a:t>
            </a:r>
          </a:p>
        </p:txBody>
      </p:sp>
      <p:sp>
        <p:nvSpPr>
          <p:cNvPr id="3" name="Subtitle 2"/>
          <p:cNvSpPr>
            <a:spLocks noGrp="1"/>
          </p:cNvSpPr>
          <p:nvPr>
            <p:ph type="subTitle" idx="1"/>
          </p:nvPr>
        </p:nvSpPr>
        <p:spPr/>
        <p:txBody>
          <a:bodyPr>
            <a:normAutofit fontScale="77500" lnSpcReduction="20000"/>
          </a:bodyPr>
          <a:lstStyle/>
          <a:p>
            <a:pPr algn="l"/>
            <a:r>
              <a:rPr lang="en-US" dirty="0"/>
              <a:t>Samuel OCEN</a:t>
            </a:r>
          </a:p>
          <a:p>
            <a:pPr algn="l"/>
            <a:r>
              <a:rPr lang="en-US" dirty="0"/>
              <a:t>E MAIL: -  </a:t>
            </a:r>
            <a:r>
              <a:rPr lang="en-US" dirty="0">
                <a:hlinkClick r:id="rId2"/>
              </a:rPr>
              <a:t>samuel.ocen@mmu.ac.ug</a:t>
            </a:r>
            <a:endParaRPr lang="en-US" dirty="0"/>
          </a:p>
          <a:p>
            <a:pPr algn="l"/>
            <a:r>
              <a:rPr lang="en-US" dirty="0"/>
              <a:t>                  </a:t>
            </a:r>
            <a:r>
              <a:rPr lang="en-US" dirty="0">
                <a:hlinkClick r:id="rId3"/>
              </a:rPr>
              <a:t>samuel.ocen@student.uonbi.ac.ke</a:t>
            </a:r>
            <a:r>
              <a:rPr lang="en-US" dirty="0"/>
              <a:t> </a:t>
            </a:r>
          </a:p>
          <a:p>
            <a:pPr algn="l"/>
            <a:r>
              <a:rPr lang="en-US" dirty="0"/>
              <a:t>MOB: -	+256(0)775 679 505</a:t>
            </a:r>
          </a:p>
          <a:p>
            <a:pPr algn="l"/>
            <a:r>
              <a:rPr lang="en-US" dirty="0"/>
              <a:t>	+256(0)706 109 393</a:t>
            </a:r>
            <a:endParaRPr lang="en-UG"/>
          </a:p>
          <a:p>
            <a:endParaRPr lang="en-US" b="1" dirty="0"/>
          </a:p>
        </p:txBody>
      </p:sp>
    </p:spTree>
    <p:extLst>
      <p:ext uri="{BB962C8B-B14F-4D97-AF65-F5344CB8AC3E}">
        <p14:creationId xmlns:p14="http://schemas.microsoft.com/office/powerpoint/2010/main" val="2505729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0496-F02F-463F-AFC1-4A59CA1F1FE6}"/>
              </a:ext>
            </a:extLst>
          </p:cNvPr>
          <p:cNvSpPr>
            <a:spLocks noGrp="1"/>
          </p:cNvSpPr>
          <p:nvPr>
            <p:ph type="title"/>
          </p:nvPr>
        </p:nvSpPr>
        <p:spPr/>
        <p:txBody>
          <a:bodyPr/>
          <a:lstStyle/>
          <a:p>
            <a:r>
              <a:rPr lang="en-US" b="1" dirty="0"/>
              <a:t>Introduction</a:t>
            </a:r>
            <a:endParaRPr lang="en-UG" b="1" dirty="0"/>
          </a:p>
        </p:txBody>
      </p:sp>
      <p:sp>
        <p:nvSpPr>
          <p:cNvPr id="3" name="Content Placeholder 2">
            <a:extLst>
              <a:ext uri="{FF2B5EF4-FFF2-40B4-BE49-F238E27FC236}">
                <a16:creationId xmlns:a16="http://schemas.microsoft.com/office/drawing/2014/main" id="{F9C39714-EDF0-81D9-B504-E2F698FEB491}"/>
              </a:ext>
            </a:extLst>
          </p:cNvPr>
          <p:cNvSpPr>
            <a:spLocks noGrp="1"/>
          </p:cNvSpPr>
          <p:nvPr>
            <p:ph idx="1"/>
          </p:nvPr>
        </p:nvSpPr>
        <p:spPr/>
        <p:txBody>
          <a:bodyPr/>
          <a:lstStyle/>
          <a:p>
            <a:r>
              <a:rPr lang="en-US" b="0" i="0" dirty="0">
                <a:solidFill>
                  <a:srgbClr val="000000"/>
                </a:solidFill>
                <a:effectLst/>
                <a:latin typeface="Arial" panose="020B0604020202020204" pitchFamily="34" charset="0"/>
              </a:rPr>
              <a:t>OLAP (Online Analytical Processing) is a computer process that enables user to select and extract data from different viewpoints. Slicing and Dicing term is generally used in OLAP databases that presents data to the end user in multidimensional cube format like a 3D spreadsheet (called an OLAP cube). The OLAP cube comprises numeric facts called measures which are categorized by dimensions.</a:t>
            </a:r>
            <a:endParaRPr lang="en-UG" dirty="0"/>
          </a:p>
        </p:txBody>
      </p:sp>
    </p:spTree>
    <p:extLst>
      <p:ext uri="{BB962C8B-B14F-4D97-AF65-F5344CB8AC3E}">
        <p14:creationId xmlns:p14="http://schemas.microsoft.com/office/powerpoint/2010/main" val="3950941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0073-1329-B5D1-0270-D4408F2EDEE6}"/>
              </a:ext>
            </a:extLst>
          </p:cNvPr>
          <p:cNvSpPr>
            <a:spLocks noGrp="1"/>
          </p:cNvSpPr>
          <p:nvPr>
            <p:ph type="title"/>
          </p:nvPr>
        </p:nvSpPr>
        <p:spPr/>
        <p:txBody>
          <a:bodyPr/>
          <a:lstStyle/>
          <a:p>
            <a:r>
              <a:rPr lang="en-US" b="1" dirty="0"/>
              <a:t>Slicing and dicing</a:t>
            </a:r>
            <a:endParaRPr lang="en-UG" b="1" dirty="0"/>
          </a:p>
        </p:txBody>
      </p:sp>
      <p:sp>
        <p:nvSpPr>
          <p:cNvPr id="3" name="Content Placeholder 2">
            <a:extLst>
              <a:ext uri="{FF2B5EF4-FFF2-40B4-BE49-F238E27FC236}">
                <a16:creationId xmlns:a16="http://schemas.microsoft.com/office/drawing/2014/main" id="{7EE7DFCD-CCAD-35B3-79B3-82956ACC8DED}"/>
              </a:ext>
            </a:extLst>
          </p:cNvPr>
          <p:cNvSpPr>
            <a:spLocks noGrp="1"/>
          </p:cNvSpPr>
          <p:nvPr>
            <p:ph idx="1"/>
          </p:nvPr>
        </p:nvSpPr>
        <p:spPr/>
        <p:txBody>
          <a:bodyPr>
            <a:normAutofit lnSpcReduction="10000"/>
          </a:bodyPr>
          <a:lstStyle/>
          <a:p>
            <a:r>
              <a:rPr lang="en-US" b="0" i="0" dirty="0">
                <a:solidFill>
                  <a:srgbClr val="111111"/>
                </a:solidFill>
                <a:effectLst/>
                <a:latin typeface="Roboto" panose="02000000000000000000" pitchFamily="2" charset="0"/>
              </a:rPr>
              <a:t> Slicing and Dicing refers to a way of</a:t>
            </a:r>
            <a:r>
              <a:rPr lang="en-US" b="1" i="0" dirty="0">
                <a:solidFill>
                  <a:srgbClr val="111111"/>
                </a:solidFill>
                <a:effectLst/>
                <a:latin typeface="Roboto" panose="02000000000000000000" pitchFamily="2" charset="0"/>
              </a:rPr>
              <a:t> segmenting, viewing and comprehending data in a database</a:t>
            </a:r>
            <a:r>
              <a:rPr lang="en-US" b="0" i="0" dirty="0">
                <a:solidFill>
                  <a:srgbClr val="111111"/>
                </a:solidFill>
                <a:effectLst/>
                <a:latin typeface="Roboto" panose="02000000000000000000" pitchFamily="2" charset="0"/>
              </a:rPr>
              <a:t>. Large blocks of data is cut into smaller segments and the process is repeated until the correct level of detail is achieved for proper analysis.</a:t>
            </a:r>
          </a:p>
          <a:p>
            <a:r>
              <a:rPr lang="en-US" b="0" i="0" dirty="0">
                <a:solidFill>
                  <a:srgbClr val="000000"/>
                </a:solidFill>
                <a:effectLst/>
                <a:latin typeface="Arial" panose="020B0604020202020204" pitchFamily="34" charset="0"/>
              </a:rPr>
              <a:t>Large blocks of data is cut into smaller segments and the process is repeated until the correct level of detail is achieved for proper analysis. Therefore, slicing and dicing presents the data in new and diverse perspectives and provides a closer view of it for analysis. For example, a report is showing annual performance of a particular product. If we want to view the quarterly performance, we can use slicing and dicing strategy to drill down to the quarterly level.</a:t>
            </a:r>
            <a:endParaRPr lang="en-UG" dirty="0"/>
          </a:p>
        </p:txBody>
      </p:sp>
    </p:spTree>
    <p:extLst>
      <p:ext uri="{BB962C8B-B14F-4D97-AF65-F5344CB8AC3E}">
        <p14:creationId xmlns:p14="http://schemas.microsoft.com/office/powerpoint/2010/main" val="4279259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56322-B884-2F75-141F-0B2D0545B8DC}"/>
              </a:ext>
            </a:extLst>
          </p:cNvPr>
          <p:cNvSpPr>
            <a:spLocks noGrp="1"/>
          </p:cNvSpPr>
          <p:nvPr>
            <p:ph type="title"/>
          </p:nvPr>
        </p:nvSpPr>
        <p:spPr>
          <a:xfrm>
            <a:off x="648929" y="629266"/>
            <a:ext cx="3505495" cy="1622321"/>
          </a:xfrm>
        </p:spPr>
        <p:txBody>
          <a:bodyPr>
            <a:normAutofit/>
          </a:bodyPr>
          <a:lstStyle/>
          <a:p>
            <a:r>
              <a:rPr lang="en-US" b="1" dirty="0"/>
              <a:t>Slicing</a:t>
            </a:r>
            <a:endParaRPr lang="en-UG" b="1" dirty="0"/>
          </a:p>
        </p:txBody>
      </p:sp>
      <p:sp>
        <p:nvSpPr>
          <p:cNvPr id="1032" name="Content Placeholder 1031">
            <a:extLst>
              <a:ext uri="{FF2B5EF4-FFF2-40B4-BE49-F238E27FC236}">
                <a16:creationId xmlns:a16="http://schemas.microsoft.com/office/drawing/2014/main" id="{352695B1-0CB9-E462-52B3-01B282141288}"/>
              </a:ext>
            </a:extLst>
          </p:cNvPr>
          <p:cNvSpPr>
            <a:spLocks noGrp="1"/>
          </p:cNvSpPr>
          <p:nvPr>
            <p:ph idx="1"/>
          </p:nvPr>
        </p:nvSpPr>
        <p:spPr>
          <a:xfrm>
            <a:off x="648931" y="2438400"/>
            <a:ext cx="3505494" cy="3785419"/>
          </a:xfrm>
        </p:spPr>
        <p:txBody>
          <a:bodyPr>
            <a:normAutofit/>
          </a:bodyPr>
          <a:lstStyle/>
          <a:p>
            <a:r>
              <a:rPr lang="en-US" sz="1400" b="0" i="0" dirty="0">
                <a:solidFill>
                  <a:srgbClr val="000000"/>
                </a:solidFill>
                <a:effectLst/>
                <a:latin typeface="Arial" panose="020B0604020202020204" pitchFamily="34" charset="0"/>
              </a:rPr>
              <a:t>Slicing refers to selecting a subset of the cube by choosing a single value for one of its dimension and creating a smaller cube with one less dimension.</a:t>
            </a:r>
          </a:p>
          <a:p>
            <a:r>
              <a:rPr lang="en-US" sz="1400" b="0" i="0" dirty="0">
                <a:solidFill>
                  <a:srgbClr val="000000"/>
                </a:solidFill>
                <a:effectLst/>
                <a:latin typeface="Arial" panose="020B0604020202020204" pitchFamily="34" charset="0"/>
              </a:rPr>
              <a:t>In this diagram, the slice is performed for dimension “time” using the variable “Q1” (criteria time). It generates a new cube with 2 dimensions. Thus slice operation produced a sliced OLAP cube by enabling the user to choose specific value for one of its dimension.</a:t>
            </a:r>
            <a:endParaRPr lang="en-US" sz="2000" dirty="0"/>
          </a:p>
        </p:txBody>
      </p:sp>
      <p:sp>
        <p:nvSpPr>
          <p:cNvPr id="1035" name="Rectangle 1034">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Diagram, engineering drawing&#10;&#10;Description automatically generated">
            <a:extLst>
              <a:ext uri="{FF2B5EF4-FFF2-40B4-BE49-F238E27FC236}">
                <a16:creationId xmlns:a16="http://schemas.microsoft.com/office/drawing/2014/main" id="{1C6F4DB5-CFF1-13A1-47C9-00A96F65A54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76758" y="807593"/>
            <a:ext cx="4677538" cy="523956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035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D771F-FA46-0CF7-ABE8-43813CF25DAB}"/>
              </a:ext>
            </a:extLst>
          </p:cNvPr>
          <p:cNvSpPr>
            <a:spLocks noGrp="1"/>
          </p:cNvSpPr>
          <p:nvPr>
            <p:ph type="title"/>
          </p:nvPr>
        </p:nvSpPr>
        <p:spPr>
          <a:xfrm>
            <a:off x="648929" y="629266"/>
            <a:ext cx="4944152" cy="1622321"/>
          </a:xfrm>
        </p:spPr>
        <p:txBody>
          <a:bodyPr>
            <a:normAutofit/>
          </a:bodyPr>
          <a:lstStyle/>
          <a:p>
            <a:r>
              <a:rPr lang="en-US" b="1" dirty="0"/>
              <a:t>Dicing</a:t>
            </a:r>
            <a:endParaRPr lang="en-UG" b="1" dirty="0"/>
          </a:p>
        </p:txBody>
      </p:sp>
      <p:sp>
        <p:nvSpPr>
          <p:cNvPr id="2054" name="Content Placeholder 2053">
            <a:extLst>
              <a:ext uri="{FF2B5EF4-FFF2-40B4-BE49-F238E27FC236}">
                <a16:creationId xmlns:a16="http://schemas.microsoft.com/office/drawing/2014/main" id="{433CC14F-6C95-7BE4-B666-E693D373B5FB}"/>
              </a:ext>
            </a:extLst>
          </p:cNvPr>
          <p:cNvSpPr>
            <a:spLocks noGrp="1"/>
          </p:cNvSpPr>
          <p:nvPr>
            <p:ph idx="1"/>
          </p:nvPr>
        </p:nvSpPr>
        <p:spPr>
          <a:xfrm>
            <a:off x="648930" y="2438400"/>
            <a:ext cx="4944151" cy="3785419"/>
          </a:xfrm>
        </p:spPr>
        <p:txBody>
          <a:bodyPr>
            <a:normAutofit/>
          </a:bodyPr>
          <a:lstStyle/>
          <a:p>
            <a:r>
              <a:rPr lang="en-US" sz="1600" b="0" i="0" dirty="0">
                <a:solidFill>
                  <a:srgbClr val="000000"/>
                </a:solidFill>
                <a:effectLst/>
                <a:latin typeface="Arial" panose="020B0604020202020204" pitchFamily="34" charset="0"/>
              </a:rPr>
              <a:t>Dicing on the other hand generates a subcube by picking two or more values from multiple dimensions of the cube. The cube is rotated independent of its dimension.</a:t>
            </a:r>
          </a:p>
          <a:p>
            <a:pPr algn="just"/>
            <a:r>
              <a:rPr lang="en-US" sz="1600" b="0" i="0" dirty="0">
                <a:solidFill>
                  <a:srgbClr val="000000"/>
                </a:solidFill>
                <a:effectLst/>
                <a:latin typeface="Arial" panose="020B0604020202020204" pitchFamily="34" charset="0"/>
              </a:rPr>
              <a:t>In the above diagram, the dice operation is based on the following selection criteria involving all the three variables:</a:t>
            </a:r>
          </a:p>
          <a:p>
            <a:pPr lvl="1" algn="just"/>
            <a:r>
              <a:rPr lang="en-US" sz="1200" b="0" i="0" dirty="0">
                <a:solidFill>
                  <a:srgbClr val="000000"/>
                </a:solidFill>
                <a:effectLst/>
                <a:latin typeface="Arial" panose="020B0604020202020204" pitchFamily="34" charset="0"/>
              </a:rPr>
              <a:t>Location = “Vancouver” or “Toronto”</a:t>
            </a:r>
          </a:p>
          <a:p>
            <a:pPr lvl="1" algn="just"/>
            <a:r>
              <a:rPr lang="en-US" sz="1200" b="0" i="0" dirty="0">
                <a:solidFill>
                  <a:srgbClr val="000000"/>
                </a:solidFill>
                <a:effectLst/>
                <a:latin typeface="Arial" panose="020B0604020202020204" pitchFamily="34" charset="0"/>
              </a:rPr>
              <a:t>Time = “Q1” or “Q2”</a:t>
            </a:r>
          </a:p>
          <a:p>
            <a:pPr lvl="1" algn="just"/>
            <a:r>
              <a:rPr lang="en-US" sz="1200" b="0" i="0" dirty="0">
                <a:solidFill>
                  <a:srgbClr val="000000"/>
                </a:solidFill>
                <a:effectLst/>
                <a:latin typeface="Arial" panose="020B0604020202020204" pitchFamily="34" charset="0"/>
              </a:rPr>
              <a:t>Item = “ Modem” or “Mobile” </a:t>
            </a:r>
          </a:p>
          <a:p>
            <a:pPr algn="just"/>
            <a:r>
              <a:rPr lang="en-US" sz="1600" b="0" i="0" dirty="0">
                <a:solidFill>
                  <a:srgbClr val="000000"/>
                </a:solidFill>
                <a:effectLst/>
                <a:latin typeface="Arial" panose="020B0604020202020204" pitchFamily="34" charset="0"/>
              </a:rPr>
              <a:t>Thus dicing and slicing allows detailed analysis of data from different angles.</a:t>
            </a:r>
          </a:p>
          <a:p>
            <a:pPr marL="0" indent="0">
              <a:buNone/>
            </a:pPr>
            <a:endParaRPr lang="en-US" sz="2400" dirty="0"/>
          </a:p>
        </p:txBody>
      </p:sp>
      <p:sp>
        <p:nvSpPr>
          <p:cNvPr id="2057" name="Rectangle 2056">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iagram&#10;&#10;Description automatically generated">
            <a:extLst>
              <a:ext uri="{FF2B5EF4-FFF2-40B4-BE49-F238E27FC236}">
                <a16:creationId xmlns:a16="http://schemas.microsoft.com/office/drawing/2014/main" id="{558359C4-9CF0-C817-82FD-871212B3E6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04709" y="1067412"/>
            <a:ext cx="4475531" cy="471992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529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C4B92-439A-7F1A-DE7E-9FFF7C232E01}"/>
              </a:ext>
            </a:extLst>
          </p:cNvPr>
          <p:cNvSpPr>
            <a:spLocks noGrp="1"/>
          </p:cNvSpPr>
          <p:nvPr>
            <p:ph type="title"/>
          </p:nvPr>
        </p:nvSpPr>
        <p:spPr/>
        <p:txBody>
          <a:bodyPr>
            <a:normAutofit/>
          </a:bodyPr>
          <a:lstStyle/>
          <a:p>
            <a:r>
              <a:rPr lang="en-US" b="1" i="0" dirty="0">
                <a:effectLst/>
                <a:latin typeface="Open Sans" panose="020B0606030504020204" pitchFamily="34" charset="0"/>
              </a:rPr>
              <a:t>Difference Between Slice and Dice in Data Warehouse</a:t>
            </a:r>
            <a:endParaRPr lang="en-UG" b="1" dirty="0"/>
          </a:p>
        </p:txBody>
      </p:sp>
      <p:sp>
        <p:nvSpPr>
          <p:cNvPr id="3" name="Content Placeholder 2">
            <a:extLst>
              <a:ext uri="{FF2B5EF4-FFF2-40B4-BE49-F238E27FC236}">
                <a16:creationId xmlns:a16="http://schemas.microsoft.com/office/drawing/2014/main" id="{EF000775-AB59-BC33-CB26-52B1F241EEA5}"/>
              </a:ext>
            </a:extLst>
          </p:cNvPr>
          <p:cNvSpPr>
            <a:spLocks noGrp="1"/>
          </p:cNvSpPr>
          <p:nvPr>
            <p:ph idx="1"/>
          </p:nvPr>
        </p:nvSpPr>
        <p:spPr/>
        <p:txBody>
          <a:bodyPr>
            <a:normAutofit fontScale="62500" lnSpcReduction="20000"/>
          </a:bodyPr>
          <a:lstStyle/>
          <a:p>
            <a:pPr marL="0" indent="0" algn="l" fontAlgn="base">
              <a:buNone/>
            </a:pPr>
            <a:r>
              <a:rPr lang="en-US" b="1" i="0" dirty="0">
                <a:effectLst/>
                <a:latin typeface="Open Sans" panose="020B0606030504020204" pitchFamily="34" charset="0"/>
              </a:rPr>
              <a:t>Definition</a:t>
            </a:r>
          </a:p>
          <a:p>
            <a:pPr marL="0" indent="0" algn="just" fontAlgn="base">
              <a:buNone/>
            </a:pPr>
            <a:r>
              <a:rPr lang="en-US" b="0" i="0" dirty="0">
                <a:solidFill>
                  <a:srgbClr val="444444"/>
                </a:solidFill>
                <a:effectLst/>
                <a:latin typeface="Open Sans" panose="020B0606030504020204" pitchFamily="34" charset="0"/>
              </a:rPr>
              <a:t>Slice is the act of picking a rectangular subset of a cube by choosing a single value for one of its dimensions, creating a new cube with fewer dimensions. Dice is the act of producing a subcube by allowing the analyst to pick specific values of multiple dimensions. Thus, this describes the main difference between slice and dice in data warehouse.</a:t>
            </a:r>
          </a:p>
          <a:p>
            <a:pPr marL="0" indent="0" algn="l" fontAlgn="base">
              <a:buNone/>
            </a:pPr>
            <a:r>
              <a:rPr lang="en-US" b="1" i="0" dirty="0">
                <a:effectLst/>
                <a:latin typeface="Open Sans" panose="020B0606030504020204" pitchFamily="34" charset="0"/>
              </a:rPr>
              <a:t>Usage</a:t>
            </a:r>
          </a:p>
          <a:p>
            <a:pPr marL="0" indent="0" algn="just" fontAlgn="base">
              <a:buNone/>
            </a:pPr>
            <a:r>
              <a:rPr lang="en-US" b="0" i="0" dirty="0">
                <a:solidFill>
                  <a:srgbClr val="444444"/>
                </a:solidFill>
                <a:effectLst/>
                <a:latin typeface="Open Sans" panose="020B0606030504020204" pitchFamily="34" charset="0"/>
              </a:rPr>
              <a:t>Another difference between slice and dice in data warehouse is their usage. Slice is used to select one dimension from a given cube and to provide a new subcube. Dice is used to select two or more dimensions from a given cube and to provide a new subcube.</a:t>
            </a:r>
          </a:p>
          <a:p>
            <a:pPr marL="0" indent="0" algn="l" fontAlgn="base">
              <a:buNone/>
            </a:pPr>
            <a:r>
              <a:rPr lang="en-US" b="1" i="0" dirty="0">
                <a:effectLst/>
                <a:latin typeface="Open Sans" panose="020B0606030504020204" pitchFamily="34" charset="0"/>
              </a:rPr>
              <a:t>Conclusion</a:t>
            </a:r>
          </a:p>
          <a:p>
            <a:pPr marL="0" indent="0" algn="just" fontAlgn="base">
              <a:buNone/>
            </a:pPr>
            <a:r>
              <a:rPr lang="en-US" b="0" i="0" dirty="0">
                <a:solidFill>
                  <a:srgbClr val="444444"/>
                </a:solidFill>
                <a:effectLst/>
                <a:latin typeface="Open Sans" panose="020B0606030504020204" pitchFamily="34" charset="0"/>
              </a:rPr>
              <a:t>Slice and dice are two operations that are used in OLAP strategy in data warehouses. The main difference between slice and dice in data warehouse is that the slice is an operation that selects one specific dimension from a give data cube and provides a new subcube while the dice is an operation that selects two or more dimensions from a given data cube and provides a new subcube.</a:t>
            </a:r>
          </a:p>
          <a:p>
            <a:endParaRPr lang="en-UG" dirty="0"/>
          </a:p>
        </p:txBody>
      </p:sp>
    </p:spTree>
    <p:extLst>
      <p:ext uri="{BB962C8B-B14F-4D97-AF65-F5344CB8AC3E}">
        <p14:creationId xmlns:p14="http://schemas.microsoft.com/office/powerpoint/2010/main" val="33359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D79B3-1BE2-40FA-173C-34F2EA8B2E6A}"/>
              </a:ext>
            </a:extLst>
          </p:cNvPr>
          <p:cNvSpPr>
            <a:spLocks noGrp="1"/>
          </p:cNvSpPr>
          <p:nvPr>
            <p:ph type="title"/>
          </p:nvPr>
        </p:nvSpPr>
        <p:spPr/>
        <p:txBody>
          <a:bodyPr/>
          <a:lstStyle/>
          <a:p>
            <a:r>
              <a:rPr lang="en-US" b="1" dirty="0"/>
              <a:t>Drill up and drill down</a:t>
            </a:r>
            <a:endParaRPr lang="en-UG" b="1" dirty="0"/>
          </a:p>
        </p:txBody>
      </p:sp>
      <p:sp>
        <p:nvSpPr>
          <p:cNvPr id="3" name="Content Placeholder 2">
            <a:extLst>
              <a:ext uri="{FF2B5EF4-FFF2-40B4-BE49-F238E27FC236}">
                <a16:creationId xmlns:a16="http://schemas.microsoft.com/office/drawing/2014/main" id="{8AC04A90-FFE8-7848-57D2-BBE9B9549B01}"/>
              </a:ext>
            </a:extLst>
          </p:cNvPr>
          <p:cNvSpPr>
            <a:spLocks noGrp="1"/>
          </p:cNvSpPr>
          <p:nvPr>
            <p:ph idx="1"/>
          </p:nvPr>
        </p:nvSpPr>
        <p:spPr/>
        <p:txBody>
          <a:bodyPr>
            <a:normAutofit lnSpcReduction="10000"/>
          </a:bodyPr>
          <a:lstStyle/>
          <a:p>
            <a:r>
              <a:rPr lang="en-US" b="0" i="0" dirty="0">
                <a:solidFill>
                  <a:srgbClr val="111111"/>
                </a:solidFill>
                <a:effectLst/>
                <a:latin typeface="Roboto" panose="02000000000000000000" pitchFamily="2" charset="0"/>
              </a:rPr>
              <a:t>Data exploration can be done in a data warehouse in two ways: drill down and drill up. In general, a drill down allows you to</a:t>
            </a:r>
            <a:r>
              <a:rPr lang="en-US" b="1" i="0" dirty="0">
                <a:solidFill>
                  <a:srgbClr val="111111"/>
                </a:solidFill>
                <a:effectLst/>
                <a:latin typeface="Roboto" panose="02000000000000000000" pitchFamily="2" charset="0"/>
              </a:rPr>
              <a:t> exam</a:t>
            </a:r>
            <a:r>
              <a:rPr lang="en-US" b="1" i="0" dirty="0">
                <a:effectLst/>
                <a:latin typeface="Roboto" panose="02000000000000000000" pitchFamily="2" charset="0"/>
              </a:rPr>
              <a:t>ine a metric at a lower level of detail</a:t>
            </a:r>
            <a:r>
              <a:rPr lang="en-US" b="0" i="0" dirty="0">
                <a:effectLst/>
                <a:latin typeface="Roboto" panose="02000000000000000000" pitchFamily="2" charset="0"/>
              </a:rPr>
              <a:t>, whereas a drill up allows you to examine a metric at a higher level of detail.</a:t>
            </a:r>
          </a:p>
          <a:p>
            <a:r>
              <a:rPr lang="en-US" b="0" i="0" dirty="0">
                <a:effectLst/>
                <a:latin typeface="Open Sans" panose="020B0606030504020204" pitchFamily="34" charset="0"/>
              </a:rPr>
              <a:t>In </a:t>
            </a:r>
            <a:r>
              <a:rPr lang="en-US" b="1" i="0" dirty="0">
                <a:effectLst/>
                <a:latin typeface="Open Sans" panose="020B0606030504020204" pitchFamily="34" charset="0"/>
              </a:rPr>
              <a:t>data warehousing</a:t>
            </a:r>
            <a:r>
              <a:rPr lang="en-US" b="0" i="0" dirty="0">
                <a:effectLst/>
                <a:latin typeface="Open Sans" panose="020B0606030504020204" pitchFamily="34" charset="0"/>
              </a:rPr>
              <a:t>, drill-down and drill-up are operations used to navigate through the data. Drill-down is the process of moving from a higher-level of data to a lower-level. This is done by adding more details or breaking down the data into smaller pieces. Drill-up is the opposite of drill-down; it is the process of moving from a lower-level of data to a higher-level. This is done by aggregating the data or removing details.</a:t>
            </a:r>
            <a:endParaRPr lang="en-UG" dirty="0"/>
          </a:p>
        </p:txBody>
      </p:sp>
    </p:spTree>
    <p:extLst>
      <p:ext uri="{BB962C8B-B14F-4D97-AF65-F5344CB8AC3E}">
        <p14:creationId xmlns:p14="http://schemas.microsoft.com/office/powerpoint/2010/main" val="3092010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11AC-DA2C-EB9E-9B31-9515877F3D1D}"/>
              </a:ext>
            </a:extLst>
          </p:cNvPr>
          <p:cNvSpPr>
            <a:spLocks noGrp="1"/>
          </p:cNvSpPr>
          <p:nvPr>
            <p:ph type="title"/>
          </p:nvPr>
        </p:nvSpPr>
        <p:spPr>
          <a:xfrm>
            <a:off x="648929" y="629266"/>
            <a:ext cx="3505495" cy="1622321"/>
          </a:xfrm>
        </p:spPr>
        <p:txBody>
          <a:bodyPr>
            <a:normAutofit/>
          </a:bodyPr>
          <a:lstStyle/>
          <a:p>
            <a:r>
              <a:rPr lang="en-US" b="1" dirty="0"/>
              <a:t>Drill-Down</a:t>
            </a:r>
            <a:endParaRPr lang="en-UG" b="1" dirty="0"/>
          </a:p>
        </p:txBody>
      </p:sp>
      <p:sp>
        <p:nvSpPr>
          <p:cNvPr id="3" name="Content Placeholder 2">
            <a:extLst>
              <a:ext uri="{FF2B5EF4-FFF2-40B4-BE49-F238E27FC236}">
                <a16:creationId xmlns:a16="http://schemas.microsoft.com/office/drawing/2014/main" id="{F666DBA7-E247-DD36-5EFD-5F0A3BE79599}"/>
              </a:ext>
            </a:extLst>
          </p:cNvPr>
          <p:cNvSpPr>
            <a:spLocks noGrp="1"/>
          </p:cNvSpPr>
          <p:nvPr>
            <p:ph idx="1"/>
          </p:nvPr>
        </p:nvSpPr>
        <p:spPr>
          <a:xfrm>
            <a:off x="648931" y="2438400"/>
            <a:ext cx="3505494" cy="3785419"/>
          </a:xfrm>
        </p:spPr>
        <p:txBody>
          <a:bodyPr>
            <a:normAutofit fontScale="85000" lnSpcReduction="10000"/>
          </a:bodyPr>
          <a:lstStyle/>
          <a:p>
            <a:pPr marL="0" indent="0" algn="just">
              <a:buNone/>
            </a:pPr>
            <a:r>
              <a:rPr lang="en-US" sz="1400" b="0" i="0" dirty="0">
                <a:solidFill>
                  <a:srgbClr val="000000"/>
                </a:solidFill>
                <a:effectLst/>
                <a:latin typeface="Nunito" panose="020B0604020202020204" pitchFamily="2" charset="0"/>
              </a:rPr>
              <a:t>Drill-down is the reverse operation of roll-up. It is performed by either of the following ways −</a:t>
            </a:r>
          </a:p>
          <a:p>
            <a:pPr algn="l">
              <a:buFont typeface="Arial" panose="020B0604020202020204" pitchFamily="34" charset="0"/>
              <a:buChar char="•"/>
            </a:pPr>
            <a:r>
              <a:rPr lang="en-US" sz="1400" b="0" i="0" dirty="0">
                <a:solidFill>
                  <a:srgbClr val="000000"/>
                </a:solidFill>
                <a:effectLst/>
                <a:latin typeface="Nunito" panose="020B0604020202020204" pitchFamily="2" charset="0"/>
              </a:rPr>
              <a:t>By stepping down a concept hierarchy for a dimension</a:t>
            </a:r>
          </a:p>
          <a:p>
            <a:pPr algn="l">
              <a:buFont typeface="Arial" panose="020B0604020202020204" pitchFamily="34" charset="0"/>
              <a:buChar char="•"/>
            </a:pPr>
            <a:r>
              <a:rPr lang="en-US" sz="1400" b="0" i="0" dirty="0">
                <a:solidFill>
                  <a:srgbClr val="000000"/>
                </a:solidFill>
                <a:effectLst/>
                <a:latin typeface="Nunito" panose="020B0604020202020204" pitchFamily="2" charset="0"/>
              </a:rPr>
              <a:t>By introducing a new dimension.</a:t>
            </a:r>
          </a:p>
          <a:p>
            <a:pPr marL="0" indent="0" algn="just">
              <a:buNone/>
            </a:pPr>
            <a:r>
              <a:rPr lang="en-US" sz="1400" b="0" i="0" dirty="0">
                <a:solidFill>
                  <a:srgbClr val="000000"/>
                </a:solidFill>
                <a:effectLst/>
                <a:latin typeface="Nunito" panose="020B0604020202020204" pitchFamily="2" charset="0"/>
              </a:rPr>
              <a:t>The following diagram illustrates how drill-down works −</a:t>
            </a:r>
          </a:p>
          <a:p>
            <a:pPr algn="just">
              <a:buFont typeface="Arial" panose="020B0604020202020204" pitchFamily="34" charset="0"/>
              <a:buChar char="•"/>
            </a:pPr>
            <a:r>
              <a:rPr lang="en-US" sz="1400" b="0" i="0" dirty="0">
                <a:solidFill>
                  <a:srgbClr val="000000"/>
                </a:solidFill>
                <a:effectLst/>
                <a:latin typeface="Nunito" panose="020B0604020202020204" pitchFamily="2" charset="0"/>
              </a:rPr>
              <a:t>Drill-down is performed by stepping down a concept hierarchy for the dimension time.</a:t>
            </a:r>
          </a:p>
          <a:p>
            <a:pPr algn="just">
              <a:buFont typeface="Arial" panose="020B0604020202020204" pitchFamily="34" charset="0"/>
              <a:buChar char="•"/>
            </a:pPr>
            <a:r>
              <a:rPr lang="en-US" sz="1400" b="0" i="0" dirty="0">
                <a:solidFill>
                  <a:srgbClr val="000000"/>
                </a:solidFill>
                <a:effectLst/>
                <a:latin typeface="Nunito" panose="020B0604020202020204" pitchFamily="2" charset="0"/>
              </a:rPr>
              <a:t>Initially the concept hierarchy was "day &lt; month &lt; quarter &lt; year."</a:t>
            </a:r>
          </a:p>
          <a:p>
            <a:pPr algn="just">
              <a:buFont typeface="Arial" panose="020B0604020202020204" pitchFamily="34" charset="0"/>
              <a:buChar char="•"/>
            </a:pPr>
            <a:r>
              <a:rPr lang="en-US" sz="1400" b="0" i="0" dirty="0">
                <a:solidFill>
                  <a:srgbClr val="000000"/>
                </a:solidFill>
                <a:effectLst/>
                <a:latin typeface="Nunito" panose="020B0604020202020204" pitchFamily="2" charset="0"/>
              </a:rPr>
              <a:t>On drilling down, the time dimension is descended from the level of quarter to the level of month.</a:t>
            </a:r>
          </a:p>
          <a:p>
            <a:pPr algn="just">
              <a:buFont typeface="Arial" panose="020B0604020202020204" pitchFamily="34" charset="0"/>
              <a:buChar char="•"/>
            </a:pPr>
            <a:r>
              <a:rPr lang="en-US" sz="1400" b="0" i="0" dirty="0">
                <a:solidFill>
                  <a:srgbClr val="000000"/>
                </a:solidFill>
                <a:effectLst/>
                <a:latin typeface="Nunito" panose="020B0604020202020204" pitchFamily="2" charset="0"/>
              </a:rPr>
              <a:t>When drill-down is performed, one or more dimensions from the data cube are added.</a:t>
            </a:r>
          </a:p>
          <a:p>
            <a:pPr algn="just">
              <a:buFont typeface="Arial" panose="020B0604020202020204" pitchFamily="34" charset="0"/>
              <a:buChar char="•"/>
            </a:pPr>
            <a:r>
              <a:rPr lang="en-US" sz="1400" b="0" i="0" dirty="0">
                <a:solidFill>
                  <a:srgbClr val="000000"/>
                </a:solidFill>
                <a:effectLst/>
                <a:latin typeface="Nunito" panose="020B0604020202020204" pitchFamily="2" charset="0"/>
              </a:rPr>
              <a:t>It navigates the data from less detailed data to highly detailed data.</a:t>
            </a:r>
          </a:p>
        </p:txBody>
      </p:sp>
      <p:sp>
        <p:nvSpPr>
          <p:cNvPr id="3079" name="Rectangle 307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Drill-Down">
            <a:extLst>
              <a:ext uri="{FF2B5EF4-FFF2-40B4-BE49-F238E27FC236}">
                <a16:creationId xmlns:a16="http://schemas.microsoft.com/office/drawing/2014/main" id="{FF7EA9E1-603B-6B3D-8FA1-75A4CC4E22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876685"/>
            <a:ext cx="6019331" cy="510138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955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A401-6408-7EBF-0839-DABB9A8FD262}"/>
              </a:ext>
            </a:extLst>
          </p:cNvPr>
          <p:cNvSpPr>
            <a:spLocks noGrp="1"/>
          </p:cNvSpPr>
          <p:nvPr>
            <p:ph type="title"/>
          </p:nvPr>
        </p:nvSpPr>
        <p:spPr/>
        <p:txBody>
          <a:bodyPr/>
          <a:lstStyle/>
          <a:p>
            <a:r>
              <a:rPr lang="en-US" b="1" dirty="0"/>
              <a:t>Drill within and drill across.</a:t>
            </a:r>
            <a:endParaRPr lang="en-UG" b="1" dirty="0"/>
          </a:p>
        </p:txBody>
      </p:sp>
      <p:sp>
        <p:nvSpPr>
          <p:cNvPr id="3" name="Content Placeholder 2">
            <a:extLst>
              <a:ext uri="{FF2B5EF4-FFF2-40B4-BE49-F238E27FC236}">
                <a16:creationId xmlns:a16="http://schemas.microsoft.com/office/drawing/2014/main" id="{27716819-7F98-4731-D32F-C870E5A4143A}"/>
              </a:ext>
            </a:extLst>
          </p:cNvPr>
          <p:cNvSpPr>
            <a:spLocks noGrp="1"/>
          </p:cNvSpPr>
          <p:nvPr>
            <p:ph idx="1"/>
          </p:nvPr>
        </p:nvSpPr>
        <p:spPr/>
        <p:txBody>
          <a:bodyPr/>
          <a:lstStyle/>
          <a:p>
            <a:r>
              <a:rPr lang="en-US" dirty="0"/>
              <a:t>Read </a:t>
            </a:r>
            <a:r>
              <a:rPr lang="en-US"/>
              <a:t>about this</a:t>
            </a:r>
            <a:endParaRPr lang="en-UG"/>
          </a:p>
        </p:txBody>
      </p:sp>
    </p:spTree>
    <p:extLst>
      <p:ext uri="{BB962C8B-B14F-4D97-AF65-F5344CB8AC3E}">
        <p14:creationId xmlns:p14="http://schemas.microsoft.com/office/powerpoint/2010/main" val="29165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888</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Nunito</vt:lpstr>
      <vt:lpstr>Open Sans</vt:lpstr>
      <vt:lpstr>Roboto</vt:lpstr>
      <vt:lpstr>Office Theme</vt:lpstr>
      <vt:lpstr>OLAP Operations</vt:lpstr>
      <vt:lpstr>Introduction</vt:lpstr>
      <vt:lpstr>Slicing and dicing</vt:lpstr>
      <vt:lpstr>Slicing</vt:lpstr>
      <vt:lpstr>Dicing</vt:lpstr>
      <vt:lpstr>Difference Between Slice and Dice in Data Warehouse</vt:lpstr>
      <vt:lpstr>Drill up and drill down</vt:lpstr>
      <vt:lpstr>Drill-Down</vt:lpstr>
      <vt:lpstr>Drill within and drill across.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Kimball Lifecycle Approach</dc:title>
  <dc:creator>Ocen Samuel</dc:creator>
  <cp:lastModifiedBy>Ocen Samuel</cp:lastModifiedBy>
  <cp:revision>21</cp:revision>
  <dcterms:created xsi:type="dcterms:W3CDTF">2020-01-21T08:06:00Z</dcterms:created>
  <dcterms:modified xsi:type="dcterms:W3CDTF">2023-03-04T12:53:35Z</dcterms:modified>
</cp:coreProperties>
</file>