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6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97048E2-3851-4A35-A597-F19A6871F26E}"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176341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7048E2-3851-4A35-A597-F19A6871F26E}"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2194607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7048E2-3851-4A35-A597-F19A6871F26E}"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3802510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7048E2-3851-4A35-A597-F19A6871F26E}"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90325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7048E2-3851-4A35-A597-F19A6871F26E}"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3394119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7048E2-3851-4A35-A597-F19A6871F26E}" type="datetimeFigureOut">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18293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7048E2-3851-4A35-A597-F19A6871F26E}" type="datetimeFigureOut">
              <a:rPr lang="en-US" smtClean="0"/>
              <a:t>3/8/2023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479927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7048E2-3851-4A35-A597-F19A6871F26E}" type="datetimeFigureOut">
              <a:rPr lang="en-US" smtClean="0"/>
              <a:t>3/8/2023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40183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7048E2-3851-4A35-A597-F19A6871F26E}" type="datetimeFigureOut">
              <a:rPr lang="en-US" smtClean="0"/>
              <a:t>3/8/2023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2235442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7048E2-3851-4A35-A597-F19A6871F26E}" type="datetimeFigureOut">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2355689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7048E2-3851-4A35-A597-F19A6871F26E}" type="datetimeFigureOut">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3585351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048E2-3851-4A35-A597-F19A6871F26E}" type="datetimeFigureOut">
              <a:rPr lang="en-US" smtClean="0"/>
              <a:t>3/8/2023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D0272E-035D-41C0-8B41-73A9BC213656}" type="slidenum">
              <a:rPr lang="en-US" smtClean="0"/>
              <a:t>‹#›</a:t>
            </a:fld>
            <a:endParaRPr lang="en-US"/>
          </a:p>
        </p:txBody>
      </p:sp>
    </p:spTree>
    <p:extLst>
      <p:ext uri="{BB962C8B-B14F-4D97-AF65-F5344CB8AC3E}">
        <p14:creationId xmlns:p14="http://schemas.microsoft.com/office/powerpoint/2010/main" val="1013910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muel.ocen@student.uonbi.ac.ke" TargetMode="External"/><Relationship Id="rId2" Type="http://schemas.openxmlformats.org/officeDocument/2006/relationships/hyperlink" Target="mailto:samuel.ocen@mmu.ac.u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OLAP Engine</a:t>
            </a:r>
          </a:p>
        </p:txBody>
      </p:sp>
      <p:sp>
        <p:nvSpPr>
          <p:cNvPr id="3" name="Subtitle 2"/>
          <p:cNvSpPr>
            <a:spLocks noGrp="1"/>
          </p:cNvSpPr>
          <p:nvPr>
            <p:ph type="subTitle" idx="1"/>
          </p:nvPr>
        </p:nvSpPr>
        <p:spPr/>
        <p:txBody>
          <a:bodyPr>
            <a:normAutofit fontScale="77500" lnSpcReduction="20000"/>
          </a:bodyPr>
          <a:lstStyle/>
          <a:p>
            <a:pPr algn="l"/>
            <a:r>
              <a:rPr lang="en-US" dirty="0"/>
              <a:t>Samuel OCEN</a:t>
            </a:r>
          </a:p>
          <a:p>
            <a:pPr algn="l"/>
            <a:r>
              <a:rPr lang="en-US" dirty="0"/>
              <a:t>E MAIL: -  </a:t>
            </a:r>
            <a:r>
              <a:rPr lang="en-US" dirty="0">
                <a:hlinkClick r:id="rId2"/>
              </a:rPr>
              <a:t>samuel.ocen@mmu.ac.ug</a:t>
            </a:r>
            <a:endParaRPr lang="en-US" dirty="0"/>
          </a:p>
          <a:p>
            <a:pPr algn="l"/>
            <a:r>
              <a:rPr lang="en-US" dirty="0"/>
              <a:t>                  </a:t>
            </a:r>
            <a:r>
              <a:rPr lang="en-US" dirty="0">
                <a:hlinkClick r:id="rId3"/>
              </a:rPr>
              <a:t>samuel.ocen@student.uonbi.ac.ke</a:t>
            </a:r>
            <a:r>
              <a:rPr lang="en-US" dirty="0"/>
              <a:t> </a:t>
            </a:r>
          </a:p>
          <a:p>
            <a:pPr algn="l"/>
            <a:r>
              <a:rPr lang="en-US" dirty="0"/>
              <a:t>MOB: -	+256(0)775 679 505</a:t>
            </a:r>
          </a:p>
          <a:p>
            <a:pPr algn="l"/>
            <a:r>
              <a:rPr lang="en-US" dirty="0"/>
              <a:t>	+256(0)706 109 393</a:t>
            </a:r>
            <a:endParaRPr lang="en-UG" dirty="0"/>
          </a:p>
        </p:txBody>
      </p:sp>
    </p:spTree>
    <p:extLst>
      <p:ext uri="{BB962C8B-B14F-4D97-AF65-F5344CB8AC3E}">
        <p14:creationId xmlns:p14="http://schemas.microsoft.com/office/powerpoint/2010/main" val="2505729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C79B-CEA2-994E-AFDC-FC6A25DFCDC8}"/>
              </a:ext>
            </a:extLst>
          </p:cNvPr>
          <p:cNvSpPr>
            <a:spLocks noGrp="1"/>
          </p:cNvSpPr>
          <p:nvPr>
            <p:ph type="title"/>
          </p:nvPr>
        </p:nvSpPr>
        <p:spPr>
          <a:xfrm>
            <a:off x="645858" y="5110423"/>
            <a:ext cx="10906061" cy="671540"/>
          </a:xfrm>
          <a:noFill/>
        </p:spPr>
        <p:txBody>
          <a:bodyPr vert="horz" lIns="91440" tIns="45720" rIns="91440" bIns="45720" rtlCol="0" anchor="ctr">
            <a:normAutofit fontScale="90000"/>
          </a:bodyPr>
          <a:lstStyle/>
          <a:p>
            <a:pPr algn="ctr"/>
            <a:r>
              <a:rPr lang="en-US" sz="4800" b="1" kern="1200" dirty="0">
                <a:solidFill>
                  <a:schemeClr val="tx1"/>
                </a:solidFill>
                <a:latin typeface="+mj-lt"/>
                <a:ea typeface="+mj-ea"/>
                <a:cs typeface="+mj-cs"/>
              </a:rPr>
              <a:t>Date and Tim</a:t>
            </a:r>
            <a:r>
              <a:rPr lang="en-US" sz="4800" b="1" dirty="0"/>
              <a:t>e Data Types</a:t>
            </a:r>
            <a:endParaRPr lang="en-US" sz="4800" b="1" kern="1200" dirty="0">
              <a:solidFill>
                <a:schemeClr val="tx1"/>
              </a:solidFill>
              <a:latin typeface="+mj-lt"/>
              <a:ea typeface="+mj-ea"/>
              <a:cs typeface="+mj-cs"/>
            </a:endParaRPr>
          </a:p>
        </p:txBody>
      </p:sp>
      <p:sp>
        <p:nvSpPr>
          <p:cNvPr id="9" name="Rectangle 8">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2" cy="482247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4562" y="640091"/>
            <a:ext cx="8182876" cy="388111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D9D82BC6-ADF2-2611-FE66-21F458E65945}"/>
              </a:ext>
            </a:extLst>
          </p:cNvPr>
          <p:cNvGraphicFramePr>
            <a:graphicFrameLocks noGrp="1"/>
          </p:cNvGraphicFramePr>
          <p:nvPr>
            <p:ph idx="1"/>
            <p:extLst>
              <p:ext uri="{D42A27DB-BD31-4B8C-83A1-F6EECF244321}">
                <p14:modId xmlns:p14="http://schemas.microsoft.com/office/powerpoint/2010/main" val="999451921"/>
              </p:ext>
            </p:extLst>
          </p:nvPr>
        </p:nvGraphicFramePr>
        <p:xfrm>
          <a:off x="2646097" y="804672"/>
          <a:ext cx="6899808" cy="3554680"/>
        </p:xfrm>
        <a:graphic>
          <a:graphicData uri="http://schemas.openxmlformats.org/drawingml/2006/table">
            <a:tbl>
              <a:tblPr firstRow="1" bandRow="1"/>
              <a:tblGrid>
                <a:gridCol w="1879114">
                  <a:extLst>
                    <a:ext uri="{9D8B030D-6E8A-4147-A177-3AD203B41FA5}">
                      <a16:colId xmlns:a16="http://schemas.microsoft.com/office/drawing/2014/main" val="4042085685"/>
                    </a:ext>
                  </a:extLst>
                </a:gridCol>
                <a:gridCol w="3912341">
                  <a:extLst>
                    <a:ext uri="{9D8B030D-6E8A-4147-A177-3AD203B41FA5}">
                      <a16:colId xmlns:a16="http://schemas.microsoft.com/office/drawing/2014/main" val="2929433735"/>
                    </a:ext>
                  </a:extLst>
                </a:gridCol>
                <a:gridCol w="1108353">
                  <a:extLst>
                    <a:ext uri="{9D8B030D-6E8A-4147-A177-3AD203B41FA5}">
                      <a16:colId xmlns:a16="http://schemas.microsoft.com/office/drawing/2014/main" val="298675931"/>
                    </a:ext>
                  </a:extLst>
                </a:gridCol>
              </a:tblGrid>
              <a:tr h="299962">
                <a:tc>
                  <a:txBody>
                    <a:bodyPr/>
                    <a:lstStyle/>
                    <a:p>
                      <a:pPr algn="l" fontAlgn="t"/>
                      <a:r>
                        <a:rPr lang="en-US" sz="1100">
                          <a:effectLst/>
                        </a:rPr>
                        <a:t>Data type</a:t>
                      </a:r>
                    </a:p>
                  </a:txBody>
                  <a:tcPr marL="95365" marR="47683" marT="47683" marB="476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Description</a:t>
                      </a:r>
                    </a:p>
                  </a:txBody>
                  <a:tcPr marL="47683" marR="47683" marT="47683" marB="476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Storage</a:t>
                      </a:r>
                    </a:p>
                  </a:txBody>
                  <a:tcPr marL="47683" marR="47683" marT="47683" marB="476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05582827"/>
                  </a:ext>
                </a:extLst>
              </a:tr>
              <a:tr h="464960">
                <a:tc>
                  <a:txBody>
                    <a:bodyPr/>
                    <a:lstStyle/>
                    <a:p>
                      <a:pPr algn="l" fontAlgn="t"/>
                      <a:r>
                        <a:rPr lang="en-US" sz="1100">
                          <a:effectLst/>
                        </a:rPr>
                        <a:t>datetime</a:t>
                      </a:r>
                    </a:p>
                  </a:txBody>
                  <a:tcPr marL="95365" marR="47683" marT="47683" marB="476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100">
                          <a:effectLst/>
                        </a:rPr>
                        <a:t>From January 1, 1753 to December 31, 9999 with an accuracy of 3.33 milliseconds</a:t>
                      </a:r>
                    </a:p>
                  </a:txBody>
                  <a:tcPr marL="47683" marR="47683" marT="47683" marB="476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100">
                          <a:effectLst/>
                        </a:rPr>
                        <a:t>8 bytes</a:t>
                      </a:r>
                    </a:p>
                  </a:txBody>
                  <a:tcPr marL="47683" marR="47683" marT="47683" marB="476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632400798"/>
                  </a:ext>
                </a:extLst>
              </a:tr>
              <a:tr h="464960">
                <a:tc>
                  <a:txBody>
                    <a:bodyPr/>
                    <a:lstStyle/>
                    <a:p>
                      <a:pPr algn="l" fontAlgn="t"/>
                      <a:r>
                        <a:rPr lang="en-US" sz="1100">
                          <a:effectLst/>
                        </a:rPr>
                        <a:t>datetime2</a:t>
                      </a:r>
                    </a:p>
                  </a:txBody>
                  <a:tcPr marL="95365" marR="47683" marT="47683" marB="476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From January 1, 0001 to December 31, 9999 with an accuracy of 100 nanoseconds</a:t>
                      </a:r>
                    </a:p>
                  </a:txBody>
                  <a:tcPr marL="47683" marR="47683" marT="47683" marB="476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6-8 bytes</a:t>
                      </a:r>
                    </a:p>
                  </a:txBody>
                  <a:tcPr marL="47683" marR="47683" marT="47683" marB="476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90636778"/>
                  </a:ext>
                </a:extLst>
              </a:tr>
              <a:tr h="464960">
                <a:tc>
                  <a:txBody>
                    <a:bodyPr/>
                    <a:lstStyle/>
                    <a:p>
                      <a:pPr algn="l" fontAlgn="t"/>
                      <a:r>
                        <a:rPr lang="en-US" sz="1100">
                          <a:effectLst/>
                        </a:rPr>
                        <a:t>smalldatetime</a:t>
                      </a:r>
                    </a:p>
                  </a:txBody>
                  <a:tcPr marL="95365" marR="47683" marT="47683" marB="476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100">
                          <a:effectLst/>
                        </a:rPr>
                        <a:t>From January 1, 1900 to June 6, 2079 with an accuracy of 1 minute</a:t>
                      </a:r>
                    </a:p>
                  </a:txBody>
                  <a:tcPr marL="47683" marR="47683" marT="47683" marB="476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100">
                          <a:effectLst/>
                        </a:rPr>
                        <a:t>4 bytes</a:t>
                      </a:r>
                    </a:p>
                  </a:txBody>
                  <a:tcPr marL="47683" marR="47683" marT="47683" marB="476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576434308"/>
                  </a:ext>
                </a:extLst>
              </a:tr>
              <a:tr h="464960">
                <a:tc>
                  <a:txBody>
                    <a:bodyPr/>
                    <a:lstStyle/>
                    <a:p>
                      <a:pPr algn="l" fontAlgn="t"/>
                      <a:r>
                        <a:rPr lang="en-US" sz="1100">
                          <a:effectLst/>
                        </a:rPr>
                        <a:t>date</a:t>
                      </a:r>
                    </a:p>
                  </a:txBody>
                  <a:tcPr marL="95365" marR="47683" marT="47683" marB="476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Store a date only. From January 1, 0001 to December 31, 9999</a:t>
                      </a:r>
                    </a:p>
                  </a:txBody>
                  <a:tcPr marL="47683" marR="47683" marT="47683" marB="476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3 bytes</a:t>
                      </a:r>
                    </a:p>
                  </a:txBody>
                  <a:tcPr marL="47683" marR="47683" marT="47683" marB="476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88142680"/>
                  </a:ext>
                </a:extLst>
              </a:tr>
              <a:tr h="299962">
                <a:tc>
                  <a:txBody>
                    <a:bodyPr/>
                    <a:lstStyle/>
                    <a:p>
                      <a:pPr algn="l" fontAlgn="t"/>
                      <a:r>
                        <a:rPr lang="en-US" sz="1100">
                          <a:effectLst/>
                        </a:rPr>
                        <a:t>time</a:t>
                      </a:r>
                    </a:p>
                  </a:txBody>
                  <a:tcPr marL="95365" marR="47683" marT="47683" marB="476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100">
                          <a:effectLst/>
                        </a:rPr>
                        <a:t>Store a time only to an accuracy of 100 nanoseconds</a:t>
                      </a:r>
                    </a:p>
                  </a:txBody>
                  <a:tcPr marL="47683" marR="47683" marT="47683" marB="476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100">
                          <a:effectLst/>
                        </a:rPr>
                        <a:t>3-5 bytes</a:t>
                      </a:r>
                    </a:p>
                  </a:txBody>
                  <a:tcPr marL="47683" marR="47683" marT="47683" marB="476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619736941"/>
                  </a:ext>
                </a:extLst>
              </a:tr>
              <a:tr h="299962">
                <a:tc>
                  <a:txBody>
                    <a:bodyPr/>
                    <a:lstStyle/>
                    <a:p>
                      <a:pPr algn="l" fontAlgn="t"/>
                      <a:r>
                        <a:rPr lang="en-US" sz="1100">
                          <a:effectLst/>
                        </a:rPr>
                        <a:t>datetimeoffset</a:t>
                      </a:r>
                    </a:p>
                  </a:txBody>
                  <a:tcPr marL="95365" marR="47683" marT="47683" marB="476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The same as datetime2 with the addition of a time zone offset</a:t>
                      </a:r>
                    </a:p>
                  </a:txBody>
                  <a:tcPr marL="47683" marR="47683" marT="47683" marB="476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8-10 bytes</a:t>
                      </a:r>
                    </a:p>
                  </a:txBody>
                  <a:tcPr marL="47683" marR="47683" marT="47683" marB="476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12099766"/>
                  </a:ext>
                </a:extLst>
              </a:tr>
              <a:tr h="794954">
                <a:tc>
                  <a:txBody>
                    <a:bodyPr/>
                    <a:lstStyle/>
                    <a:p>
                      <a:pPr algn="l" fontAlgn="t"/>
                      <a:r>
                        <a:rPr lang="en-US" sz="1100">
                          <a:effectLst/>
                        </a:rPr>
                        <a:t>timestamp</a:t>
                      </a:r>
                    </a:p>
                  </a:txBody>
                  <a:tcPr marL="95365" marR="47683" marT="47683" marB="476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100">
                          <a:effectLst/>
                        </a:rPr>
                        <a:t>Stores a unique number that gets updated every time a row gets created or modified. The timestamp value is based upon an internal clock and does not correspond to real time. Each table may have only one timestamp variable</a:t>
                      </a:r>
                    </a:p>
                  </a:txBody>
                  <a:tcPr marL="47683" marR="47683" marT="47683" marB="476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endParaRPr lang="en-UG" sz="1100"/>
                    </a:p>
                  </a:txBody>
                  <a:tcPr marL="57219" marR="57219" marT="28609" marB="28609">
                    <a:lnL w="9525" cap="flat" cmpd="sng" algn="ctr">
                      <a:solidFill>
                        <a:srgbClr val="CCCCCC"/>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extLst>
                  <a:ext uri="{0D108BD9-81ED-4DB2-BD59-A6C34878D82A}">
                    <a16:rowId xmlns:a16="http://schemas.microsoft.com/office/drawing/2014/main" val="513455661"/>
                  </a:ext>
                </a:extLst>
              </a:tr>
            </a:tbl>
          </a:graphicData>
        </a:graphic>
      </p:graphicFrame>
    </p:spTree>
    <p:extLst>
      <p:ext uri="{BB962C8B-B14F-4D97-AF65-F5344CB8AC3E}">
        <p14:creationId xmlns:p14="http://schemas.microsoft.com/office/powerpoint/2010/main" val="1298129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8046E-373F-D0FC-D14F-DAFC0E7311EA}"/>
              </a:ext>
            </a:extLst>
          </p:cNvPr>
          <p:cNvSpPr>
            <a:spLocks noGrp="1"/>
          </p:cNvSpPr>
          <p:nvPr>
            <p:ph type="title"/>
          </p:nvPr>
        </p:nvSpPr>
        <p:spPr/>
        <p:txBody>
          <a:bodyPr/>
          <a:lstStyle/>
          <a:p>
            <a:r>
              <a:rPr lang="en-US" b="1" dirty="0"/>
              <a:t>Background</a:t>
            </a:r>
            <a:endParaRPr lang="en-UG" b="1" dirty="0"/>
          </a:p>
        </p:txBody>
      </p:sp>
      <p:sp>
        <p:nvSpPr>
          <p:cNvPr id="3" name="Content Placeholder 2">
            <a:extLst>
              <a:ext uri="{FF2B5EF4-FFF2-40B4-BE49-F238E27FC236}">
                <a16:creationId xmlns:a16="http://schemas.microsoft.com/office/drawing/2014/main" id="{BD07BBCD-695C-5231-C8A7-19BC13144BDD}"/>
              </a:ext>
            </a:extLst>
          </p:cNvPr>
          <p:cNvSpPr>
            <a:spLocks noGrp="1"/>
          </p:cNvSpPr>
          <p:nvPr>
            <p:ph idx="1"/>
          </p:nvPr>
        </p:nvSpPr>
        <p:spPr/>
        <p:txBody>
          <a:bodyPr>
            <a:normAutofit fontScale="92500" lnSpcReduction="10000"/>
          </a:bodyPr>
          <a:lstStyle/>
          <a:p>
            <a:pPr algn="just"/>
            <a:r>
              <a:rPr lang="en-US" b="0" i="0" dirty="0">
                <a:effectLst/>
                <a:latin typeface="Trebuchet MS" panose="020B0603020202020204" pitchFamily="34" charset="0"/>
              </a:rPr>
              <a:t>OLAP (</a:t>
            </a:r>
            <a:r>
              <a:rPr lang="en-US" b="0" i="0" u="none" strike="noStrike" dirty="0">
                <a:effectLst/>
                <a:latin typeface="Trebuchet MS" panose="020B0603020202020204" pitchFamily="34" charset="0"/>
              </a:rPr>
              <a:t>Online Analytical Processing</a:t>
            </a:r>
            <a:r>
              <a:rPr lang="en-US" b="0" i="0" dirty="0">
                <a:effectLst/>
                <a:latin typeface="Trebuchet MS" panose="020B0603020202020204" pitchFamily="34" charset="0"/>
              </a:rPr>
              <a:t>) was introduced into the business intelligence (BI) space over 20 years ago, in a time where computer hardware and software technology weren’t nearly as powerful as they are today. OLAP introduced a </a:t>
            </a:r>
            <a:r>
              <a:rPr lang="en-US" b="0" i="0" u="none" strike="noStrike" dirty="0">
                <a:effectLst/>
                <a:latin typeface="Trebuchet MS" panose="020B0603020202020204" pitchFamily="34" charset="0"/>
              </a:rPr>
              <a:t>groundbreaking way for business users</a:t>
            </a:r>
            <a:r>
              <a:rPr lang="en-US" b="0" i="0" dirty="0">
                <a:effectLst/>
                <a:latin typeface="Trebuchet MS" panose="020B0603020202020204" pitchFamily="34" charset="0"/>
              </a:rPr>
              <a:t> (typically analysts) to easily perform multidimensional analysis of large volumes of business data.</a:t>
            </a:r>
          </a:p>
          <a:p>
            <a:pPr algn="just"/>
            <a:r>
              <a:rPr lang="en-US" b="0" i="0" dirty="0">
                <a:effectLst/>
                <a:latin typeface="Trebuchet MS" panose="020B0603020202020204" pitchFamily="34" charset="0"/>
              </a:rPr>
              <a:t>Aggregating, grouping, and joining data are the most difficult types of queries for a </a:t>
            </a:r>
            <a:r>
              <a:rPr lang="en-US" b="0" i="0" u="none" strike="noStrike" dirty="0">
                <a:effectLst/>
                <a:latin typeface="Trebuchet MS" panose="020B0603020202020204" pitchFamily="34" charset="0"/>
              </a:rPr>
              <a:t>relational database</a:t>
            </a:r>
            <a:r>
              <a:rPr lang="en-US" b="0" i="0" dirty="0">
                <a:effectLst/>
                <a:latin typeface="Trebuchet MS" panose="020B0603020202020204" pitchFamily="34" charset="0"/>
              </a:rPr>
              <a:t> to process. The magic behind OLAP derives from its ability to pre-calculate and pre-aggregate data. Otherwise, end users would be spending most of their time waiting for query results to be returned by the database. However, it is also what causes OLAP-based solutions to be extremely rigid and IT-intensive.</a:t>
            </a:r>
          </a:p>
        </p:txBody>
      </p:sp>
    </p:spTree>
    <p:extLst>
      <p:ext uri="{BB962C8B-B14F-4D97-AF65-F5344CB8AC3E}">
        <p14:creationId xmlns:p14="http://schemas.microsoft.com/office/powerpoint/2010/main" val="58492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1B69C-8A0B-C585-E540-5FCFF43D9F18}"/>
              </a:ext>
            </a:extLst>
          </p:cNvPr>
          <p:cNvSpPr>
            <a:spLocks noGrp="1"/>
          </p:cNvSpPr>
          <p:nvPr>
            <p:ph type="title"/>
          </p:nvPr>
        </p:nvSpPr>
        <p:spPr/>
        <p:txBody>
          <a:bodyPr/>
          <a:lstStyle/>
          <a:p>
            <a:r>
              <a:rPr lang="en-US" b="1" dirty="0"/>
              <a:t>Limitations of OLAP.</a:t>
            </a:r>
            <a:endParaRPr lang="en-UG" b="1" dirty="0"/>
          </a:p>
        </p:txBody>
      </p:sp>
      <p:sp>
        <p:nvSpPr>
          <p:cNvPr id="3" name="Content Placeholder 2">
            <a:extLst>
              <a:ext uri="{FF2B5EF4-FFF2-40B4-BE49-F238E27FC236}">
                <a16:creationId xmlns:a16="http://schemas.microsoft.com/office/drawing/2014/main" id="{BAB034E5-12D0-47DB-8773-C1E7A4C563F0}"/>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RedHat"/>
              </a:rPr>
              <a:t>OLAP requires restructuring of data into a star/</a:t>
            </a:r>
            <a:r>
              <a:rPr lang="en-US" b="0" i="0" u="none" strike="noStrike" dirty="0">
                <a:effectLst/>
                <a:latin typeface="RedHat"/>
              </a:rPr>
              <a:t>snowflake</a:t>
            </a:r>
            <a:r>
              <a:rPr lang="en-US" b="0" i="0" dirty="0">
                <a:solidFill>
                  <a:srgbClr val="000000"/>
                </a:solidFill>
                <a:effectLst/>
                <a:latin typeface="RedHat"/>
              </a:rPr>
              <a:t> schema</a:t>
            </a:r>
          </a:p>
          <a:p>
            <a:pPr algn="l">
              <a:buFont typeface="Arial" panose="020B0604020202020204" pitchFamily="34" charset="0"/>
              <a:buChar char="•"/>
            </a:pPr>
            <a:r>
              <a:rPr lang="en-US" b="0" i="0" dirty="0">
                <a:solidFill>
                  <a:srgbClr val="000000"/>
                </a:solidFill>
                <a:effectLst/>
                <a:latin typeface="RedHat"/>
              </a:rPr>
              <a:t>There is a limited number of dimensions (fields) a single OLAP cube</a:t>
            </a:r>
          </a:p>
          <a:p>
            <a:pPr algn="l">
              <a:buFont typeface="Arial" panose="020B0604020202020204" pitchFamily="34" charset="0"/>
              <a:buChar char="•"/>
            </a:pPr>
            <a:r>
              <a:rPr lang="en-US" b="0" i="0" dirty="0">
                <a:solidFill>
                  <a:srgbClr val="000000"/>
                </a:solidFill>
                <a:effectLst/>
                <a:latin typeface="RedHat"/>
              </a:rPr>
              <a:t>It is nearly impossible to access transactional data in the OLAP cube</a:t>
            </a:r>
          </a:p>
          <a:p>
            <a:pPr algn="l">
              <a:buFont typeface="Arial" panose="020B0604020202020204" pitchFamily="34" charset="0"/>
              <a:buChar char="•"/>
            </a:pPr>
            <a:r>
              <a:rPr lang="en-US" b="0" i="0" dirty="0">
                <a:solidFill>
                  <a:srgbClr val="000000"/>
                </a:solidFill>
                <a:effectLst/>
                <a:latin typeface="RedHat"/>
              </a:rPr>
              <a:t>Changes to an OLAP cube requires a full update of the cube – a lengthy process</a:t>
            </a:r>
          </a:p>
          <a:p>
            <a:pPr marL="0" indent="0">
              <a:buNone/>
            </a:pPr>
            <a:r>
              <a:rPr lang="en-US" b="0" i="0" dirty="0">
                <a:solidFill>
                  <a:srgbClr val="000000"/>
                </a:solidFill>
                <a:effectLst/>
                <a:latin typeface="RedHat"/>
              </a:rPr>
              <a:t>OLAP products that can be grouped into three categories: multidimensional OLAP (MOLAP), relational OLAP (ROLAP), and hybrid OLAP (HOLAP).</a:t>
            </a:r>
            <a:endParaRPr lang="en-UG" dirty="0"/>
          </a:p>
        </p:txBody>
      </p:sp>
    </p:spTree>
    <p:extLst>
      <p:ext uri="{BB962C8B-B14F-4D97-AF65-F5344CB8AC3E}">
        <p14:creationId xmlns:p14="http://schemas.microsoft.com/office/powerpoint/2010/main" val="471371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A401-6408-7EBF-0839-DABB9A8FD262}"/>
              </a:ext>
            </a:extLst>
          </p:cNvPr>
          <p:cNvSpPr>
            <a:spLocks noGrp="1"/>
          </p:cNvSpPr>
          <p:nvPr>
            <p:ph type="title"/>
          </p:nvPr>
        </p:nvSpPr>
        <p:spPr/>
        <p:txBody>
          <a:bodyPr/>
          <a:lstStyle/>
          <a:p>
            <a:r>
              <a:rPr lang="en-US" b="1" dirty="0"/>
              <a:t>Specialized SQL Server</a:t>
            </a:r>
            <a:endParaRPr lang="en-UG" b="1" dirty="0"/>
          </a:p>
        </p:txBody>
      </p:sp>
      <p:sp>
        <p:nvSpPr>
          <p:cNvPr id="3" name="Content Placeholder 2">
            <a:extLst>
              <a:ext uri="{FF2B5EF4-FFF2-40B4-BE49-F238E27FC236}">
                <a16:creationId xmlns:a16="http://schemas.microsoft.com/office/drawing/2014/main" id="{27716819-7F98-4731-D32F-C870E5A4143A}"/>
              </a:ext>
            </a:extLst>
          </p:cNvPr>
          <p:cNvSpPr>
            <a:spLocks noGrp="1"/>
          </p:cNvSpPr>
          <p:nvPr>
            <p:ph idx="1"/>
          </p:nvPr>
        </p:nvSpPr>
        <p:spPr/>
        <p:txBody>
          <a:bodyPr/>
          <a:lstStyle/>
          <a:p>
            <a:pPr algn="l"/>
            <a:r>
              <a:rPr lang="en-US" b="0" i="0" dirty="0">
                <a:solidFill>
                  <a:srgbClr val="000000"/>
                </a:solidFill>
                <a:effectLst/>
                <a:latin typeface="Segoe UI" panose="020B0502040204020203" pitchFamily="34" charset="0"/>
              </a:rPr>
              <a:t>String Data Types</a:t>
            </a:r>
          </a:p>
          <a:p>
            <a:r>
              <a:rPr lang="en-US" b="0" i="0" dirty="0">
                <a:solidFill>
                  <a:srgbClr val="000000"/>
                </a:solidFill>
                <a:effectLst/>
                <a:latin typeface="Segoe UI" panose="020B0502040204020203" pitchFamily="34" charset="0"/>
              </a:rPr>
              <a:t>Numeric Data Types</a:t>
            </a:r>
          </a:p>
          <a:p>
            <a:r>
              <a:rPr lang="en-US" b="0" i="0" dirty="0">
                <a:solidFill>
                  <a:srgbClr val="000000"/>
                </a:solidFill>
                <a:effectLst/>
                <a:latin typeface="Segoe UI" panose="020B0502040204020203" pitchFamily="34" charset="0"/>
              </a:rPr>
              <a:t>Date and Time Data Types</a:t>
            </a:r>
          </a:p>
          <a:p>
            <a:pPr algn="l"/>
            <a:endParaRPr lang="en-US" b="1"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9165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6D555-556B-3C40-78AD-B923A78EFABB}"/>
              </a:ext>
            </a:extLst>
          </p:cNvPr>
          <p:cNvSpPr>
            <a:spLocks noGrp="1"/>
          </p:cNvSpPr>
          <p:nvPr>
            <p:ph type="title"/>
          </p:nvPr>
        </p:nvSpPr>
        <p:spPr/>
        <p:txBody>
          <a:bodyPr/>
          <a:lstStyle/>
          <a:p>
            <a:r>
              <a:rPr lang="en-US" dirty="0"/>
              <a:t>ROLAP</a:t>
            </a:r>
            <a:endParaRPr lang="en-UG" dirty="0"/>
          </a:p>
        </p:txBody>
      </p:sp>
      <p:sp>
        <p:nvSpPr>
          <p:cNvPr id="3" name="Content Placeholder 2">
            <a:extLst>
              <a:ext uri="{FF2B5EF4-FFF2-40B4-BE49-F238E27FC236}">
                <a16:creationId xmlns:a16="http://schemas.microsoft.com/office/drawing/2014/main" id="{462DD403-70A7-856E-F963-DC3DEC84CD6A}"/>
              </a:ext>
            </a:extLst>
          </p:cNvPr>
          <p:cNvSpPr>
            <a:spLocks noGrp="1"/>
          </p:cNvSpPr>
          <p:nvPr>
            <p:ph idx="1"/>
          </p:nvPr>
        </p:nvSpPr>
        <p:spPr/>
        <p:txBody>
          <a:bodyPr>
            <a:normAutofit fontScale="92500" lnSpcReduction="20000"/>
          </a:bodyPr>
          <a:lstStyle/>
          <a:p>
            <a:pPr algn="just"/>
            <a:r>
              <a:rPr lang="en-US" b="0" i="0" dirty="0">
                <a:solidFill>
                  <a:srgbClr val="000000"/>
                </a:solidFill>
                <a:effectLst/>
                <a:latin typeface="Trebuchet MS" panose="020B0603020202020204" pitchFamily="34" charset="0"/>
              </a:rPr>
              <a:t>ROLAP stands for Relational Online Analytical Processing. ROLAP stores data in columns and rows (also known as relational tables) and retrieves the information on demand through user submitted queries. A ROLAP database can be accessed through complex SQL queries to calculate information. ROLAP can handle large data volumes, but the larger the data, the slower the processing times. </a:t>
            </a:r>
          </a:p>
          <a:p>
            <a:pPr algn="just"/>
            <a:r>
              <a:rPr lang="en-US" b="0" i="0" dirty="0">
                <a:solidFill>
                  <a:srgbClr val="000000"/>
                </a:solidFill>
                <a:effectLst/>
                <a:latin typeface="Trebuchet MS" panose="020B0603020202020204" pitchFamily="34" charset="0"/>
              </a:rPr>
              <a:t>Because queries are made on-demand, ROLAP does not require the storage and pre-computation of information. However, the disadvantage of ROLAP implementations are the potential performance constraints and scalability limitations that result from large and inefficient join operations between large tables. Examples of popular ROLAP products include </a:t>
            </a:r>
            <a:r>
              <a:rPr lang="en-US" b="0" i="0" dirty="0" err="1">
                <a:solidFill>
                  <a:srgbClr val="000000"/>
                </a:solidFill>
                <a:effectLst/>
                <a:latin typeface="Trebuchet MS" panose="020B0603020202020204" pitchFamily="34" charset="0"/>
              </a:rPr>
              <a:t>Metacube</a:t>
            </a:r>
            <a:r>
              <a:rPr lang="en-US" b="0" i="0" dirty="0">
                <a:solidFill>
                  <a:srgbClr val="000000"/>
                </a:solidFill>
                <a:effectLst/>
                <a:latin typeface="Trebuchet MS" panose="020B0603020202020204" pitchFamily="34" charset="0"/>
              </a:rPr>
              <a:t> by Stanford Technology Group, Red Brick Warehouse by Red Brick Systems, and AXSYS Suite by Information Advantage.</a:t>
            </a:r>
          </a:p>
          <a:p>
            <a:pPr marL="0" indent="0" algn="just">
              <a:buNone/>
            </a:pPr>
            <a:endParaRPr lang="en-UG" dirty="0">
              <a:latin typeface="Trebuchet MS" panose="020B0603020202020204" pitchFamily="34" charset="0"/>
            </a:endParaRPr>
          </a:p>
        </p:txBody>
      </p:sp>
    </p:spTree>
    <p:extLst>
      <p:ext uri="{BB962C8B-B14F-4D97-AF65-F5344CB8AC3E}">
        <p14:creationId xmlns:p14="http://schemas.microsoft.com/office/powerpoint/2010/main" val="3738220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F8F8-AEA1-6A98-F82F-FB79D51F314B}"/>
              </a:ext>
            </a:extLst>
          </p:cNvPr>
          <p:cNvSpPr>
            <a:spLocks noGrp="1"/>
          </p:cNvSpPr>
          <p:nvPr>
            <p:ph type="title"/>
          </p:nvPr>
        </p:nvSpPr>
        <p:spPr/>
        <p:txBody>
          <a:bodyPr/>
          <a:lstStyle/>
          <a:p>
            <a:r>
              <a:rPr lang="en-US" dirty="0"/>
              <a:t>MOLAP</a:t>
            </a:r>
            <a:endParaRPr lang="en-UG" dirty="0"/>
          </a:p>
        </p:txBody>
      </p:sp>
      <p:sp>
        <p:nvSpPr>
          <p:cNvPr id="3" name="Content Placeholder 2">
            <a:extLst>
              <a:ext uri="{FF2B5EF4-FFF2-40B4-BE49-F238E27FC236}">
                <a16:creationId xmlns:a16="http://schemas.microsoft.com/office/drawing/2014/main" id="{D167C108-A3D8-6D0E-6975-A8129D377B3E}"/>
              </a:ext>
            </a:extLst>
          </p:cNvPr>
          <p:cNvSpPr>
            <a:spLocks noGrp="1"/>
          </p:cNvSpPr>
          <p:nvPr>
            <p:ph idx="1"/>
          </p:nvPr>
        </p:nvSpPr>
        <p:spPr/>
        <p:txBody>
          <a:bodyPr>
            <a:normAutofit fontScale="92500" lnSpcReduction="20000"/>
          </a:bodyPr>
          <a:lstStyle/>
          <a:p>
            <a:pPr algn="just"/>
            <a:r>
              <a:rPr lang="en-US" b="0" i="0" dirty="0">
                <a:solidFill>
                  <a:srgbClr val="000000"/>
                </a:solidFill>
                <a:effectLst/>
                <a:latin typeface="Trebuchet MS" panose="020B0603020202020204" pitchFamily="34" charset="0"/>
              </a:rPr>
              <a:t>MOLAP stands for Multidimensional Online Analytical Processing. MOLAP uses a multidimensional cube that accesses stored data through various combinations. Data is pre-computed, pre-summarized, and stored (a difference from ROLAP, where queries are served on-demand).</a:t>
            </a:r>
          </a:p>
          <a:p>
            <a:pPr algn="just"/>
            <a:r>
              <a:rPr lang="en-US" b="0" i="0" dirty="0">
                <a:solidFill>
                  <a:srgbClr val="000000"/>
                </a:solidFill>
                <a:effectLst/>
                <a:latin typeface="Trebuchet MS" panose="020B0603020202020204" pitchFamily="34" charset="0"/>
              </a:rPr>
              <a:t>A </a:t>
            </a:r>
            <a:r>
              <a:rPr lang="en-US" b="0" i="0" dirty="0" err="1">
                <a:solidFill>
                  <a:srgbClr val="000000"/>
                </a:solidFill>
                <a:effectLst/>
                <a:latin typeface="Trebuchet MS" panose="020B0603020202020204" pitchFamily="34" charset="0"/>
              </a:rPr>
              <a:t>multicube</a:t>
            </a:r>
            <a:r>
              <a:rPr lang="en-US" b="0" i="0" dirty="0">
                <a:solidFill>
                  <a:srgbClr val="000000"/>
                </a:solidFill>
                <a:effectLst/>
                <a:latin typeface="Trebuchet MS" panose="020B0603020202020204" pitchFamily="34" charset="0"/>
              </a:rPr>
              <a:t> approach has proved successful in MOLAP products. In this approach, a series of dense, small, precalculated cubes make up a hypercube. Tools that incorporate MOLAP include Oracle Essbase, IBM Cognos, and Apache </a:t>
            </a:r>
            <a:r>
              <a:rPr lang="en-US" b="0" i="0" dirty="0" err="1">
                <a:solidFill>
                  <a:srgbClr val="000000"/>
                </a:solidFill>
                <a:effectLst/>
                <a:latin typeface="Trebuchet MS" panose="020B0603020202020204" pitchFamily="34" charset="0"/>
              </a:rPr>
              <a:t>Kylin</a:t>
            </a:r>
            <a:r>
              <a:rPr lang="en-US" b="0" i="0" dirty="0">
                <a:solidFill>
                  <a:srgbClr val="000000"/>
                </a:solidFill>
                <a:effectLst/>
                <a:latin typeface="Trebuchet MS" panose="020B0603020202020204" pitchFamily="34" charset="0"/>
              </a:rPr>
              <a:t>.</a:t>
            </a:r>
          </a:p>
          <a:p>
            <a:pPr algn="just"/>
            <a:r>
              <a:rPr lang="en-US" b="0" i="0" dirty="0">
                <a:solidFill>
                  <a:srgbClr val="000000"/>
                </a:solidFill>
                <a:effectLst/>
                <a:latin typeface="Trebuchet MS" panose="020B0603020202020204" pitchFamily="34" charset="0"/>
              </a:rPr>
              <a:t>Its simple interface makes MOLAP easy to use, even for inexperienced users.  Its speedy data retrieval makes it the best for “slicing and dicing” operations. One major disadvantage of MOLAP is that it is less scalable than ROLAP, as it can handle a limited amount of data.</a:t>
            </a:r>
          </a:p>
        </p:txBody>
      </p:sp>
    </p:spTree>
    <p:extLst>
      <p:ext uri="{BB962C8B-B14F-4D97-AF65-F5344CB8AC3E}">
        <p14:creationId xmlns:p14="http://schemas.microsoft.com/office/powerpoint/2010/main" val="180295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3F6A2-1AE7-5069-DFA1-D6BE5E390E3D}"/>
              </a:ext>
            </a:extLst>
          </p:cNvPr>
          <p:cNvSpPr>
            <a:spLocks noGrp="1"/>
          </p:cNvSpPr>
          <p:nvPr>
            <p:ph type="title"/>
          </p:nvPr>
        </p:nvSpPr>
        <p:spPr/>
        <p:txBody>
          <a:bodyPr/>
          <a:lstStyle/>
          <a:p>
            <a:r>
              <a:rPr lang="en-US" b="1" dirty="0"/>
              <a:t>HOLAP</a:t>
            </a:r>
            <a:endParaRPr lang="en-UG" b="1" dirty="0"/>
          </a:p>
        </p:txBody>
      </p:sp>
      <p:sp>
        <p:nvSpPr>
          <p:cNvPr id="3" name="Content Placeholder 2">
            <a:extLst>
              <a:ext uri="{FF2B5EF4-FFF2-40B4-BE49-F238E27FC236}">
                <a16:creationId xmlns:a16="http://schemas.microsoft.com/office/drawing/2014/main" id="{5DFC3F68-3600-14AE-CACF-12B7D8F530E1}"/>
              </a:ext>
            </a:extLst>
          </p:cNvPr>
          <p:cNvSpPr>
            <a:spLocks noGrp="1"/>
          </p:cNvSpPr>
          <p:nvPr>
            <p:ph idx="1"/>
          </p:nvPr>
        </p:nvSpPr>
        <p:spPr/>
        <p:txBody>
          <a:bodyPr>
            <a:normAutofit fontScale="85000" lnSpcReduction="20000"/>
          </a:bodyPr>
          <a:lstStyle/>
          <a:p>
            <a:pPr algn="just"/>
            <a:r>
              <a:rPr lang="en-US" b="0" i="0" dirty="0">
                <a:solidFill>
                  <a:srgbClr val="000000"/>
                </a:solidFill>
                <a:effectLst/>
                <a:latin typeface="Trebuchet MS" panose="020B0603020202020204" pitchFamily="34" charset="0"/>
              </a:rPr>
              <a:t>HOLAP stands for Hybrid Online Analytical Processing. As the name suggests, the HOLAP storage mode connects attributes of both MOLAP and ROLAP. Since HOLAP involves storing part of your data in a ROLAP store and another part in a MOLAP store, developers get the benefits of both. </a:t>
            </a:r>
          </a:p>
          <a:p>
            <a:pPr algn="just"/>
            <a:r>
              <a:rPr lang="en-US" b="0" i="0" dirty="0">
                <a:solidFill>
                  <a:srgbClr val="000000"/>
                </a:solidFill>
                <a:effectLst/>
                <a:latin typeface="Trebuchet MS" panose="020B0603020202020204" pitchFamily="34" charset="0"/>
              </a:rPr>
              <a:t>With this use of the two OLAPs, the data is stored in both multidimensional databases and relational databases. The decision to access one of the databases depends on which is most appropriate for the requested processing application or type. This setup allows much more flexibility for handling data. For theoretical processing, the data is stored in a multidimensional database. For heavy processing, the data is stored in a relational database. </a:t>
            </a:r>
          </a:p>
          <a:p>
            <a:pPr algn="just"/>
            <a:r>
              <a:rPr lang="en-US" b="0" i="0" dirty="0">
                <a:solidFill>
                  <a:srgbClr val="000000"/>
                </a:solidFill>
                <a:effectLst/>
                <a:latin typeface="Trebuchet MS" panose="020B0603020202020204" pitchFamily="34" charset="0"/>
              </a:rPr>
              <a:t>Microsoft Analysis Services and SAP AG BI Accelerator are products that run off HOLAP. </a:t>
            </a:r>
          </a:p>
        </p:txBody>
      </p:sp>
    </p:spTree>
    <p:extLst>
      <p:ext uri="{BB962C8B-B14F-4D97-AF65-F5344CB8AC3E}">
        <p14:creationId xmlns:p14="http://schemas.microsoft.com/office/powerpoint/2010/main" val="315067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27CE-7E6C-97CC-ED02-C3FD86A2DBBA}"/>
              </a:ext>
            </a:extLst>
          </p:cNvPr>
          <p:cNvSpPr>
            <a:spLocks noGrp="1"/>
          </p:cNvSpPr>
          <p:nvPr>
            <p:ph type="title"/>
          </p:nvPr>
        </p:nvSpPr>
        <p:spPr>
          <a:xfrm>
            <a:off x="645858" y="5110423"/>
            <a:ext cx="10906061" cy="671540"/>
          </a:xfrm>
          <a:noFill/>
        </p:spPr>
        <p:txBody>
          <a:bodyPr vert="horz" lIns="91440" tIns="45720" rIns="91440" bIns="45720" rtlCol="0" anchor="ctr">
            <a:normAutofit fontScale="90000"/>
          </a:bodyPr>
          <a:lstStyle/>
          <a:p>
            <a:pPr algn="ctr"/>
            <a:r>
              <a:rPr lang="en-US" sz="4800" b="1" kern="1200" dirty="0">
                <a:solidFill>
                  <a:schemeClr val="tx1"/>
                </a:solidFill>
                <a:latin typeface="+mj-lt"/>
                <a:ea typeface="+mj-ea"/>
                <a:cs typeface="+mj-cs"/>
              </a:rPr>
              <a:t>String Data Types</a:t>
            </a:r>
          </a:p>
        </p:txBody>
      </p:sp>
      <p:sp>
        <p:nvSpPr>
          <p:cNvPr id="9" name="Rectangle 8">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2" cy="482247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4562" y="640091"/>
            <a:ext cx="8182876" cy="388111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6582A8F0-B987-E03F-86C6-BA038BA3DDCF}"/>
              </a:ext>
            </a:extLst>
          </p:cNvPr>
          <p:cNvGraphicFramePr>
            <a:graphicFrameLocks noGrp="1"/>
          </p:cNvGraphicFramePr>
          <p:nvPr>
            <p:ph idx="1"/>
            <p:extLst>
              <p:ext uri="{D42A27DB-BD31-4B8C-83A1-F6EECF244321}">
                <p14:modId xmlns:p14="http://schemas.microsoft.com/office/powerpoint/2010/main" val="2293561179"/>
              </p:ext>
            </p:extLst>
          </p:nvPr>
        </p:nvGraphicFramePr>
        <p:xfrm>
          <a:off x="2390474" y="804672"/>
          <a:ext cx="7411055" cy="3554679"/>
        </p:xfrm>
        <a:graphic>
          <a:graphicData uri="http://schemas.openxmlformats.org/drawingml/2006/table">
            <a:tbl>
              <a:tblPr firstRow="1" bandRow="1">
                <a:noFill/>
              </a:tblPr>
              <a:tblGrid>
                <a:gridCol w="1214315">
                  <a:extLst>
                    <a:ext uri="{9D8B030D-6E8A-4147-A177-3AD203B41FA5}">
                      <a16:colId xmlns:a16="http://schemas.microsoft.com/office/drawing/2014/main" val="3860137873"/>
                    </a:ext>
                  </a:extLst>
                </a:gridCol>
                <a:gridCol w="2293619">
                  <a:extLst>
                    <a:ext uri="{9D8B030D-6E8A-4147-A177-3AD203B41FA5}">
                      <a16:colId xmlns:a16="http://schemas.microsoft.com/office/drawing/2014/main" val="3587833540"/>
                    </a:ext>
                  </a:extLst>
                </a:gridCol>
                <a:gridCol w="1930130">
                  <a:extLst>
                    <a:ext uri="{9D8B030D-6E8A-4147-A177-3AD203B41FA5}">
                      <a16:colId xmlns:a16="http://schemas.microsoft.com/office/drawing/2014/main" val="3167763462"/>
                    </a:ext>
                  </a:extLst>
                </a:gridCol>
                <a:gridCol w="1972991">
                  <a:extLst>
                    <a:ext uri="{9D8B030D-6E8A-4147-A177-3AD203B41FA5}">
                      <a16:colId xmlns:a16="http://schemas.microsoft.com/office/drawing/2014/main" val="3325946168"/>
                    </a:ext>
                  </a:extLst>
                </a:gridCol>
              </a:tblGrid>
              <a:tr h="311643">
                <a:tc>
                  <a:txBody>
                    <a:bodyPr/>
                    <a:lstStyle/>
                    <a:p>
                      <a:pPr algn="l" fontAlgn="t"/>
                      <a:r>
                        <a:rPr lang="en-US" sz="1300" b="0" cap="none" spc="0">
                          <a:solidFill>
                            <a:schemeClr val="tx1"/>
                          </a:solidFill>
                          <a:effectLst/>
                        </a:rPr>
                        <a:t>Data type</a:t>
                      </a:r>
                    </a:p>
                  </a:txBody>
                  <a:tcPr marL="0" marR="19615" marT="14608" marB="73041" anchor="b">
                    <a:lnL w="12700" cmpd="sng">
                      <a:noFill/>
                    </a:lnL>
                    <a:lnR w="12700" cmpd="sng">
                      <a:noFill/>
                    </a:lnR>
                    <a:lnT w="9525" cap="flat" cmpd="sng" algn="ctr">
                      <a:noFill/>
                      <a:prstDash val="solid"/>
                    </a:lnT>
                    <a:lnB w="38100" cmpd="sng">
                      <a:noFill/>
                    </a:lnB>
                    <a:noFill/>
                  </a:tcPr>
                </a:tc>
                <a:tc>
                  <a:txBody>
                    <a:bodyPr/>
                    <a:lstStyle/>
                    <a:p>
                      <a:pPr algn="l" fontAlgn="t"/>
                      <a:r>
                        <a:rPr lang="en-US" sz="1300" b="0" cap="none" spc="0">
                          <a:solidFill>
                            <a:schemeClr val="tx1"/>
                          </a:solidFill>
                          <a:effectLst/>
                        </a:rPr>
                        <a:t>Description</a:t>
                      </a:r>
                    </a:p>
                  </a:txBody>
                  <a:tcPr marL="0" marR="19615" marT="14608" marB="73041" anchor="b">
                    <a:lnL w="12700" cmpd="sng">
                      <a:noFill/>
                    </a:lnL>
                    <a:lnR w="12700" cmpd="sng">
                      <a:noFill/>
                    </a:lnR>
                    <a:lnT w="9525" cap="flat" cmpd="sng" algn="ctr">
                      <a:noFill/>
                      <a:prstDash val="solid"/>
                    </a:lnT>
                    <a:lnB w="38100" cmpd="sng">
                      <a:noFill/>
                    </a:lnB>
                    <a:noFill/>
                  </a:tcPr>
                </a:tc>
                <a:tc>
                  <a:txBody>
                    <a:bodyPr/>
                    <a:lstStyle/>
                    <a:p>
                      <a:pPr algn="l" fontAlgn="t"/>
                      <a:r>
                        <a:rPr lang="en-US" sz="1300" b="0" cap="none" spc="0">
                          <a:solidFill>
                            <a:schemeClr val="tx1"/>
                          </a:solidFill>
                          <a:effectLst/>
                        </a:rPr>
                        <a:t>Max size</a:t>
                      </a:r>
                    </a:p>
                  </a:txBody>
                  <a:tcPr marL="0" marR="19615" marT="14608" marB="73041" anchor="b">
                    <a:lnL w="12700" cmpd="sng">
                      <a:noFill/>
                    </a:lnL>
                    <a:lnR w="12700" cmpd="sng">
                      <a:noFill/>
                    </a:lnR>
                    <a:lnT w="9525" cap="flat" cmpd="sng" algn="ctr">
                      <a:noFill/>
                      <a:prstDash val="solid"/>
                    </a:lnT>
                    <a:lnB w="38100" cmpd="sng">
                      <a:noFill/>
                    </a:lnB>
                    <a:noFill/>
                  </a:tcPr>
                </a:tc>
                <a:tc>
                  <a:txBody>
                    <a:bodyPr/>
                    <a:lstStyle/>
                    <a:p>
                      <a:pPr algn="l" fontAlgn="t"/>
                      <a:r>
                        <a:rPr lang="en-US" sz="1300" b="0" cap="none" spc="0">
                          <a:solidFill>
                            <a:schemeClr val="tx1"/>
                          </a:solidFill>
                          <a:effectLst/>
                        </a:rPr>
                        <a:t>Storage</a:t>
                      </a:r>
                    </a:p>
                  </a:txBody>
                  <a:tcPr marL="0" marR="19615" marT="14608" marB="73041"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1661711680"/>
                  </a:ext>
                </a:extLst>
              </a:tr>
              <a:tr h="270253">
                <a:tc>
                  <a:txBody>
                    <a:bodyPr/>
                    <a:lstStyle/>
                    <a:p>
                      <a:pPr algn="l" fontAlgn="t"/>
                      <a:r>
                        <a:rPr lang="en-US" sz="1000" cap="none" spc="0">
                          <a:solidFill>
                            <a:schemeClr val="tx1"/>
                          </a:solidFill>
                          <a:effectLst/>
                        </a:rPr>
                        <a:t>char(n)</a:t>
                      </a:r>
                    </a:p>
                  </a:txBody>
                  <a:tcPr marL="0" marR="19615" marT="21912" marB="73041">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l" fontAlgn="t"/>
                      <a:r>
                        <a:rPr lang="en-US" sz="1000" cap="none" spc="0">
                          <a:solidFill>
                            <a:schemeClr val="tx1"/>
                          </a:solidFill>
                          <a:effectLst/>
                        </a:rPr>
                        <a:t>Fixed width character string</a:t>
                      </a:r>
                    </a:p>
                  </a:txBody>
                  <a:tcPr marL="0" marR="19615" marT="21912" marB="73041">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l" fontAlgn="t"/>
                      <a:r>
                        <a:rPr lang="en-US" sz="1000" cap="none" spc="0">
                          <a:solidFill>
                            <a:schemeClr val="tx1"/>
                          </a:solidFill>
                          <a:effectLst/>
                        </a:rPr>
                        <a:t>8,000 characters</a:t>
                      </a:r>
                    </a:p>
                  </a:txBody>
                  <a:tcPr marL="0" marR="19615" marT="21912" marB="73041">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l" fontAlgn="t"/>
                      <a:r>
                        <a:rPr lang="en-US" sz="1000" cap="none" spc="0">
                          <a:solidFill>
                            <a:schemeClr val="tx1"/>
                          </a:solidFill>
                          <a:effectLst/>
                        </a:rPr>
                        <a:t>Defined width</a:t>
                      </a:r>
                    </a:p>
                  </a:txBody>
                  <a:tcPr marL="0" marR="19615" marT="21912" marB="73041">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2698249826"/>
                  </a:ext>
                </a:extLst>
              </a:tr>
              <a:tr h="270253">
                <a:tc>
                  <a:txBody>
                    <a:bodyPr/>
                    <a:lstStyle/>
                    <a:p>
                      <a:pPr algn="l" fontAlgn="t"/>
                      <a:r>
                        <a:rPr lang="en-US" sz="1000" cap="none" spc="0">
                          <a:solidFill>
                            <a:schemeClr val="tx1"/>
                          </a:solidFill>
                          <a:effectLst/>
                        </a:rPr>
                        <a:t>varchar(n)</a:t>
                      </a:r>
                    </a:p>
                  </a:txBody>
                  <a:tcPr marL="0" marR="19615" marT="21912" marB="7304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l" fontAlgn="t"/>
                      <a:r>
                        <a:rPr lang="en-US" sz="1000" cap="none" spc="0">
                          <a:solidFill>
                            <a:schemeClr val="tx1"/>
                          </a:solidFill>
                          <a:effectLst/>
                        </a:rPr>
                        <a:t>Variable width character string</a:t>
                      </a:r>
                    </a:p>
                  </a:txBody>
                  <a:tcPr marL="0" marR="19615" marT="21912" marB="7304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l" fontAlgn="t"/>
                      <a:r>
                        <a:rPr lang="en-US" sz="1000" cap="none" spc="0">
                          <a:solidFill>
                            <a:schemeClr val="tx1"/>
                          </a:solidFill>
                          <a:effectLst/>
                        </a:rPr>
                        <a:t>8,000 characters</a:t>
                      </a:r>
                    </a:p>
                  </a:txBody>
                  <a:tcPr marL="0" marR="19615" marT="21912" marB="7304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l" fontAlgn="t"/>
                      <a:r>
                        <a:rPr lang="en-US" sz="1000" cap="none" spc="0">
                          <a:solidFill>
                            <a:schemeClr val="tx1"/>
                          </a:solidFill>
                          <a:effectLst/>
                        </a:rPr>
                        <a:t>2 bytes + number of chars</a:t>
                      </a:r>
                    </a:p>
                  </a:txBody>
                  <a:tcPr marL="0" marR="19615" marT="21912" marB="7304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469271673"/>
                  </a:ext>
                </a:extLst>
              </a:tr>
              <a:tr h="270253">
                <a:tc>
                  <a:txBody>
                    <a:bodyPr/>
                    <a:lstStyle/>
                    <a:p>
                      <a:pPr algn="l" fontAlgn="t"/>
                      <a:r>
                        <a:rPr lang="en-US" sz="1000" cap="none" spc="0">
                          <a:solidFill>
                            <a:schemeClr val="tx1"/>
                          </a:solidFill>
                          <a:effectLst/>
                        </a:rPr>
                        <a:t>varchar(max)</a:t>
                      </a:r>
                    </a:p>
                  </a:txBody>
                  <a:tcPr marL="0" marR="19615" marT="21912" marB="73041">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l" fontAlgn="t"/>
                      <a:r>
                        <a:rPr lang="en-US" sz="1000" cap="none" spc="0">
                          <a:solidFill>
                            <a:schemeClr val="tx1"/>
                          </a:solidFill>
                          <a:effectLst/>
                        </a:rPr>
                        <a:t>Variable width character string</a:t>
                      </a:r>
                    </a:p>
                  </a:txBody>
                  <a:tcPr marL="0" marR="19615" marT="21912" marB="73041">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l" fontAlgn="t"/>
                      <a:r>
                        <a:rPr lang="en-US" sz="1000" cap="none" spc="0">
                          <a:solidFill>
                            <a:schemeClr val="tx1"/>
                          </a:solidFill>
                          <a:effectLst/>
                        </a:rPr>
                        <a:t>1,073,741,824 characters</a:t>
                      </a:r>
                    </a:p>
                  </a:txBody>
                  <a:tcPr marL="0" marR="19615" marT="21912" marB="73041">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l" fontAlgn="t"/>
                      <a:r>
                        <a:rPr lang="en-US" sz="1000" cap="none" spc="0">
                          <a:solidFill>
                            <a:schemeClr val="tx1"/>
                          </a:solidFill>
                          <a:effectLst/>
                        </a:rPr>
                        <a:t>2 bytes + number of chars</a:t>
                      </a:r>
                    </a:p>
                  </a:txBody>
                  <a:tcPr marL="0" marR="19615" marT="21912" marB="73041">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995657226"/>
                  </a:ext>
                </a:extLst>
              </a:tr>
              <a:tr h="270253">
                <a:tc>
                  <a:txBody>
                    <a:bodyPr/>
                    <a:lstStyle/>
                    <a:p>
                      <a:pPr algn="l" fontAlgn="t"/>
                      <a:r>
                        <a:rPr lang="en-US" sz="1000" cap="none" spc="0">
                          <a:solidFill>
                            <a:schemeClr val="tx1"/>
                          </a:solidFill>
                          <a:effectLst/>
                        </a:rPr>
                        <a:t>text</a:t>
                      </a:r>
                    </a:p>
                  </a:txBody>
                  <a:tcPr marL="0" marR="19615" marT="21912" marB="7304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l" fontAlgn="t"/>
                      <a:r>
                        <a:rPr lang="en-US" sz="1000" cap="none" spc="0">
                          <a:solidFill>
                            <a:schemeClr val="tx1"/>
                          </a:solidFill>
                          <a:effectLst/>
                        </a:rPr>
                        <a:t>Variable width character string</a:t>
                      </a:r>
                    </a:p>
                  </a:txBody>
                  <a:tcPr marL="0" marR="19615" marT="21912" marB="7304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l" fontAlgn="t"/>
                      <a:r>
                        <a:rPr lang="en-US" sz="1000" cap="none" spc="0">
                          <a:solidFill>
                            <a:schemeClr val="tx1"/>
                          </a:solidFill>
                          <a:effectLst/>
                        </a:rPr>
                        <a:t>2GB of text data</a:t>
                      </a:r>
                    </a:p>
                  </a:txBody>
                  <a:tcPr marL="0" marR="19615" marT="21912" marB="7304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l" fontAlgn="t"/>
                      <a:r>
                        <a:rPr lang="en-US" sz="1000" cap="none" spc="0">
                          <a:solidFill>
                            <a:schemeClr val="tx1"/>
                          </a:solidFill>
                          <a:effectLst/>
                        </a:rPr>
                        <a:t>4 bytes + number of chars</a:t>
                      </a:r>
                    </a:p>
                  </a:txBody>
                  <a:tcPr marL="0" marR="19615" marT="21912" marB="7304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95355688"/>
                  </a:ext>
                </a:extLst>
              </a:tr>
              <a:tr h="270253">
                <a:tc>
                  <a:txBody>
                    <a:bodyPr/>
                    <a:lstStyle/>
                    <a:p>
                      <a:pPr algn="l" fontAlgn="t"/>
                      <a:r>
                        <a:rPr lang="en-US" sz="1000" cap="none" spc="0">
                          <a:solidFill>
                            <a:schemeClr val="tx1"/>
                          </a:solidFill>
                          <a:effectLst/>
                        </a:rPr>
                        <a:t>nchar</a:t>
                      </a:r>
                    </a:p>
                  </a:txBody>
                  <a:tcPr marL="0" marR="19615" marT="21912" marB="73041">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l" fontAlgn="t"/>
                      <a:r>
                        <a:rPr lang="en-US" sz="1000" cap="none" spc="0">
                          <a:solidFill>
                            <a:schemeClr val="tx1"/>
                          </a:solidFill>
                          <a:effectLst/>
                        </a:rPr>
                        <a:t>Fixed width Unicode string</a:t>
                      </a:r>
                    </a:p>
                  </a:txBody>
                  <a:tcPr marL="0" marR="19615" marT="21912" marB="73041">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l" fontAlgn="t"/>
                      <a:r>
                        <a:rPr lang="en-US" sz="1000" cap="none" spc="0">
                          <a:solidFill>
                            <a:schemeClr val="tx1"/>
                          </a:solidFill>
                          <a:effectLst/>
                        </a:rPr>
                        <a:t>4,000 characters</a:t>
                      </a:r>
                    </a:p>
                  </a:txBody>
                  <a:tcPr marL="0" marR="19615" marT="21912" marB="73041">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l" fontAlgn="t"/>
                      <a:r>
                        <a:rPr lang="en-US" sz="1000" cap="none" spc="0">
                          <a:solidFill>
                            <a:schemeClr val="tx1"/>
                          </a:solidFill>
                          <a:effectLst/>
                        </a:rPr>
                        <a:t>Defined width x 2</a:t>
                      </a:r>
                    </a:p>
                  </a:txBody>
                  <a:tcPr marL="0" marR="19615" marT="21912" marB="73041">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1720392374"/>
                  </a:ext>
                </a:extLst>
              </a:tr>
              <a:tr h="270253">
                <a:tc>
                  <a:txBody>
                    <a:bodyPr/>
                    <a:lstStyle/>
                    <a:p>
                      <a:pPr algn="l" fontAlgn="t"/>
                      <a:r>
                        <a:rPr lang="en-US" sz="1000" cap="none" spc="0">
                          <a:solidFill>
                            <a:schemeClr val="tx1"/>
                          </a:solidFill>
                          <a:effectLst/>
                        </a:rPr>
                        <a:t>nvarchar</a:t>
                      </a:r>
                    </a:p>
                  </a:txBody>
                  <a:tcPr marL="0" marR="19615" marT="21912" marB="7304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l" fontAlgn="t"/>
                      <a:r>
                        <a:rPr lang="en-US" sz="1000" cap="none" spc="0">
                          <a:solidFill>
                            <a:schemeClr val="tx1"/>
                          </a:solidFill>
                          <a:effectLst/>
                        </a:rPr>
                        <a:t>Variable width Unicode string</a:t>
                      </a:r>
                    </a:p>
                  </a:txBody>
                  <a:tcPr marL="0" marR="19615" marT="21912" marB="7304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l" fontAlgn="t"/>
                      <a:r>
                        <a:rPr lang="en-US" sz="1000" cap="none" spc="0">
                          <a:solidFill>
                            <a:schemeClr val="tx1"/>
                          </a:solidFill>
                          <a:effectLst/>
                        </a:rPr>
                        <a:t>4,000 characters</a:t>
                      </a:r>
                    </a:p>
                  </a:txBody>
                  <a:tcPr marL="0" marR="19615" marT="21912" marB="7304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l" fontAlgn="t"/>
                      <a:r>
                        <a:rPr lang="en-UG" sz="1000" cap="none" spc="0">
                          <a:solidFill>
                            <a:schemeClr val="tx1"/>
                          </a:solidFill>
                          <a:effectLst/>
                        </a:rPr>
                        <a:t> </a:t>
                      </a:r>
                    </a:p>
                  </a:txBody>
                  <a:tcPr marL="0" marR="19615" marT="21912" marB="7304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4217862920"/>
                  </a:ext>
                </a:extLst>
              </a:tr>
              <a:tr h="270253">
                <a:tc>
                  <a:txBody>
                    <a:bodyPr/>
                    <a:lstStyle/>
                    <a:p>
                      <a:pPr algn="l" fontAlgn="t"/>
                      <a:r>
                        <a:rPr lang="en-US" sz="1000" cap="none" spc="0">
                          <a:solidFill>
                            <a:schemeClr val="tx1"/>
                          </a:solidFill>
                          <a:effectLst/>
                        </a:rPr>
                        <a:t>nvarchar(max)</a:t>
                      </a:r>
                    </a:p>
                  </a:txBody>
                  <a:tcPr marL="0" marR="19615" marT="21912" marB="73041">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l" fontAlgn="t"/>
                      <a:r>
                        <a:rPr lang="en-US" sz="1000" cap="none" spc="0">
                          <a:solidFill>
                            <a:schemeClr val="tx1"/>
                          </a:solidFill>
                          <a:effectLst/>
                        </a:rPr>
                        <a:t>Variable width Unicode string</a:t>
                      </a:r>
                    </a:p>
                  </a:txBody>
                  <a:tcPr marL="0" marR="19615" marT="21912" marB="73041">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l" fontAlgn="t"/>
                      <a:r>
                        <a:rPr lang="en-US" sz="1000" cap="none" spc="0">
                          <a:solidFill>
                            <a:schemeClr val="tx1"/>
                          </a:solidFill>
                          <a:effectLst/>
                        </a:rPr>
                        <a:t>536,870,912 characters</a:t>
                      </a:r>
                    </a:p>
                  </a:txBody>
                  <a:tcPr marL="0" marR="19615" marT="21912" marB="73041">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l" fontAlgn="t"/>
                      <a:r>
                        <a:rPr lang="en-UG" sz="1000" cap="none" spc="0">
                          <a:solidFill>
                            <a:schemeClr val="tx1"/>
                          </a:solidFill>
                          <a:effectLst/>
                        </a:rPr>
                        <a:t> </a:t>
                      </a:r>
                    </a:p>
                  </a:txBody>
                  <a:tcPr marL="0" marR="19615" marT="21912" marB="73041">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4131144253"/>
                  </a:ext>
                </a:extLst>
              </a:tr>
              <a:tr h="270253">
                <a:tc>
                  <a:txBody>
                    <a:bodyPr/>
                    <a:lstStyle/>
                    <a:p>
                      <a:pPr algn="l" fontAlgn="t"/>
                      <a:r>
                        <a:rPr lang="en-US" sz="1000" cap="none" spc="0">
                          <a:solidFill>
                            <a:schemeClr val="tx1"/>
                          </a:solidFill>
                          <a:effectLst/>
                        </a:rPr>
                        <a:t>ntext</a:t>
                      </a:r>
                    </a:p>
                  </a:txBody>
                  <a:tcPr marL="0" marR="19615" marT="21912" marB="7304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l" fontAlgn="t"/>
                      <a:r>
                        <a:rPr lang="en-US" sz="1000" cap="none" spc="0">
                          <a:solidFill>
                            <a:schemeClr val="tx1"/>
                          </a:solidFill>
                          <a:effectLst/>
                        </a:rPr>
                        <a:t>Variable width Unicode string</a:t>
                      </a:r>
                    </a:p>
                  </a:txBody>
                  <a:tcPr marL="0" marR="19615" marT="21912" marB="7304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l" fontAlgn="t"/>
                      <a:r>
                        <a:rPr lang="en-US" sz="1000" cap="none" spc="0">
                          <a:solidFill>
                            <a:schemeClr val="tx1"/>
                          </a:solidFill>
                          <a:effectLst/>
                        </a:rPr>
                        <a:t>2GB of text data</a:t>
                      </a:r>
                    </a:p>
                  </a:txBody>
                  <a:tcPr marL="0" marR="19615" marT="21912" marB="7304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l" fontAlgn="t"/>
                      <a:r>
                        <a:rPr lang="en-UG" sz="1000" cap="none" spc="0">
                          <a:solidFill>
                            <a:schemeClr val="tx1"/>
                          </a:solidFill>
                          <a:effectLst/>
                        </a:rPr>
                        <a:t> </a:t>
                      </a:r>
                    </a:p>
                  </a:txBody>
                  <a:tcPr marL="0" marR="19615" marT="21912" marB="7304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995752659"/>
                  </a:ext>
                </a:extLst>
              </a:tr>
              <a:tr h="270253">
                <a:tc>
                  <a:txBody>
                    <a:bodyPr/>
                    <a:lstStyle/>
                    <a:p>
                      <a:pPr algn="l" fontAlgn="t"/>
                      <a:r>
                        <a:rPr lang="en-US" sz="1000" cap="none" spc="0">
                          <a:solidFill>
                            <a:schemeClr val="tx1"/>
                          </a:solidFill>
                          <a:effectLst/>
                        </a:rPr>
                        <a:t>binary(n)</a:t>
                      </a:r>
                    </a:p>
                  </a:txBody>
                  <a:tcPr marL="0" marR="19615" marT="21912" marB="73041">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l" fontAlgn="t"/>
                      <a:r>
                        <a:rPr lang="en-US" sz="1000" cap="none" spc="0">
                          <a:solidFill>
                            <a:schemeClr val="tx1"/>
                          </a:solidFill>
                          <a:effectLst/>
                        </a:rPr>
                        <a:t>Fixed width binary string</a:t>
                      </a:r>
                    </a:p>
                  </a:txBody>
                  <a:tcPr marL="0" marR="19615" marT="21912" marB="73041">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l" fontAlgn="t"/>
                      <a:r>
                        <a:rPr lang="en-US" sz="1000" cap="none" spc="0">
                          <a:solidFill>
                            <a:schemeClr val="tx1"/>
                          </a:solidFill>
                          <a:effectLst/>
                        </a:rPr>
                        <a:t>8,000 bytes</a:t>
                      </a:r>
                    </a:p>
                  </a:txBody>
                  <a:tcPr marL="0" marR="19615" marT="21912" marB="73041">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l" fontAlgn="t"/>
                      <a:r>
                        <a:rPr lang="en-UG" sz="1000" cap="none" spc="0">
                          <a:solidFill>
                            <a:schemeClr val="tx1"/>
                          </a:solidFill>
                          <a:effectLst/>
                        </a:rPr>
                        <a:t> </a:t>
                      </a:r>
                    </a:p>
                  </a:txBody>
                  <a:tcPr marL="0" marR="19615" marT="21912" marB="73041">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2918303896"/>
                  </a:ext>
                </a:extLst>
              </a:tr>
              <a:tr h="270253">
                <a:tc>
                  <a:txBody>
                    <a:bodyPr/>
                    <a:lstStyle/>
                    <a:p>
                      <a:pPr algn="l" fontAlgn="t"/>
                      <a:r>
                        <a:rPr lang="en-US" sz="1000" cap="none" spc="0">
                          <a:solidFill>
                            <a:schemeClr val="tx1"/>
                          </a:solidFill>
                          <a:effectLst/>
                        </a:rPr>
                        <a:t>varbinary</a:t>
                      </a:r>
                    </a:p>
                  </a:txBody>
                  <a:tcPr marL="0" marR="19615" marT="21912" marB="7304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l" fontAlgn="t"/>
                      <a:r>
                        <a:rPr lang="en-US" sz="1000" cap="none" spc="0">
                          <a:solidFill>
                            <a:schemeClr val="tx1"/>
                          </a:solidFill>
                          <a:effectLst/>
                        </a:rPr>
                        <a:t>Variable width binary string</a:t>
                      </a:r>
                    </a:p>
                  </a:txBody>
                  <a:tcPr marL="0" marR="19615" marT="21912" marB="7304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l" fontAlgn="t"/>
                      <a:r>
                        <a:rPr lang="en-US" sz="1000" cap="none" spc="0">
                          <a:solidFill>
                            <a:schemeClr val="tx1"/>
                          </a:solidFill>
                          <a:effectLst/>
                        </a:rPr>
                        <a:t>8,000 bytes</a:t>
                      </a:r>
                    </a:p>
                  </a:txBody>
                  <a:tcPr marL="0" marR="19615" marT="21912" marB="7304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l" fontAlgn="t"/>
                      <a:r>
                        <a:rPr lang="en-UG" sz="1000" cap="none" spc="0">
                          <a:solidFill>
                            <a:schemeClr val="tx1"/>
                          </a:solidFill>
                          <a:effectLst/>
                        </a:rPr>
                        <a:t> </a:t>
                      </a:r>
                    </a:p>
                  </a:txBody>
                  <a:tcPr marL="0" marR="19615" marT="21912" marB="7304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325125245"/>
                  </a:ext>
                </a:extLst>
              </a:tr>
              <a:tr h="270253">
                <a:tc>
                  <a:txBody>
                    <a:bodyPr/>
                    <a:lstStyle/>
                    <a:p>
                      <a:pPr algn="l" fontAlgn="t"/>
                      <a:r>
                        <a:rPr lang="en-US" sz="1000" cap="none" spc="0">
                          <a:solidFill>
                            <a:schemeClr val="tx1"/>
                          </a:solidFill>
                          <a:effectLst/>
                        </a:rPr>
                        <a:t>varbinary(max)</a:t>
                      </a:r>
                    </a:p>
                  </a:txBody>
                  <a:tcPr marL="0" marR="19615" marT="21912" marB="73041">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l" fontAlgn="t"/>
                      <a:r>
                        <a:rPr lang="en-US" sz="1000" cap="none" spc="0">
                          <a:solidFill>
                            <a:schemeClr val="tx1"/>
                          </a:solidFill>
                          <a:effectLst/>
                        </a:rPr>
                        <a:t>Variable width binary string</a:t>
                      </a:r>
                    </a:p>
                  </a:txBody>
                  <a:tcPr marL="0" marR="19615" marT="21912" marB="73041">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l" fontAlgn="t"/>
                      <a:r>
                        <a:rPr lang="en-US" sz="1000" cap="none" spc="0">
                          <a:solidFill>
                            <a:schemeClr val="tx1"/>
                          </a:solidFill>
                          <a:effectLst/>
                        </a:rPr>
                        <a:t>2GB</a:t>
                      </a:r>
                    </a:p>
                  </a:txBody>
                  <a:tcPr marL="0" marR="19615" marT="21912" marB="73041">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l" fontAlgn="t"/>
                      <a:r>
                        <a:rPr lang="en-UG" sz="1000" cap="none" spc="0">
                          <a:solidFill>
                            <a:schemeClr val="tx1"/>
                          </a:solidFill>
                          <a:effectLst/>
                        </a:rPr>
                        <a:t> </a:t>
                      </a:r>
                    </a:p>
                  </a:txBody>
                  <a:tcPr marL="0" marR="19615" marT="21912" marB="73041">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1360959177"/>
                  </a:ext>
                </a:extLst>
              </a:tr>
              <a:tr h="270253">
                <a:tc>
                  <a:txBody>
                    <a:bodyPr/>
                    <a:lstStyle/>
                    <a:p>
                      <a:pPr algn="l" fontAlgn="t"/>
                      <a:r>
                        <a:rPr lang="en-US" sz="1000" cap="none" spc="0">
                          <a:solidFill>
                            <a:schemeClr val="tx1"/>
                          </a:solidFill>
                          <a:effectLst/>
                        </a:rPr>
                        <a:t>image</a:t>
                      </a:r>
                    </a:p>
                  </a:txBody>
                  <a:tcPr marL="0" marR="19615" marT="21912" marB="7304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l" fontAlgn="t"/>
                      <a:r>
                        <a:rPr lang="en-US" sz="1000" cap="none" spc="0">
                          <a:solidFill>
                            <a:schemeClr val="tx1"/>
                          </a:solidFill>
                          <a:effectLst/>
                        </a:rPr>
                        <a:t>Variable width binary string</a:t>
                      </a:r>
                    </a:p>
                  </a:txBody>
                  <a:tcPr marL="0" marR="19615" marT="21912" marB="7304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l" fontAlgn="t"/>
                      <a:r>
                        <a:rPr lang="en-US" sz="1000" cap="none" spc="0">
                          <a:solidFill>
                            <a:schemeClr val="tx1"/>
                          </a:solidFill>
                          <a:effectLst/>
                        </a:rPr>
                        <a:t>2GB</a:t>
                      </a:r>
                    </a:p>
                  </a:txBody>
                  <a:tcPr marL="0" marR="19615" marT="21912" marB="7304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endParaRPr lang="en-UG" sz="1000" cap="none" spc="0" dirty="0">
                        <a:solidFill>
                          <a:schemeClr val="tx1"/>
                        </a:solidFill>
                      </a:endParaRPr>
                    </a:p>
                  </a:txBody>
                  <a:tcPr marL="0" marR="23538" marT="21912" marB="73041">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060352571"/>
                  </a:ext>
                </a:extLst>
              </a:tr>
            </a:tbl>
          </a:graphicData>
        </a:graphic>
      </p:graphicFrame>
    </p:spTree>
    <p:extLst>
      <p:ext uri="{BB962C8B-B14F-4D97-AF65-F5344CB8AC3E}">
        <p14:creationId xmlns:p14="http://schemas.microsoft.com/office/powerpoint/2010/main" val="1609372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518F-AA6D-BC60-686F-8C3B5A6134F5}"/>
              </a:ext>
            </a:extLst>
          </p:cNvPr>
          <p:cNvSpPr>
            <a:spLocks noGrp="1"/>
          </p:cNvSpPr>
          <p:nvPr>
            <p:ph type="title"/>
          </p:nvPr>
        </p:nvSpPr>
        <p:spPr>
          <a:xfrm>
            <a:off x="645858" y="5110423"/>
            <a:ext cx="10906061" cy="671540"/>
          </a:xfrm>
          <a:noFill/>
        </p:spPr>
        <p:txBody>
          <a:bodyPr vert="horz" lIns="91440" tIns="45720" rIns="91440" bIns="45720" rtlCol="0" anchor="ctr">
            <a:normAutofit/>
          </a:bodyPr>
          <a:lstStyle/>
          <a:p>
            <a:pPr algn="ctr"/>
            <a:r>
              <a:rPr lang="en-US" sz="4100" b="1" kern="1200">
                <a:solidFill>
                  <a:schemeClr val="tx1"/>
                </a:solidFill>
                <a:latin typeface="+mj-lt"/>
                <a:ea typeface="+mj-ea"/>
                <a:cs typeface="+mj-cs"/>
              </a:rPr>
              <a:t>Numeric Data Types</a:t>
            </a:r>
          </a:p>
        </p:txBody>
      </p:sp>
      <p:sp>
        <p:nvSpPr>
          <p:cNvPr id="16" name="Rectangle 15">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2" cy="482247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4562" y="640091"/>
            <a:ext cx="8182876" cy="388111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10" name="Content Placeholder 9">
            <a:extLst>
              <a:ext uri="{FF2B5EF4-FFF2-40B4-BE49-F238E27FC236}">
                <a16:creationId xmlns:a16="http://schemas.microsoft.com/office/drawing/2014/main" id="{5CAC4DFA-0116-9BE9-BAF4-6E6780F634AC}"/>
              </a:ext>
            </a:extLst>
          </p:cNvPr>
          <p:cNvGraphicFramePr>
            <a:graphicFrameLocks noGrp="1"/>
          </p:cNvGraphicFramePr>
          <p:nvPr>
            <p:ph idx="1"/>
            <p:extLst>
              <p:ext uri="{D42A27DB-BD31-4B8C-83A1-F6EECF244321}">
                <p14:modId xmlns:p14="http://schemas.microsoft.com/office/powerpoint/2010/main" val="3756518173"/>
              </p:ext>
            </p:extLst>
          </p:nvPr>
        </p:nvGraphicFramePr>
        <p:xfrm>
          <a:off x="2174719" y="804672"/>
          <a:ext cx="7842565" cy="3555713"/>
        </p:xfrm>
        <a:graphic>
          <a:graphicData uri="http://schemas.openxmlformats.org/drawingml/2006/table">
            <a:tbl>
              <a:tblPr firstRow="1" bandRow="1"/>
              <a:tblGrid>
                <a:gridCol w="1011372">
                  <a:extLst>
                    <a:ext uri="{9D8B030D-6E8A-4147-A177-3AD203B41FA5}">
                      <a16:colId xmlns:a16="http://schemas.microsoft.com/office/drawing/2014/main" val="218428886"/>
                    </a:ext>
                  </a:extLst>
                </a:gridCol>
                <a:gridCol w="5913308">
                  <a:extLst>
                    <a:ext uri="{9D8B030D-6E8A-4147-A177-3AD203B41FA5}">
                      <a16:colId xmlns:a16="http://schemas.microsoft.com/office/drawing/2014/main" val="3879296936"/>
                    </a:ext>
                  </a:extLst>
                </a:gridCol>
                <a:gridCol w="917885">
                  <a:extLst>
                    <a:ext uri="{9D8B030D-6E8A-4147-A177-3AD203B41FA5}">
                      <a16:colId xmlns:a16="http://schemas.microsoft.com/office/drawing/2014/main" val="566970942"/>
                    </a:ext>
                  </a:extLst>
                </a:gridCol>
              </a:tblGrid>
              <a:tr h="198139">
                <a:tc>
                  <a:txBody>
                    <a:bodyPr/>
                    <a:lstStyle/>
                    <a:p>
                      <a:pPr algn="l" fontAlgn="t"/>
                      <a:r>
                        <a:rPr lang="en-US" sz="900">
                          <a:effectLst/>
                        </a:rPr>
                        <a:t>Data type</a:t>
                      </a:r>
                    </a:p>
                  </a:txBody>
                  <a:tcPr marL="35973"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Description</a:t>
                      </a:r>
                    </a:p>
                  </a:txBody>
                  <a:tcPr marL="17986"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Storage</a:t>
                      </a:r>
                    </a:p>
                  </a:txBody>
                  <a:tcPr marL="17986"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13897563"/>
                  </a:ext>
                </a:extLst>
              </a:tr>
              <a:tr h="198139">
                <a:tc>
                  <a:txBody>
                    <a:bodyPr/>
                    <a:lstStyle/>
                    <a:p>
                      <a:pPr algn="l" fontAlgn="t"/>
                      <a:r>
                        <a:rPr lang="en-US" sz="900">
                          <a:effectLst/>
                        </a:rPr>
                        <a:t>bit</a:t>
                      </a:r>
                    </a:p>
                  </a:txBody>
                  <a:tcPr marL="35973"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900">
                          <a:effectLst/>
                        </a:rPr>
                        <a:t>Integer that can be 0, 1, or NULL</a:t>
                      </a:r>
                    </a:p>
                  </a:txBody>
                  <a:tcPr marL="17986"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G" sz="900">
                          <a:effectLst/>
                        </a:rPr>
                        <a:t> </a:t>
                      </a:r>
                    </a:p>
                  </a:txBody>
                  <a:tcPr marL="17986"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059067454"/>
                  </a:ext>
                </a:extLst>
              </a:tr>
              <a:tr h="198139">
                <a:tc>
                  <a:txBody>
                    <a:bodyPr/>
                    <a:lstStyle/>
                    <a:p>
                      <a:pPr algn="l" fontAlgn="t"/>
                      <a:r>
                        <a:rPr lang="en-US" sz="900">
                          <a:effectLst/>
                        </a:rPr>
                        <a:t>tinyint</a:t>
                      </a:r>
                    </a:p>
                  </a:txBody>
                  <a:tcPr marL="35973"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Allows whole numbers from 0 to 255</a:t>
                      </a:r>
                    </a:p>
                  </a:txBody>
                  <a:tcPr marL="17986"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1 byte</a:t>
                      </a:r>
                    </a:p>
                  </a:txBody>
                  <a:tcPr marL="17986"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23765425"/>
                  </a:ext>
                </a:extLst>
              </a:tr>
              <a:tr h="198139">
                <a:tc>
                  <a:txBody>
                    <a:bodyPr/>
                    <a:lstStyle/>
                    <a:p>
                      <a:pPr algn="l" fontAlgn="t"/>
                      <a:r>
                        <a:rPr lang="en-US" sz="900">
                          <a:effectLst/>
                        </a:rPr>
                        <a:t>smallint</a:t>
                      </a:r>
                    </a:p>
                  </a:txBody>
                  <a:tcPr marL="35973"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900">
                          <a:effectLst/>
                        </a:rPr>
                        <a:t>Allows whole numbers between -32,768 and 32,767</a:t>
                      </a:r>
                    </a:p>
                  </a:txBody>
                  <a:tcPr marL="17986"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900">
                          <a:effectLst/>
                        </a:rPr>
                        <a:t>2 bytes</a:t>
                      </a:r>
                    </a:p>
                  </a:txBody>
                  <a:tcPr marL="17986"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216421874"/>
                  </a:ext>
                </a:extLst>
              </a:tr>
              <a:tr h="198139">
                <a:tc>
                  <a:txBody>
                    <a:bodyPr/>
                    <a:lstStyle/>
                    <a:p>
                      <a:pPr algn="l" fontAlgn="t"/>
                      <a:r>
                        <a:rPr lang="en-US" sz="900">
                          <a:effectLst/>
                        </a:rPr>
                        <a:t>int</a:t>
                      </a:r>
                    </a:p>
                  </a:txBody>
                  <a:tcPr marL="35973"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Allows whole numbers between -2,147,483,648 and 2,147,483,647</a:t>
                      </a:r>
                    </a:p>
                  </a:txBody>
                  <a:tcPr marL="17986"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4 bytes</a:t>
                      </a:r>
                    </a:p>
                  </a:txBody>
                  <a:tcPr marL="17986"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82328745"/>
                  </a:ext>
                </a:extLst>
              </a:tr>
              <a:tr h="198139">
                <a:tc>
                  <a:txBody>
                    <a:bodyPr/>
                    <a:lstStyle/>
                    <a:p>
                      <a:pPr algn="l" fontAlgn="t"/>
                      <a:r>
                        <a:rPr lang="en-US" sz="900">
                          <a:effectLst/>
                        </a:rPr>
                        <a:t>bigint</a:t>
                      </a:r>
                    </a:p>
                  </a:txBody>
                  <a:tcPr marL="35973"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900">
                          <a:effectLst/>
                        </a:rPr>
                        <a:t>Allows whole numbers between -9,223,372,036,854,775,808 and 9,223,372,036,854,775,807</a:t>
                      </a:r>
                    </a:p>
                  </a:txBody>
                  <a:tcPr marL="17986"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900">
                          <a:effectLst/>
                        </a:rPr>
                        <a:t>8 bytes</a:t>
                      </a:r>
                    </a:p>
                  </a:txBody>
                  <a:tcPr marL="17986"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658085502"/>
                  </a:ext>
                </a:extLst>
              </a:tr>
              <a:tr h="721255">
                <a:tc>
                  <a:txBody>
                    <a:bodyPr/>
                    <a:lstStyle/>
                    <a:p>
                      <a:pPr algn="l" fontAlgn="t"/>
                      <a:r>
                        <a:rPr lang="en-US" sz="900">
                          <a:effectLst/>
                        </a:rPr>
                        <a:t>decimal(p,s)</a:t>
                      </a:r>
                    </a:p>
                  </a:txBody>
                  <a:tcPr marL="35973"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Fixed precision and scale numbers.Allows numbers from -10^38 +1 to 10^38 –1.</a:t>
                      </a:r>
                    </a:p>
                    <a:p>
                      <a:pPr algn="l" fontAlgn="t"/>
                      <a:r>
                        <a:rPr lang="en-US" sz="900">
                          <a:effectLst/>
                        </a:rPr>
                        <a:t>The p parameter indicates the maximum total number of digits that can be stored (both to the left and to the right of the decimal point). p must be a value from 1 to 38. Default is 18.</a:t>
                      </a:r>
                    </a:p>
                    <a:p>
                      <a:pPr algn="l" fontAlgn="t"/>
                      <a:r>
                        <a:rPr lang="en-US" sz="900">
                          <a:effectLst/>
                        </a:rPr>
                        <a:t>The s parameter indicates the maximum number of digits stored to the right of the decimal point. s must be a value from 0 to p. Default value is 0</a:t>
                      </a:r>
                    </a:p>
                  </a:txBody>
                  <a:tcPr marL="17986"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5-17 bytes</a:t>
                      </a:r>
                    </a:p>
                  </a:txBody>
                  <a:tcPr marL="17986"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83212420"/>
                  </a:ext>
                </a:extLst>
              </a:tr>
              <a:tr h="721255">
                <a:tc>
                  <a:txBody>
                    <a:bodyPr/>
                    <a:lstStyle/>
                    <a:p>
                      <a:pPr algn="l" fontAlgn="t"/>
                      <a:r>
                        <a:rPr lang="en-US" sz="900">
                          <a:effectLst/>
                        </a:rPr>
                        <a:t>numeric(p,s)</a:t>
                      </a:r>
                    </a:p>
                  </a:txBody>
                  <a:tcPr marL="35973"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900">
                          <a:effectLst/>
                        </a:rPr>
                        <a:t>Fixed precision and scale numbers.Allows numbers from -10^38 +1 to 10^38 –1.</a:t>
                      </a:r>
                    </a:p>
                    <a:p>
                      <a:pPr algn="l" fontAlgn="t"/>
                      <a:r>
                        <a:rPr lang="en-US" sz="900">
                          <a:effectLst/>
                        </a:rPr>
                        <a:t>The p parameter indicates the maximum total number of digits that can be stored (both to the left and to the right of the decimal point). p must be a value from 1 to 38. Default is 18.</a:t>
                      </a:r>
                    </a:p>
                    <a:p>
                      <a:pPr algn="l" fontAlgn="t"/>
                      <a:r>
                        <a:rPr lang="en-US" sz="900">
                          <a:effectLst/>
                        </a:rPr>
                        <a:t>The s parameter indicates the maximum number of digits stored to the right of the decimal point. s must be a value from 0 to p. Default value is 0</a:t>
                      </a:r>
                    </a:p>
                  </a:txBody>
                  <a:tcPr marL="17986"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900">
                          <a:effectLst/>
                        </a:rPr>
                        <a:t>5-17 bytes</a:t>
                      </a:r>
                    </a:p>
                  </a:txBody>
                  <a:tcPr marL="17986"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99735044"/>
                  </a:ext>
                </a:extLst>
              </a:tr>
              <a:tr h="198139">
                <a:tc>
                  <a:txBody>
                    <a:bodyPr/>
                    <a:lstStyle/>
                    <a:p>
                      <a:pPr algn="l" fontAlgn="t"/>
                      <a:r>
                        <a:rPr lang="en-US" sz="900">
                          <a:effectLst/>
                        </a:rPr>
                        <a:t>smallmoney</a:t>
                      </a:r>
                    </a:p>
                  </a:txBody>
                  <a:tcPr marL="35973"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Monetary data from -214,748.3648 to 214,748.3647</a:t>
                      </a:r>
                    </a:p>
                  </a:txBody>
                  <a:tcPr marL="17986"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4 bytes</a:t>
                      </a:r>
                    </a:p>
                  </a:txBody>
                  <a:tcPr marL="17986"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376703976"/>
                  </a:ext>
                </a:extLst>
              </a:tr>
              <a:tr h="198139">
                <a:tc>
                  <a:txBody>
                    <a:bodyPr/>
                    <a:lstStyle/>
                    <a:p>
                      <a:pPr algn="l" fontAlgn="t"/>
                      <a:r>
                        <a:rPr lang="en-US" sz="900">
                          <a:effectLst/>
                        </a:rPr>
                        <a:t>money</a:t>
                      </a:r>
                    </a:p>
                  </a:txBody>
                  <a:tcPr marL="35973"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900">
                          <a:effectLst/>
                        </a:rPr>
                        <a:t>Monetary data from -922,337,203,685,477.5808 to 922,337,203,685,477.5807</a:t>
                      </a:r>
                    </a:p>
                  </a:txBody>
                  <a:tcPr marL="17986"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900">
                          <a:effectLst/>
                        </a:rPr>
                        <a:t>8 bytes</a:t>
                      </a:r>
                    </a:p>
                  </a:txBody>
                  <a:tcPr marL="17986"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404435600"/>
                  </a:ext>
                </a:extLst>
              </a:tr>
              <a:tr h="328918">
                <a:tc>
                  <a:txBody>
                    <a:bodyPr/>
                    <a:lstStyle/>
                    <a:p>
                      <a:pPr algn="l" fontAlgn="t"/>
                      <a:r>
                        <a:rPr lang="en-US" sz="900">
                          <a:effectLst/>
                        </a:rPr>
                        <a:t>float(n)</a:t>
                      </a:r>
                    </a:p>
                  </a:txBody>
                  <a:tcPr marL="35973"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Floating precision number data from -1.79E + 308 to 1.79E + 308.The n parameter indicates whether the field should hold 4 or 8 bytes. float(24) holds a 4-byte field and float(53) holds an 8-byte field. Default value of n is 53.</a:t>
                      </a:r>
                    </a:p>
                  </a:txBody>
                  <a:tcPr marL="17986"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4 or 8 bytes</a:t>
                      </a:r>
                    </a:p>
                  </a:txBody>
                  <a:tcPr marL="17986"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74079094"/>
                  </a:ext>
                </a:extLst>
              </a:tr>
              <a:tr h="198139">
                <a:tc>
                  <a:txBody>
                    <a:bodyPr/>
                    <a:lstStyle/>
                    <a:p>
                      <a:pPr algn="l" fontAlgn="t"/>
                      <a:r>
                        <a:rPr lang="en-US" sz="900">
                          <a:effectLst/>
                        </a:rPr>
                        <a:t>real</a:t>
                      </a:r>
                    </a:p>
                  </a:txBody>
                  <a:tcPr marL="35973"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900">
                          <a:effectLst/>
                        </a:rPr>
                        <a:t>Floating precision number data from -3.40E + 38 to 3.40E + 38</a:t>
                      </a:r>
                    </a:p>
                  </a:txBody>
                  <a:tcPr marL="17986" marR="17986" marT="17986" marB="179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endParaRPr lang="en-UG" sz="900"/>
                    </a:p>
                  </a:txBody>
                  <a:tcPr marL="21584" marR="21584" marT="10792" marB="10792">
                    <a:lnL w="9525" cap="flat" cmpd="sng" algn="ctr">
                      <a:solidFill>
                        <a:srgbClr val="CCCCCC"/>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extLst>
                  <a:ext uri="{0D108BD9-81ED-4DB2-BD59-A6C34878D82A}">
                    <a16:rowId xmlns:a16="http://schemas.microsoft.com/office/drawing/2014/main" val="836369965"/>
                  </a:ext>
                </a:extLst>
              </a:tr>
            </a:tbl>
          </a:graphicData>
        </a:graphic>
      </p:graphicFrame>
    </p:spTree>
    <p:extLst>
      <p:ext uri="{BB962C8B-B14F-4D97-AF65-F5344CB8AC3E}">
        <p14:creationId xmlns:p14="http://schemas.microsoft.com/office/powerpoint/2010/main" val="2490512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1353</Words>
  <Application>Microsoft Office PowerPoint</Application>
  <PresentationFormat>Widescreen</PresentationFormat>
  <Paragraphs>146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RedHat</vt:lpstr>
      <vt:lpstr>Segoe UI</vt:lpstr>
      <vt:lpstr>Trebuchet MS</vt:lpstr>
      <vt:lpstr>Office Theme</vt:lpstr>
      <vt:lpstr>OLAP Engine</vt:lpstr>
      <vt:lpstr>Background</vt:lpstr>
      <vt:lpstr>Limitations of OLAP.</vt:lpstr>
      <vt:lpstr>Specialized SQL Server</vt:lpstr>
      <vt:lpstr>ROLAP</vt:lpstr>
      <vt:lpstr>MOLAP</vt:lpstr>
      <vt:lpstr>HOLAP</vt:lpstr>
      <vt:lpstr>String Data Types</vt:lpstr>
      <vt:lpstr>Numeric Data Types</vt:lpstr>
      <vt:lpstr>Date and Time Data Types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Kimball Lifecycle Approach</dc:title>
  <dc:creator>Ocen Samuel</dc:creator>
  <cp:lastModifiedBy>Ocen Samuel</cp:lastModifiedBy>
  <cp:revision>23</cp:revision>
  <dcterms:created xsi:type="dcterms:W3CDTF">2020-01-21T08:06:00Z</dcterms:created>
  <dcterms:modified xsi:type="dcterms:W3CDTF">2023-03-08T14:07:04Z</dcterms:modified>
</cp:coreProperties>
</file>