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8" d="100"/>
          <a:sy n="78" d="100"/>
        </p:scale>
        <p:origin x="7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3F7CD8-16A8-4A4D-A7A6-8F7A51103D85}"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54692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F7CD8-16A8-4A4D-A7A6-8F7A51103D85}"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34285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F7CD8-16A8-4A4D-A7A6-8F7A51103D85}"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79065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F7CD8-16A8-4A4D-A7A6-8F7A51103D85}"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01930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7CD8-16A8-4A4D-A7A6-8F7A51103D85}"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60031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F7CD8-16A8-4A4D-A7A6-8F7A51103D85}"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1068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3F7CD8-16A8-4A4D-A7A6-8F7A51103D85}"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42405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3F7CD8-16A8-4A4D-A7A6-8F7A51103D85}"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92661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F7CD8-16A8-4A4D-A7A6-8F7A51103D85}"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06541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41067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41421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F7CD8-16A8-4A4D-A7A6-8F7A51103D85}" type="datetimeFigureOut">
              <a:rPr lang="en-US" smtClean="0"/>
              <a:t>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CC553-E2D0-4BE6-B382-40C73DFC29A0}" type="slidenum">
              <a:rPr lang="en-US" smtClean="0"/>
              <a:t>‹#›</a:t>
            </a:fld>
            <a:endParaRPr lang="en-US"/>
          </a:p>
        </p:txBody>
      </p:sp>
    </p:spTree>
    <p:extLst>
      <p:ext uri="{BB962C8B-B14F-4D97-AF65-F5344CB8AC3E}">
        <p14:creationId xmlns:p14="http://schemas.microsoft.com/office/powerpoint/2010/main" val="91852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microsoft.com/office/2007/relationships/hdphoto" Target="../media/hdphoto1.wdp"/><Relationship Id="rId5" Type="http://schemas.openxmlformats.org/officeDocument/2006/relationships/image" Target="../media/image18.png"/><Relationship Id="rId10"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dx.doi.org/10.4229/35thEUPVSEC20182018-5CV.3.15" TargetMode="External"/><Relationship Id="rId2" Type="http://schemas.openxmlformats.org/officeDocument/2006/relationships/hyperlink" Target="https://www.youtube.com/watch?v=uqomO_BZ44g&amp;t=936s"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doi.org/10.1007/s00138-021-01191-9"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73702"/>
          </a:xfrm>
        </p:spPr>
        <p:txBody>
          <a:bodyPr>
            <a:normAutofit fontScale="90000"/>
          </a:bodyPr>
          <a:lstStyle/>
          <a:p>
            <a:r>
              <a:rPr lang="en-US" sz="3200" b="1" dirty="0">
                <a:solidFill>
                  <a:schemeClr val="accent2">
                    <a:lumMod val="50000"/>
                  </a:schemeClr>
                </a:solidFill>
                <a:latin typeface="Times New Roman" panose="02020603050405020304" pitchFamily="18" charset="0"/>
                <a:ea typeface="Verdana"/>
                <a:cs typeface="Times New Roman" panose="02020603050405020304" pitchFamily="18" charset="0"/>
                <a:sym typeface="Verdana"/>
              </a:rPr>
              <a:t>project name : Development of a model fault detection in solar panels</a:t>
            </a:r>
            <a:br>
              <a:rPr lang="en-US" sz="1100" b="1" dirty="0">
                <a:solidFill>
                  <a:srgbClr val="002776"/>
                </a:solidFill>
                <a:ea typeface="Verdana"/>
                <a:cs typeface="Verdana"/>
                <a:sym typeface="Verdana"/>
              </a:rPr>
            </a:br>
            <a:endParaRPr lang="en-US" sz="3200" dirty="0"/>
          </a:p>
        </p:txBody>
      </p:sp>
      <p:sp>
        <p:nvSpPr>
          <p:cNvPr id="3" name="Subtitle 2"/>
          <p:cNvSpPr>
            <a:spLocks noGrp="1"/>
          </p:cNvSpPr>
          <p:nvPr>
            <p:ph type="subTitle" idx="1"/>
          </p:nvPr>
        </p:nvSpPr>
        <p:spPr>
          <a:xfrm>
            <a:off x="1524000" y="2174682"/>
            <a:ext cx="9144000" cy="4683318"/>
          </a:xfrm>
        </p:spPr>
        <p:txBody>
          <a:bodyPr>
            <a:normAutofit/>
          </a:bodyPr>
          <a:lstStyle/>
          <a:p>
            <a:pPr marL="182880" lvl="0">
              <a:lnSpc>
                <a:spcPct val="100000"/>
              </a:lnSpc>
              <a:spcBef>
                <a:spcPts val="0"/>
              </a:spcBef>
              <a:buClr>
                <a:srgbClr val="002776"/>
              </a:buClr>
              <a:buSzPts val="3600"/>
            </a:pPr>
            <a:r>
              <a:rPr lang="en-US" sz="2800" b="1" dirty="0">
                <a:solidFill>
                  <a:srgbClr val="002776"/>
                </a:solidFill>
                <a:latin typeface="Times New Roman" panose="02020603050405020304" pitchFamily="18" charset="0"/>
                <a:ea typeface="Verdana"/>
                <a:cs typeface="Times New Roman" panose="02020603050405020304" pitchFamily="18" charset="0"/>
                <a:sym typeface="Verdana"/>
              </a:rPr>
              <a:t>Group 5</a:t>
            </a:r>
          </a:p>
          <a:p>
            <a:pPr algn="l">
              <a:lnSpc>
                <a:spcPct val="100000"/>
              </a:lnSpc>
              <a:spcBef>
                <a:spcPts val="0"/>
              </a:spcBef>
              <a:buClr>
                <a:srgbClr val="002776"/>
              </a:buClr>
              <a:buSzPts val="3600"/>
            </a:pPr>
            <a:r>
              <a:rPr lang="en-US" b="1" dirty="0">
                <a:solidFill>
                  <a:srgbClr val="002776"/>
                </a:solidFill>
                <a:ea typeface="Verdana"/>
                <a:cs typeface="Verdana"/>
                <a:sym typeface="Verdana"/>
              </a:rPr>
              <a:t>  </a:t>
            </a:r>
            <a:r>
              <a:rPr lang="en-US" b="1" dirty="0">
                <a:solidFill>
                  <a:srgbClr val="FF0000"/>
                </a:solidFill>
                <a:ea typeface="Verdana"/>
                <a:cs typeface="Verdana"/>
                <a:sym typeface="Verdana"/>
              </a:rPr>
              <a:t>Team members</a:t>
            </a:r>
            <a:r>
              <a:rPr lang="en-US" b="1" dirty="0">
                <a:solidFill>
                  <a:srgbClr val="002776"/>
                </a:solidFill>
                <a:ea typeface="Verdana"/>
                <a:cs typeface="Verdana"/>
                <a:sym typeface="Verdana"/>
              </a:rPr>
              <a:t>	: </a:t>
            </a:r>
            <a:r>
              <a:rPr lang="en-US" dirty="0" err="1">
                <a:solidFill>
                  <a:srgbClr val="002776"/>
                </a:solidFill>
                <a:ea typeface="Verdana"/>
                <a:cs typeface="Verdana"/>
                <a:sym typeface="Verdana"/>
              </a:rPr>
              <a:t>Ishrath</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Jahaan</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Didagur</a:t>
            </a:r>
            <a:endParaRPr lang="en-US" b="1" dirty="0">
              <a:solidFill>
                <a:srgbClr val="002776"/>
              </a:solidFill>
              <a:ea typeface="Verdana"/>
              <a:cs typeface="Verdana"/>
              <a:sym typeface="Verdana"/>
            </a:endParaRPr>
          </a:p>
          <a:p>
            <a:pPr lvl="0" algn="l">
              <a:lnSpc>
                <a:spcPct val="100000"/>
              </a:lnSpc>
              <a:spcBef>
                <a:spcPts val="0"/>
              </a:spcBef>
              <a:buClr>
                <a:srgbClr val="002776"/>
              </a:buClr>
              <a:buSzPts val="3600"/>
            </a:pPr>
            <a:r>
              <a:rPr lang="en-US" b="1" dirty="0">
                <a:solidFill>
                  <a:srgbClr val="002776"/>
                </a:solidFill>
                <a:ea typeface="Verdana"/>
                <a:cs typeface="Verdana"/>
                <a:sym typeface="Verdana"/>
              </a:rPr>
              <a:t>			  </a:t>
            </a:r>
            <a:r>
              <a:rPr lang="en-US" dirty="0">
                <a:solidFill>
                  <a:srgbClr val="002776"/>
                </a:solidFill>
                <a:ea typeface="Verdana"/>
                <a:cs typeface="Verdana"/>
                <a:sym typeface="Verdana"/>
              </a:rPr>
              <a:t>Sarika </a:t>
            </a:r>
            <a:r>
              <a:rPr lang="en-US" dirty="0" err="1">
                <a:solidFill>
                  <a:srgbClr val="002776"/>
                </a:solidFill>
                <a:ea typeface="Verdana"/>
                <a:cs typeface="Verdana"/>
                <a:sym typeface="Verdana"/>
              </a:rPr>
              <a:t>walake</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Mohammed Mubarizuddin</a:t>
            </a: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Sahal</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Asharaf</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Ananya M</a:t>
            </a: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Divya</a:t>
            </a:r>
            <a:r>
              <a:rPr lang="en-US" dirty="0">
                <a:solidFill>
                  <a:srgbClr val="002776"/>
                </a:solidFill>
                <a:ea typeface="Verdana"/>
                <a:cs typeface="Verdana"/>
                <a:sym typeface="Verdana"/>
              </a:rPr>
              <a:t> N M</a:t>
            </a:r>
          </a:p>
          <a:p>
            <a:pPr lvl="0" algn="l">
              <a:lnSpc>
                <a:spcPct val="100000"/>
              </a:lnSpc>
              <a:spcBef>
                <a:spcPts val="0"/>
              </a:spcBef>
              <a:buClr>
                <a:srgbClr val="002776"/>
              </a:buClr>
              <a:buSzPts val="3600"/>
            </a:pPr>
            <a:r>
              <a:rPr lang="en-US" dirty="0">
                <a:solidFill>
                  <a:srgbClr val="002776"/>
                </a:solidFill>
                <a:ea typeface="Verdana"/>
                <a:cs typeface="Verdana"/>
                <a:sym typeface="Verdana"/>
              </a:rPr>
              <a:t>                            	  Pooja </a:t>
            </a:r>
            <a:r>
              <a:rPr lang="en-US" dirty="0" err="1">
                <a:solidFill>
                  <a:srgbClr val="002776"/>
                </a:solidFill>
                <a:ea typeface="Verdana"/>
                <a:cs typeface="Verdana"/>
                <a:sym typeface="Verdana"/>
              </a:rPr>
              <a:t>Narkhede</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b="1" dirty="0">
                <a:solidFill>
                  <a:srgbClr val="FF0000"/>
                </a:solidFill>
                <a:ea typeface="Verdana"/>
                <a:cs typeface="Verdana"/>
                <a:sym typeface="Verdana"/>
              </a:rPr>
              <a:t>Mentor</a:t>
            </a:r>
            <a:r>
              <a:rPr lang="en-US" b="1" dirty="0">
                <a:solidFill>
                  <a:srgbClr val="002776"/>
                </a:solidFill>
                <a:ea typeface="Verdana"/>
                <a:cs typeface="Verdana"/>
                <a:sym typeface="Verdana"/>
              </a:rPr>
              <a:t>	   	: </a:t>
            </a:r>
            <a:r>
              <a:rPr lang="en-US" dirty="0" err="1">
                <a:solidFill>
                  <a:srgbClr val="002776"/>
                </a:solidFill>
                <a:ea typeface="Verdana"/>
                <a:cs typeface="Verdana"/>
                <a:sym typeface="Verdana"/>
              </a:rPr>
              <a:t>Ms</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Bhanupriya</a:t>
            </a:r>
            <a:endParaRPr lang="en-US" dirty="0"/>
          </a:p>
          <a:p>
            <a:pPr lvl="0" algn="l">
              <a:lnSpc>
                <a:spcPct val="100000"/>
              </a:lnSpc>
              <a:spcBef>
                <a:spcPts val="0"/>
              </a:spcBef>
              <a:buClr>
                <a:srgbClr val="002776"/>
              </a:buClr>
              <a:buSzPts val="2400"/>
            </a:pPr>
            <a:r>
              <a:rPr lang="en-US" b="1" dirty="0">
                <a:solidFill>
                  <a:srgbClr val="002776"/>
                </a:solidFill>
                <a:ea typeface="Verdana"/>
                <a:cs typeface="Verdana"/>
                <a:sym typeface="Verdana"/>
              </a:rPr>
              <a:t>  </a:t>
            </a:r>
            <a:r>
              <a:rPr lang="en-US" b="1" dirty="0">
                <a:solidFill>
                  <a:srgbClr val="FF0000"/>
                </a:solidFill>
                <a:ea typeface="Verdana"/>
                <a:cs typeface="Verdana"/>
                <a:sym typeface="Verdana"/>
              </a:rPr>
              <a:t>Date</a:t>
            </a:r>
            <a:r>
              <a:rPr lang="en-US" b="1" dirty="0">
                <a:solidFill>
                  <a:srgbClr val="002776"/>
                </a:solidFill>
                <a:ea typeface="Verdana"/>
                <a:cs typeface="Verdana"/>
                <a:sym typeface="Verdana"/>
              </a:rPr>
              <a:t> 			: </a:t>
            </a:r>
            <a:r>
              <a:rPr lang="en-US" dirty="0">
                <a:solidFill>
                  <a:srgbClr val="002776"/>
                </a:solidFill>
                <a:ea typeface="Verdana"/>
                <a:cs typeface="Verdana"/>
                <a:sym typeface="Verdana"/>
              </a:rPr>
              <a:t>23-02-2022 </a:t>
            </a:r>
            <a:endParaRPr lang="en-US" dirty="0"/>
          </a:p>
        </p:txBody>
      </p:sp>
      <p:sp>
        <p:nvSpPr>
          <p:cNvPr id="6" name="Rectangle 5">
            <a:extLst>
              <a:ext uri="{FF2B5EF4-FFF2-40B4-BE49-F238E27FC236}">
                <a16:creationId xmlns:a16="http://schemas.microsoft.com/office/drawing/2014/main" id="{43553106-9DE3-402D-8969-6D469A20AF7C}"/>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088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992" y="365125"/>
            <a:ext cx="9508500" cy="1325563"/>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Non-Defective Cell Images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992" y="1690688"/>
            <a:ext cx="2003181" cy="20031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665765" y="1690687"/>
            <a:ext cx="2003181" cy="20031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p:blipFill>
        <p:spPr>
          <a:xfrm>
            <a:off x="6167538" y="1690686"/>
            <a:ext cx="2003181" cy="20031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p:blipFill>
        <p:spPr>
          <a:xfrm>
            <a:off x="1163992" y="4101979"/>
            <a:ext cx="2055934" cy="205593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5765" y="4101979"/>
            <a:ext cx="2055934" cy="205593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7538" y="4092454"/>
            <a:ext cx="2074984" cy="207498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p:blipFill>
        <p:spPr>
          <a:xfrm>
            <a:off x="8669311" y="1690685"/>
            <a:ext cx="2003181" cy="2003181"/>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9311" y="4111504"/>
            <a:ext cx="1952165" cy="2046409"/>
          </a:xfrm>
          <a:prstGeom prst="rect">
            <a:avLst/>
          </a:prstGeom>
        </p:spPr>
      </p:pic>
      <p:sp>
        <p:nvSpPr>
          <p:cNvPr id="13" name="Rectangle 12">
            <a:extLst>
              <a:ext uri="{FF2B5EF4-FFF2-40B4-BE49-F238E27FC236}">
                <a16:creationId xmlns:a16="http://schemas.microsoft.com/office/drawing/2014/main" id="{ACD7BBC9-BC69-46F6-8597-F7B65D04EE08}"/>
              </a:ext>
            </a:extLst>
          </p:cNvPr>
          <p:cNvSpPr/>
          <p:nvPr/>
        </p:nvSpPr>
        <p:spPr>
          <a:xfrm>
            <a:off x="9330813" y="365125"/>
            <a:ext cx="2022987" cy="854075"/>
          </a:xfrm>
          <a:prstGeom prst="rect">
            <a:avLst/>
          </a:prstGeom>
          <a:blipFill>
            <a:blip r:embed="rId10">
              <a:extLst>
                <a:ext uri="{BEBA8EAE-BF5A-486C-A8C5-ECC9F3942E4B}">
                  <a14:imgProps xmlns:a14="http://schemas.microsoft.com/office/drawing/2010/main">
                    <a14:imgLayer r:embed="rId11">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421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sz="3200" b="1" dirty="0">
                <a:solidFill>
                  <a:schemeClr val="accent5">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376516"/>
            <a:ext cx="10515600" cy="5034116"/>
          </a:xfrm>
        </p:spPr>
        <p:txBody>
          <a:bodyPr>
            <a:normAutofit/>
          </a:bodyPr>
          <a:lstStyle/>
          <a:p>
            <a:r>
              <a:rPr lang="en-IN" sz="2200" i="1" dirty="0" err="1">
                <a:solidFill>
                  <a:schemeClr val="accent1">
                    <a:lumMod val="75000"/>
                  </a:schemeClr>
                </a:solidFill>
              </a:rPr>
              <a:t>Haiyong</a:t>
            </a:r>
            <a:r>
              <a:rPr lang="en-IN" sz="2200" i="1" dirty="0">
                <a:solidFill>
                  <a:schemeClr val="accent1">
                    <a:lumMod val="75000"/>
                  </a:schemeClr>
                </a:solidFill>
              </a:rPr>
              <a:t> Chen , Yue Pang, </a:t>
            </a:r>
            <a:r>
              <a:rPr lang="en-IN" sz="2200" i="1" dirty="0" err="1">
                <a:solidFill>
                  <a:schemeClr val="accent1">
                    <a:lumMod val="75000"/>
                  </a:schemeClr>
                </a:solidFill>
              </a:rPr>
              <a:t>Qidi</a:t>
            </a:r>
            <a:r>
              <a:rPr lang="en-IN" sz="2200" i="1" dirty="0">
                <a:solidFill>
                  <a:schemeClr val="accent1">
                    <a:lumMod val="75000"/>
                  </a:schemeClr>
                </a:solidFill>
              </a:rPr>
              <a:t> Hu, </a:t>
            </a:r>
            <a:r>
              <a:rPr lang="en-IN" sz="2200" i="1" dirty="0" err="1">
                <a:solidFill>
                  <a:schemeClr val="accent1">
                    <a:lumMod val="75000"/>
                  </a:schemeClr>
                </a:solidFill>
              </a:rPr>
              <a:t>Kun</a:t>
            </a:r>
            <a:r>
              <a:rPr lang="en-IN" sz="2200" i="1" dirty="0">
                <a:solidFill>
                  <a:schemeClr val="accent1">
                    <a:lumMod val="75000"/>
                  </a:schemeClr>
                </a:solidFill>
              </a:rPr>
              <a:t> Liu. </a:t>
            </a:r>
            <a:r>
              <a:rPr lang="en-IN" sz="2200" dirty="0">
                <a:latin typeface="Times New Roman" panose="02020603050405020304" pitchFamily="18" charset="0"/>
                <a:cs typeface="Times New Roman" panose="02020603050405020304" pitchFamily="18" charset="0"/>
              </a:rPr>
              <a:t>Solar</a:t>
            </a:r>
            <a:r>
              <a:rPr lang="en-IN" sz="2200" i="1" dirty="0">
                <a:solidFill>
                  <a:schemeClr val="accent1">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Cell Surface Defect Inspection Based on Multispectral Convolutional Neural Network</a:t>
            </a:r>
          </a:p>
          <a:p>
            <a:r>
              <a:rPr lang="en-GB" sz="2200" i="1" dirty="0">
                <a:solidFill>
                  <a:schemeClr val="accent1">
                    <a:lumMod val="75000"/>
                  </a:schemeClr>
                </a:solidFill>
              </a:rPr>
              <a:t>Claudia </a:t>
            </a:r>
            <a:r>
              <a:rPr lang="en-GB" sz="2200" i="1" dirty="0" err="1">
                <a:solidFill>
                  <a:schemeClr val="accent1">
                    <a:lumMod val="75000"/>
                  </a:schemeClr>
                </a:solidFill>
              </a:rPr>
              <a:t>Buerhop</a:t>
            </a:r>
            <a:r>
              <a:rPr lang="en-GB" sz="2200" i="1" dirty="0">
                <a:solidFill>
                  <a:schemeClr val="accent1">
                    <a:lumMod val="75000"/>
                  </a:schemeClr>
                </a:solidFill>
              </a:rPr>
              <a:t> , Sergiu </a:t>
            </a:r>
            <a:r>
              <a:rPr lang="en-GB" sz="2200" i="1" dirty="0" err="1">
                <a:solidFill>
                  <a:schemeClr val="accent1">
                    <a:lumMod val="75000"/>
                  </a:schemeClr>
                </a:solidFill>
              </a:rPr>
              <a:t>Deitsch</a:t>
            </a:r>
            <a:r>
              <a:rPr lang="en-GB" sz="2200" i="1" dirty="0">
                <a:solidFill>
                  <a:schemeClr val="accent1">
                    <a:lumMod val="75000"/>
                  </a:schemeClr>
                </a:solidFill>
              </a:rPr>
              <a:t>, Andreas Maier , Florian </a:t>
            </a:r>
            <a:r>
              <a:rPr lang="en-GB" sz="2200" i="1" dirty="0" err="1">
                <a:solidFill>
                  <a:schemeClr val="accent1">
                    <a:lumMod val="75000"/>
                  </a:schemeClr>
                </a:solidFill>
              </a:rPr>
              <a:t>Gallwitz</a:t>
            </a:r>
            <a:r>
              <a:rPr lang="en-GB" sz="2200" i="1" dirty="0">
                <a:solidFill>
                  <a:schemeClr val="accent1">
                    <a:lumMod val="75000"/>
                  </a:schemeClr>
                </a:solidFill>
              </a:rPr>
              <a:t>, Stephan Berger, Bernd Doll, Jens </a:t>
            </a:r>
            <a:r>
              <a:rPr lang="en-GB" sz="2200" i="1" dirty="0" err="1">
                <a:solidFill>
                  <a:schemeClr val="accent1">
                    <a:lumMod val="75000"/>
                  </a:schemeClr>
                </a:solidFill>
              </a:rPr>
              <a:t>Hauch</a:t>
            </a:r>
            <a:r>
              <a:rPr lang="en-GB" sz="2200" i="1" dirty="0">
                <a:solidFill>
                  <a:schemeClr val="accent1">
                    <a:lumMod val="75000"/>
                  </a:schemeClr>
                </a:solidFill>
              </a:rPr>
              <a:t>, Christian Camus, Christoph J. </a:t>
            </a:r>
            <a:r>
              <a:rPr lang="en-GB" sz="2200" i="1" dirty="0" err="1">
                <a:solidFill>
                  <a:schemeClr val="accent1">
                    <a:lumMod val="75000"/>
                  </a:schemeClr>
                </a:solidFill>
              </a:rPr>
              <a:t>Brabec</a:t>
            </a:r>
            <a:r>
              <a:rPr lang="en-GB" sz="1600" dirty="0"/>
              <a:t>. </a:t>
            </a:r>
            <a:r>
              <a:rPr lang="en-GB" sz="2200" dirty="0">
                <a:latin typeface="Times New Roman" panose="02020603050405020304" pitchFamily="18" charset="0"/>
                <a:cs typeface="Times New Roman" panose="02020603050405020304" pitchFamily="18" charset="0"/>
              </a:rPr>
              <a:t>A Benchmark for Visual Identification of Defective Solar Cells in Electroluminescence Imagery.</a:t>
            </a:r>
          </a:p>
          <a:p>
            <a:r>
              <a:rPr lang="en-GB" sz="2200" dirty="0">
                <a:latin typeface="Times New Roman" panose="02020603050405020304" pitchFamily="18" charset="0"/>
                <a:cs typeface="Times New Roman" panose="02020603050405020304" pitchFamily="18" charset="0"/>
                <a:hlinkClick r:id="rId2"/>
              </a:rPr>
              <a:t>Train Neural Network by loading your images |TensorFlow, CNN, </a:t>
            </a:r>
            <a:r>
              <a:rPr lang="en-GB" sz="2200" dirty="0" err="1">
                <a:latin typeface="Times New Roman" panose="02020603050405020304" pitchFamily="18" charset="0"/>
                <a:cs typeface="Times New Roman" panose="02020603050405020304" pitchFamily="18" charset="0"/>
                <a:hlinkClick r:id="rId2"/>
              </a:rPr>
              <a:t>Keras</a:t>
            </a:r>
            <a:r>
              <a:rPr lang="en-GB" sz="2200" dirty="0">
                <a:latin typeface="Times New Roman" panose="02020603050405020304" pitchFamily="18" charset="0"/>
                <a:cs typeface="Times New Roman" panose="02020603050405020304" pitchFamily="18" charset="0"/>
                <a:hlinkClick r:id="rId2"/>
              </a:rPr>
              <a:t> tutorial</a:t>
            </a:r>
            <a:endParaRPr lang="en-GB" sz="2200" dirty="0">
              <a:latin typeface="Times New Roman" panose="02020603050405020304" pitchFamily="18" charset="0"/>
              <a:cs typeface="Times New Roman" panose="02020603050405020304" pitchFamily="18" charset="0"/>
            </a:endParaRPr>
          </a:p>
          <a:p>
            <a:r>
              <a:rPr lang="en-IN" sz="2200" b="0" i="0" dirty="0" err="1">
                <a:solidFill>
                  <a:srgbClr val="57606A"/>
                </a:solidFill>
                <a:effectLst/>
                <a:latin typeface="Times New Roman" panose="02020603050405020304" pitchFamily="18" charset="0"/>
                <a:cs typeface="Times New Roman" panose="02020603050405020304" pitchFamily="18" charset="0"/>
              </a:rPr>
              <a:t>Buerhop</a:t>
            </a:r>
            <a:r>
              <a:rPr lang="en-IN" sz="2200" b="0" i="0" dirty="0">
                <a:solidFill>
                  <a:srgbClr val="57606A"/>
                </a:solidFill>
                <a:effectLst/>
                <a:latin typeface="Times New Roman" panose="02020603050405020304" pitchFamily="18" charset="0"/>
                <a:cs typeface="Times New Roman" panose="02020603050405020304" pitchFamily="18" charset="0"/>
              </a:rPr>
              <a:t>-Lutz, C.; </a:t>
            </a:r>
            <a:r>
              <a:rPr lang="en-IN" sz="2200" b="0" i="0" dirty="0" err="1">
                <a:solidFill>
                  <a:srgbClr val="57606A"/>
                </a:solidFill>
                <a:effectLst/>
                <a:latin typeface="Times New Roman" panose="02020603050405020304" pitchFamily="18" charset="0"/>
                <a:cs typeface="Times New Roman" panose="02020603050405020304" pitchFamily="18" charset="0"/>
              </a:rPr>
              <a:t>Deitsch</a:t>
            </a:r>
            <a:r>
              <a:rPr lang="en-IN" sz="2200" b="0" i="0" dirty="0">
                <a:solidFill>
                  <a:srgbClr val="57606A"/>
                </a:solidFill>
                <a:effectLst/>
                <a:latin typeface="Times New Roman" panose="02020603050405020304" pitchFamily="18" charset="0"/>
                <a:cs typeface="Times New Roman" panose="02020603050405020304" pitchFamily="18" charset="0"/>
              </a:rPr>
              <a:t>, S.; Maier, A.; </a:t>
            </a:r>
            <a:r>
              <a:rPr lang="en-IN" sz="2200" b="0" i="0" dirty="0" err="1">
                <a:solidFill>
                  <a:srgbClr val="57606A"/>
                </a:solidFill>
                <a:effectLst/>
                <a:latin typeface="Times New Roman" panose="02020603050405020304" pitchFamily="18" charset="0"/>
                <a:cs typeface="Times New Roman" panose="02020603050405020304" pitchFamily="18" charset="0"/>
              </a:rPr>
              <a:t>Gallwitz</a:t>
            </a:r>
            <a:r>
              <a:rPr lang="en-IN" sz="2200" b="0" i="0" dirty="0">
                <a:solidFill>
                  <a:srgbClr val="57606A"/>
                </a:solidFill>
                <a:effectLst/>
                <a:latin typeface="Times New Roman" panose="02020603050405020304" pitchFamily="18" charset="0"/>
                <a:cs typeface="Times New Roman" panose="02020603050405020304" pitchFamily="18" charset="0"/>
              </a:rPr>
              <a:t>, F.; Berger, S.; Doll, B.; </a:t>
            </a:r>
            <a:r>
              <a:rPr lang="en-IN" sz="2200" b="0" i="0" dirty="0" err="1">
                <a:solidFill>
                  <a:srgbClr val="57606A"/>
                </a:solidFill>
                <a:effectLst/>
                <a:latin typeface="Times New Roman" panose="02020603050405020304" pitchFamily="18" charset="0"/>
                <a:cs typeface="Times New Roman" panose="02020603050405020304" pitchFamily="18" charset="0"/>
              </a:rPr>
              <a:t>Hauch</a:t>
            </a:r>
            <a:r>
              <a:rPr lang="en-IN" sz="2200" b="0" i="0" dirty="0">
                <a:solidFill>
                  <a:srgbClr val="57606A"/>
                </a:solidFill>
                <a:effectLst/>
                <a:latin typeface="Times New Roman" panose="02020603050405020304" pitchFamily="18" charset="0"/>
                <a:cs typeface="Times New Roman" panose="02020603050405020304" pitchFamily="18" charset="0"/>
              </a:rPr>
              <a:t>, J.; Camus, C. &amp; </a:t>
            </a:r>
            <a:r>
              <a:rPr lang="en-IN" sz="2200" b="0" i="0" dirty="0" err="1">
                <a:solidFill>
                  <a:srgbClr val="57606A"/>
                </a:solidFill>
                <a:effectLst/>
                <a:latin typeface="Times New Roman" panose="02020603050405020304" pitchFamily="18" charset="0"/>
                <a:cs typeface="Times New Roman" panose="02020603050405020304" pitchFamily="18" charset="0"/>
              </a:rPr>
              <a:t>Brabec</a:t>
            </a:r>
            <a:r>
              <a:rPr lang="en-IN" sz="2200" b="0" i="0" dirty="0">
                <a:solidFill>
                  <a:srgbClr val="57606A"/>
                </a:solidFill>
                <a:effectLst/>
                <a:latin typeface="Times New Roman" panose="02020603050405020304" pitchFamily="18" charset="0"/>
                <a:cs typeface="Times New Roman" panose="02020603050405020304" pitchFamily="18" charset="0"/>
              </a:rPr>
              <a:t>, C. J. A Benchmark for Visual Identification of Defective Solar Cells in Electroluminescence Imagery. European PV Solar Energy Conference and Exhibition (EU PVSEC), 2018. DOI: </a:t>
            </a:r>
            <a:r>
              <a:rPr lang="en-IN" sz="2200" b="0" i="0" u="none" strike="noStrike" dirty="0">
                <a:effectLst/>
                <a:latin typeface="Times New Roman" panose="02020603050405020304" pitchFamily="18" charset="0"/>
                <a:cs typeface="Times New Roman" panose="02020603050405020304" pitchFamily="18" charset="0"/>
                <a:hlinkClick r:id="rId3"/>
              </a:rPr>
              <a:t>10.4229/35thEUPVSEC20182018-5CV.3.15</a:t>
            </a:r>
            <a:r>
              <a:rPr lang="en-IN" sz="2200" b="0" i="0" u="none" strike="noStrike" dirty="0">
                <a:effectLst/>
                <a:latin typeface="Times New Roman" panose="02020603050405020304" pitchFamily="18" charset="0"/>
                <a:cs typeface="Times New Roman" panose="02020603050405020304" pitchFamily="18" charset="0"/>
              </a:rPr>
              <a:t>.</a:t>
            </a:r>
          </a:p>
          <a:p>
            <a:r>
              <a:rPr lang="en-IN" sz="2200" b="0" i="0" dirty="0" err="1">
                <a:solidFill>
                  <a:srgbClr val="57606A"/>
                </a:solidFill>
                <a:effectLst/>
                <a:latin typeface="Times New Roman" panose="02020603050405020304" pitchFamily="18" charset="0"/>
                <a:cs typeface="Times New Roman" panose="02020603050405020304" pitchFamily="18" charset="0"/>
              </a:rPr>
              <a:t>Deitsch</a:t>
            </a:r>
            <a:r>
              <a:rPr lang="en-IN" sz="2200" b="0" i="0" dirty="0">
                <a:solidFill>
                  <a:srgbClr val="57606A"/>
                </a:solidFill>
                <a:effectLst/>
                <a:latin typeface="Times New Roman" panose="02020603050405020304" pitchFamily="18" charset="0"/>
                <a:cs typeface="Times New Roman" panose="02020603050405020304" pitchFamily="18" charset="0"/>
              </a:rPr>
              <a:t>, S., </a:t>
            </a:r>
            <a:r>
              <a:rPr lang="en-IN" sz="2200" b="0" i="0" dirty="0" err="1">
                <a:solidFill>
                  <a:srgbClr val="57606A"/>
                </a:solidFill>
                <a:effectLst/>
                <a:latin typeface="Times New Roman" panose="02020603050405020304" pitchFamily="18" charset="0"/>
                <a:cs typeface="Times New Roman" panose="02020603050405020304" pitchFamily="18" charset="0"/>
              </a:rPr>
              <a:t>Buerhop</a:t>
            </a:r>
            <a:r>
              <a:rPr lang="en-IN" sz="2200" b="0" i="0" dirty="0">
                <a:solidFill>
                  <a:srgbClr val="57606A"/>
                </a:solidFill>
                <a:effectLst/>
                <a:latin typeface="Times New Roman" panose="02020603050405020304" pitchFamily="18" charset="0"/>
                <a:cs typeface="Times New Roman" panose="02020603050405020304" pitchFamily="18" charset="0"/>
              </a:rPr>
              <a:t>-Lutz, C., </a:t>
            </a:r>
            <a:r>
              <a:rPr lang="en-IN" sz="2200" b="0" i="0" dirty="0" err="1">
                <a:solidFill>
                  <a:srgbClr val="57606A"/>
                </a:solidFill>
                <a:effectLst/>
                <a:latin typeface="Times New Roman" panose="02020603050405020304" pitchFamily="18" charset="0"/>
                <a:cs typeface="Times New Roman" panose="02020603050405020304" pitchFamily="18" charset="0"/>
              </a:rPr>
              <a:t>Sovetkin</a:t>
            </a:r>
            <a:r>
              <a:rPr lang="en-IN" sz="2200" b="0" i="0" dirty="0">
                <a:solidFill>
                  <a:srgbClr val="57606A"/>
                </a:solidFill>
                <a:effectLst/>
                <a:latin typeface="Times New Roman" panose="02020603050405020304" pitchFamily="18" charset="0"/>
                <a:cs typeface="Times New Roman" panose="02020603050405020304" pitchFamily="18" charset="0"/>
              </a:rPr>
              <a:t>, E., </a:t>
            </a:r>
            <a:r>
              <a:rPr lang="en-IN" sz="2200" b="0" i="0" dirty="0" err="1">
                <a:solidFill>
                  <a:srgbClr val="57606A"/>
                </a:solidFill>
                <a:effectLst/>
                <a:latin typeface="Times New Roman" panose="02020603050405020304" pitchFamily="18" charset="0"/>
                <a:cs typeface="Times New Roman" panose="02020603050405020304" pitchFamily="18" charset="0"/>
              </a:rPr>
              <a:t>Steland</a:t>
            </a:r>
            <a:r>
              <a:rPr lang="en-IN" sz="2200" b="0" i="0" dirty="0">
                <a:solidFill>
                  <a:srgbClr val="57606A"/>
                </a:solidFill>
                <a:effectLst/>
                <a:latin typeface="Times New Roman" panose="02020603050405020304" pitchFamily="18" charset="0"/>
                <a:cs typeface="Times New Roman" panose="02020603050405020304" pitchFamily="18" charset="0"/>
              </a:rPr>
              <a:t>, A., Maier, A., </a:t>
            </a:r>
            <a:r>
              <a:rPr lang="en-IN" sz="2200" b="0" i="0" dirty="0" err="1">
                <a:solidFill>
                  <a:srgbClr val="57606A"/>
                </a:solidFill>
                <a:effectLst/>
                <a:latin typeface="Times New Roman" panose="02020603050405020304" pitchFamily="18" charset="0"/>
                <a:cs typeface="Times New Roman" panose="02020603050405020304" pitchFamily="18" charset="0"/>
              </a:rPr>
              <a:t>Gallwitz</a:t>
            </a:r>
            <a:r>
              <a:rPr lang="en-IN" sz="2200" b="0" i="0" dirty="0">
                <a:solidFill>
                  <a:srgbClr val="57606A"/>
                </a:solidFill>
                <a:effectLst/>
                <a:latin typeface="Times New Roman" panose="02020603050405020304" pitchFamily="18" charset="0"/>
                <a:cs typeface="Times New Roman" panose="02020603050405020304" pitchFamily="18" charset="0"/>
              </a:rPr>
              <a:t>, F., &amp; </a:t>
            </a:r>
            <a:r>
              <a:rPr lang="en-IN" sz="2200" b="0" i="0" dirty="0" err="1">
                <a:solidFill>
                  <a:srgbClr val="57606A"/>
                </a:solidFill>
                <a:effectLst/>
                <a:latin typeface="Times New Roman" panose="02020603050405020304" pitchFamily="18" charset="0"/>
                <a:cs typeface="Times New Roman" panose="02020603050405020304" pitchFamily="18" charset="0"/>
              </a:rPr>
              <a:t>Riess</a:t>
            </a:r>
            <a:r>
              <a:rPr lang="en-IN" sz="2200" b="0" i="0" dirty="0">
                <a:solidFill>
                  <a:srgbClr val="57606A"/>
                </a:solidFill>
                <a:effectLst/>
                <a:latin typeface="Times New Roman" panose="02020603050405020304" pitchFamily="18" charset="0"/>
                <a:cs typeface="Times New Roman" panose="02020603050405020304" pitchFamily="18" charset="0"/>
              </a:rPr>
              <a:t>, C. (2021). Segmentation of photovoltaic module cells in uncalibrated electroluminescence images. Machine Vision and Applications, 32(4). DOI: </a:t>
            </a:r>
            <a:r>
              <a:rPr lang="en-IN" sz="2200" b="0" i="0" u="none" strike="noStrike" dirty="0">
                <a:effectLst/>
                <a:latin typeface="Times New Roman" panose="02020603050405020304" pitchFamily="18" charset="0"/>
                <a:cs typeface="Times New Roman" panose="02020603050405020304" pitchFamily="18" charset="0"/>
                <a:hlinkClick r:id="rId4"/>
              </a:rPr>
              <a:t>10.1007/s00138-021-01191-9</a:t>
            </a: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FD98690-D694-4ACD-9212-56AB1B89E2D3}"/>
              </a:ext>
            </a:extLst>
          </p:cNvPr>
          <p:cNvSpPr/>
          <p:nvPr/>
        </p:nvSpPr>
        <p:spPr>
          <a:xfrm>
            <a:off x="9330813" y="365125"/>
            <a:ext cx="2022987" cy="854075"/>
          </a:xfrm>
          <a:prstGeom prst="rect">
            <a:avLst/>
          </a:prstGeom>
          <a:blipFill>
            <a:blip r:embed="rId5">
              <a:extLst>
                <a:ext uri="{BEBA8EAE-BF5A-486C-A8C5-ECC9F3942E4B}">
                  <a14:imgProps xmlns:a14="http://schemas.microsoft.com/office/drawing/2010/main">
                    <a14:imgLayer r:embed="rId6">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80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30F8BB7D-F8A1-45AE-A598-BF43ED488DE0}"/>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3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37791727-8A57-473B-863B-451280E4E4B5}"/>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655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DB49BF1F-D301-4FF7-95D8-78DBC8FBA0DA}"/>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24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E2CB4-AEA3-4A59-AB88-1DC83693CB80}"/>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838200" y="778476"/>
            <a:ext cx="10515600" cy="5398487"/>
          </a:xfrm>
        </p:spPr>
        <p:txBody>
          <a:bodyPr>
            <a:normAutofit/>
          </a:bodyPr>
          <a:lstStyle/>
          <a:p>
            <a:pPr marL="0" lvl="0" indent="0">
              <a:spcBef>
                <a:spcPts val="0"/>
              </a:spcBef>
              <a:buNone/>
            </a:pPr>
            <a:r>
              <a:rPr lang="en-US" sz="3200" b="1" dirty="0">
                <a:solidFill>
                  <a:srgbClr val="002776"/>
                </a:solidFill>
                <a:latin typeface="Times New Roman" panose="02020603050405020304" pitchFamily="18" charset="0"/>
                <a:ea typeface="Arial"/>
                <a:cs typeface="Times New Roman" panose="02020603050405020304" pitchFamily="18" charset="0"/>
                <a:sym typeface="Arial"/>
              </a:rPr>
              <a:t>Business Problem:     </a:t>
            </a:r>
          </a:p>
          <a:p>
            <a:pPr marL="0" lvl="0" indent="0">
              <a:spcBef>
                <a:spcPts val="0"/>
              </a:spcBef>
              <a:buNone/>
            </a:pPr>
            <a:r>
              <a:rPr lang="en-US" sz="3600" b="1" dirty="0">
                <a:solidFill>
                  <a:srgbClr val="002776"/>
                </a:solidFill>
                <a:latin typeface="Arial"/>
                <a:ea typeface="Arial"/>
                <a:cs typeface="Arial"/>
                <a:sym typeface="Arial"/>
              </a:rPr>
              <a:t>         </a:t>
            </a:r>
          </a:p>
          <a:p>
            <a:pPr marL="0" lvl="0" indent="0">
              <a:spcBef>
                <a:spcPts val="0"/>
              </a:spcBef>
              <a:buSzPts val="1400"/>
              <a:buNone/>
            </a:pPr>
            <a:r>
              <a:rPr lang="en-US" dirty="0">
                <a:solidFill>
                  <a:schemeClr val="dk1"/>
                </a:solidFill>
              </a:rPr>
              <a:t>To avoid installation errors and manufacturing errors of solar panels.</a:t>
            </a:r>
          </a:p>
          <a:p>
            <a:pPr marL="0" lvl="0" indent="0">
              <a:spcBef>
                <a:spcPts val="0"/>
              </a:spcBef>
              <a:buClr>
                <a:schemeClr val="dk1"/>
              </a:buClr>
              <a:buSzPts val="1400"/>
              <a:buNone/>
            </a:pPr>
            <a:endParaRPr lang="en-US" sz="3200" dirty="0">
              <a:solidFill>
                <a:schemeClr val="dk1"/>
              </a:solidFill>
            </a:endParaRPr>
          </a:p>
          <a:p>
            <a:pPr marL="0" lvl="0" indent="0">
              <a:spcBef>
                <a:spcPts val="0"/>
              </a:spcBef>
              <a:buNone/>
            </a:pPr>
            <a:r>
              <a:rPr lang="en-US" sz="3200" b="1" dirty="0">
                <a:solidFill>
                  <a:schemeClr val="accent5">
                    <a:lumMod val="50000"/>
                  </a:schemeClr>
                </a:solidFill>
                <a:latin typeface="Times New Roman" panose="02020603050405020304" pitchFamily="18" charset="0"/>
                <a:ea typeface="Century Gothic"/>
                <a:cs typeface="Times New Roman" panose="02020603050405020304" pitchFamily="18" charset="0"/>
                <a:sym typeface="Century Gothic"/>
              </a:rPr>
              <a:t>Business Objective :</a:t>
            </a:r>
          </a:p>
          <a:p>
            <a:pPr marL="0" lvl="0" indent="0">
              <a:spcBef>
                <a:spcPts val="0"/>
              </a:spcBef>
              <a:buNone/>
            </a:pPr>
            <a:endParaRPr lang="en-US" sz="3600" b="1" dirty="0">
              <a:solidFill>
                <a:schemeClr val="dk1"/>
              </a:solidFill>
              <a:latin typeface="Century Gothic"/>
              <a:ea typeface="Century Gothic"/>
              <a:cs typeface="Century Gothic"/>
              <a:sym typeface="Century Gothic"/>
            </a:endParaRPr>
          </a:p>
          <a:p>
            <a:pPr marL="0" lvl="0" indent="0">
              <a:spcBef>
                <a:spcPts val="0"/>
              </a:spcBef>
              <a:buNone/>
            </a:pPr>
            <a:r>
              <a:rPr lang="en-US" dirty="0">
                <a:solidFill>
                  <a:schemeClr val="dk1"/>
                </a:solidFill>
                <a:latin typeface="Calibri" panose="020F0502020204030204" pitchFamily="34" charset="0"/>
                <a:ea typeface="Century Gothic"/>
                <a:cs typeface="Calibri" panose="020F0502020204030204" pitchFamily="34" charset="0"/>
                <a:sym typeface="Century Gothic"/>
              </a:rPr>
              <a:t>The aim of this project is to build a model to identify the faulty solar panels and help to reduce manufacturing errors.</a:t>
            </a:r>
          </a:p>
          <a:p>
            <a:pPr marL="0" lvl="0" indent="0">
              <a:spcBef>
                <a:spcPts val="0"/>
              </a:spcBef>
              <a:buNone/>
            </a:pPr>
            <a:endParaRPr lang="en-US" sz="3200" dirty="0">
              <a:solidFill>
                <a:schemeClr val="dk1"/>
              </a:solidFill>
              <a:latin typeface="Century Gothic"/>
              <a:ea typeface="Century Gothic"/>
              <a:cs typeface="Century Gothic"/>
              <a:sym typeface="Century Gothic"/>
            </a:endParaRPr>
          </a:p>
          <a:p>
            <a:pPr marL="0" lvl="0" indent="0">
              <a:spcBef>
                <a:spcPts val="0"/>
              </a:spcBef>
              <a:buClr>
                <a:schemeClr val="dk1"/>
              </a:buClr>
              <a:buSzPts val="1400"/>
              <a:buNone/>
            </a:pPr>
            <a:endParaRPr lang="en-US" sz="3200" dirty="0">
              <a:solidFill>
                <a:schemeClr val="dk1"/>
              </a:solidFill>
            </a:endParaRPr>
          </a:p>
        </p:txBody>
      </p:sp>
    </p:spTree>
    <p:extLst>
      <p:ext uri="{BB962C8B-B14F-4D97-AF65-F5344CB8AC3E}">
        <p14:creationId xmlns:p14="http://schemas.microsoft.com/office/powerpoint/2010/main" val="362617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7032"/>
            <a:ext cx="10515600" cy="1325563"/>
          </a:xfrm>
        </p:spPr>
        <p:txBody>
          <a:bodyPr/>
          <a:lstStyle/>
          <a:p>
            <a:pPr lvl="0" algn="ctr">
              <a:spcBef>
                <a:spcPts val="0"/>
              </a:spcBef>
            </a:pPr>
            <a:r>
              <a:rPr lang="en-US" b="1" dirty="0">
                <a:solidFill>
                  <a:srgbClr val="002776"/>
                </a:solidFill>
                <a:latin typeface="Times New Roman" panose="02020603050405020304" pitchFamily="18" charset="0"/>
                <a:cs typeface="Times New Roman" panose="02020603050405020304" pitchFamily="18" charset="0"/>
                <a:sym typeface="Arial"/>
              </a:rPr>
              <a:t>Project Architecture / Project Flow</a:t>
            </a:r>
            <a:endParaRPr lang="en-US" dirty="0">
              <a:latin typeface="Times New Roman" panose="02020603050405020304" pitchFamily="18" charset="0"/>
              <a:cs typeface="Times New Roman" panose="02020603050405020304" pitchFamily="18" charset="0"/>
            </a:endParaRPr>
          </a:p>
        </p:txBody>
      </p:sp>
      <p:sp>
        <p:nvSpPr>
          <p:cNvPr id="4" name="Google Shape;355;p3"/>
          <p:cNvSpPr/>
          <p:nvPr/>
        </p:nvSpPr>
        <p:spPr>
          <a:xfrm flipH="1">
            <a:off x="875664" y="2915932"/>
            <a:ext cx="2118511"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5" name="Google Shape;356;p3"/>
          <p:cNvSpPr/>
          <p:nvPr/>
        </p:nvSpPr>
        <p:spPr>
          <a:xfrm flipH="1">
            <a:off x="875664" y="2915932"/>
            <a:ext cx="2118511"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6" name="Google Shape;357;p3"/>
          <p:cNvSpPr/>
          <p:nvPr/>
        </p:nvSpPr>
        <p:spPr>
          <a:xfrm>
            <a:off x="3031639" y="3746426"/>
            <a:ext cx="296700" cy="858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 name="Google Shape;358;p3"/>
          <p:cNvSpPr/>
          <p:nvPr/>
        </p:nvSpPr>
        <p:spPr>
          <a:xfrm>
            <a:off x="3361508" y="2915931"/>
            <a:ext cx="1724400"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Collection</a:t>
            </a:r>
            <a:endParaRPr sz="1400" b="0" i="0" u="none" strike="noStrike" cap="none">
              <a:solidFill>
                <a:srgbClr val="000000"/>
              </a:solidFill>
              <a:latin typeface="Arial"/>
              <a:ea typeface="Arial"/>
              <a:cs typeface="Arial"/>
              <a:sym typeface="Arial"/>
            </a:endParaRPr>
          </a:p>
        </p:txBody>
      </p:sp>
      <p:sp>
        <p:nvSpPr>
          <p:cNvPr id="8" name="Google Shape;359;p3"/>
          <p:cNvSpPr/>
          <p:nvPr/>
        </p:nvSpPr>
        <p:spPr>
          <a:xfrm>
            <a:off x="5079966" y="3749213"/>
            <a:ext cx="288900" cy="858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 name="Google Shape;360;p3"/>
          <p:cNvSpPr/>
          <p:nvPr/>
        </p:nvSpPr>
        <p:spPr>
          <a:xfrm>
            <a:off x="7384263" y="2915930"/>
            <a:ext cx="1946550" cy="1737292"/>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Model Building using SVM or CNN</a:t>
            </a:r>
            <a:endParaRPr sz="1400" b="0" i="0" u="none" strike="noStrike" cap="none">
              <a:solidFill>
                <a:srgbClr val="000000"/>
              </a:solidFill>
              <a:latin typeface="Arial"/>
              <a:ea typeface="Arial"/>
              <a:cs typeface="Arial"/>
              <a:sym typeface="Arial"/>
            </a:endParaRPr>
          </a:p>
        </p:txBody>
      </p:sp>
      <p:sp>
        <p:nvSpPr>
          <p:cNvPr id="10" name="Google Shape;361;p3"/>
          <p:cNvSpPr/>
          <p:nvPr/>
        </p:nvSpPr>
        <p:spPr>
          <a:xfrm>
            <a:off x="5394050" y="2915930"/>
            <a:ext cx="1724400"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sp>
        <p:nvSpPr>
          <p:cNvPr id="11" name="Google Shape;362;p3"/>
          <p:cNvSpPr/>
          <p:nvPr/>
        </p:nvSpPr>
        <p:spPr>
          <a:xfrm>
            <a:off x="7143634" y="3789324"/>
            <a:ext cx="216600" cy="657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 name="Google Shape;363;p3"/>
          <p:cNvSpPr/>
          <p:nvPr/>
        </p:nvSpPr>
        <p:spPr>
          <a:xfrm>
            <a:off x="9622461" y="2915930"/>
            <a:ext cx="1693875"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Deployment using Flask or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Stream lit</a:t>
            </a:r>
            <a:endParaRPr sz="1400" b="0" i="0" u="none" strike="noStrike" cap="none">
              <a:solidFill>
                <a:srgbClr val="000000"/>
              </a:solidFill>
              <a:latin typeface="Arial"/>
              <a:ea typeface="Arial"/>
              <a:cs typeface="Arial"/>
              <a:sym typeface="Arial"/>
            </a:endParaRPr>
          </a:p>
        </p:txBody>
      </p:sp>
      <p:sp>
        <p:nvSpPr>
          <p:cNvPr id="13" name="Google Shape;364;p3"/>
          <p:cNvSpPr/>
          <p:nvPr/>
        </p:nvSpPr>
        <p:spPr>
          <a:xfrm>
            <a:off x="9330813" y="3776251"/>
            <a:ext cx="265813" cy="78773"/>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 name="Rectangle 14">
            <a:extLst>
              <a:ext uri="{FF2B5EF4-FFF2-40B4-BE49-F238E27FC236}">
                <a16:creationId xmlns:a16="http://schemas.microsoft.com/office/drawing/2014/main" id="{A6E86096-AA36-4F15-87D9-93DDE6A8206C}"/>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ontent Placeholder 18">
            <a:extLst>
              <a:ext uri="{FF2B5EF4-FFF2-40B4-BE49-F238E27FC236}">
                <a16:creationId xmlns:a16="http://schemas.microsoft.com/office/drawing/2014/main" id="{DEE9D00C-8FEE-4F01-98A8-37B8C2A963F1}"/>
              </a:ext>
            </a:extLst>
          </p:cNvPr>
          <p:cNvSpPr>
            <a:spLocks noGrp="1"/>
          </p:cNvSpPr>
          <p:nvPr>
            <p:ph idx="1"/>
          </p:nvPr>
        </p:nvSpPr>
        <p:spPr/>
        <p:txBody>
          <a:bodyPr/>
          <a:lstStyle/>
          <a:p>
            <a:pPr marL="914400" lvl="2" indent="0">
              <a:buNone/>
            </a:pPr>
            <a:endParaRPr lang="en-IN" dirty="0"/>
          </a:p>
        </p:txBody>
      </p:sp>
    </p:spTree>
    <p:extLst>
      <p:ext uri="{BB962C8B-B14F-4D97-AF65-F5344CB8AC3E}">
        <p14:creationId xmlns:p14="http://schemas.microsoft.com/office/powerpoint/2010/main" val="20725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Common solar panel defects</a:t>
            </a:r>
            <a:endParaRPr lang="en-US"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7430729" cy="4676432"/>
          </a:xfrm>
        </p:spPr>
        <p:txBody>
          <a:bodyPr>
            <a:normAutofit/>
          </a:bodyPr>
          <a:lstStyle/>
          <a:p>
            <a:pPr marL="615950" indent="-514350" fontAlgn="base">
              <a:buFont typeface="Wingdings" panose="05000000000000000000" pitchFamily="2" charset="2"/>
              <a:buChar char="Ø"/>
            </a:pPr>
            <a:r>
              <a:rPr lang="en-US" sz="2600" dirty="0">
                <a:solidFill>
                  <a:srgbClr val="FF0000"/>
                </a:solidFill>
                <a:latin typeface="Arial Black" panose="020B0A04020102020204" pitchFamily="34" charset="0"/>
              </a:rPr>
              <a:t>Hot spots : </a:t>
            </a:r>
            <a:r>
              <a:rPr lang="en-GB" sz="2600" b="0" i="0" dirty="0">
                <a:solidFill>
                  <a:srgbClr val="202124"/>
                </a:solidFill>
                <a:effectLst/>
              </a:rPr>
              <a:t>Hot spots can origin, if one solar cell, or just a part of it, </a:t>
            </a:r>
            <a:r>
              <a:rPr lang="en-GB" sz="2600" b="1" i="0" dirty="0">
                <a:solidFill>
                  <a:srgbClr val="202124"/>
                </a:solidFill>
                <a:effectLst/>
              </a:rPr>
              <a:t>produces less carrier compared</a:t>
            </a:r>
            <a:r>
              <a:rPr lang="en-GB" sz="2600" b="0" i="0" dirty="0">
                <a:solidFill>
                  <a:srgbClr val="202124"/>
                </a:solidFill>
                <a:effectLst/>
              </a:rPr>
              <a:t> to the other cells connected in series. This may occur due to partially shading, dirt on the module (leaf, bird drop) or cell mismatches</a:t>
            </a:r>
            <a:r>
              <a:rPr lang="en-US" sz="2600" dirty="0"/>
              <a:t>. </a:t>
            </a:r>
          </a:p>
          <a:p>
            <a:pPr marL="615950" indent="-514350" fontAlgn="base">
              <a:buFont typeface="+mj-lt"/>
              <a:buAutoNum type="arabicPeriod"/>
            </a:pPr>
            <a:endParaRPr lang="en-US" sz="2600" dirty="0"/>
          </a:p>
          <a:p>
            <a:pPr marL="615950" indent="-514350">
              <a:buFont typeface="Wingdings" panose="05000000000000000000" pitchFamily="2" charset="2"/>
              <a:buChar char="Ø"/>
            </a:pPr>
            <a:r>
              <a:rPr lang="en-US" sz="2600" dirty="0">
                <a:solidFill>
                  <a:srgbClr val="FF0000"/>
                </a:solidFill>
                <a:latin typeface="Arial Black" panose="020B0A04020102020204" pitchFamily="34" charset="0"/>
              </a:rPr>
              <a:t>Snail trails : </a:t>
            </a:r>
            <a:r>
              <a:rPr lang="en-GB" sz="2600" b="0" i="0" dirty="0">
                <a:solidFill>
                  <a:srgbClr val="202124"/>
                </a:solidFill>
                <a:effectLst/>
              </a:rPr>
              <a:t>Snail trails are </a:t>
            </a:r>
            <a:r>
              <a:rPr lang="en-GB" sz="2600" b="1" i="0" dirty="0">
                <a:solidFill>
                  <a:srgbClr val="202124"/>
                </a:solidFill>
                <a:effectLst/>
              </a:rPr>
              <a:t>discoloration of the panel</a:t>
            </a:r>
            <a:r>
              <a:rPr lang="en-GB" sz="2600" b="0" i="0" dirty="0">
                <a:solidFill>
                  <a:srgbClr val="202124"/>
                </a:solidFill>
                <a:effectLst/>
              </a:rPr>
              <a:t>, which usually builds up over couple of years of power production on the field. Moisture can enter through the back sheet and diffuse to the cell surface.</a:t>
            </a:r>
            <a:endParaRPr lang="en-US" sz="2600" dirty="0"/>
          </a:p>
        </p:txBody>
      </p:sp>
      <p:sp>
        <p:nvSpPr>
          <p:cNvPr id="5" name="Rectangle 4">
            <a:extLst>
              <a:ext uri="{FF2B5EF4-FFF2-40B4-BE49-F238E27FC236}">
                <a16:creationId xmlns:a16="http://schemas.microsoft.com/office/drawing/2014/main" id="{7E06D6E2-73C0-41B5-8D38-0B56C328ADA7}"/>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4035135-EB1C-4855-8104-A67BAB69EC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929" y="3927552"/>
            <a:ext cx="3306026" cy="2479520"/>
          </a:xfrm>
          <a:prstGeom prst="rect">
            <a:avLst/>
          </a:prstGeom>
        </p:spPr>
      </p:pic>
      <p:pic>
        <p:nvPicPr>
          <p:cNvPr id="11" name="Picture 10" title="Hotspot Effect">
            <a:extLst>
              <a:ext uri="{FF2B5EF4-FFF2-40B4-BE49-F238E27FC236}">
                <a16:creationId xmlns:a16="http://schemas.microsoft.com/office/drawing/2014/main" id="{E253A2E8-4D5B-4E65-9F28-BA0B345D9A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8929" y="1442754"/>
            <a:ext cx="3306025" cy="2204017"/>
          </a:xfrm>
          <a:prstGeom prst="rect">
            <a:avLst/>
          </a:prstGeom>
        </p:spPr>
      </p:pic>
    </p:spTree>
    <p:extLst>
      <p:ext uri="{BB962C8B-B14F-4D97-AF65-F5344CB8AC3E}">
        <p14:creationId xmlns:p14="http://schemas.microsoft.com/office/powerpoint/2010/main" val="15814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0374"/>
            <a:ext cx="6880123" cy="5176286"/>
          </a:xfrm>
        </p:spPr>
        <p:txBody>
          <a:bodyPr>
            <a:normAutofit/>
          </a:bodyPr>
          <a:lstStyle/>
          <a:p>
            <a:pPr marL="615950" indent="-514350">
              <a:buFont typeface="Wingdings" panose="05000000000000000000" pitchFamily="2" charset="2"/>
              <a:buChar char="Ø"/>
            </a:pPr>
            <a:r>
              <a:rPr lang="en-US" dirty="0">
                <a:solidFill>
                  <a:srgbClr val="FF0000"/>
                </a:solidFill>
                <a:latin typeface="Arial Black" panose="020B0A04020102020204" pitchFamily="34" charset="0"/>
              </a:rPr>
              <a:t>Cracked cells : </a:t>
            </a:r>
            <a:r>
              <a:rPr lang="en-GB" sz="2600" b="0" i="0" dirty="0">
                <a:solidFill>
                  <a:srgbClr val="202124"/>
                </a:solidFill>
                <a:effectLst/>
              </a:rPr>
              <a:t>Cell cracks appear in the photovoltaic (PV) panels during their transportation from the factory to the place of installation. ... These cracks may </a:t>
            </a:r>
            <a:r>
              <a:rPr lang="en-GB" sz="2600" b="1" i="0" dirty="0">
                <a:solidFill>
                  <a:srgbClr val="202124"/>
                </a:solidFill>
                <a:effectLst/>
              </a:rPr>
              <a:t>lead to disconnection of cell parts.</a:t>
            </a:r>
          </a:p>
          <a:p>
            <a:pPr marL="615950" indent="-514350">
              <a:buFont typeface="Wingdings" panose="05000000000000000000" pitchFamily="2" charset="2"/>
              <a:buChar char="Ø"/>
            </a:pPr>
            <a:endParaRPr lang="en-GB" sz="2600" b="1" dirty="0">
              <a:solidFill>
                <a:srgbClr val="202124"/>
              </a:solidFill>
            </a:endParaRPr>
          </a:p>
          <a:p>
            <a:pPr marL="101600" indent="0">
              <a:buNone/>
            </a:pPr>
            <a:endParaRPr lang="en-GB" sz="2600" b="1" dirty="0">
              <a:solidFill>
                <a:srgbClr val="202124"/>
              </a:solidFill>
            </a:endParaRPr>
          </a:p>
          <a:p>
            <a:pPr marL="558800" indent="-457200">
              <a:buFont typeface="Wingdings" panose="05000000000000000000" pitchFamily="2" charset="2"/>
              <a:buChar char="Ø"/>
            </a:pPr>
            <a:r>
              <a:rPr lang="en-US" dirty="0">
                <a:solidFill>
                  <a:srgbClr val="FF0000"/>
                </a:solidFill>
                <a:latin typeface="Arial Black" panose="020B0A04020102020204" pitchFamily="34" charset="0"/>
              </a:rPr>
              <a:t>Broken glass : </a:t>
            </a:r>
            <a:r>
              <a:rPr lang="en-GB" sz="2600" b="0" i="0" dirty="0">
                <a:solidFill>
                  <a:srgbClr val="202124"/>
                </a:solidFill>
                <a:effectLst/>
              </a:rPr>
              <a:t>Broken glass makes solar panels more prone to future weather damages.</a:t>
            </a:r>
            <a:endParaRPr lang="en-US" sz="2200" dirty="0"/>
          </a:p>
          <a:p>
            <a:pPr marL="101600" indent="0">
              <a:buNone/>
            </a:pPr>
            <a:endParaRPr lang="en-US" dirty="0"/>
          </a:p>
        </p:txBody>
      </p:sp>
      <p:sp>
        <p:nvSpPr>
          <p:cNvPr id="5" name="Rectangle 4">
            <a:extLst>
              <a:ext uri="{FF2B5EF4-FFF2-40B4-BE49-F238E27FC236}">
                <a16:creationId xmlns:a16="http://schemas.microsoft.com/office/drawing/2014/main" id="{646CA00B-233E-42B9-9CA9-81CB00335D41}"/>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38B6051-AB04-4209-B5B3-5AFFDC482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168" y="1219200"/>
            <a:ext cx="3362632" cy="2521974"/>
          </a:xfrm>
          <a:prstGeom prst="rect">
            <a:avLst/>
          </a:prstGeom>
        </p:spPr>
      </p:pic>
      <p:pic>
        <p:nvPicPr>
          <p:cNvPr id="10" name="Picture 9">
            <a:extLst>
              <a:ext uri="{FF2B5EF4-FFF2-40B4-BE49-F238E27FC236}">
                <a16:creationId xmlns:a16="http://schemas.microsoft.com/office/drawing/2014/main" id="{95E8F724-E701-485A-8B7B-984E99EE28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1168" y="4263416"/>
            <a:ext cx="3362632" cy="2282964"/>
          </a:xfrm>
          <a:prstGeom prst="rect">
            <a:avLst/>
          </a:prstGeom>
        </p:spPr>
      </p:pic>
    </p:spTree>
    <p:extLst>
      <p:ext uri="{BB962C8B-B14F-4D97-AF65-F5344CB8AC3E}">
        <p14:creationId xmlns:p14="http://schemas.microsoft.com/office/powerpoint/2010/main" val="102276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10515600" cy="4957763"/>
          </a:xfrm>
        </p:spPr>
        <p:txBody>
          <a:bodyPr/>
          <a:lstStyle/>
          <a:p>
            <a:pPr marL="0" indent="0" algn="ctr">
              <a:buNone/>
            </a:pPr>
            <a:r>
              <a:rPr lang="en-US" sz="3200" b="1" dirty="0">
                <a:solidFill>
                  <a:schemeClr val="accent5">
                    <a:lumMod val="50000"/>
                  </a:schemeClr>
                </a:solidFill>
              </a:rPr>
              <a:t>Convolutional neural network</a:t>
            </a:r>
            <a:r>
              <a:rPr lang="en-US" sz="3200" dirty="0">
                <a:solidFill>
                  <a:schemeClr val="accent5">
                    <a:lumMod val="50000"/>
                  </a:schemeClr>
                </a:solidFill>
              </a:rPr>
              <a:t> (CNN)</a:t>
            </a:r>
          </a:p>
          <a:p>
            <a:pPr marL="0" indent="0">
              <a:buNone/>
            </a:pPr>
            <a:endParaRPr lang="en-US" dirty="0"/>
          </a:p>
          <a:p>
            <a:endParaRPr lang="en-US" dirty="0"/>
          </a:p>
        </p:txBody>
      </p:sp>
      <p:sp>
        <p:nvSpPr>
          <p:cNvPr id="6" name="Rectangle 5">
            <a:extLst>
              <a:ext uri="{FF2B5EF4-FFF2-40B4-BE49-F238E27FC236}">
                <a16:creationId xmlns:a16="http://schemas.microsoft.com/office/drawing/2014/main" id="{91724B8C-0DF8-4643-BF4E-B11976DA8F1D}"/>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AC57963-BAB8-48A0-A523-AE07829C4D19}"/>
              </a:ext>
            </a:extLst>
          </p:cNvPr>
          <p:cNvPicPr>
            <a:picLocks noChangeAspect="1"/>
          </p:cNvPicPr>
          <p:nvPr/>
        </p:nvPicPr>
        <p:blipFill>
          <a:blip r:embed="rId4"/>
          <a:stretch>
            <a:fillRect/>
          </a:stretch>
        </p:blipFill>
        <p:spPr>
          <a:xfrm>
            <a:off x="2192594" y="1789472"/>
            <a:ext cx="8003458" cy="4611328"/>
          </a:xfrm>
          <a:prstGeom prst="rect">
            <a:avLst/>
          </a:prstGeom>
        </p:spPr>
      </p:pic>
    </p:spTree>
    <p:extLst>
      <p:ext uri="{BB962C8B-B14F-4D97-AF65-F5344CB8AC3E}">
        <p14:creationId xmlns:p14="http://schemas.microsoft.com/office/powerpoint/2010/main" val="205409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984" y="2903613"/>
            <a:ext cx="9458093" cy="876650"/>
          </a:xfrm>
        </p:spPr>
        <p:txBody>
          <a:bodyPr/>
          <a:lstStyle/>
          <a:p>
            <a:pPr lvl="0">
              <a:spcBef>
                <a:spcPts val="0"/>
              </a:spcBef>
            </a:pPr>
            <a:r>
              <a:rPr lang="en-US" b="1" dirty="0">
                <a:solidFill>
                  <a:srgbClr val="002776"/>
                </a:solidFill>
                <a:latin typeface="Arial"/>
                <a:ea typeface="Arial"/>
                <a:cs typeface="Arial"/>
                <a:sym typeface="Arial"/>
              </a:rPr>
              <a:t>Exploratory Data Analysis (EDA) </a:t>
            </a:r>
            <a:endParaRPr lang="en-US" dirty="0"/>
          </a:p>
        </p:txBody>
      </p:sp>
      <p:sp>
        <p:nvSpPr>
          <p:cNvPr id="3" name="Content Placeholder 2"/>
          <p:cNvSpPr>
            <a:spLocks noGrp="1"/>
          </p:cNvSpPr>
          <p:nvPr>
            <p:ph idx="1"/>
          </p:nvPr>
        </p:nvSpPr>
        <p:spPr>
          <a:xfrm>
            <a:off x="6289288" y="3780263"/>
            <a:ext cx="5064512" cy="2396700"/>
          </a:xfrm>
        </p:spPr>
        <p:txBody>
          <a:bodyPr/>
          <a:lstStyle/>
          <a:p>
            <a:pPr marL="0" lvl="0" indent="0">
              <a:spcBef>
                <a:spcPts val="0"/>
              </a:spcBef>
              <a:buNone/>
            </a:pPr>
            <a:endParaRPr lang="en-US" dirty="0"/>
          </a:p>
        </p:txBody>
      </p:sp>
      <p:sp>
        <p:nvSpPr>
          <p:cNvPr id="5" name="Rectangle 4">
            <a:extLst>
              <a:ext uri="{FF2B5EF4-FFF2-40B4-BE49-F238E27FC236}">
                <a16:creationId xmlns:a16="http://schemas.microsoft.com/office/drawing/2014/main" id="{05E5C5F9-827B-49F6-A085-E9047ED892AF}"/>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223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p:txBody>
          <a:bodyPr/>
          <a:lstStyle/>
          <a:p>
            <a:pPr marL="0" indent="0">
              <a:buNone/>
            </a:pPr>
            <a:r>
              <a:rPr lang="en-GB" dirty="0"/>
              <a:t>We used a dataset consisting of labelled solar cell images, which were extracted from high resolution EL images of photovoltaic modules. All images were labelled with the help of expert who classified the solar cell images into different defect likelihood categories. Using the provided data, we trained a classifier that can predict defect probabilities in solar cells at an accuracy of 88.42% using images only. This allows us to quickly spot breakage trends in solar modules and decide whether additional measurement is useful to validate the potential loss of power efficiency.</a:t>
            </a:r>
          </a:p>
          <a:p>
            <a:pPr marL="0" indent="0">
              <a:buNone/>
            </a:pPr>
            <a:endParaRPr lang="en-US" dirty="0"/>
          </a:p>
        </p:txBody>
      </p:sp>
      <p:sp>
        <p:nvSpPr>
          <p:cNvPr id="5" name="Rectangle 4">
            <a:extLst>
              <a:ext uri="{FF2B5EF4-FFF2-40B4-BE49-F238E27FC236}">
                <a16:creationId xmlns:a16="http://schemas.microsoft.com/office/drawing/2014/main" id="{CEB47300-31CA-4A80-B2DD-4445546F3854}"/>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996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1182267" y="1499090"/>
            <a:ext cx="1929910" cy="19299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624943" y="1499090"/>
            <a:ext cx="1953357" cy="19533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p:blipFill>
        <p:spPr>
          <a:xfrm>
            <a:off x="6108654" y="1499090"/>
            <a:ext cx="1953357" cy="19533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p:blipFill>
        <p:spPr>
          <a:xfrm>
            <a:off x="8592365" y="1499090"/>
            <a:ext cx="1953358" cy="195335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2267" y="3958677"/>
            <a:ext cx="1973873" cy="197387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p:blipFill>
        <p:spPr>
          <a:xfrm>
            <a:off x="3604427" y="3958676"/>
            <a:ext cx="1973873" cy="197387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p:blipFill>
        <p:spPr>
          <a:xfrm>
            <a:off x="6108654" y="3958676"/>
            <a:ext cx="1972409" cy="197240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rcRect/>
          <a:stretch/>
        </p:blipFill>
        <p:spPr>
          <a:xfrm>
            <a:off x="8611417" y="3958676"/>
            <a:ext cx="1972409" cy="1972409"/>
          </a:xfrm>
          <a:prstGeom prst="rect">
            <a:avLst/>
          </a:prstGeom>
        </p:spPr>
      </p:pic>
      <p:sp>
        <p:nvSpPr>
          <p:cNvPr id="13" name="Rectangle 12">
            <a:extLst>
              <a:ext uri="{FF2B5EF4-FFF2-40B4-BE49-F238E27FC236}">
                <a16:creationId xmlns:a16="http://schemas.microsoft.com/office/drawing/2014/main" id="{FC1E17C4-FFEE-4C87-BFD7-9CA604E5AD93}"/>
              </a:ext>
            </a:extLst>
          </p:cNvPr>
          <p:cNvSpPr/>
          <p:nvPr/>
        </p:nvSpPr>
        <p:spPr>
          <a:xfrm>
            <a:off x="9330813" y="365125"/>
            <a:ext cx="2022987" cy="854075"/>
          </a:xfrm>
          <a:prstGeom prst="rect">
            <a:avLst/>
          </a:prstGeom>
          <a:blipFill>
            <a:blip r:embed="rId10">
              <a:extLst>
                <a:ext uri="{BEBA8EAE-BF5A-486C-A8C5-ECC9F3942E4B}">
                  <a14:imgProps xmlns:a14="http://schemas.microsoft.com/office/drawing/2010/main">
                    <a14:imgLayer r:embed="rId11">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543E387-A0C1-41A7-B5CD-64B41E087F29}"/>
              </a:ext>
            </a:extLst>
          </p:cNvPr>
          <p:cNvSpPr txBox="1"/>
          <p:nvPr/>
        </p:nvSpPr>
        <p:spPr>
          <a:xfrm flipH="1">
            <a:off x="1182267" y="695980"/>
            <a:ext cx="9363456" cy="646331"/>
          </a:xfrm>
          <a:prstGeom prst="rect">
            <a:avLst/>
          </a:prstGeom>
          <a:noFill/>
        </p:spPr>
        <p:txBody>
          <a:bodyPr wrap="square" rtlCol="0">
            <a:spAutoFit/>
          </a:bodyPr>
          <a:lstStyle/>
          <a:p>
            <a:pPr algn="ctr"/>
            <a:r>
              <a:rPr lang="en-GB" sz="3600" b="1" dirty="0">
                <a:solidFill>
                  <a:schemeClr val="accent5">
                    <a:lumMod val="50000"/>
                  </a:schemeClr>
                </a:solidFill>
                <a:latin typeface="Times New Roman" panose="02020603050405020304" pitchFamily="18" charset="0"/>
                <a:cs typeface="Times New Roman" panose="02020603050405020304" pitchFamily="18" charset="0"/>
              </a:rPr>
              <a:t>Defective Cell Images</a:t>
            </a:r>
            <a:endParaRPr lang="en-IN" sz="36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316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609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Century Gothic</vt:lpstr>
      <vt:lpstr>Times New Roman</vt:lpstr>
      <vt:lpstr>Wingdings</vt:lpstr>
      <vt:lpstr>Office Theme</vt:lpstr>
      <vt:lpstr>project name : Development of a model fault detection in solar panels </vt:lpstr>
      <vt:lpstr>PowerPoint Presentation</vt:lpstr>
      <vt:lpstr>Project Architecture / Project Flow</vt:lpstr>
      <vt:lpstr>Common solar panel defects</vt:lpstr>
      <vt:lpstr>PowerPoint Presentation</vt:lpstr>
      <vt:lpstr>PowerPoint Presentation</vt:lpstr>
      <vt:lpstr>Exploratory Data Analysis (EDA) </vt:lpstr>
      <vt:lpstr>Dataset</vt:lpstr>
      <vt:lpstr>PowerPoint Presentation</vt:lpstr>
      <vt:lpstr>Non-Defective Cell Images</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mohammed mubarizuddin</cp:lastModifiedBy>
  <cp:revision>6</cp:revision>
  <dcterms:created xsi:type="dcterms:W3CDTF">2022-02-20T11:08:53Z</dcterms:created>
  <dcterms:modified xsi:type="dcterms:W3CDTF">2022-02-20T19:47:58Z</dcterms:modified>
</cp:coreProperties>
</file>